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layfairDisplay-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bb693f1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bb693f1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7bb693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7bb693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7bb693f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7bb693f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7bb693f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7bb693f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7bb693f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7bb693f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bb693f1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7bb693f1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7bb693f1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7bb693f1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en.wikipedia.org/wiki/Mean_squared_error"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1233100"/>
            <a:ext cx="8520600" cy="161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ts val="891"/>
              <a:buFont typeface="Arial"/>
              <a:buNone/>
            </a:pPr>
            <a:r>
              <a:rPr lang="en" sz="3980"/>
              <a:t>HOUSE PRICE PREDICTION USING BOSTON DATASET</a:t>
            </a:r>
            <a:endParaRPr/>
          </a:p>
        </p:txBody>
      </p:sp>
      <p:sp>
        <p:nvSpPr>
          <p:cNvPr id="60" name="Google Shape;60;p13"/>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p>
            <a:pPr indent="0" lvl="0" marL="0" rtl="0" algn="l">
              <a:lnSpc>
                <a:spcPct val="198181"/>
              </a:lnSpc>
              <a:spcBef>
                <a:spcPts val="3000"/>
              </a:spcBef>
              <a:spcAft>
                <a:spcPts val="0"/>
              </a:spcAft>
              <a:buSzPts val="688"/>
              <a:buNone/>
            </a:pPr>
            <a:r>
              <a:rPr lang="en" sz="1737">
                <a:solidFill>
                  <a:srgbClr val="292929"/>
                </a:solidFill>
                <a:highlight>
                  <a:srgbClr val="FFFFFF"/>
                </a:highlight>
                <a:latin typeface="Georgia"/>
                <a:ea typeface="Georgia"/>
                <a:cs typeface="Georgia"/>
                <a:sym typeface="Georgia"/>
              </a:rPr>
              <a:t> </a:t>
            </a:r>
            <a:r>
              <a:rPr lang="en" sz="1669">
                <a:solidFill>
                  <a:srgbClr val="292929"/>
                </a:solidFill>
                <a:highlight>
                  <a:srgbClr val="FFFFFF"/>
                </a:highlight>
              </a:rPr>
              <a:t>BY - Vanka Janaki Rama Santhosh  – B190044EC</a:t>
            </a:r>
            <a:endParaRPr sz="1669">
              <a:solidFill>
                <a:srgbClr val="292929"/>
              </a:solidFill>
              <a:highlight>
                <a:srgbClr val="FFFFFF"/>
              </a:highlight>
            </a:endParaRPr>
          </a:p>
          <a:p>
            <a:pPr indent="0" lvl="0" marL="0" rtl="0" algn="l">
              <a:lnSpc>
                <a:spcPct val="198181"/>
              </a:lnSpc>
              <a:spcBef>
                <a:spcPts val="3000"/>
              </a:spcBef>
              <a:spcAft>
                <a:spcPts val="0"/>
              </a:spcAft>
              <a:buClr>
                <a:schemeClr val="dk1"/>
              </a:buClr>
              <a:buSzPts val="688"/>
              <a:buFont typeface="Arial"/>
              <a:buNone/>
            </a:pPr>
            <a:r>
              <a:rPr lang="en" sz="1669">
                <a:solidFill>
                  <a:srgbClr val="292929"/>
                </a:solidFill>
                <a:highlight>
                  <a:srgbClr val="FFFFFF"/>
                </a:highlight>
              </a:rPr>
              <a:t> Vivek                                              – B190046EC</a:t>
            </a:r>
            <a:endParaRPr sz="1669">
              <a:solidFill>
                <a:srgbClr val="292929"/>
              </a:solidFill>
              <a:highlight>
                <a:srgbClr val="FFFFFF"/>
              </a:highlight>
            </a:endParaRPr>
          </a:p>
          <a:p>
            <a:pPr indent="0" lvl="0" marL="0" rtl="0" algn="ctr">
              <a:lnSpc>
                <a:spcPct val="95000"/>
              </a:lnSpc>
              <a:spcBef>
                <a:spcPts val="0"/>
              </a:spcBef>
              <a:spcAft>
                <a:spcPts val="1200"/>
              </a:spcAft>
              <a:buSzPts val="688"/>
              <a:buNone/>
            </a:pPr>
            <a:r>
              <a:t/>
            </a:r>
            <a:endParaRPr sz="112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lnSpc>
                <a:spcPct val="91304"/>
              </a:lnSpc>
              <a:spcBef>
                <a:spcPts val="7200"/>
              </a:spcBef>
              <a:spcAft>
                <a:spcPts val="0"/>
              </a:spcAft>
              <a:buClr>
                <a:schemeClr val="dk1"/>
              </a:buClr>
              <a:buSzPct val="66666"/>
              <a:buFont typeface="Arial"/>
              <a:buNone/>
            </a:pPr>
            <a:r>
              <a:rPr b="1" lang="en" sz="1650">
                <a:solidFill>
                  <a:srgbClr val="292929"/>
                </a:solidFill>
                <a:highlight>
                  <a:srgbClr val="FFFFFF"/>
                </a:highlight>
              </a:rPr>
              <a:t>What is Linear Regression ?</a:t>
            </a:r>
            <a:endParaRPr b="1" sz="1650">
              <a:solidFill>
                <a:srgbClr val="292929"/>
              </a:solidFill>
              <a:highlight>
                <a:srgbClr val="FFFFFF"/>
              </a:highlight>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lnSpc>
                <a:spcPct val="218181"/>
              </a:lnSpc>
              <a:spcBef>
                <a:spcPts val="1300"/>
              </a:spcBef>
              <a:spcAft>
                <a:spcPts val="0"/>
              </a:spcAft>
              <a:buNone/>
            </a:pPr>
            <a:r>
              <a:rPr lang="en" sz="1500">
                <a:solidFill>
                  <a:srgbClr val="292929"/>
                </a:solidFill>
                <a:highlight>
                  <a:srgbClr val="FFFFFF"/>
                </a:highlight>
                <a:latin typeface="Georgia"/>
                <a:ea typeface="Georgia"/>
                <a:cs typeface="Georgia"/>
                <a:sym typeface="Georgia"/>
              </a:rPr>
              <a:t>Regression models are supervised learning models that are generally used when the value to be predicted is of discrete or quantitative nature. One of the most common example where regression models are used is predicting the price of a house by training the data of sale of houses of that region.The idea behind Linear Regression model is to obtain a line that best fits the data. By best fit, what is meant is that the total distance of all points from our regression line should be minimal. Often this distance of the points from our regression line is referred to as an </a:t>
            </a:r>
            <a:r>
              <a:rPr b="1" lang="en" sz="1500">
                <a:solidFill>
                  <a:srgbClr val="292929"/>
                </a:solidFill>
                <a:highlight>
                  <a:srgbClr val="FFFFFF"/>
                </a:highlight>
                <a:latin typeface="Georgia"/>
                <a:ea typeface="Georgia"/>
                <a:cs typeface="Georgia"/>
                <a:sym typeface="Georgia"/>
              </a:rPr>
              <a:t>Error</a:t>
            </a:r>
            <a:r>
              <a:rPr lang="en" sz="1500">
                <a:solidFill>
                  <a:srgbClr val="292929"/>
                </a:solidFill>
                <a:highlight>
                  <a:srgbClr val="FFFFFF"/>
                </a:highlight>
                <a:latin typeface="Georgia"/>
                <a:ea typeface="Georgia"/>
                <a:cs typeface="Georgia"/>
                <a:sym typeface="Georgia"/>
              </a:rPr>
              <a:t> though it is technically not one. We know that the straight line equation is of the form:</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Here y is the </a:t>
            </a:r>
            <a:r>
              <a:rPr b="1" lang="en" sz="1500">
                <a:solidFill>
                  <a:srgbClr val="292929"/>
                </a:solidFill>
                <a:highlight>
                  <a:srgbClr val="FFFFFF"/>
                </a:highlight>
                <a:latin typeface="Georgia"/>
                <a:ea typeface="Georgia"/>
                <a:cs typeface="Georgia"/>
                <a:sym typeface="Georgia"/>
              </a:rPr>
              <a:t>Dependent Variable</a:t>
            </a:r>
            <a:r>
              <a:rPr lang="en" sz="1500">
                <a:solidFill>
                  <a:srgbClr val="292929"/>
                </a:solidFill>
                <a:highlight>
                  <a:srgbClr val="FFFFFF"/>
                </a:highlight>
                <a:latin typeface="Georgia"/>
                <a:ea typeface="Georgia"/>
                <a:cs typeface="Georgia"/>
                <a:sym typeface="Georgia"/>
              </a:rPr>
              <a:t>, x is the  indepen</a:t>
            </a:r>
            <a:r>
              <a:rPr b="1" lang="en" sz="1500">
                <a:solidFill>
                  <a:srgbClr val="292929"/>
                </a:solidFill>
                <a:highlight>
                  <a:srgbClr val="FFFFFF"/>
                </a:highlight>
                <a:latin typeface="Georgia"/>
                <a:ea typeface="Georgia"/>
                <a:cs typeface="Georgia"/>
                <a:sym typeface="Georgia"/>
              </a:rPr>
              <a:t>dent Variable</a:t>
            </a:r>
            <a:r>
              <a:rPr lang="en" sz="1500">
                <a:solidFill>
                  <a:srgbClr val="292929"/>
                </a:solidFill>
                <a:highlight>
                  <a:srgbClr val="FFFFFF"/>
                </a:highlight>
                <a:latin typeface="Georgia"/>
                <a:ea typeface="Georgia"/>
                <a:cs typeface="Georgia"/>
                <a:sym typeface="Georgia"/>
              </a:rPr>
              <a:t>, m is the </a:t>
            </a:r>
            <a:r>
              <a:rPr b="1" lang="en" sz="1500">
                <a:solidFill>
                  <a:srgbClr val="292929"/>
                </a:solidFill>
                <a:highlight>
                  <a:srgbClr val="FFFFFF"/>
                </a:highlight>
                <a:latin typeface="Georgia"/>
                <a:ea typeface="Georgia"/>
                <a:cs typeface="Georgia"/>
                <a:sym typeface="Georgia"/>
              </a:rPr>
              <a:t>Slope </a:t>
            </a:r>
            <a:r>
              <a:rPr lang="en" sz="1500">
                <a:solidFill>
                  <a:srgbClr val="292929"/>
                </a:solidFill>
                <a:highlight>
                  <a:srgbClr val="FFFFFF"/>
                </a:highlight>
                <a:latin typeface="Georgia"/>
                <a:ea typeface="Georgia"/>
                <a:cs typeface="Georgia"/>
                <a:sym typeface="Georgia"/>
              </a:rPr>
              <a:t>of the line and c is the </a:t>
            </a:r>
            <a:r>
              <a:rPr b="1" lang="en" sz="1500">
                <a:solidFill>
                  <a:srgbClr val="292929"/>
                </a:solidFill>
                <a:highlight>
                  <a:srgbClr val="FFFFFF"/>
                </a:highlight>
                <a:latin typeface="Georgia"/>
                <a:ea typeface="Georgia"/>
                <a:cs typeface="Georgia"/>
                <a:sym typeface="Georgia"/>
              </a:rPr>
              <a:t>Coefficient </a:t>
            </a:r>
            <a:r>
              <a:rPr lang="en" sz="1500">
                <a:solidFill>
                  <a:srgbClr val="292929"/>
                </a:solidFill>
                <a:highlight>
                  <a:srgbClr val="FFFFFF"/>
                </a:highlight>
                <a:latin typeface="Georgia"/>
                <a:ea typeface="Georgia"/>
                <a:cs typeface="Georgia"/>
                <a:sym typeface="Georgia"/>
              </a:rPr>
              <a:t>(or the y-intercept). Herein, y is regarded as the dependent variable as its value depends on the values of the independent variable and the other parameters.</a:t>
            </a:r>
            <a:endParaRPr sz="1100">
              <a:solidFill>
                <a:schemeClr val="dk1"/>
              </a:solidFill>
            </a:endParaRPr>
          </a:p>
          <a:p>
            <a:pPr indent="0" lvl="0" marL="0" rtl="0" algn="l">
              <a:lnSpc>
                <a:spcPct val="218181"/>
              </a:lnSpc>
              <a:spcBef>
                <a:spcPts val="1300"/>
              </a:spcBef>
              <a:spcAft>
                <a:spcPts val="0"/>
              </a:spcAft>
              <a:buClr>
                <a:schemeClr val="dk1"/>
              </a:buClr>
              <a:buSzPct val="73333"/>
              <a:buFont typeface="Arial"/>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6321650" y="2497025"/>
            <a:ext cx="2470650" cy="1954100"/>
          </a:xfrm>
          <a:prstGeom prst="rect">
            <a:avLst/>
          </a:prstGeom>
          <a:noFill/>
          <a:ln>
            <a:noFill/>
          </a:ln>
        </p:spPr>
      </p:pic>
      <p:pic>
        <p:nvPicPr>
          <p:cNvPr id="68" name="Google Shape;68;p14"/>
          <p:cNvPicPr preferRelativeResize="0"/>
          <p:nvPr/>
        </p:nvPicPr>
        <p:blipFill>
          <a:blip r:embed="rId4">
            <a:alphaModFix/>
          </a:blip>
          <a:stretch>
            <a:fillRect/>
          </a:stretch>
        </p:blipFill>
        <p:spPr>
          <a:xfrm>
            <a:off x="3812725" y="3490375"/>
            <a:ext cx="759275" cy="26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One common function that is often used in regression problems is the</a:t>
            </a:r>
            <a:r>
              <a:rPr b="1" lang="en" sz="1500">
                <a:solidFill>
                  <a:srgbClr val="292929"/>
                </a:solidFill>
                <a:highlight>
                  <a:srgbClr val="FFFFFF"/>
                </a:highlight>
                <a:latin typeface="Georgia"/>
                <a:ea typeface="Georgia"/>
                <a:cs typeface="Georgia"/>
                <a:sym typeface="Georgia"/>
              </a:rPr>
              <a:t> Mean Squared Error</a:t>
            </a:r>
            <a:r>
              <a:rPr lang="en" sz="1500">
                <a:solidFill>
                  <a:srgbClr val="292929"/>
                </a:solidFill>
                <a:highlight>
                  <a:srgbClr val="FFFFFF"/>
                </a:highlight>
                <a:latin typeface="Georgia"/>
                <a:ea typeface="Georgia"/>
                <a:cs typeface="Georgia"/>
                <a:sym typeface="Georgia"/>
              </a:rPr>
              <a:t> or </a:t>
            </a:r>
            <a:r>
              <a:rPr b="1" lang="en" sz="1500">
                <a:solidFill>
                  <a:srgbClr val="292929"/>
                </a:solidFill>
                <a:highlight>
                  <a:srgbClr val="FFFFFF"/>
                </a:highlight>
                <a:latin typeface="Georgia"/>
                <a:ea typeface="Georgia"/>
                <a:cs typeface="Georgia"/>
                <a:sym typeface="Georgia"/>
              </a:rPr>
              <a:t>MSE</a:t>
            </a:r>
            <a:r>
              <a:rPr lang="en" sz="1500">
                <a:solidFill>
                  <a:srgbClr val="292929"/>
                </a:solidFill>
                <a:highlight>
                  <a:srgbClr val="FFFFFF"/>
                </a:highlight>
                <a:latin typeface="Georgia"/>
                <a:ea typeface="Georgia"/>
                <a:cs typeface="Georgia"/>
                <a:sym typeface="Georgia"/>
              </a:rPr>
              <a:t>, which measure the difference between the known value and the predicted value.</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b="1"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b="1" lang="en" sz="1500">
                <a:solidFill>
                  <a:srgbClr val="292929"/>
                </a:solidFill>
                <a:highlight>
                  <a:srgbClr val="FFFFFF"/>
                </a:highlight>
                <a:latin typeface="Georgia"/>
                <a:ea typeface="Georgia"/>
                <a:cs typeface="Georgia"/>
                <a:sym typeface="Georgia"/>
              </a:rPr>
              <a:t>RMSE </a:t>
            </a:r>
            <a:r>
              <a:rPr lang="en" sz="1500">
                <a:solidFill>
                  <a:srgbClr val="292929"/>
                </a:solidFill>
                <a:highlight>
                  <a:srgbClr val="FFFFFF"/>
                </a:highlight>
                <a:latin typeface="Georgia"/>
                <a:ea typeface="Georgia"/>
                <a:cs typeface="Georgia"/>
                <a:sym typeface="Georgia"/>
              </a:rPr>
              <a:t>tells us how close the data points are to the regression line.</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0"/>
              </a:spcAft>
              <a:buNone/>
            </a:pPr>
            <a:r>
              <a:rPr lang="en" sz="1500">
                <a:solidFill>
                  <a:srgbClr val="292929"/>
                </a:solidFill>
                <a:highlight>
                  <a:srgbClr val="FFFFFF"/>
                </a:highlight>
                <a:latin typeface="Georgia"/>
                <a:ea typeface="Georgia"/>
                <a:cs typeface="Georgia"/>
                <a:sym typeface="Georgia"/>
              </a:rPr>
              <a:t>Now we are  building the regression model for predicting the house </a:t>
            </a:r>
            <a:endParaRPr sz="1500">
              <a:solidFill>
                <a:srgbClr val="292929"/>
              </a:solidFill>
              <a:highlight>
                <a:srgbClr val="FFFFFF"/>
              </a:highlight>
              <a:latin typeface="Georgia"/>
              <a:ea typeface="Georgia"/>
              <a:cs typeface="Georgia"/>
              <a:sym typeface="Georgia"/>
            </a:endParaRPr>
          </a:p>
          <a:p>
            <a:pPr indent="0" lvl="0" marL="0" rtl="0" algn="l">
              <a:spcBef>
                <a:spcPts val="1200"/>
              </a:spcBef>
              <a:spcAft>
                <a:spcPts val="1200"/>
              </a:spcAft>
              <a:buNone/>
            </a:pPr>
            <a:r>
              <a:rPr lang="en" sz="1500">
                <a:solidFill>
                  <a:srgbClr val="292929"/>
                </a:solidFill>
                <a:highlight>
                  <a:srgbClr val="FFFFFF"/>
                </a:highlight>
                <a:latin typeface="Georgia"/>
                <a:ea typeface="Georgia"/>
                <a:cs typeface="Georgia"/>
                <a:sym typeface="Georgia"/>
              </a:rPr>
              <a:t>Price. The output be like </a:t>
            </a:r>
            <a:endParaRPr sz="1500">
              <a:solidFill>
                <a:srgbClr val="292929"/>
              </a:solidFill>
              <a:highlight>
                <a:srgbClr val="FFFFFF"/>
              </a:highlight>
              <a:latin typeface="Georgia"/>
              <a:ea typeface="Georgia"/>
              <a:cs typeface="Georgia"/>
              <a:sym typeface="Georgia"/>
            </a:endParaRPr>
          </a:p>
        </p:txBody>
      </p:sp>
      <p:pic>
        <p:nvPicPr>
          <p:cNvPr id="74" name="Google Shape;74;p15"/>
          <p:cNvPicPr preferRelativeResize="0"/>
          <p:nvPr/>
        </p:nvPicPr>
        <p:blipFill>
          <a:blip r:embed="rId3">
            <a:alphaModFix/>
          </a:blip>
          <a:stretch>
            <a:fillRect/>
          </a:stretch>
        </p:blipFill>
        <p:spPr>
          <a:xfrm>
            <a:off x="3138475" y="1756263"/>
            <a:ext cx="2867025" cy="769325"/>
          </a:xfrm>
          <a:prstGeom prst="rect">
            <a:avLst/>
          </a:prstGeom>
          <a:noFill/>
          <a:ln>
            <a:noFill/>
          </a:ln>
        </p:spPr>
      </p:pic>
      <p:pic>
        <p:nvPicPr>
          <p:cNvPr id="75" name="Google Shape;75;p15"/>
          <p:cNvPicPr preferRelativeResize="0"/>
          <p:nvPr/>
        </p:nvPicPr>
        <p:blipFill>
          <a:blip r:embed="rId4">
            <a:alphaModFix/>
          </a:blip>
          <a:stretch>
            <a:fillRect/>
          </a:stretch>
        </p:blipFill>
        <p:spPr>
          <a:xfrm>
            <a:off x="6180975" y="2335625"/>
            <a:ext cx="2394449" cy="227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2400">
                <a:solidFill>
                  <a:srgbClr val="212529"/>
                </a:solidFill>
                <a:highlight>
                  <a:schemeClr val="lt1"/>
                </a:highlight>
              </a:rPr>
              <a:t>Decision Tree Regression</a:t>
            </a:r>
            <a:endParaRPr b="1" sz="2400">
              <a:solidFill>
                <a:srgbClr val="212529"/>
              </a:solidFill>
              <a:highlight>
                <a:schemeClr val="lt1"/>
              </a:highlight>
            </a:endParaRPr>
          </a:p>
          <a:p>
            <a:pPr indent="0" lvl="0" marL="0" rtl="0" algn="l">
              <a:spcBef>
                <a:spcPts val="600"/>
              </a:spcBef>
              <a:spcAft>
                <a:spcPts val="0"/>
              </a:spcAft>
              <a:buNone/>
            </a:pPr>
            <a:r>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73239"/>
                </a:solidFill>
                <a:highlight>
                  <a:srgbClr val="FFFFFF"/>
                </a:highlight>
              </a:rPr>
              <a:t>Decision tree regression observes features of an object and trains a model in the structure of a tree to predict data in the future to produce meaningful continuous output. Continuous output means that the output/result is not discrete, i.e., it is not represented just by a discrete, known set of numbers or values.</a:t>
            </a:r>
            <a:endParaRPr sz="1400">
              <a:solidFill>
                <a:srgbClr val="273239"/>
              </a:solidFill>
              <a:highlight>
                <a:srgbClr val="FFFFFF"/>
              </a:highlight>
            </a:endParaRPr>
          </a:p>
          <a:p>
            <a:pPr indent="0" lvl="0" marL="0" rtl="0" algn="l">
              <a:spcBef>
                <a:spcPts val="1200"/>
              </a:spcBef>
              <a:spcAft>
                <a:spcPts val="0"/>
              </a:spcAft>
              <a:buClr>
                <a:schemeClr val="dk1"/>
              </a:buClr>
              <a:buSzPts val="1100"/>
              <a:buFont typeface="Arial"/>
              <a:buNone/>
            </a:pPr>
            <a:r>
              <a:rPr b="1" lang="en" sz="1400">
                <a:solidFill>
                  <a:srgbClr val="273239"/>
                </a:solidFill>
                <a:highlight>
                  <a:srgbClr val="FFFFFF"/>
                </a:highlight>
              </a:rPr>
              <a:t>Discrete output example:</a:t>
            </a:r>
            <a:r>
              <a:rPr lang="en" sz="1400">
                <a:solidFill>
                  <a:srgbClr val="273239"/>
                </a:solidFill>
                <a:highlight>
                  <a:srgbClr val="FFFFFF"/>
                </a:highlight>
              </a:rPr>
              <a:t> A weather prediction model that predicts whether or not there’ll be rain on a particular day. </a:t>
            </a:r>
            <a:endParaRPr sz="1400">
              <a:solidFill>
                <a:srgbClr val="273239"/>
              </a:solidFill>
              <a:highlight>
                <a:srgbClr val="FFFFFF"/>
              </a:highlight>
            </a:endParaRPr>
          </a:p>
          <a:p>
            <a:pPr indent="0" lvl="0" marL="0" rtl="0" algn="l">
              <a:spcBef>
                <a:spcPts val="1200"/>
              </a:spcBef>
              <a:spcAft>
                <a:spcPts val="0"/>
              </a:spcAft>
              <a:buNone/>
            </a:pPr>
            <a:r>
              <a:rPr b="1" lang="en" sz="1400">
                <a:solidFill>
                  <a:srgbClr val="273239"/>
                </a:solidFill>
                <a:highlight>
                  <a:srgbClr val="FFFFFF"/>
                </a:highlight>
              </a:rPr>
              <a:t>Continuous output example:</a:t>
            </a:r>
            <a:r>
              <a:rPr lang="en" sz="1400">
                <a:solidFill>
                  <a:srgbClr val="273239"/>
                </a:solidFill>
                <a:highlight>
                  <a:srgbClr val="FFFFFF"/>
                </a:highlight>
              </a:rPr>
              <a:t> A profit prediction model that states the probable profit that can be generated from the sale of a product.</a:t>
            </a:r>
            <a:endParaRPr sz="1400">
              <a:solidFill>
                <a:srgbClr val="273239"/>
              </a:solidFill>
              <a:highlight>
                <a:srgbClr val="FFFFFF"/>
              </a:highlight>
            </a:endParaRPr>
          </a:p>
          <a:p>
            <a:pPr indent="0" lvl="0" marL="0" rtl="0" algn="l">
              <a:spcBef>
                <a:spcPts val="1200"/>
              </a:spcBef>
              <a:spcAft>
                <a:spcPts val="1200"/>
              </a:spcAft>
              <a:buNone/>
            </a:pPr>
            <a:r>
              <a:rPr lang="en" sz="1400">
                <a:solidFill>
                  <a:srgbClr val="212529"/>
                </a:solidFill>
                <a:highlight>
                  <a:srgbClr val="FFFFFF"/>
                </a:highlight>
                <a:latin typeface="Roboto"/>
                <a:ea typeface="Roboto"/>
                <a:cs typeface="Roboto"/>
                <a:sym typeface="Roboto"/>
              </a:rPr>
              <a:t>We can see that if the maximum depth of the tree (controlled by the </a:t>
            </a:r>
            <a:r>
              <a:rPr lang="en" sz="1400">
                <a:solidFill>
                  <a:srgbClr val="222222"/>
                </a:solidFill>
                <a:highlight>
                  <a:srgbClr val="ECF0F3"/>
                </a:highlight>
                <a:latin typeface="Courier New"/>
                <a:ea typeface="Courier New"/>
                <a:cs typeface="Courier New"/>
                <a:sym typeface="Courier New"/>
              </a:rPr>
              <a:t>max_depth</a:t>
            </a:r>
            <a:r>
              <a:rPr lang="en" sz="1400">
                <a:solidFill>
                  <a:srgbClr val="212529"/>
                </a:solidFill>
                <a:highlight>
                  <a:srgbClr val="FFFFFF"/>
                </a:highlight>
                <a:latin typeface="Roboto"/>
                <a:ea typeface="Roboto"/>
                <a:cs typeface="Roboto"/>
                <a:sym typeface="Roboto"/>
              </a:rPr>
              <a:t> parameter) is set too high, the decision trees learn too fine details of the training data and learn from the noise, i.e. they overfit.</a:t>
            </a:r>
            <a:endParaRPr sz="1400">
              <a:solidFill>
                <a:srgbClr val="273239"/>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CRITERION</a:t>
            </a:r>
            <a:endParaRPr/>
          </a:p>
        </p:txBody>
      </p:sp>
      <p:sp>
        <p:nvSpPr>
          <p:cNvPr id="87" name="Google Shape;8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500">
                <a:solidFill>
                  <a:schemeClr val="dk1"/>
                </a:solidFill>
                <a:highlight>
                  <a:schemeClr val="lt1"/>
                </a:highlight>
                <a:latin typeface="Georgia"/>
                <a:ea typeface="Georgia"/>
                <a:cs typeface="Georgia"/>
                <a:sym typeface="Georgia"/>
              </a:rPr>
              <a:t>The decision of making strategic splits heavily affects a tree’s accuracy. The decision criteria is different for classification and regression trees.Decision trees regression normally use </a:t>
            </a:r>
            <a:r>
              <a:rPr lang="en" sz="1500">
                <a:solidFill>
                  <a:schemeClr val="dk1"/>
                </a:solidFill>
                <a:highlight>
                  <a:schemeClr val="lt1"/>
                </a:highlight>
                <a:uFill>
                  <a:noFill/>
                </a:uFill>
                <a:latin typeface="Georgia"/>
                <a:ea typeface="Georgia"/>
                <a:cs typeface="Georgia"/>
                <a:sym typeface="Georgia"/>
                <a:hlinkClick r:id="rId3">
                  <a:extLst>
                    <a:ext uri="{A12FA001-AC4F-418D-AE19-62706E023703}">
                      <ahyp:hlinkClr val="tx"/>
                    </a:ext>
                  </a:extLst>
                </a:hlinkClick>
              </a:rPr>
              <a:t>mean squared error (MSE)</a:t>
            </a:r>
            <a:r>
              <a:rPr lang="en" sz="1500">
                <a:solidFill>
                  <a:schemeClr val="dk1"/>
                </a:solidFill>
                <a:highlight>
                  <a:schemeClr val="lt1"/>
                </a:highlight>
                <a:latin typeface="Georgia"/>
                <a:ea typeface="Georgia"/>
                <a:cs typeface="Georgia"/>
                <a:sym typeface="Georgia"/>
              </a:rPr>
              <a:t> to decide to split a node in two or more sub-nodes.</a:t>
            </a:r>
            <a:endParaRPr sz="1500">
              <a:solidFill>
                <a:schemeClr val="dk1"/>
              </a:solidFill>
              <a:highlight>
                <a:schemeClr val="lt1"/>
              </a:highlight>
              <a:latin typeface="Georgia"/>
              <a:ea typeface="Georgia"/>
              <a:cs typeface="Georgia"/>
              <a:sym typeface="Georgia"/>
            </a:endParaRPr>
          </a:p>
          <a:p>
            <a:pPr indent="0" lvl="0" marL="0" rtl="0" algn="l">
              <a:spcBef>
                <a:spcPts val="0"/>
              </a:spcBef>
              <a:spcAft>
                <a:spcPts val="1200"/>
              </a:spcAft>
              <a:buNone/>
            </a:pPr>
            <a:r>
              <a:rPr lang="en" sz="1500">
                <a:solidFill>
                  <a:schemeClr val="dk1"/>
                </a:solidFill>
                <a:highlight>
                  <a:schemeClr val="lt1"/>
                </a:highlight>
                <a:latin typeface="Georgia"/>
                <a:ea typeface="Georgia"/>
                <a:cs typeface="Georgia"/>
                <a:sym typeface="Georgia"/>
              </a:rPr>
              <a:t>Suppose we are doing a binary tree the algorithm first will pick a value, and split the data into two subset. For each subset, it will calculate the MSE separately. The tree chooses the value with results in smallest MSE value.</a:t>
            </a:r>
            <a:endParaRPr>
              <a:solidFill>
                <a:schemeClr val="dk1"/>
              </a:solidFill>
              <a:highlight>
                <a:schemeClr val="lt1"/>
              </a:highlight>
            </a:endParaRPr>
          </a:p>
        </p:txBody>
      </p:sp>
      <p:sp>
        <p:nvSpPr>
          <p:cNvPr id="88" name="Google Shape;88;p17"/>
          <p:cNvSpPr txBox="1"/>
          <p:nvPr>
            <p:ph idx="2" type="body"/>
          </p:nvPr>
        </p:nvSpPr>
        <p:spPr>
          <a:xfrm>
            <a:off x="4220075" y="1152475"/>
            <a:ext cx="4612200" cy="21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p:cNvPicPr preferRelativeResize="0"/>
          <p:nvPr/>
        </p:nvPicPr>
        <p:blipFill>
          <a:blip r:embed="rId4">
            <a:alphaModFix/>
          </a:blip>
          <a:stretch>
            <a:fillRect/>
          </a:stretch>
        </p:blipFill>
        <p:spPr>
          <a:xfrm>
            <a:off x="4220075" y="1152475"/>
            <a:ext cx="4612200" cy="215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250475" y="285000"/>
            <a:ext cx="8520600" cy="44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highlight>
                  <a:schemeClr val="lt1"/>
                </a:highlight>
                <a:latin typeface="Georgia"/>
                <a:ea typeface="Georgia"/>
                <a:cs typeface="Georgia"/>
                <a:sym typeface="Georgia"/>
              </a:rPr>
              <a:t>The underlying model is simply the average of the data points. For the initial root mode is what if we just predicted the average of the dependent variable of all our training data points. Another possible option would be instead of using the average to use median or we can even run a linear regression model. There are a lot of things we could do but in practice the average works really well.They do exist random forests models where the leaf nodes are independent linear regressions but they're not widely used.</a:t>
            </a:r>
            <a:endParaRPr>
              <a:solidFill>
                <a:schemeClr val="dk1"/>
              </a:solidFill>
              <a:highlight>
                <a:schemeClr val="lt1"/>
              </a:highlight>
            </a:endParaRPr>
          </a:p>
        </p:txBody>
      </p:sp>
      <p:pic>
        <p:nvPicPr>
          <p:cNvPr id="95" name="Google Shape;95;p18"/>
          <p:cNvPicPr preferRelativeResize="0"/>
          <p:nvPr/>
        </p:nvPicPr>
        <p:blipFill>
          <a:blip r:embed="rId3">
            <a:alphaModFix/>
          </a:blip>
          <a:stretch>
            <a:fillRect/>
          </a:stretch>
        </p:blipFill>
        <p:spPr>
          <a:xfrm>
            <a:off x="1877800" y="2000250"/>
            <a:ext cx="5245549" cy="253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