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57" r:id="rId4"/>
    <p:sldId id="258" r:id="rId5"/>
    <p:sldId id="259" r:id="rId6"/>
    <p:sldId id="260" r:id="rId7"/>
    <p:sldId id="261" r:id="rId8"/>
    <p:sldId id="262" r:id="rId9"/>
    <p:sldId id="263" r:id="rId10"/>
    <p:sldId id="268" r:id="rId11"/>
    <p:sldId id="264"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9B6F628-F057-4159-96F1-5866808EA279}">
          <p14:sldIdLst/>
        </p14:section>
        <p14:section name="Untitled Section" id="{5E54D80C-1D2D-4EEB-8D46-890AA4EEEE6D}">
          <p14:sldIdLst>
            <p14:sldId id="256"/>
            <p14:sldId id="266"/>
            <p14:sldId id="257"/>
            <p14:sldId id="258"/>
            <p14:sldId id="259"/>
            <p14:sldId id="260"/>
            <p14:sldId id="261"/>
            <p14:sldId id="262"/>
            <p14:sldId id="263"/>
            <p14:sldId id="268"/>
            <p14:sldId id="264"/>
            <p14:sldId id="267"/>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E58F52F-B427-40D3-8961-412909613DE1}" type="datetimeFigureOut">
              <a:rPr lang="en-US" smtClean="0"/>
              <a:t>4/20/2022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133416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58F52F-B427-40D3-8961-412909613DE1}"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330711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58F52F-B427-40D3-8961-412909613DE1}"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826899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58F52F-B427-40D3-8961-412909613DE1}"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458F6-5CC8-439F-A56C-BEDE71E36F6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6840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58F52F-B427-40D3-8961-412909613DE1}"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1050223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58F52F-B427-40D3-8961-412909613DE1}"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3066754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58F52F-B427-40D3-8961-412909613DE1}"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3455891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8F52F-B427-40D3-8961-412909613DE1}"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2946743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8F52F-B427-40D3-8961-412909613DE1}"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104909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8F52F-B427-40D3-8961-412909613DE1}"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205936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58F52F-B427-40D3-8961-412909613DE1}"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97500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58F52F-B427-40D3-8961-412909613DE1}"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136502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8F52F-B427-40D3-8961-412909613DE1}"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123581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58F52F-B427-40D3-8961-412909613DE1}"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261648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8F52F-B427-40D3-8961-412909613DE1}" type="datetimeFigureOut">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344481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58F52F-B427-40D3-8961-412909613DE1}"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3499206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58F52F-B427-40D3-8961-412909613DE1}"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458F6-5CC8-439F-A56C-BEDE71E36F69}" type="slidenum">
              <a:rPr lang="en-US" smtClean="0"/>
              <a:t>‹#›</a:t>
            </a:fld>
            <a:endParaRPr lang="en-US"/>
          </a:p>
        </p:txBody>
      </p:sp>
    </p:spTree>
    <p:extLst>
      <p:ext uri="{BB962C8B-B14F-4D97-AF65-F5344CB8AC3E}">
        <p14:creationId xmlns:p14="http://schemas.microsoft.com/office/powerpoint/2010/main" val="255405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58F52F-B427-40D3-8961-412909613DE1}" type="datetimeFigureOut">
              <a:rPr lang="en-US" smtClean="0"/>
              <a:t>4/20/2022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F458F6-5CC8-439F-A56C-BEDE71E36F69}" type="slidenum">
              <a:rPr lang="en-US" smtClean="0"/>
              <a:t>‹#›</a:t>
            </a:fld>
            <a:endParaRPr lang="en-US"/>
          </a:p>
        </p:txBody>
      </p:sp>
    </p:spTree>
    <p:extLst>
      <p:ext uri="{BB962C8B-B14F-4D97-AF65-F5344CB8AC3E}">
        <p14:creationId xmlns:p14="http://schemas.microsoft.com/office/powerpoint/2010/main" val="144040872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7867-9B3E-47C8-8A75-F38184442772}"/>
              </a:ext>
            </a:extLst>
          </p:cNvPr>
          <p:cNvSpPr>
            <a:spLocks noGrp="1"/>
          </p:cNvSpPr>
          <p:nvPr>
            <p:ph type="ctrTitle"/>
          </p:nvPr>
        </p:nvSpPr>
        <p:spPr>
          <a:xfrm>
            <a:off x="1876424" y="2034988"/>
            <a:ext cx="8791575" cy="1048871"/>
          </a:xfrm>
        </p:spPr>
        <p:txBody>
          <a:bodyPr/>
          <a:lstStyle/>
          <a:p>
            <a:r>
              <a:rPr lang="en-US" dirty="0">
                <a:solidFill>
                  <a:schemeClr val="accent3">
                    <a:lumMod val="75000"/>
                  </a:schemeClr>
                </a:solidFill>
                <a:latin typeface="Times New Roman" panose="02020603050405020304" pitchFamily="18" charset="0"/>
                <a:cs typeface="Times New Roman" panose="02020603050405020304" pitchFamily="18" charset="0"/>
              </a:rPr>
              <a:t>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K-means clustering</a:t>
            </a:r>
          </a:p>
        </p:txBody>
      </p:sp>
      <p:sp>
        <p:nvSpPr>
          <p:cNvPr id="3" name="Subtitle 2">
            <a:extLst>
              <a:ext uri="{FF2B5EF4-FFF2-40B4-BE49-F238E27FC236}">
                <a16:creationId xmlns:a16="http://schemas.microsoft.com/office/drawing/2014/main" id="{4F823DA8-0A46-40A1-A8AC-933A46720E73}"/>
              </a:ext>
            </a:extLst>
          </p:cNvPr>
          <p:cNvSpPr>
            <a:spLocks noGrp="1"/>
          </p:cNvSpPr>
          <p:nvPr>
            <p:ph type="subTitle" idx="1"/>
          </p:nvPr>
        </p:nvSpPr>
        <p:spPr>
          <a:xfrm>
            <a:off x="1876424" y="3602038"/>
            <a:ext cx="9535646" cy="2182558"/>
          </a:xfrm>
        </p:spPr>
        <p:txBody>
          <a:bodyPr>
            <a:normAutofit fontScale="92500" lnSpcReduction="20000"/>
          </a:bodyPr>
          <a:lstStyle/>
          <a:p>
            <a:r>
              <a:rPr lang="en-US" b="1" dirty="0">
                <a:solidFill>
                  <a:schemeClr val="tx1"/>
                </a:solidFill>
                <a:latin typeface="Times New Roman" panose="02020603050405020304" pitchFamily="18" charset="0"/>
                <a:cs typeface="Times New Roman" panose="02020603050405020304" pitchFamily="18" charset="0"/>
              </a:rPr>
              <a:t>Machine Learning – CS16104</a:t>
            </a:r>
          </a:p>
          <a:p>
            <a:r>
              <a:rPr lang="en-US" sz="2000" b="1" dirty="0">
                <a:solidFill>
                  <a:schemeClr val="tx1"/>
                </a:solidFill>
                <a:latin typeface="Times New Roman" panose="02020603050405020304" pitchFamily="18" charset="0"/>
                <a:cs typeface="Times New Roman" panose="02020603050405020304" pitchFamily="18" charset="0"/>
              </a:rPr>
              <a:t>Course Guide: </a:t>
            </a:r>
            <a:r>
              <a:rPr lang="en-IN" b="1" i="0" dirty="0" err="1">
                <a:solidFill>
                  <a:schemeClr val="tx1"/>
                </a:solidFill>
                <a:effectLst/>
                <a:latin typeface="Times New Roman" panose="02020603050405020304" pitchFamily="18" charset="0"/>
                <a:cs typeface="Times New Roman" panose="02020603050405020304" pitchFamily="18" charset="0"/>
              </a:rPr>
              <a:t>Dr.</a:t>
            </a:r>
            <a:r>
              <a:rPr lang="en-IN" b="1" i="0" dirty="0">
                <a:solidFill>
                  <a:schemeClr val="tx1"/>
                </a:solidFill>
                <a:effectLst/>
                <a:latin typeface="Times New Roman" panose="02020603050405020304" pitchFamily="18" charset="0"/>
                <a:cs typeface="Times New Roman" panose="02020603050405020304" pitchFamily="18" charset="0"/>
              </a:rPr>
              <a:t> Hemant Kumar </a:t>
            </a:r>
            <a:r>
              <a:rPr lang="en-IN" b="1" i="0" dirty="0" err="1">
                <a:solidFill>
                  <a:schemeClr val="tx1"/>
                </a:solidFill>
                <a:effectLst/>
                <a:latin typeface="Times New Roman" panose="02020603050405020304" pitchFamily="18" charset="0"/>
                <a:cs typeface="Times New Roman" panose="02020603050405020304" pitchFamily="18" charset="0"/>
              </a:rPr>
              <a:t>Kathania</a:t>
            </a:r>
            <a:endParaRPr lang="en-US" dirty="0">
              <a:solidFill>
                <a:schemeClr val="tx1"/>
              </a:solidFill>
              <a:latin typeface="Times New Roman" panose="02020603050405020304" pitchFamily="18" charset="0"/>
              <a:cs typeface="Times New Roman" panose="02020603050405020304" pitchFamily="18" charset="0"/>
            </a:endParaRPr>
          </a:p>
          <a:p>
            <a:r>
              <a:rPr lang="en-US" sz="2200" b="1" dirty="0">
                <a:solidFill>
                  <a:schemeClr val="tx1"/>
                </a:solidFill>
                <a:latin typeface="Times New Roman" panose="02020603050405020304" pitchFamily="18" charset="0"/>
                <a:cs typeface="Times New Roman" panose="02020603050405020304" pitchFamily="18" charset="0"/>
              </a:rPr>
              <a:t>Presented BY : GROUP-5</a:t>
            </a:r>
          </a:p>
          <a:p>
            <a:r>
              <a:rPr lang="en-US" sz="2200" b="1" dirty="0">
                <a:solidFill>
                  <a:schemeClr val="tx1"/>
                </a:solidFill>
                <a:latin typeface="Times New Roman" panose="02020603050405020304" pitchFamily="18" charset="0"/>
                <a:cs typeface="Times New Roman" panose="02020603050405020304" pitchFamily="18" charset="0"/>
              </a:rPr>
              <a:t>		    Vanka Janaki Rama Santhosh -  B190044EC</a:t>
            </a:r>
          </a:p>
          <a:p>
            <a:r>
              <a:rPr lang="en-US" sz="2200" b="1" dirty="0">
                <a:solidFill>
                  <a:schemeClr val="tx1"/>
                </a:solidFill>
                <a:latin typeface="Times New Roman" panose="02020603050405020304" pitchFamily="18" charset="0"/>
                <a:cs typeface="Times New Roman" panose="02020603050405020304" pitchFamily="18" charset="0"/>
              </a:rPr>
              <a:t>		    ANDI  VIVEK                                           -  B190046EC</a:t>
            </a:r>
          </a:p>
        </p:txBody>
      </p:sp>
      <p:pic>
        <p:nvPicPr>
          <p:cNvPr id="6" name="Picture 2" descr="National Institute of Technology, Sikkim - Wikipedia">
            <a:extLst>
              <a:ext uri="{FF2B5EF4-FFF2-40B4-BE49-F238E27FC236}">
                <a16:creationId xmlns:a16="http://schemas.microsoft.com/office/drawing/2014/main" id="{E0A51CEE-422B-4C4E-A034-F8382550A1F1}"/>
              </a:ext>
            </a:extLst>
          </p:cNvPr>
          <p:cNvPicPr>
            <a:picLocks noChangeAspect="1" noChangeArrowheads="1"/>
          </p:cNvPicPr>
          <p:nvPr/>
        </p:nvPicPr>
        <p:blipFill>
          <a:blip r:embed="rId2" cstate="print"/>
          <a:srcRect/>
          <a:stretch>
            <a:fillRect/>
          </a:stretch>
        </p:blipFill>
        <p:spPr bwMode="auto">
          <a:xfrm>
            <a:off x="2492187" y="758797"/>
            <a:ext cx="914400" cy="914400"/>
          </a:xfrm>
          <a:prstGeom prst="rect">
            <a:avLst/>
          </a:prstGeom>
          <a:noFill/>
        </p:spPr>
      </p:pic>
      <p:sp>
        <p:nvSpPr>
          <p:cNvPr id="7" name="TextBox 6">
            <a:extLst>
              <a:ext uri="{FF2B5EF4-FFF2-40B4-BE49-F238E27FC236}">
                <a16:creationId xmlns:a16="http://schemas.microsoft.com/office/drawing/2014/main" id="{3AC39951-D267-4080-9916-5E4AE2F9F0B1}"/>
              </a:ext>
            </a:extLst>
          </p:cNvPr>
          <p:cNvSpPr txBox="1"/>
          <p:nvPr/>
        </p:nvSpPr>
        <p:spPr>
          <a:xfrm>
            <a:off x="3648635" y="955200"/>
            <a:ext cx="7189694" cy="800219"/>
          </a:xfrm>
          <a:prstGeom prst="rect">
            <a:avLst/>
          </a:prstGeom>
          <a:noFill/>
        </p:spPr>
        <p:txBody>
          <a:bodyPr wrap="square" rtlCol="0">
            <a:spAutoFit/>
          </a:bodyPr>
          <a:lstStyle/>
          <a:p>
            <a:r>
              <a:rPr lang="en-US" sz="2800" b="1" dirty="0">
                <a:solidFill>
                  <a:schemeClr val="bg2">
                    <a:lumMod val="50000"/>
                  </a:schemeClr>
                </a:solidFill>
                <a:latin typeface="Times New Roman" panose="02020603050405020304" pitchFamily="18" charset="0"/>
                <a:cs typeface="Times New Roman" panose="02020603050405020304" pitchFamily="18" charset="0"/>
              </a:rPr>
              <a:t>National  Institute  of  Technology Sikkim </a:t>
            </a:r>
          </a:p>
          <a:p>
            <a:endParaRPr lang="en-IN"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C7333BE3-27E2-4EA0-9FA3-266FBCDE7C0E}"/>
              </a:ext>
            </a:extLst>
          </p:cNvPr>
          <p:cNvCxnSpPr>
            <a:cxnSpLocks/>
          </p:cNvCxnSpPr>
          <p:nvPr/>
        </p:nvCxnSpPr>
        <p:spPr>
          <a:xfrm flipV="1">
            <a:off x="3648635" y="1801457"/>
            <a:ext cx="7082118" cy="1303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975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AE80-8A8E-48D2-83C8-6A761CD2FDEB}"/>
              </a:ext>
            </a:extLst>
          </p:cNvPr>
          <p:cNvSpPr>
            <a:spLocks noGrp="1"/>
          </p:cNvSpPr>
          <p:nvPr>
            <p:ph type="title"/>
          </p:nvPr>
        </p:nvSpPr>
        <p:spPr/>
        <p:txBody>
          <a:bodyPr/>
          <a:lstStyle/>
          <a:p>
            <a:r>
              <a:rPr lang="en-IN" dirty="0">
                <a:solidFill>
                  <a:schemeClr val="bg1"/>
                </a:solidFill>
                <a:latin typeface="Times New Roman" panose="02020603050405020304" pitchFamily="18" charset="0"/>
                <a:cs typeface="Times New Roman" panose="02020603050405020304" pitchFamily="18" charset="0"/>
              </a:rPr>
              <a:t>APPLICATIONS OF K-MEANS CLUSTERING</a:t>
            </a:r>
          </a:p>
        </p:txBody>
      </p:sp>
      <p:sp>
        <p:nvSpPr>
          <p:cNvPr id="3" name="Content Placeholder 2">
            <a:extLst>
              <a:ext uri="{FF2B5EF4-FFF2-40B4-BE49-F238E27FC236}">
                <a16:creationId xmlns:a16="http://schemas.microsoft.com/office/drawing/2014/main" id="{C0BC9F8E-35AC-4CF9-B22F-CD56228D0778}"/>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Academic performance</a:t>
            </a:r>
          </a:p>
          <a:p>
            <a:r>
              <a:rPr lang="en-IN" dirty="0">
                <a:latin typeface="Times New Roman" panose="02020603050405020304" pitchFamily="18" charset="0"/>
                <a:cs typeface="Times New Roman" panose="02020603050405020304" pitchFamily="18" charset="0"/>
              </a:rPr>
              <a:t>Search Engines</a:t>
            </a:r>
          </a:p>
          <a:p>
            <a:r>
              <a:rPr lang="en-IN" dirty="0">
                <a:latin typeface="Times New Roman" panose="02020603050405020304" pitchFamily="18" charset="0"/>
                <a:cs typeface="Times New Roman" panose="02020603050405020304" pitchFamily="18" charset="0"/>
              </a:rPr>
              <a:t>Wireless sensor networks</a:t>
            </a:r>
          </a:p>
          <a:p>
            <a:r>
              <a:rPr lang="en-IN" dirty="0">
                <a:latin typeface="Times New Roman" panose="02020603050405020304" pitchFamily="18" charset="0"/>
                <a:cs typeface="Times New Roman" panose="02020603050405020304" pitchFamily="18" charset="0"/>
              </a:rPr>
              <a:t>Website Traffic Analysis</a:t>
            </a:r>
          </a:p>
          <a:p>
            <a:r>
              <a:rPr lang="en-IN" dirty="0">
                <a:latin typeface="Times New Roman" panose="02020603050405020304" pitchFamily="18" charset="0"/>
                <a:cs typeface="Times New Roman" panose="02020603050405020304" pitchFamily="18" charset="0"/>
              </a:rPr>
              <a:t>Market Research</a:t>
            </a:r>
          </a:p>
          <a:p>
            <a:r>
              <a:rPr lang="en-IN" dirty="0">
                <a:latin typeface="Times New Roman" panose="02020603050405020304" pitchFamily="18" charset="0"/>
                <a:cs typeface="Times New Roman" panose="02020603050405020304" pitchFamily="18" charset="0"/>
              </a:rPr>
              <a:t>Image Compression</a:t>
            </a:r>
          </a:p>
        </p:txBody>
      </p:sp>
    </p:spTree>
    <p:extLst>
      <p:ext uri="{BB962C8B-B14F-4D97-AF65-F5344CB8AC3E}">
        <p14:creationId xmlns:p14="http://schemas.microsoft.com/office/powerpoint/2010/main" val="330518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7E5D-2441-4403-8443-C05AC9FB8A46}"/>
              </a:ext>
            </a:extLst>
          </p:cNvPr>
          <p:cNvSpPr>
            <a:spLocks noGrp="1"/>
          </p:cNvSpPr>
          <p:nvPr>
            <p:ph type="title"/>
          </p:nvPr>
        </p:nvSpPr>
        <p:spPr>
          <a:xfrm>
            <a:off x="1141412" y="551469"/>
            <a:ext cx="9905998" cy="848412"/>
          </a:xfrm>
        </p:spPr>
        <p:txBody>
          <a:bodyPr/>
          <a:lstStyle/>
          <a:p>
            <a:r>
              <a:rPr lang="en-US"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04B1B69-B2EE-4A50-9CC4-3E5C9ED7396A}"/>
              </a:ext>
            </a:extLst>
          </p:cNvPr>
          <p:cNvSpPr>
            <a:spLocks noGrp="1"/>
          </p:cNvSpPr>
          <p:nvPr>
            <p:ph idx="1"/>
          </p:nvPr>
        </p:nvSpPr>
        <p:spPr>
          <a:xfrm>
            <a:off x="1141412" y="1470580"/>
            <a:ext cx="9905999" cy="4835951"/>
          </a:xfrm>
        </p:spPr>
        <p:txBody>
          <a:bodyPr>
            <a:normAutofit/>
          </a:bodyPr>
          <a:lstStyle/>
          <a:p>
            <a:pPr marL="0" indent="0" algn="l" rtl="0">
              <a:buNone/>
            </a:pPr>
            <a:r>
              <a:rPr lang="en-US" b="0" i="0" dirty="0">
                <a:effectLst/>
                <a:latin typeface="Times New Roman" panose="02020603050405020304" pitchFamily="18" charset="0"/>
                <a:cs typeface="Times New Roman" panose="02020603050405020304" pitchFamily="18" charset="0"/>
              </a:rPr>
              <a:t>K-means clustering is the unsupervised</a:t>
            </a:r>
            <a:r>
              <a:rPr lang="en-US" dirty="0">
                <a:latin typeface="Times New Roman" panose="02020603050405020304" pitchFamily="18" charset="0"/>
                <a:cs typeface="Times New Roman" panose="02020603050405020304" pitchFamily="18" charset="0"/>
              </a:rPr>
              <a:t> machine learning algorithm</a:t>
            </a:r>
            <a:r>
              <a:rPr lang="en-US" b="0" i="0" dirty="0">
                <a:effectLst/>
                <a:latin typeface="Times New Roman" panose="02020603050405020304" pitchFamily="18" charset="0"/>
                <a:cs typeface="Times New Roman" panose="02020603050405020304" pitchFamily="18" charset="0"/>
              </a:rPr>
              <a:t> that is part of a much deep pool of data techniques and operations in the realm of Data Science. It is the fastest and most efficient algorithm to categorize data points into groups even when very little information is available about data. </a:t>
            </a:r>
          </a:p>
          <a:p>
            <a:pPr marL="0" indent="0" algn="l" rtl="0">
              <a:buNone/>
            </a:pPr>
            <a:r>
              <a:rPr lang="en-US" b="0" i="0" dirty="0">
                <a:effectLst/>
                <a:latin typeface="Times New Roman" panose="02020603050405020304" pitchFamily="18" charset="0"/>
                <a:cs typeface="Times New Roman" panose="02020603050405020304" pitchFamily="18" charset="0"/>
              </a:rPr>
              <a:t>   More on, similar to other unsupervised learning, it is necessary to understand the data before adopting which technique fits well on a given dataset to solve problems. Considering the correct algorithm, in return, can save time and effort and assist in obtaining more accurate results.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276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BF0A-8601-41D0-A62D-612A715419FD}"/>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Reference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C9DB1F-0BD3-4845-81A4-B2BF15DEF15B}"/>
              </a:ext>
            </a:extLst>
          </p:cNvPr>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Wikipedia</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Nerchuko/youtube.com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www.analyticssteps.com/blogs/what-k-means-clustering-machine-learning</a:t>
            </a:r>
          </a:p>
        </p:txBody>
      </p:sp>
    </p:spTree>
    <p:extLst>
      <p:ext uri="{BB962C8B-B14F-4D97-AF65-F5344CB8AC3E}">
        <p14:creationId xmlns:p14="http://schemas.microsoft.com/office/powerpoint/2010/main" val="2151198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2DC848-88DB-4CEE-A319-C57FD7C8F32B}"/>
              </a:ext>
            </a:extLst>
          </p:cNvPr>
          <p:cNvSpPr>
            <a:spLocks noGrp="1"/>
          </p:cNvSpPr>
          <p:nvPr>
            <p:ph type="title"/>
          </p:nvPr>
        </p:nvSpPr>
        <p:spPr/>
        <p:txBody>
          <a:bodyPr/>
          <a:lstStyle/>
          <a:p>
            <a:r>
              <a:rPr lang="en-US" dirty="0"/>
              <a:t>    ********** </a:t>
            </a:r>
            <a:r>
              <a:rPr lang="en-US" sz="5400" i="1" dirty="0">
                <a:solidFill>
                  <a:schemeClr val="tx1">
                    <a:lumMod val="95000"/>
                  </a:schemeClr>
                </a:solidFill>
                <a:latin typeface="Algerian" panose="04020705040A02060702" pitchFamily="82" charset="0"/>
              </a:rPr>
              <a:t>THANK YOU</a:t>
            </a:r>
            <a:r>
              <a:rPr lang="en-US" sz="5400" i="1" dirty="0">
                <a:solidFill>
                  <a:srgbClr val="FFFF00"/>
                </a:solidFill>
                <a:latin typeface="Algerian" panose="04020705040A02060702" pitchFamily="82" charset="0"/>
              </a:rPr>
              <a:t>  </a:t>
            </a:r>
            <a:r>
              <a:rPr lang="en-US" dirty="0"/>
              <a:t>**********</a:t>
            </a:r>
          </a:p>
        </p:txBody>
      </p:sp>
    </p:spTree>
    <p:extLst>
      <p:ext uri="{BB962C8B-B14F-4D97-AF65-F5344CB8AC3E}">
        <p14:creationId xmlns:p14="http://schemas.microsoft.com/office/powerpoint/2010/main" val="149319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C511-0B99-4868-B633-7BD7CA193DCC}"/>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Contents</a:t>
            </a: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8DBAC1-49BA-4114-BBF3-13526B3ED2D5}"/>
              </a:ext>
            </a:extLst>
          </p:cNvPr>
          <p:cNvSpPr>
            <a:spLocks noGrp="1"/>
          </p:cNvSpPr>
          <p:nvPr>
            <p:ph idx="1"/>
          </p:nvPr>
        </p:nvSpPr>
        <p:spPr>
          <a:xfrm>
            <a:off x="1141412" y="1953652"/>
            <a:ext cx="9905999" cy="3541714"/>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WHAT IS K-MEAN CLUSTERING</a:t>
            </a:r>
          </a:p>
          <a:p>
            <a:r>
              <a:rPr lang="en-US" dirty="0">
                <a:latin typeface="Times New Roman" panose="02020603050405020304" pitchFamily="18" charset="0"/>
                <a:cs typeface="Times New Roman" panose="02020603050405020304" pitchFamily="18" charset="0"/>
              </a:rPr>
              <a:t>TRAINING PROCESS OF K-MEANS CLUSTERING</a:t>
            </a:r>
          </a:p>
          <a:p>
            <a:r>
              <a:rPr lang="en-US" dirty="0">
                <a:latin typeface="Times New Roman" panose="02020603050405020304" pitchFamily="18" charset="0"/>
                <a:cs typeface="Times New Roman" panose="02020603050405020304" pitchFamily="18" charset="0"/>
              </a:rPr>
              <a:t>ELBOW </a:t>
            </a:r>
            <a:r>
              <a:rPr lang="en-US" sz="2400" dirty="0">
                <a:latin typeface="Times New Roman" panose="02020603050405020304" pitchFamily="18" charset="0"/>
                <a:cs typeface="Times New Roman" panose="02020603050405020304" pitchFamily="18" charset="0"/>
              </a:rPr>
              <a:t>METHOD</a:t>
            </a:r>
          </a:p>
          <a:p>
            <a:r>
              <a:rPr lang="en-US" dirty="0">
                <a:latin typeface="Times New Roman" panose="02020603050405020304" pitchFamily="18" charset="0"/>
                <a:cs typeface="Times New Roman" panose="02020603050405020304" pitchFamily="18" charset="0"/>
              </a:rPr>
              <a:t>KEY FEATURES OF K-MEANS CLUSTERING</a:t>
            </a:r>
          </a:p>
          <a:p>
            <a:r>
              <a:rPr lang="en-US" dirty="0">
                <a:latin typeface="Times New Roman" panose="02020603050405020304" pitchFamily="18" charset="0"/>
                <a:cs typeface="Times New Roman" panose="02020603050405020304" pitchFamily="18" charset="0"/>
              </a:rPr>
              <a:t>LIMITATIONS AND DISADVANTAGES </a:t>
            </a:r>
          </a:p>
          <a:p>
            <a:r>
              <a:rPr lang="en-US" dirty="0">
                <a:latin typeface="Times New Roman" panose="02020603050405020304" pitchFamily="18" charset="0"/>
                <a:cs typeface="Times New Roman" panose="02020603050405020304" pitchFamily="18" charset="0"/>
              </a:rPr>
              <a:t>APPLICATIONS </a:t>
            </a:r>
          </a:p>
          <a:p>
            <a:r>
              <a:rPr lang="en-US" dirty="0">
                <a:latin typeface="Times New Roman" panose="02020603050405020304" pitchFamily="18"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148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1082-8B0B-4F22-96B8-6B4E00064D30}"/>
              </a:ext>
            </a:extLst>
          </p:cNvPr>
          <p:cNvSpPr>
            <a:spLocks noGrp="1"/>
          </p:cNvSpPr>
          <p:nvPr>
            <p:ph type="title"/>
          </p:nvPr>
        </p:nvSpPr>
        <p:spPr>
          <a:xfrm>
            <a:off x="838975" y="600634"/>
            <a:ext cx="10208437" cy="657659"/>
          </a:xfrm>
        </p:spPr>
        <p:txBody>
          <a:bodyPr/>
          <a:lstStyle/>
          <a:p>
            <a:r>
              <a:rPr lang="en-US"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4C1941F-5229-46CF-A280-724FF5F87DEA}"/>
              </a:ext>
            </a:extLst>
          </p:cNvPr>
          <p:cNvSpPr>
            <a:spLocks noGrp="1"/>
          </p:cNvSpPr>
          <p:nvPr>
            <p:ph idx="1"/>
          </p:nvPr>
        </p:nvSpPr>
        <p:spPr>
          <a:xfrm>
            <a:off x="838975" y="1156447"/>
            <a:ext cx="10624019" cy="5018110"/>
          </a:xfrm>
        </p:spPr>
        <p:txBody>
          <a:bodyPr>
            <a:normAutofit/>
          </a:bodyPr>
          <a:lstStyle/>
          <a:p>
            <a:pPr marL="0" indent="0" algn="l" rtl="0">
              <a:buNone/>
            </a:pPr>
            <a:r>
              <a:rPr lang="en-US" b="0" i="0" dirty="0">
                <a:effectLst/>
                <a:latin typeface="Times New Roman" panose="02020603050405020304" pitchFamily="18" charset="0"/>
                <a:cs typeface="Times New Roman" panose="02020603050405020304" pitchFamily="18" charset="0"/>
              </a:rPr>
              <a:t>Beginning with Unsupervised Learning, a part of machine learning where no response variable is present to provide guidelines in the learning process and data is analyzed by algorithms itself to identify the trends.</a:t>
            </a:r>
          </a:p>
          <a:p>
            <a:pPr marL="0" indent="0" algn="l" rtl="0">
              <a:buNone/>
            </a:pPr>
            <a:r>
              <a:rPr lang="en-US" b="0" i="0" dirty="0">
                <a:effectLst/>
                <a:latin typeface="Times New Roman" panose="02020603050405020304" pitchFamily="18" charset="0"/>
                <a:cs typeface="Times New Roman" panose="02020603050405020304" pitchFamily="18" charset="0"/>
              </a:rPr>
              <a:t>It is a known fact that the data and information are usually obscured by noise and redundancy so making it into groups with similar features is the decisive action to bring some insights.</a:t>
            </a:r>
          </a:p>
          <a:p>
            <a:pPr marL="0" indent="0" algn="l" rtl="0">
              <a:buNone/>
            </a:pPr>
            <a:r>
              <a:rPr lang="en-US" b="0" i="0" dirty="0">
                <a:effectLst/>
                <a:latin typeface="Times New Roman" panose="02020603050405020304" pitchFamily="18" charset="0"/>
                <a:cs typeface="Times New Roman" panose="02020603050405020304" pitchFamily="18" charset="0"/>
              </a:rPr>
              <a:t>One of the excellent methods in unsupervised machine learning treated for data classification, k-means suits well for </a:t>
            </a:r>
            <a:r>
              <a:rPr lang="en-US" dirty="0">
                <a:latin typeface="Times New Roman" panose="02020603050405020304" pitchFamily="18" charset="0"/>
                <a:cs typeface="Times New Roman" panose="02020603050405020304" pitchFamily="18" charset="0"/>
              </a:rPr>
              <a:t>exploratory data analysis</a:t>
            </a:r>
            <a:r>
              <a:rPr lang="en-US" b="0" i="0" dirty="0">
                <a:effectLst/>
                <a:latin typeface="Times New Roman" panose="02020603050405020304" pitchFamily="18" charset="0"/>
                <a:cs typeface="Times New Roman" panose="02020603050405020304" pitchFamily="18" charset="0"/>
              </a:rPr>
              <a:t> to understand data perfectly and get inferences from all data types despite the data in the form of images,</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text content or numeric, k-means works flexibly.</a:t>
            </a:r>
          </a:p>
        </p:txBody>
      </p:sp>
    </p:spTree>
    <p:extLst>
      <p:ext uri="{BB962C8B-B14F-4D97-AF65-F5344CB8AC3E}">
        <p14:creationId xmlns:p14="http://schemas.microsoft.com/office/powerpoint/2010/main" val="415628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E001-7179-41E2-A597-75DB9018AB44}"/>
              </a:ext>
            </a:extLst>
          </p:cNvPr>
          <p:cNvSpPr>
            <a:spLocks noGrp="1"/>
          </p:cNvSpPr>
          <p:nvPr>
            <p:ph type="title"/>
          </p:nvPr>
        </p:nvSpPr>
        <p:spPr>
          <a:xfrm>
            <a:off x="887506" y="859041"/>
            <a:ext cx="9905998" cy="763571"/>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What is k-means clustering?</a:t>
            </a:r>
          </a:p>
        </p:txBody>
      </p:sp>
      <p:sp>
        <p:nvSpPr>
          <p:cNvPr id="3" name="Content Placeholder 2">
            <a:extLst>
              <a:ext uri="{FF2B5EF4-FFF2-40B4-BE49-F238E27FC236}">
                <a16:creationId xmlns:a16="http://schemas.microsoft.com/office/drawing/2014/main" id="{E89E8698-3272-4EA4-B300-FAEB28F7D2EC}"/>
              </a:ext>
            </a:extLst>
          </p:cNvPr>
          <p:cNvSpPr>
            <a:spLocks noGrp="1"/>
          </p:cNvSpPr>
          <p:nvPr>
            <p:ph idx="1"/>
          </p:nvPr>
        </p:nvSpPr>
        <p:spPr>
          <a:xfrm>
            <a:off x="887506" y="1622612"/>
            <a:ext cx="10537781" cy="4589652"/>
          </a:xfrm>
        </p:spPr>
        <p:txBody>
          <a:bodyPr/>
          <a:lstStyle/>
          <a:p>
            <a:r>
              <a:rPr lang="en-US" b="0" i="0" dirty="0">
                <a:effectLst/>
                <a:latin typeface="Times New Roman" panose="02020603050405020304" pitchFamily="18" charset="0"/>
                <a:cs typeface="Times New Roman" panose="02020603050405020304" pitchFamily="18" charset="0"/>
              </a:rPr>
              <a:t>K-means algorithm explores for a preplanned number of clusters in an unlabeled multidimensional dataset, it concludes this via an easy interpretation of how an optimized cluster can be expressed. </a:t>
            </a:r>
          </a:p>
          <a:p>
            <a:pPr algn="l" rtl="0"/>
            <a:r>
              <a:rPr lang="en-US" b="0" i="0" dirty="0">
                <a:effectLst/>
                <a:latin typeface="Times New Roman" panose="02020603050405020304" pitchFamily="18" charset="0"/>
                <a:cs typeface="Times New Roman" panose="02020603050405020304" pitchFamily="18" charset="0"/>
              </a:rPr>
              <a:t>Primarily the concept would be in two steps: </a:t>
            </a:r>
          </a:p>
          <a:p>
            <a:pPr algn="l" rtl="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Firstly,  </a:t>
            </a:r>
            <a:r>
              <a:rPr lang="en-US" b="0" i="0" dirty="0">
                <a:effectLst/>
                <a:latin typeface="Times New Roman" panose="02020603050405020304" pitchFamily="18" charset="0"/>
                <a:cs typeface="Times New Roman" panose="02020603050405020304" pitchFamily="18" charset="0"/>
              </a:rPr>
              <a:t>the cluster center is the arithmetic mean (AM) of all the data points associated with the cluster.</a:t>
            </a:r>
          </a:p>
          <a:p>
            <a:pPr algn="l" rtl="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Secondly</a:t>
            </a:r>
            <a:r>
              <a:rPr lang="en-US" b="0" i="0" dirty="0">
                <a:effectLst/>
                <a:latin typeface="Times New Roman" panose="02020603050405020304" pitchFamily="18" charset="0"/>
                <a:cs typeface="Times New Roman" panose="02020603050405020304" pitchFamily="18" charset="0"/>
              </a:rPr>
              <a:t>, each point is adjoint to its cluster center in comparison to other cluster centers. These two interpretations are the foundation of the k-means clustering model</a:t>
            </a:r>
          </a:p>
        </p:txBody>
      </p:sp>
    </p:spTree>
    <p:extLst>
      <p:ext uri="{BB962C8B-B14F-4D97-AF65-F5344CB8AC3E}">
        <p14:creationId xmlns:p14="http://schemas.microsoft.com/office/powerpoint/2010/main" val="206824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0D98-F8B6-452D-8566-AEE858EB4C90}"/>
              </a:ext>
            </a:extLst>
          </p:cNvPr>
          <p:cNvSpPr>
            <a:spLocks noGrp="1"/>
          </p:cNvSpPr>
          <p:nvPr>
            <p:ph type="title"/>
          </p:nvPr>
        </p:nvSpPr>
        <p:spPr>
          <a:xfrm rot="10800000" flipV="1">
            <a:off x="1253426" y="4505457"/>
            <a:ext cx="9905998" cy="452026"/>
          </a:xfrm>
        </p:spPr>
        <p:txBody>
          <a:bodyPr>
            <a:normAutofit/>
          </a:bodyPr>
          <a:lstStyle/>
          <a:p>
            <a:pPr algn="ctr"/>
            <a:r>
              <a:rPr lang="en-US" sz="2200" dirty="0">
                <a:latin typeface="Times New Roman" panose="02020603050405020304" pitchFamily="18" charset="0"/>
                <a:cs typeface="Times New Roman" panose="02020603050405020304" pitchFamily="18" charset="0"/>
              </a:rPr>
              <a:t>Training PROCESS of k-means clustering</a:t>
            </a:r>
          </a:p>
        </p:txBody>
      </p:sp>
      <p:pic>
        <p:nvPicPr>
          <p:cNvPr id="6" name="Content Placeholder 5">
            <a:extLst>
              <a:ext uri="{FF2B5EF4-FFF2-40B4-BE49-F238E27FC236}">
                <a16:creationId xmlns:a16="http://schemas.microsoft.com/office/drawing/2014/main" id="{8608ED4D-F509-4200-B7A2-4048C7E1D4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000" y="821885"/>
            <a:ext cx="9906000" cy="3683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567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4A8A41E-511F-44E7-A716-8EE250121780}"/>
              </a:ext>
            </a:extLst>
          </p:cNvPr>
          <p:cNvSpPr>
            <a:spLocks noGrp="1"/>
          </p:cNvSpPr>
          <p:nvPr>
            <p:ph idx="1"/>
          </p:nvPr>
        </p:nvSpPr>
        <p:spPr>
          <a:xfrm>
            <a:off x="858608" y="722343"/>
            <a:ext cx="10698654" cy="5725591"/>
          </a:xfrm>
        </p:spPr>
        <p:txBody>
          <a:bodyPr>
            <a:normAutofit/>
          </a:bodyPr>
          <a:lstStyle/>
          <a:p>
            <a:pPr algn="l" rtl="0"/>
            <a:r>
              <a:rPr lang="en-US" b="0" i="0" dirty="0">
                <a:effectLst/>
                <a:latin typeface="Times New Roman" panose="02020603050405020304" pitchFamily="18" charset="0"/>
                <a:cs typeface="Times New Roman" panose="02020603050405020304" pitchFamily="18" charset="0"/>
              </a:rPr>
              <a:t>In simple terms, k-means clustering enables us to cluster the data into several groups by detecting the distinct categories of groups in the </a:t>
            </a:r>
            <a:r>
              <a:rPr lang="en-US" b="0" i="0" dirty="0" err="1">
                <a:effectLst/>
                <a:latin typeface="Times New Roman" panose="02020603050405020304" pitchFamily="18" charset="0"/>
                <a:cs typeface="Times New Roman" panose="02020603050405020304" pitchFamily="18" charset="0"/>
              </a:rPr>
              <a:t>unlabelled</a:t>
            </a:r>
            <a:r>
              <a:rPr lang="en-US" b="0" i="0" dirty="0">
                <a:effectLst/>
                <a:latin typeface="Times New Roman" panose="02020603050405020304" pitchFamily="18" charset="0"/>
                <a:cs typeface="Times New Roman" panose="02020603050405020304" pitchFamily="18" charset="0"/>
              </a:rPr>
              <a:t> datasets, even without the necessity of data training.</a:t>
            </a:r>
          </a:p>
          <a:p>
            <a:pPr algn="l" rtl="0"/>
            <a:r>
              <a:rPr lang="en-US" b="0" i="0" dirty="0">
                <a:effectLst/>
                <a:latin typeface="Times New Roman" panose="02020603050405020304" pitchFamily="18" charset="0"/>
                <a:cs typeface="Times New Roman" panose="02020603050405020304" pitchFamily="18" charset="0"/>
              </a:rPr>
              <a:t>This is the centroid-based algorithm such that each cluster is connected to a centroid while following the objective to minimize the sum of distances between the data points and their corresponding clusters. </a:t>
            </a:r>
          </a:p>
          <a:p>
            <a:pPr algn="l" rtl="0">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 Mainly k-means clustering performs 2 tasks:</a:t>
            </a:r>
          </a:p>
          <a:p>
            <a:pPr algn="l" rtl="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Calculates the correct value of K-center points or centroids by an iterative method</a:t>
            </a:r>
          </a:p>
          <a:p>
            <a:pPr algn="l" rtl="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Assigns every data point to its nearest k-center, and the data points, closer to a particular k-center, make a cluster. Therefore, in each cluster, data points have some similarities and are far apart from other clusters. </a:t>
            </a:r>
          </a:p>
          <a:p>
            <a:pPr algn="l" rtl="0"/>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3097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28AB-DD07-4C6F-A48D-EE9CD24986B2}"/>
              </a:ext>
            </a:extLst>
          </p:cNvPr>
          <p:cNvSpPr>
            <a:spLocks noGrp="1"/>
          </p:cNvSpPr>
          <p:nvPr>
            <p:ph type="title"/>
          </p:nvPr>
        </p:nvSpPr>
        <p:spPr>
          <a:xfrm>
            <a:off x="991787" y="519953"/>
            <a:ext cx="10208425" cy="851647"/>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ELBOW method</a:t>
            </a:r>
            <a:br>
              <a:rPr lang="en-US" sz="1800" dirty="0">
                <a:solidFill>
                  <a:schemeClr val="bg1"/>
                </a:solidFill>
                <a:latin typeface="Times New Roman" panose="02020603050405020304" pitchFamily="18" charset="0"/>
                <a:cs typeface="Times New Roman" panose="02020603050405020304" pitchFamily="18" charset="0"/>
              </a:rPr>
            </a:b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AF3BE4-B4AA-412D-8EBF-91006A537DD8}"/>
              </a:ext>
            </a:extLst>
          </p:cNvPr>
          <p:cNvSpPr>
            <a:spLocks noGrp="1"/>
          </p:cNvSpPr>
          <p:nvPr>
            <p:ph idx="1"/>
          </p:nvPr>
        </p:nvSpPr>
        <p:spPr>
          <a:xfrm>
            <a:off x="991787" y="1183341"/>
            <a:ext cx="10428818" cy="4662756"/>
          </a:xfrm>
        </p:spPr>
        <p:txBody>
          <a:bodyPr>
            <a:normAutofit fontScale="92500" lnSpcReduction="20000"/>
          </a:bodyPr>
          <a:lstStyle/>
          <a:p>
            <a:pPr marL="0" indent="0" algn="l">
              <a:buNone/>
            </a:pPr>
            <a:r>
              <a:rPr lang="en-US" sz="2000" b="0" i="0" dirty="0">
                <a:effectLst/>
                <a:latin typeface="Lato" panose="020F0502020204030203" pitchFamily="34" charset="0"/>
              </a:rPr>
              <a:t>In the Elbow method, we are actually varying the number of clusters ( K ) from 1 – 10. For each value of K, we are calculating WCSS ( Within-Cluster Sum of Square ). WCSS is the sum of the squared distance between each point and the centroid in a cluster. When we plot the WCSS with the K value, the plot looks like an Elbow. As the number of clusters increases, the WCSS value will start to decrease. WCSS value is largest when K = 1.</a:t>
            </a:r>
          </a:p>
          <a:p>
            <a:pPr marL="0" indent="0" algn="l">
              <a:buNone/>
            </a:pPr>
            <a:r>
              <a:rPr lang="en-US" sz="2000" b="0" i="0" dirty="0">
                <a:effectLst/>
                <a:latin typeface="Lato" panose="020F0502020204030203" pitchFamily="34" charset="0"/>
              </a:rPr>
              <a:t> When we analyze the graph we can see that the graph </a:t>
            </a:r>
          </a:p>
          <a:p>
            <a:pPr marL="0" indent="0" algn="l">
              <a:buNone/>
            </a:pPr>
            <a:r>
              <a:rPr lang="en-US" sz="2000" b="0" i="0" dirty="0">
                <a:effectLst/>
                <a:latin typeface="Lato" panose="020F0502020204030203" pitchFamily="34" charset="0"/>
              </a:rPr>
              <a:t>will rapidly change at a point and thus creating an elbow </a:t>
            </a:r>
          </a:p>
          <a:p>
            <a:pPr marL="0" indent="0" algn="l">
              <a:buNone/>
            </a:pPr>
            <a:r>
              <a:rPr lang="en-US" sz="2000" b="0" i="0" dirty="0">
                <a:effectLst/>
                <a:latin typeface="Lato" panose="020F0502020204030203" pitchFamily="34" charset="0"/>
              </a:rPr>
              <a:t>shape. From this point, the graph starts to move almost </a:t>
            </a:r>
          </a:p>
          <a:p>
            <a:pPr marL="0" indent="0" algn="l">
              <a:buNone/>
            </a:pPr>
            <a:r>
              <a:rPr lang="en-US" sz="2000" b="0" i="0" dirty="0">
                <a:effectLst/>
                <a:latin typeface="Lato" panose="020F0502020204030203" pitchFamily="34" charset="0"/>
              </a:rPr>
              <a:t>parallel to the X-axis. The K value corresponding to this </a:t>
            </a:r>
          </a:p>
          <a:p>
            <a:pPr marL="0" indent="0" algn="l">
              <a:buNone/>
            </a:pPr>
            <a:r>
              <a:rPr lang="en-US" sz="2000" b="0" i="0" dirty="0">
                <a:effectLst/>
                <a:latin typeface="Lato" panose="020F0502020204030203" pitchFamily="34" charset="0"/>
              </a:rPr>
              <a:t>point is the optimal K value or an optimal number </a:t>
            </a:r>
          </a:p>
          <a:p>
            <a:pPr marL="0" indent="0" algn="l">
              <a:buNone/>
            </a:pPr>
            <a:r>
              <a:rPr lang="en-US" sz="2000" b="0" i="0" dirty="0">
                <a:effectLst/>
                <a:latin typeface="Lato" panose="020F0502020204030203" pitchFamily="34" charset="0"/>
              </a:rPr>
              <a:t>of clusters.</a:t>
            </a:r>
          </a:p>
          <a:p>
            <a:pPr algn="l"/>
            <a:r>
              <a:rPr lang="en-US" b="0" i="0" dirty="0">
                <a:solidFill>
                  <a:srgbClr val="222222"/>
                </a:solidFill>
                <a:effectLst/>
                <a:latin typeface="Lato" panose="020F0502020204030203" pitchFamily="34" charset="0"/>
              </a:rPr>
              <a:t> </a:t>
            </a:r>
          </a:p>
          <a:p>
            <a:pPr marL="0" indent="0">
              <a:buNone/>
            </a:pPr>
            <a:endParaRPr lang="en-US" b="0" i="0" dirty="0">
              <a:solidFill>
                <a:schemeClr val="bg1">
                  <a:lumMod val="95000"/>
                  <a:lumOff val="5000"/>
                </a:schemeClr>
              </a:solidFill>
              <a:effectLst/>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17F9CF1-B588-4489-AD94-63DF0426C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2226" y="2736796"/>
            <a:ext cx="3881399" cy="2498591"/>
          </a:xfrm>
          <a:prstGeom prst="rect">
            <a:avLst/>
          </a:prstGeom>
        </p:spPr>
      </p:pic>
    </p:spTree>
    <p:extLst>
      <p:ext uri="{BB962C8B-B14F-4D97-AF65-F5344CB8AC3E}">
        <p14:creationId xmlns:p14="http://schemas.microsoft.com/office/powerpoint/2010/main" val="3630737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D342-7459-4BB8-905B-84819B2583A5}"/>
              </a:ext>
            </a:extLst>
          </p:cNvPr>
          <p:cNvSpPr>
            <a:spLocks noGrp="1"/>
          </p:cNvSpPr>
          <p:nvPr>
            <p:ph type="title"/>
          </p:nvPr>
        </p:nvSpPr>
        <p:spPr>
          <a:xfrm>
            <a:off x="1141413" y="490101"/>
            <a:ext cx="9905998" cy="1027522"/>
          </a:xfrm>
        </p:spPr>
        <p:txBody>
          <a:bodyPr/>
          <a:lstStyle/>
          <a:p>
            <a:r>
              <a:rPr lang="en-US" dirty="0">
                <a:solidFill>
                  <a:schemeClr val="bg1"/>
                </a:solidFill>
                <a:latin typeface="Times New Roman" panose="02020603050405020304" pitchFamily="18" charset="0"/>
                <a:cs typeface="Times New Roman" panose="02020603050405020304" pitchFamily="18" charset="0"/>
              </a:rPr>
              <a:t>Key features</a:t>
            </a:r>
          </a:p>
        </p:txBody>
      </p:sp>
      <p:sp>
        <p:nvSpPr>
          <p:cNvPr id="3" name="Content Placeholder 2">
            <a:extLst>
              <a:ext uri="{FF2B5EF4-FFF2-40B4-BE49-F238E27FC236}">
                <a16:creationId xmlns:a16="http://schemas.microsoft.com/office/drawing/2014/main" id="{306695C0-75D6-478F-8AB4-3B3869F7E018}"/>
              </a:ext>
            </a:extLst>
          </p:cNvPr>
          <p:cNvSpPr>
            <a:spLocks noGrp="1"/>
          </p:cNvSpPr>
          <p:nvPr>
            <p:ph idx="1"/>
          </p:nvPr>
        </p:nvSpPr>
        <p:spPr>
          <a:xfrm>
            <a:off x="1141412" y="1423447"/>
            <a:ext cx="9905999" cy="4779390"/>
          </a:xfrm>
        </p:spPr>
        <p:txBody>
          <a:bodyPr>
            <a:normAutofit/>
          </a:bodyPr>
          <a:lstStyle/>
          <a:p>
            <a:pPr marL="0" indent="0" algn="l" rtl="0">
              <a:buNone/>
            </a:pPr>
            <a:r>
              <a:rPr lang="en-US" dirty="0">
                <a:latin typeface="Times New Roman" panose="02020603050405020304" pitchFamily="18" charset="0"/>
                <a:cs typeface="Times New Roman" panose="02020603050405020304" pitchFamily="18" charset="0"/>
              </a:rPr>
              <a:t>S</a:t>
            </a:r>
            <a:r>
              <a:rPr lang="en-US" b="0" i="0" dirty="0">
                <a:effectLst/>
                <a:latin typeface="Times New Roman" panose="02020603050405020304" pitchFamily="18" charset="0"/>
                <a:cs typeface="Times New Roman" panose="02020603050405020304" pitchFamily="18" charset="0"/>
              </a:rPr>
              <a:t>ome key features of k-means clustering are:</a:t>
            </a:r>
          </a:p>
          <a:p>
            <a:r>
              <a:rPr lang="en-US" b="0" i="0" dirty="0">
                <a:effectLst/>
                <a:latin typeface="Times New Roman" panose="02020603050405020304" pitchFamily="18" charset="0"/>
                <a:cs typeface="Times New Roman" panose="02020603050405020304" pitchFamily="18" charset="0"/>
              </a:rPr>
              <a:t>It is very smooth in terms of interpretation and resolution.</a:t>
            </a:r>
          </a:p>
          <a:p>
            <a:r>
              <a:rPr lang="en-US" b="0" i="0" dirty="0">
                <a:effectLst/>
                <a:latin typeface="Times New Roman" panose="02020603050405020304" pitchFamily="18" charset="0"/>
                <a:cs typeface="Times New Roman" panose="02020603050405020304" pitchFamily="18" charset="0"/>
              </a:rPr>
              <a:t>For a large number of variables present in the dataset, K-means operates quicker than Hierarchical clustering. </a:t>
            </a:r>
          </a:p>
          <a:p>
            <a:r>
              <a:rPr lang="en-US" b="0" i="0" dirty="0">
                <a:effectLst/>
                <a:latin typeface="Times New Roman" panose="02020603050405020304" pitchFamily="18" charset="0"/>
                <a:cs typeface="Times New Roman" panose="02020603050405020304" pitchFamily="18" charset="0"/>
              </a:rPr>
              <a:t>While redetermining the cluster center, an instance can modify the cluster. </a:t>
            </a:r>
          </a:p>
          <a:p>
            <a:r>
              <a:rPr lang="en-US" b="0" i="0" dirty="0">
                <a:effectLst/>
                <a:latin typeface="Times New Roman" panose="02020603050405020304" pitchFamily="18" charset="0"/>
                <a:cs typeface="Times New Roman" panose="02020603050405020304" pitchFamily="18" charset="0"/>
              </a:rPr>
              <a:t>K-means reforms compact clusters.</a:t>
            </a:r>
          </a:p>
          <a:p>
            <a:r>
              <a:rPr lang="en-US" b="0" i="0" dirty="0">
                <a:effectLst/>
                <a:latin typeface="Times New Roman" panose="02020603050405020304" pitchFamily="18" charset="0"/>
                <a:cs typeface="Times New Roman" panose="02020603050405020304" pitchFamily="18" charset="0"/>
              </a:rPr>
              <a:t>It can work on unlabeled numerical data.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48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31D89-F2C6-434A-8AE5-2893AA6A9285}"/>
              </a:ext>
            </a:extLst>
          </p:cNvPr>
          <p:cNvSpPr>
            <a:spLocks noGrp="1"/>
          </p:cNvSpPr>
          <p:nvPr>
            <p:ph type="title"/>
          </p:nvPr>
        </p:nvSpPr>
        <p:spPr>
          <a:xfrm>
            <a:off x="1141412" y="358588"/>
            <a:ext cx="9905999" cy="885750"/>
          </a:xfrm>
        </p:spPr>
        <p:txBody>
          <a:bodyPr/>
          <a:lstStyle/>
          <a:p>
            <a:r>
              <a:rPr lang="en-US" dirty="0">
                <a:solidFill>
                  <a:schemeClr val="bg1"/>
                </a:solidFill>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DEF7AB31-985A-4288-BE0F-A980BBBE134C}"/>
              </a:ext>
            </a:extLst>
          </p:cNvPr>
          <p:cNvSpPr>
            <a:spLocks noGrp="1"/>
          </p:cNvSpPr>
          <p:nvPr>
            <p:ph idx="1"/>
          </p:nvPr>
        </p:nvSpPr>
        <p:spPr>
          <a:xfrm>
            <a:off x="1141412" y="999241"/>
            <a:ext cx="9905999" cy="5260157"/>
          </a:xfrm>
        </p:spPr>
        <p:txBody>
          <a:bodyPr>
            <a:normAutofit/>
          </a:bodyPr>
          <a:lstStyle/>
          <a:p>
            <a:pPr lvl="1"/>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rPr>
              <a:t>Sometimes, it is quite tough to forecast the number of clusters, or the value of k.</a:t>
            </a:r>
          </a:p>
          <a:p>
            <a:pPr lvl="1"/>
            <a:r>
              <a:rPr lang="en-US" sz="2000" b="0" i="0" dirty="0">
                <a:effectLst/>
                <a:latin typeface="Times New Roman" panose="02020603050405020304" pitchFamily="18" charset="0"/>
                <a:cs typeface="Times New Roman" panose="02020603050405020304" pitchFamily="18" charset="0"/>
              </a:rPr>
              <a:t>The output is highly influenced by original input, for example, the number of clusters.</a:t>
            </a:r>
          </a:p>
          <a:p>
            <a:pPr lvl="1"/>
            <a:r>
              <a:rPr lang="en-US" sz="2000" b="0" i="0" dirty="0">
                <a:effectLst/>
                <a:latin typeface="Times New Roman" panose="02020603050405020304" pitchFamily="18" charset="0"/>
                <a:cs typeface="Times New Roman" panose="02020603050405020304" pitchFamily="18" charset="0"/>
              </a:rPr>
              <a:t>An array of data substantially hits the concluding outcomes</a:t>
            </a:r>
            <a:r>
              <a:rPr lang="en-US" b="0" i="0" dirty="0">
                <a:effectLst/>
                <a:latin typeface="Times New Roman" panose="02020603050405020304" pitchFamily="18" charset="0"/>
                <a:cs typeface="Times New Roman" panose="02020603050405020304" pitchFamily="18" charset="0"/>
              </a:rPr>
              <a:t>.</a:t>
            </a:r>
          </a:p>
          <a:p>
            <a:pPr marL="457200" lvl="1" indent="0">
              <a:buNone/>
            </a:pPr>
            <a:endParaRPr lang="en-US" b="0" i="0" dirty="0">
              <a:effectLst/>
              <a:latin typeface="Times New Roman" panose="02020603050405020304" pitchFamily="18" charset="0"/>
              <a:cs typeface="Times New Roman" panose="02020603050405020304" pitchFamily="18" charset="0"/>
            </a:endParaRPr>
          </a:p>
          <a:p>
            <a:pPr marL="0" indent="0">
              <a:buNone/>
            </a:pPr>
            <a:r>
              <a:rPr lang="en-US" sz="2800" dirty="0">
                <a:solidFill>
                  <a:schemeClr val="bg1"/>
                </a:solidFill>
                <a:latin typeface="Times New Roman" panose="02020603050405020304" pitchFamily="18" charset="0"/>
                <a:cs typeface="Times New Roman" panose="02020603050405020304" pitchFamily="18" charset="0"/>
              </a:rPr>
              <a:t>DISADVANTAGES</a:t>
            </a:r>
          </a:p>
          <a:p>
            <a:r>
              <a:rPr lang="en-US" sz="2000" b="0" i="0" dirty="0">
                <a:effectLst/>
                <a:latin typeface="Times New Roman" panose="02020603050405020304" pitchFamily="18" charset="0"/>
                <a:cs typeface="Times New Roman" panose="02020603050405020304" pitchFamily="18" charset="0"/>
              </a:rPr>
              <a:t>The algorithm demands the inferred specification of the number of clusters/centers.</a:t>
            </a:r>
          </a:p>
          <a:p>
            <a:r>
              <a:rPr lang="en-US" sz="2000" b="0" i="0" dirty="0">
                <a:effectLst/>
                <a:latin typeface="Times New Roman" panose="02020603050405020304" pitchFamily="18" charset="0"/>
                <a:cs typeface="Times New Roman" panose="02020603050405020304" pitchFamily="18" charset="0"/>
              </a:rPr>
              <a:t>An algorithm goes down for non-linear sets of data and is unable to deal with noisy data and outliers.</a:t>
            </a:r>
          </a:p>
          <a:p>
            <a:r>
              <a:rPr lang="en-US" sz="2000" b="0" i="0" dirty="0">
                <a:effectLst/>
                <a:latin typeface="Times New Roman" panose="02020603050405020304" pitchFamily="18" charset="0"/>
                <a:cs typeface="Times New Roman" panose="02020603050405020304" pitchFamily="18" charset="0"/>
              </a:rPr>
              <a:t>It is not directly applicable to categorical data since only operatable when the mean is provided.</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685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258</TotalTime>
  <Words>882</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Lato</vt:lpstr>
      <vt:lpstr>Times New Roman</vt:lpstr>
      <vt:lpstr>Tw Cen MT</vt:lpstr>
      <vt:lpstr>Wingdings</vt:lpstr>
      <vt:lpstr>Circuit</vt:lpstr>
      <vt:lpstr>         K-means clustering</vt:lpstr>
      <vt:lpstr>Contents</vt:lpstr>
      <vt:lpstr>introduction</vt:lpstr>
      <vt:lpstr>What is k-means clustering?</vt:lpstr>
      <vt:lpstr>Training PROCESS of k-means clustering</vt:lpstr>
      <vt:lpstr>PowerPoint Presentation</vt:lpstr>
      <vt:lpstr>ELBOW method </vt:lpstr>
      <vt:lpstr>Key features</vt:lpstr>
      <vt:lpstr>limitations</vt:lpstr>
      <vt:lpstr>APPLICATIONS OF K-MEANS CLUSTERING</vt:lpstr>
      <vt:lpstr>CONCLUSION</vt:lpstr>
      <vt:lpstr>Reference</vt:lpstr>
      <vt:lpstr>    **********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Andi Vivek</dc:creator>
  <cp:lastModifiedBy>Santhosh Chowdary Vanka</cp:lastModifiedBy>
  <cp:revision>13</cp:revision>
  <dcterms:created xsi:type="dcterms:W3CDTF">2022-04-19T10:29:54Z</dcterms:created>
  <dcterms:modified xsi:type="dcterms:W3CDTF">2022-04-20T16:00:55Z</dcterms:modified>
</cp:coreProperties>
</file>