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7"/>
  </p:notesMasterIdLst>
  <p:handoutMasterIdLst>
    <p:handoutMasterId r:id="rId37"/>
  </p:handoutMasterIdLst>
  <p:sldIdLst>
    <p:sldId id="256" r:id="rId3"/>
    <p:sldId id="257" r:id="rId4"/>
    <p:sldId id="258" r:id="rId5"/>
    <p:sldId id="259" r:id="rId6"/>
    <p:sldId id="260" r:id="rId8"/>
    <p:sldId id="261" r:id="rId9"/>
    <p:sldId id="279" r:id="rId10"/>
    <p:sldId id="262" r:id="rId11"/>
    <p:sldId id="263" r:id="rId12"/>
    <p:sldId id="264" r:id="rId13"/>
    <p:sldId id="265" r:id="rId14"/>
    <p:sldId id="313" r:id="rId15"/>
    <p:sldId id="266" r:id="rId16"/>
    <p:sldId id="293" r:id="rId17"/>
    <p:sldId id="341" r:id="rId18"/>
    <p:sldId id="291" r:id="rId19"/>
    <p:sldId id="300" r:id="rId20"/>
    <p:sldId id="301" r:id="rId21"/>
    <p:sldId id="342" r:id="rId22"/>
    <p:sldId id="288" r:id="rId23"/>
    <p:sldId id="304" r:id="rId24"/>
    <p:sldId id="305" r:id="rId25"/>
    <p:sldId id="343" r:id="rId26"/>
    <p:sldId id="344" r:id="rId27"/>
    <p:sldId id="332" r:id="rId28"/>
    <p:sldId id="289" r:id="rId29"/>
    <p:sldId id="306" r:id="rId30"/>
    <p:sldId id="307" r:id="rId31"/>
    <p:sldId id="290" r:id="rId32"/>
    <p:sldId id="308" r:id="rId33"/>
    <p:sldId id="329" r:id="rId34"/>
    <p:sldId id="267" r:id="rId35"/>
    <p:sldId id="268" r:id="rId3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37" autoAdjust="0"/>
  </p:normalViewPr>
  <p:slideViewPr>
    <p:cSldViewPr snapToGrid="0" showGuides="1">
      <p:cViewPr varScale="1">
        <p:scale>
          <a:sx n="68" d="100"/>
          <a:sy n="68" d="100"/>
        </p:scale>
        <p:origin x="1234" y="67"/>
      </p:cViewPr>
      <p:guideLst>
        <p:guide orient="horz" pos="213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Third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Third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sz="4000" b="1">
                <a:solidFill>
                  <a:srgbClr val="7030A0"/>
                </a:solidFill>
                <a:latin typeface="Verdana" panose="020B0604030504040204" pitchFamily="34" charset="0"/>
                <a:ea typeface="+mn-ea"/>
                <a:cs typeface="+mn-cs"/>
                <a:sym typeface="+mn-ea"/>
              </a:rPr>
              <a:t>The Great Escape: Stopping Student </a:t>
            </a:r>
            <a:endParaRPr sz="4000" b="1">
              <a:solidFill>
                <a:srgbClr val="7030A0"/>
              </a:solidFill>
              <a:latin typeface="Verdana" panose="020B0604030504040204" pitchFamily="34" charset="0"/>
              <a:ea typeface="+mn-ea"/>
              <a:cs typeface="+mn-cs"/>
            </a:endParaRPr>
          </a:p>
          <a:p>
            <a:r>
              <a:rPr sz="4000" b="1">
                <a:solidFill>
                  <a:srgbClr val="7030A0"/>
                </a:solidFill>
                <a:latin typeface="Verdana" panose="020B0604030504040204" pitchFamily="34" charset="0"/>
                <a:ea typeface="+mn-ea"/>
                <a:cs typeface="+mn-cs"/>
                <a:sym typeface="+mn-ea"/>
              </a:rPr>
              <a:t>      Disappearances in their Tracks</a:t>
            </a: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660" y="5184140"/>
            <a:ext cx="475996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sym typeface="+mn-ea"/>
              </a:rPr>
              <a:t>Dr.J.Manoranjini</a:t>
            </a:r>
            <a:endParaRPr lang="en-US" altLang="en-IN" sz="2400" b="1" dirty="0">
              <a:solidFill>
                <a:srgbClr val="FF0000"/>
              </a:solidFill>
            </a:endParaRPr>
          </a:p>
          <a:p>
            <a:pPr>
              <a:spcBef>
                <a:spcPct val="0"/>
              </a:spcBef>
              <a:buClrTx/>
              <a:buFontTx/>
              <a:buNone/>
            </a:pPr>
            <a:r>
              <a:rPr lang="en-US" altLang="en-IN" sz="2400" b="1" dirty="0">
                <a:solidFill>
                  <a:srgbClr val="FF0000"/>
                </a:solidFill>
                <a:sym typeface="+mn-ea"/>
              </a:rPr>
              <a:t>Associate Professor</a:t>
            </a:r>
            <a:endParaRPr lang="en-US" alt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7887335" y="5179695"/>
            <a:ext cx="47688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sym typeface="+mn-ea"/>
              </a:rPr>
              <a:t>Nikilesh </a:t>
            </a:r>
            <a:r>
              <a:rPr lang="en-IN" altLang="en-US" sz="2400" b="1" dirty="0">
                <a:solidFill>
                  <a:srgbClr val="FF0000"/>
                </a:solidFill>
                <a:sym typeface="+mn-ea"/>
              </a:rPr>
              <a:t>22</a:t>
            </a:r>
            <a:r>
              <a:rPr lang="en-US" altLang="en-IN" sz="2400" b="1" dirty="0">
                <a:solidFill>
                  <a:srgbClr val="FF0000"/>
                </a:solidFill>
                <a:sym typeface="+mn-ea"/>
              </a:rPr>
              <a:t>1801035</a:t>
            </a:r>
            <a:endParaRPr lang="en-IN" altLang="en-US" sz="2400" b="1" dirty="0">
              <a:solidFill>
                <a:srgbClr val="FF0000"/>
              </a:solidFill>
            </a:endParaRPr>
          </a:p>
          <a:p>
            <a:pPr>
              <a:spcBef>
                <a:spcPct val="0"/>
              </a:spcBef>
              <a:buClrTx/>
              <a:buFontTx/>
              <a:buNone/>
            </a:pPr>
            <a:r>
              <a:rPr lang="en-US" altLang="en-IN" sz="2400" b="1" dirty="0">
                <a:solidFill>
                  <a:srgbClr val="FF0000"/>
                </a:solidFill>
                <a:sym typeface="+mn-ea"/>
              </a:rPr>
              <a:t>Santhosh 221801047</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a:t>
            </a:r>
            <a:r>
              <a:rPr lang="en-US" altLang="en-IN" sz="2800" b="1" dirty="0">
                <a:solidFill>
                  <a:srgbClr val="002060"/>
                </a:solidFill>
                <a:latin typeface="Verdana" panose="020B0604030504040204" pitchFamily="34" charset="0"/>
                <a:ea typeface="+mn-ea"/>
                <a:cs typeface="+mn-cs"/>
              </a:rPr>
              <a:t>Data</a:t>
            </a:r>
            <a:r>
              <a:rPr lang="en-IN" sz="2800" b="1" dirty="0">
                <a:solidFill>
                  <a:srgbClr val="002060"/>
                </a:solidFill>
                <a:latin typeface="Verdana" panose="020B0604030504040204" pitchFamily="34" charset="0"/>
                <a:ea typeface="+mn-ea"/>
                <a:cs typeface="+mn-cs"/>
              </a:rPr>
              <a:t> </a:t>
            </a:r>
            <a:r>
              <a:rPr lang="en-US" altLang="en-IN" sz="2800" b="1" dirty="0">
                <a:solidFill>
                  <a:srgbClr val="002060"/>
                </a:solidFill>
                <a:latin typeface="Verdana" panose="020B0604030504040204" pitchFamily="34" charset="0"/>
                <a:ea typeface="+mn-ea"/>
                <a:cs typeface="+mn-cs"/>
              </a:rPr>
              <a:t>Science</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665" y="266700"/>
            <a:ext cx="10668000" cy="1014095"/>
          </a:xfrm>
        </p:spPr>
        <p:txBody>
          <a:bodyPr/>
          <a:lstStyle/>
          <a:p>
            <a:r>
              <a:rPr lang="en-IN" altLang="en-US"/>
              <a:t>Proposed System</a:t>
            </a:r>
            <a:endParaRPr lang="en-IN" altLang="en-US"/>
          </a:p>
        </p:txBody>
      </p:sp>
      <p:sp>
        <p:nvSpPr>
          <p:cNvPr id="3" name="Content Placeholder 2"/>
          <p:cNvSpPr>
            <a:spLocks noGrp="1"/>
          </p:cNvSpPr>
          <p:nvPr>
            <p:ph idx="1"/>
          </p:nvPr>
        </p:nvSpPr>
        <p:spPr>
          <a:xfrm>
            <a:off x="621665" y="1865630"/>
            <a:ext cx="10927715" cy="4267200"/>
          </a:xfrm>
        </p:spPr>
        <p:txBody>
          <a:bodyPr/>
          <a:lstStyle/>
          <a:p>
            <a:pPr algn="just">
              <a:buSzTx/>
              <a:buFont typeface="Wingdings" panose="05000000000000000000" charset="0"/>
              <a:buChar char="q"/>
            </a:pPr>
            <a:r>
              <a:rPr lang="en-US" sz="2400" b="1" dirty="0">
                <a:latin typeface="Times New Roman" panose="02020603050405020304" pitchFamily="18" charset="0"/>
                <a:cs typeface="Times New Roman" panose="02020603050405020304" pitchFamily="18" charset="0"/>
              </a:rPr>
              <a:t>Model Development</a:t>
            </a:r>
            <a:r>
              <a:rPr lang="en-US" sz="2400" dirty="0">
                <a:latin typeface="Times New Roman" panose="02020603050405020304" pitchFamily="18" charset="0"/>
                <a:cs typeface="Times New Roman" panose="02020603050405020304" pitchFamily="18" charset="0"/>
              </a:rPr>
              <a:t>:Logistic Regression for interpretability and Random Forest for accuracy and robustness will be used to predict student dropouts.</a:t>
            </a:r>
            <a:endParaRPr lang="en-US" sz="2400" dirty="0">
              <a:latin typeface="Times New Roman" panose="02020603050405020304" pitchFamily="18" charset="0"/>
              <a:cs typeface="Times New Roman" panose="02020603050405020304" pitchFamily="18" charset="0"/>
            </a:endParaRPr>
          </a:p>
          <a:p>
            <a:pPr algn="just">
              <a:buSzTx/>
              <a:buFont typeface="Wingdings" panose="05000000000000000000" charset="0"/>
              <a:buChar char="q"/>
            </a:pPr>
            <a:r>
              <a:rPr lang="en-US" sz="2400" b="1" dirty="0">
                <a:latin typeface="Times New Roman" panose="02020603050405020304" pitchFamily="18" charset="0"/>
                <a:cs typeface="Times New Roman" panose="02020603050405020304" pitchFamily="18" charset="0"/>
              </a:rPr>
              <a:t>Model Evaluation:</a:t>
            </a:r>
            <a:r>
              <a:rPr lang="en-US" sz="2400" dirty="0">
                <a:latin typeface="Times New Roman" panose="02020603050405020304" pitchFamily="18" charset="0"/>
                <a:cs typeface="Times New Roman" panose="02020603050405020304" pitchFamily="18" charset="0"/>
              </a:rPr>
              <a:t> Models will be assessed based on accuracy, precision, and recall to determine which  performs best.</a:t>
            </a:r>
            <a:endParaRPr lang="en-US" sz="2400" dirty="0">
              <a:latin typeface="Times New Roman" panose="02020603050405020304" pitchFamily="18" charset="0"/>
              <a:cs typeface="Times New Roman" panose="02020603050405020304" pitchFamily="18" charset="0"/>
            </a:endParaRPr>
          </a:p>
          <a:p>
            <a:pPr algn="just">
              <a:buSzTx/>
              <a:buFont typeface="Wingdings" panose="05000000000000000000" charset="0"/>
              <a:buChar char="q"/>
            </a:pPr>
            <a:r>
              <a:rPr lang="en-US" sz="2400" b="1" dirty="0">
                <a:latin typeface="Times New Roman" panose="02020603050405020304" pitchFamily="18" charset="0"/>
                <a:cs typeface="Times New Roman" panose="02020603050405020304" pitchFamily="18" charset="0"/>
              </a:rPr>
              <a:t>Model Deployment</a:t>
            </a:r>
            <a:r>
              <a:rPr lang="en-US" sz="2400" dirty="0">
                <a:latin typeface="Times New Roman" panose="02020603050405020304" pitchFamily="18" charset="0"/>
                <a:cs typeface="Times New Roman" panose="02020603050405020304" pitchFamily="18" charset="0"/>
              </a:rPr>
              <a:t>:The chosen model will be deployed through a user-friendly interface or API, integrating with educational systems for real-time predictions and alerts.</a:t>
            </a:r>
            <a:endParaRPr lang="en-US" sz="2400" dirty="0">
              <a:latin typeface="Times New Roman" panose="02020603050405020304" pitchFamily="18" charset="0"/>
              <a:cs typeface="Times New Roman" panose="02020603050405020304" pitchFamily="18" charset="0"/>
            </a:endParaRPr>
          </a:p>
          <a:p>
            <a:pPr algn="just">
              <a:buSzTx/>
              <a:buFont typeface="Wingdings" panose="05000000000000000000" charset="0"/>
              <a:buChar char="q"/>
            </a:pPr>
            <a:r>
              <a:rPr lang="en-US" sz="2400" b="1" dirty="0">
                <a:latin typeface="Times New Roman" panose="02020603050405020304" pitchFamily="18" charset="0"/>
                <a:cs typeface="Times New Roman" panose="02020603050405020304" pitchFamily="18" charset="0"/>
              </a:rPr>
              <a:t>Alert System</a:t>
            </a:r>
            <a:r>
              <a:rPr lang="en-US" sz="2400" dirty="0">
                <a:latin typeface="Times New Roman" panose="02020603050405020304" pitchFamily="18" charset="0"/>
                <a:cs typeface="Times New Roman" panose="02020603050405020304" pitchFamily="18" charset="0"/>
              </a:rPr>
              <a:t>:An alert system will notify educators about at-risk students, facilitating timely interventions and support.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a:xfrm>
            <a:off x="4493895" y="5656580"/>
            <a:ext cx="3860800" cy="476250"/>
          </a:xfrm>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endParaRPr lang="en-IN" altLang="en-US"/>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8" name="Rectangles 7"/>
          <p:cNvSpPr/>
          <p:nvPr/>
        </p:nvSpPr>
        <p:spPr>
          <a:xfrm>
            <a:off x="928370" y="2495550"/>
            <a:ext cx="1603375" cy="3413125"/>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0" name="Text Box 9"/>
          <p:cNvSpPr txBox="1"/>
          <p:nvPr/>
        </p:nvSpPr>
        <p:spPr>
          <a:xfrm>
            <a:off x="998855" y="3839210"/>
            <a:ext cx="1423670" cy="601980"/>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US" sz="1200"/>
              <a:t>Socio-Demographic</a:t>
            </a:r>
            <a:endParaRPr lang="en-US" sz="1200"/>
          </a:p>
        </p:txBody>
      </p:sp>
      <p:sp>
        <p:nvSpPr>
          <p:cNvPr id="11" name="Text Box 10"/>
          <p:cNvSpPr txBox="1"/>
          <p:nvPr/>
        </p:nvSpPr>
        <p:spPr>
          <a:xfrm>
            <a:off x="1012825" y="5049520"/>
            <a:ext cx="1423670" cy="592455"/>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US" sz="1200"/>
              <a:t>Engagement metrics</a:t>
            </a:r>
            <a:endParaRPr lang="en-US" sz="1200"/>
          </a:p>
        </p:txBody>
      </p:sp>
      <p:sp>
        <p:nvSpPr>
          <p:cNvPr id="12" name="Text Box 11"/>
          <p:cNvSpPr txBox="1"/>
          <p:nvPr/>
        </p:nvSpPr>
        <p:spPr>
          <a:xfrm>
            <a:off x="928370" y="1850390"/>
            <a:ext cx="1603375" cy="645160"/>
          </a:xfrm>
          <a:prstGeom prst="rect">
            <a:avLst/>
          </a:prstGeom>
          <a:noFill/>
        </p:spPr>
        <p:txBody>
          <a:bodyPr wrap="square" rtlCol="0">
            <a:spAutoFit/>
          </a:bodyPr>
          <a:p>
            <a:pPr algn="ctr"/>
            <a:r>
              <a:rPr lang="en-US"/>
              <a:t>Data sources</a:t>
            </a:r>
            <a:endParaRPr lang="en-US"/>
          </a:p>
        </p:txBody>
      </p:sp>
      <p:cxnSp>
        <p:nvCxnSpPr>
          <p:cNvPr id="13" name="Straight Arrow Connector 12"/>
          <p:cNvCxnSpPr/>
          <p:nvPr/>
        </p:nvCxnSpPr>
        <p:spPr>
          <a:xfrm>
            <a:off x="2531745" y="2962910"/>
            <a:ext cx="1050925" cy="0"/>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14" name="Straight Arrow Connector 13"/>
          <p:cNvCxnSpPr/>
          <p:nvPr/>
        </p:nvCxnSpPr>
        <p:spPr>
          <a:xfrm>
            <a:off x="2535555" y="3357880"/>
            <a:ext cx="1050925" cy="0"/>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15" name="Rectangles 14"/>
          <p:cNvSpPr/>
          <p:nvPr/>
        </p:nvSpPr>
        <p:spPr>
          <a:xfrm>
            <a:off x="5459730" y="4027805"/>
            <a:ext cx="1603375" cy="1881505"/>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8" name="Text Box 17"/>
          <p:cNvSpPr txBox="1"/>
          <p:nvPr/>
        </p:nvSpPr>
        <p:spPr>
          <a:xfrm>
            <a:off x="3586480" y="1757045"/>
            <a:ext cx="1473835" cy="368300"/>
          </a:xfrm>
          <a:prstGeom prst="rect">
            <a:avLst/>
          </a:prstGeom>
          <a:noFill/>
        </p:spPr>
        <p:txBody>
          <a:bodyPr wrap="square" rtlCol="0">
            <a:spAutoFit/>
          </a:bodyPr>
          <a:p>
            <a:r>
              <a:rPr lang="en-US"/>
              <a:t>ETL Pocess</a:t>
            </a:r>
            <a:endParaRPr lang="en-US"/>
          </a:p>
        </p:txBody>
      </p:sp>
      <p:sp>
        <p:nvSpPr>
          <p:cNvPr id="19" name="Text Box 18"/>
          <p:cNvSpPr txBox="1"/>
          <p:nvPr/>
        </p:nvSpPr>
        <p:spPr>
          <a:xfrm>
            <a:off x="3684270" y="3447415"/>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Load</a:t>
            </a:r>
            <a:endParaRPr lang="en-US" sz="1200"/>
          </a:p>
        </p:txBody>
      </p:sp>
      <p:sp>
        <p:nvSpPr>
          <p:cNvPr id="20" name="Text Box 19"/>
          <p:cNvSpPr txBox="1"/>
          <p:nvPr/>
        </p:nvSpPr>
        <p:spPr>
          <a:xfrm>
            <a:off x="3678555" y="2952115"/>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Transform</a:t>
            </a:r>
            <a:endParaRPr lang="en-US" sz="1200"/>
          </a:p>
        </p:txBody>
      </p:sp>
      <p:sp>
        <p:nvSpPr>
          <p:cNvPr id="21" name="Text Box 20"/>
          <p:cNvSpPr txBox="1"/>
          <p:nvPr/>
        </p:nvSpPr>
        <p:spPr>
          <a:xfrm>
            <a:off x="3684270" y="2361565"/>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Extract</a:t>
            </a:r>
            <a:endParaRPr lang="en-US" sz="1200"/>
          </a:p>
        </p:txBody>
      </p:sp>
      <p:cxnSp>
        <p:nvCxnSpPr>
          <p:cNvPr id="22" name="Straight Arrow Connector 21"/>
          <p:cNvCxnSpPr/>
          <p:nvPr/>
        </p:nvCxnSpPr>
        <p:spPr>
          <a:xfrm flipV="1">
            <a:off x="4508500" y="4832350"/>
            <a:ext cx="816610" cy="2857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25" name="Rectangles 24"/>
          <p:cNvSpPr/>
          <p:nvPr/>
        </p:nvSpPr>
        <p:spPr>
          <a:xfrm>
            <a:off x="3582670" y="2235835"/>
            <a:ext cx="1640205" cy="1881505"/>
          </a:xfrm>
          <a:prstGeom prst="rect">
            <a:avLst/>
          </a:prstGeom>
          <a:noFill/>
          <a:ln>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26" name="Text Box 25"/>
          <p:cNvSpPr txBox="1"/>
          <p:nvPr/>
        </p:nvSpPr>
        <p:spPr>
          <a:xfrm>
            <a:off x="5325110" y="5876925"/>
            <a:ext cx="2111375" cy="368300"/>
          </a:xfrm>
          <a:prstGeom prst="rect">
            <a:avLst/>
          </a:prstGeom>
          <a:noFill/>
        </p:spPr>
        <p:txBody>
          <a:bodyPr wrap="square" rtlCol="0">
            <a:spAutoFit/>
          </a:bodyPr>
          <a:p>
            <a:r>
              <a:rPr lang="en-US"/>
              <a:t>Model Training</a:t>
            </a:r>
            <a:endParaRPr lang="en-US"/>
          </a:p>
        </p:txBody>
      </p:sp>
      <p:sp>
        <p:nvSpPr>
          <p:cNvPr id="27" name="Text Box 26"/>
          <p:cNvSpPr txBox="1"/>
          <p:nvPr/>
        </p:nvSpPr>
        <p:spPr>
          <a:xfrm>
            <a:off x="5549900" y="5291455"/>
            <a:ext cx="1423035" cy="460375"/>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Hyperparmeter tuning</a:t>
            </a:r>
            <a:endParaRPr lang="en-US" sz="1200"/>
          </a:p>
        </p:txBody>
      </p:sp>
      <p:sp>
        <p:nvSpPr>
          <p:cNvPr id="28" name="Text Box 27"/>
          <p:cNvSpPr txBox="1"/>
          <p:nvPr/>
        </p:nvSpPr>
        <p:spPr>
          <a:xfrm>
            <a:off x="5549900" y="4705985"/>
            <a:ext cx="1423035" cy="24511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000"/>
              <a:t>Logistic Regression</a:t>
            </a:r>
            <a:endParaRPr lang="en-US" sz="1000"/>
          </a:p>
        </p:txBody>
      </p:sp>
      <p:sp>
        <p:nvSpPr>
          <p:cNvPr id="29" name="Text Box 28"/>
          <p:cNvSpPr txBox="1"/>
          <p:nvPr/>
        </p:nvSpPr>
        <p:spPr>
          <a:xfrm>
            <a:off x="5549900" y="4165600"/>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Random Forest</a:t>
            </a:r>
            <a:endParaRPr lang="en-US" sz="1200"/>
          </a:p>
        </p:txBody>
      </p:sp>
      <p:cxnSp>
        <p:nvCxnSpPr>
          <p:cNvPr id="30" name="Straight Connector 29"/>
          <p:cNvCxnSpPr/>
          <p:nvPr/>
        </p:nvCxnSpPr>
        <p:spPr>
          <a:xfrm flipH="1">
            <a:off x="4498340" y="4128770"/>
            <a:ext cx="20955" cy="742315"/>
          </a:xfrm>
          <a:prstGeom prst="line">
            <a:avLst/>
          </a:prstGeom>
          <a:ln>
            <a:solidFill>
              <a:schemeClr val="tx1"/>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31" name="Text Box 30"/>
          <p:cNvSpPr txBox="1"/>
          <p:nvPr/>
        </p:nvSpPr>
        <p:spPr>
          <a:xfrm>
            <a:off x="7304405" y="3245485"/>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Prediction</a:t>
            </a:r>
            <a:endParaRPr lang="en-US" sz="1200"/>
          </a:p>
        </p:txBody>
      </p:sp>
      <p:sp>
        <p:nvSpPr>
          <p:cNvPr id="32" name="Text Box 31"/>
          <p:cNvSpPr txBox="1"/>
          <p:nvPr/>
        </p:nvSpPr>
        <p:spPr>
          <a:xfrm>
            <a:off x="7303770" y="2219960"/>
            <a:ext cx="1365885" cy="460375"/>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Model Evaluation</a:t>
            </a:r>
            <a:endParaRPr lang="en-US" sz="1200"/>
          </a:p>
        </p:txBody>
      </p:sp>
      <p:cxnSp>
        <p:nvCxnSpPr>
          <p:cNvPr id="33" name="Straight Arrow Connector 32"/>
          <p:cNvCxnSpPr/>
          <p:nvPr/>
        </p:nvCxnSpPr>
        <p:spPr>
          <a:xfrm>
            <a:off x="2535555" y="2637155"/>
            <a:ext cx="1050925" cy="0"/>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34" name="Straight Arrow Connector 33"/>
          <p:cNvCxnSpPr/>
          <p:nvPr/>
        </p:nvCxnSpPr>
        <p:spPr>
          <a:xfrm>
            <a:off x="2535555" y="3753485"/>
            <a:ext cx="1050925" cy="0"/>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35" name="Straight Arrow Connector 34"/>
          <p:cNvCxnSpPr/>
          <p:nvPr/>
        </p:nvCxnSpPr>
        <p:spPr>
          <a:xfrm flipV="1">
            <a:off x="6383020" y="2823845"/>
            <a:ext cx="782320" cy="571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37" name="Straight Connector 36"/>
          <p:cNvCxnSpPr/>
          <p:nvPr/>
        </p:nvCxnSpPr>
        <p:spPr>
          <a:xfrm flipH="1">
            <a:off x="6369050" y="2823210"/>
            <a:ext cx="6985" cy="1146810"/>
          </a:xfrm>
          <a:prstGeom prst="line">
            <a:avLst/>
          </a:prstGeom>
          <a:ln>
            <a:solidFill>
              <a:schemeClr val="tx1"/>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38" name="Rectangles 37"/>
          <p:cNvSpPr/>
          <p:nvPr/>
        </p:nvSpPr>
        <p:spPr>
          <a:xfrm>
            <a:off x="7172325" y="2028190"/>
            <a:ext cx="1640205" cy="1811655"/>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cxnSp>
        <p:nvCxnSpPr>
          <p:cNvPr id="41" name="Straight Arrow Connector 40"/>
          <p:cNvCxnSpPr/>
          <p:nvPr/>
        </p:nvCxnSpPr>
        <p:spPr>
          <a:xfrm>
            <a:off x="8802370" y="3289935"/>
            <a:ext cx="884555" cy="571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44" name="Rectangles 43"/>
          <p:cNvSpPr/>
          <p:nvPr/>
        </p:nvSpPr>
        <p:spPr>
          <a:xfrm>
            <a:off x="9656445" y="2310765"/>
            <a:ext cx="1847850" cy="2131060"/>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45" name="Text Box 44"/>
          <p:cNvSpPr txBox="1"/>
          <p:nvPr/>
        </p:nvSpPr>
        <p:spPr>
          <a:xfrm>
            <a:off x="9755505" y="2637155"/>
            <a:ext cx="1623695" cy="590550"/>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US" sz="1600"/>
              <a:t>Trigger And Notifications</a:t>
            </a:r>
            <a:endParaRPr lang="en-US" sz="1600"/>
          </a:p>
        </p:txBody>
      </p:sp>
      <p:sp>
        <p:nvSpPr>
          <p:cNvPr id="48" name="Text Box 47"/>
          <p:cNvSpPr txBox="1"/>
          <p:nvPr/>
        </p:nvSpPr>
        <p:spPr>
          <a:xfrm>
            <a:off x="9755505" y="3521075"/>
            <a:ext cx="1623695" cy="577215"/>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US" sz="1600"/>
              <a:t>Visualization</a:t>
            </a:r>
            <a:endParaRPr lang="en-US" sz="1600"/>
          </a:p>
        </p:txBody>
      </p:sp>
      <p:cxnSp>
        <p:nvCxnSpPr>
          <p:cNvPr id="49" name="Straight Arrow Connector 48"/>
          <p:cNvCxnSpPr/>
          <p:nvPr/>
        </p:nvCxnSpPr>
        <p:spPr>
          <a:xfrm>
            <a:off x="8812530" y="2631440"/>
            <a:ext cx="884555" cy="571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50" name="Straight Arrow Connector 49"/>
          <p:cNvCxnSpPr/>
          <p:nvPr/>
        </p:nvCxnSpPr>
        <p:spPr>
          <a:xfrm>
            <a:off x="8812530" y="2962910"/>
            <a:ext cx="884555" cy="571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51" name="Text Box 50"/>
          <p:cNvSpPr txBox="1"/>
          <p:nvPr/>
        </p:nvSpPr>
        <p:spPr>
          <a:xfrm>
            <a:off x="969010" y="2780030"/>
            <a:ext cx="1510030" cy="450850"/>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IN" altLang="en-US" sz="1200"/>
              <a:t>Acadameic performence</a:t>
            </a:r>
            <a:endParaRPr lang="en-I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sym typeface="+mn-ea"/>
              </a:rPr>
              <a:t>Methodology</a:t>
            </a:r>
            <a:endParaRPr lang="en-US"/>
          </a:p>
        </p:txBody>
      </p:sp>
      <p:sp>
        <p:nvSpPr>
          <p:cNvPr id="3" name="Content Placeholder 2"/>
          <p:cNvSpPr>
            <a:spLocks noGrp="1"/>
          </p:cNvSpPr>
          <p:nvPr>
            <p:ph idx="1"/>
          </p:nvPr>
        </p:nvSpPr>
        <p:spPr/>
        <p:txBody>
          <a:bodyPr/>
          <a:p>
            <a:pPr algn="just"/>
            <a:r>
              <a:rPr lang="en-US" sz="1600" b="1">
                <a:latin typeface="Times New Roman" panose="02020603050405020304" pitchFamily="18" charset="0"/>
                <a:cs typeface="Times New Roman" panose="02020603050405020304" pitchFamily="18" charset="0"/>
              </a:rPr>
              <a:t>Dataset Collection</a:t>
            </a:r>
            <a:r>
              <a:rPr lang="en-US" sz="1600">
                <a:latin typeface="Times New Roman" panose="02020603050405020304" pitchFamily="18" charset="0"/>
                <a:cs typeface="Times New Roman" panose="02020603050405020304" pitchFamily="18" charset="0"/>
              </a:rPr>
              <a:t>: Collect data on academic performance, socio-demographic factors, and engagement metrics.</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Loading Dataset</a:t>
            </a:r>
            <a:r>
              <a:rPr lang="en-US" sz="1600">
                <a:latin typeface="Times New Roman" panose="02020603050405020304" pitchFamily="18" charset="0"/>
                <a:cs typeface="Times New Roman" panose="02020603050405020304" pitchFamily="18" charset="0"/>
              </a:rPr>
              <a:t>: Use Pandas to load the dataset and check for missing values.</a:t>
            </a:r>
            <a:endParaRPr lang="en-US" sz="1600">
              <a:latin typeface="Times New Roman" panose="02020603050405020304" pitchFamily="18" charset="0"/>
              <a:cs typeface="Times New Roman" panose="02020603050405020304" pitchFamily="18" charset="0"/>
            </a:endParaRPr>
          </a:p>
          <a:p>
            <a:pPr algn="just">
              <a:lnSpc>
                <a:spcPct val="150000"/>
              </a:lnSpc>
            </a:pPr>
            <a:r>
              <a:rPr lang="en-US" sz="1600" b="1">
                <a:latin typeface="Times New Roman" panose="02020603050405020304" pitchFamily="18" charset="0"/>
                <a:cs typeface="Times New Roman" panose="02020603050405020304" pitchFamily="18" charset="0"/>
              </a:rPr>
              <a:t>Missing Data Handling</a:t>
            </a:r>
            <a:r>
              <a:rPr lang="en-US" sz="1600">
                <a:latin typeface="Times New Roman" panose="02020603050405020304" pitchFamily="18" charset="0"/>
                <a:cs typeface="Times New Roman" panose="02020603050405020304" pitchFamily="18" charset="0"/>
              </a:rPr>
              <a:t>: Impute missing values using the mean for numeric columns and mode for categorical variables.</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Encoding</a:t>
            </a:r>
            <a:r>
              <a:rPr lang="en-US" sz="1600">
                <a:latin typeface="Times New Roman" panose="02020603050405020304" pitchFamily="18" charset="0"/>
                <a:cs typeface="Times New Roman" panose="02020603050405020304" pitchFamily="18" charset="0"/>
              </a:rPr>
              <a:t>: Convert categorical data into numerical form using Label Encoding.</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Normalization</a:t>
            </a:r>
            <a:r>
              <a:rPr lang="en-US" sz="1600">
                <a:latin typeface="Times New Roman" panose="02020603050405020304" pitchFamily="18" charset="0"/>
                <a:cs typeface="Times New Roman" panose="02020603050405020304" pitchFamily="18" charset="0"/>
              </a:rPr>
              <a:t>: Standardize numerical features using StandardScaler.</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Train/Test Split</a:t>
            </a:r>
            <a:r>
              <a:rPr lang="en-US" sz="1600">
                <a:latin typeface="Times New Roman" panose="02020603050405020304" pitchFamily="18" charset="0"/>
                <a:cs typeface="Times New Roman" panose="02020603050405020304" pitchFamily="18" charset="0"/>
              </a:rPr>
              <a:t>: Split the data into 80% training and 20% testing sets.</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SMOTE</a:t>
            </a:r>
            <a:r>
              <a:rPr lang="en-US" sz="1600">
                <a:latin typeface="Times New Roman" panose="02020603050405020304" pitchFamily="18" charset="0"/>
                <a:cs typeface="Times New Roman" panose="02020603050405020304" pitchFamily="18" charset="0"/>
              </a:rPr>
              <a:t>: Apply SMOTE to balance class distribution.</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Logistic Regression</a:t>
            </a:r>
            <a:r>
              <a:rPr lang="en-US" sz="1600">
                <a:latin typeface="Times New Roman" panose="02020603050405020304" pitchFamily="18" charset="0"/>
                <a:cs typeface="Times New Roman" panose="02020603050405020304" pitchFamily="18" charset="0"/>
              </a:rPr>
              <a:t>: Train the model to predict dropout risk using binary classification.</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Random Forest</a:t>
            </a:r>
            <a:r>
              <a:rPr lang="en-US" sz="1600">
                <a:latin typeface="Times New Roman" panose="02020603050405020304" pitchFamily="18" charset="0"/>
                <a:cs typeface="Times New Roman" panose="02020603050405020304" pitchFamily="18" charset="0"/>
              </a:rPr>
              <a:t>: Train an ensemble model to handle non-linear relationships and improve prediction accuracy.</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Prediction Output</a:t>
            </a:r>
            <a:r>
              <a:rPr lang="en-US" sz="1600">
                <a:latin typeface="Times New Roman" panose="02020603050405020304" pitchFamily="18" charset="0"/>
                <a:cs typeface="Times New Roman" panose="02020603050405020304" pitchFamily="18" charset="0"/>
              </a:rPr>
              <a:t>: Generate probabilities for each model and calculate the mean probability for the final prediction.</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Evaluation</a:t>
            </a:r>
            <a:r>
              <a:rPr lang="en-US" sz="1600">
                <a:latin typeface="Times New Roman" panose="02020603050405020304" pitchFamily="18" charset="0"/>
                <a:cs typeface="Times New Roman" panose="02020603050405020304" pitchFamily="18" charset="0"/>
              </a:rPr>
              <a:t>: Assess model performance using classification metrics like accuracy, precision, and recall.</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Visualization</a:t>
            </a:r>
            <a:r>
              <a:rPr lang="en-US" sz="1600">
                <a:latin typeface="Times New Roman" panose="02020603050405020304" pitchFamily="18" charset="0"/>
                <a:cs typeface="Times New Roman" panose="02020603050405020304" pitchFamily="18" charset="0"/>
              </a:rPr>
              <a:t>: Display predicted probabilities and dropout risk categories (At Risk/Not At Risk).</a:t>
            </a:r>
            <a:endParaRPr lang="en-US" sz="1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List of modules</a:t>
            </a:r>
            <a:endParaRPr lang="en-IN" altLang="en-US" dirty="0"/>
          </a:p>
        </p:txBody>
      </p:sp>
      <p:sp>
        <p:nvSpPr>
          <p:cNvPr id="3" name="Content Placeholder 2"/>
          <p:cNvSpPr>
            <a:spLocks noGrp="1"/>
          </p:cNvSpPr>
          <p:nvPr>
            <p:ph idx="1"/>
          </p:nvPr>
        </p:nvSpPr>
        <p:spPr>
          <a:xfrm>
            <a:off x="755651" y="1762760"/>
            <a:ext cx="10668000" cy="4267200"/>
          </a:xfrm>
        </p:spPr>
        <p:txBody>
          <a:bodyPr/>
          <a:lstStyle/>
          <a:p>
            <a:r>
              <a:rPr lang="en-IN" altLang="en-US" sz="2400" dirty="0"/>
              <a:t>Data Handling Module</a:t>
            </a:r>
            <a:endParaRPr lang="en-IN" altLang="en-US" sz="2400" dirty="0"/>
          </a:p>
          <a:p>
            <a:r>
              <a:rPr lang="en-IN" altLang="en-US" sz="2400" dirty="0"/>
              <a:t>Data Processing Module</a:t>
            </a:r>
            <a:endParaRPr lang="en-IN" altLang="en-US" sz="2400" dirty="0"/>
          </a:p>
          <a:p>
            <a:r>
              <a:rPr lang="en-IN" altLang="en-US" sz="2400" dirty="0"/>
              <a:t>Model Training and Prediction Module</a:t>
            </a:r>
            <a:endParaRPr lang="en-IN" altLang="en-US" sz="2400" dirty="0"/>
          </a:p>
          <a:p>
            <a:r>
              <a:rPr lang="en-IN" altLang="en-US" sz="2400" dirty="0"/>
              <a:t>Reporting and Visualization Module</a:t>
            </a:r>
            <a:endParaRPr lang="en-IN" altLang="en-US" sz="2400" dirty="0"/>
          </a:p>
          <a:p>
            <a:pPr marL="0" indent="0">
              <a:buNone/>
            </a:pPr>
            <a:endParaRPr lang="en-IN" altLang="en-US" sz="2400" dirty="0"/>
          </a:p>
          <a:p>
            <a:pPr marL="0" indent="0">
              <a:buNone/>
            </a:pPr>
            <a:endParaRPr lang="en-IN" altLang="en-US" sz="2400" dirty="0"/>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Handling Module</a:t>
            </a:r>
            <a:endParaRPr lang="en-IN" altLang="en-US"/>
          </a:p>
        </p:txBody>
      </p:sp>
      <p:sp>
        <p:nvSpPr>
          <p:cNvPr id="3" name="Content Placeholder 2"/>
          <p:cNvSpPr>
            <a:spLocks noGrp="1"/>
          </p:cNvSpPr>
          <p:nvPr>
            <p:ph idx="1"/>
          </p:nvPr>
        </p:nvSpPr>
        <p:spPr>
          <a:xfrm>
            <a:off x="702310" y="1752600"/>
            <a:ext cx="11103610" cy="4267200"/>
          </a:xfrm>
        </p:spPr>
        <p:txBody>
          <a:bodyPr/>
          <a:p>
            <a:pPr algn="just"/>
            <a:r>
              <a:rPr lang="en-US" sz="2400">
                <a:latin typeface="Times New Roman" panose="02020603050405020304" pitchFamily="18" charset="0"/>
                <a:cs typeface="Times New Roman" panose="02020603050405020304" pitchFamily="18" charset="0"/>
              </a:rPr>
              <a:t>The Data Handling Module is responsible for loading and preparing the dataset for analysis. It starts by importing the dataset from a specified CSV file. The features are defined based on relevant attributes, and the target variable is set to indicate student dropout status. The target variable is converted into a binary format, with 'Dropout' represented as 1 and 'Non-Dropout' as 0. This conversion is accomplished using the formula:</a:t>
            </a:r>
            <a:endParaRPr lang="en-US" sz="2400">
              <a:latin typeface="Times New Roman" panose="02020603050405020304" pitchFamily="18" charset="0"/>
              <a:cs typeface="Times New Roman" panose="02020603050405020304" pitchFamily="18" charset="0"/>
            </a:endParaRPr>
          </a:p>
          <a:p>
            <a:pPr marL="0" indent="0" algn="just">
              <a:lnSpc>
                <a:spcPct val="110000"/>
              </a:lnSpc>
              <a:buNone/>
            </a:pP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𝑦=np.where(target==′</a:t>
            </a:r>
            <a:r>
              <a:rPr lang="en-IN" altLang="en-US" sz="2400">
                <a:latin typeface="Times New Roman" panose="02020603050405020304" pitchFamily="18" charset="0"/>
                <a:cs typeface="Times New Roman" panose="02020603050405020304" pitchFamily="18" charset="0"/>
              </a:rPr>
              <a:t>droupout</a:t>
            </a:r>
            <a:r>
              <a:rPr lang="en-US" sz="2400">
                <a:latin typeface="Times New Roman" panose="02020603050405020304" pitchFamily="18" charset="0"/>
                <a:cs typeface="Times New Roman" panose="02020603050405020304" pitchFamily="18" charset="0"/>
              </a:rPr>
              <a:t>′,1,0)y=np.where(target== ′ Dropout ′ ,1,0)</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Handling Module Feature Selection</a:t>
            </a:r>
            <a:endParaRPr lang="en-IN" altLang="en-US"/>
          </a:p>
        </p:txBody>
      </p:sp>
      <p:sp>
        <p:nvSpPr>
          <p:cNvPr id="3" name="Content Placeholder 2"/>
          <p:cNvSpPr>
            <a:spLocks noGrp="1"/>
          </p:cNvSpPr>
          <p:nvPr>
            <p:ph idx="1"/>
          </p:nvPr>
        </p:nvSpPr>
        <p:spPr/>
        <p:txBody>
          <a:bodyPr/>
          <a:p>
            <a:pPr marL="0" indent="0">
              <a:buNone/>
            </a:pPr>
            <a:r>
              <a:rPr lang="en-US" sz="2400"/>
              <a:t>Feature Selection Process:</a:t>
            </a:r>
            <a:endParaRPr lang="en-US" sz="2400"/>
          </a:p>
          <a:p>
            <a:pPr marL="0" indent="0">
              <a:buNone/>
            </a:pPr>
            <a:r>
              <a:rPr lang="en-US" sz="2000"/>
              <a:t>Defining Features: Specific features relevant to predicting student dropout are selected based on domain knowledge and relevance. Examples include:</a:t>
            </a:r>
            <a:endParaRPr lang="en-US" sz="2000"/>
          </a:p>
          <a:p>
            <a:pPr marL="0" indent="0">
              <a:buNone/>
            </a:pPr>
            <a:r>
              <a:rPr lang="en-IN" altLang="en-US" sz="2000"/>
              <a:t> </a:t>
            </a:r>
            <a:r>
              <a:rPr lang="en-US" sz="2000"/>
              <a:t>- Age at enrollment</a:t>
            </a:r>
            <a:endParaRPr lang="en-US" sz="2000"/>
          </a:p>
          <a:p>
            <a:pPr marL="0" indent="0">
              <a:buNone/>
            </a:pPr>
            <a:r>
              <a:rPr lang="en-IN" altLang="en-US" sz="2000"/>
              <a:t> </a:t>
            </a:r>
            <a:r>
              <a:rPr lang="en-US" sz="2000"/>
              <a:t>- Previous qualification (grade)</a:t>
            </a:r>
            <a:endParaRPr lang="en-US" sz="2000"/>
          </a:p>
          <a:p>
            <a:pPr marL="0" indent="0">
              <a:buNone/>
            </a:pPr>
            <a:r>
              <a:rPr lang="en-IN" altLang="en-US" sz="2000"/>
              <a:t> </a:t>
            </a:r>
            <a:r>
              <a:rPr lang="en-US" sz="2000"/>
              <a:t>- Admission grade</a:t>
            </a:r>
            <a:endParaRPr lang="en-US" sz="2000"/>
          </a:p>
          <a:p>
            <a:pPr marL="0" indent="0">
              <a:buNone/>
            </a:pPr>
            <a:r>
              <a:rPr lang="en-IN" altLang="en-US" sz="2000"/>
              <a:t> </a:t>
            </a:r>
            <a:r>
              <a:rPr lang="en-US" sz="2000"/>
              <a:t>- GPA</a:t>
            </a:r>
            <a:endParaRPr lang="en-US" sz="2000"/>
          </a:p>
          <a:p>
            <a:pPr marL="0" indent="0">
              <a:buNone/>
            </a:pPr>
            <a:r>
              <a:rPr lang="en-IN" altLang="en-US" sz="2000"/>
              <a:t> </a:t>
            </a:r>
            <a:r>
              <a:rPr lang="en-US" sz="2000"/>
              <a:t>- Attendance percentage</a:t>
            </a:r>
            <a:endParaRPr lang="en-US" sz="2000"/>
          </a:p>
          <a:p>
            <a:pPr marL="0" indent="0">
              <a:buNone/>
            </a:pPr>
            <a:r>
              <a:rPr lang="en-IN" altLang="en-US" sz="2000"/>
              <a:t> </a:t>
            </a:r>
            <a:r>
              <a:rPr lang="en-US" sz="2000"/>
              <a:t>- Sociology-demographic factors (e.g., Gender, Course)</a:t>
            </a: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Handling Module DFD</a:t>
            </a:r>
            <a:endParaRPr lang="en-IN" alt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mermaid1"/>
          <p:cNvPicPr>
            <a:picLocks noChangeAspect="1"/>
          </p:cNvPicPr>
          <p:nvPr>
            <p:ph idx="1"/>
          </p:nvPr>
        </p:nvPicPr>
        <p:blipFill>
          <a:blip r:embed="rId1"/>
          <a:stretch>
            <a:fillRect/>
          </a:stretch>
        </p:blipFill>
        <p:spPr>
          <a:xfrm>
            <a:off x="755650" y="2203450"/>
            <a:ext cx="10668000" cy="33642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Data Handling Module Output</a:t>
            </a:r>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final output1"/>
          <p:cNvPicPr>
            <a:picLocks noChangeAspect="1"/>
          </p:cNvPicPr>
          <p:nvPr>
            <p:ph idx="1"/>
          </p:nvPr>
        </p:nvPicPr>
        <p:blipFill>
          <a:blip r:embed="rId1"/>
          <a:stretch>
            <a:fillRect/>
          </a:stretch>
        </p:blipFill>
        <p:spPr>
          <a:xfrm>
            <a:off x="749300" y="1875155"/>
            <a:ext cx="9210675" cy="3027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Data Processing Module</a:t>
            </a:r>
            <a:endParaRPr lang="en-IN" altLang="en-US"/>
          </a:p>
        </p:txBody>
      </p:sp>
      <p:sp>
        <p:nvSpPr>
          <p:cNvPr id="3" name="Content Placeholder 2"/>
          <p:cNvSpPr>
            <a:spLocks noGrp="1"/>
          </p:cNvSpPr>
          <p:nvPr>
            <p:ph idx="1"/>
          </p:nvPr>
        </p:nvSpPr>
        <p:spPr/>
        <p:txBody>
          <a:bodyPr/>
          <a:p>
            <a:pPr marL="0" indent="0" algn="just">
              <a:lnSpc>
                <a:spcPct val="130000"/>
              </a:lnSpc>
              <a:buNone/>
            </a:pPr>
            <a:r>
              <a:rPr lang="en-US" sz="2000"/>
              <a:t>In the Data Processing Module, the dataset is preprocessed to make it suitable for model training. The dataset is split into training (80%) and testing (20%) sets using the train-test split method. This is expressed mathematically as:</a:t>
            </a:r>
            <a:endParaRPr lang="en-US" sz="2000"/>
          </a:p>
          <a:p>
            <a:pPr marL="0" indent="0" algn="just">
              <a:lnSpc>
                <a:spcPct val="130000"/>
              </a:lnSpc>
              <a:buNone/>
            </a:pPr>
            <a:r>
              <a:rPr lang="en-US" sz="2000"/>
              <a:t>X_train, X_test, y_train, y_test = train_test_split(X, y, test_size=0.2, random_state=42, stratify=y)</a:t>
            </a:r>
            <a:endParaRPr lang="en-US" sz="2000"/>
          </a:p>
          <a:p>
            <a:pPr marL="0" indent="0" algn="just">
              <a:lnSpc>
                <a:spcPct val="130000"/>
              </a:lnSpc>
              <a:buNone/>
            </a:pPr>
            <a:r>
              <a:rPr lang="en-US" sz="2000"/>
              <a:t>Additionally, the module scales numeric features using StandardScaler and applies one-hot encoding to categorical features to convert them into a format suitable for machine learning algorithms.</a:t>
            </a:r>
            <a:endParaRPr lang="en-US" sz="2000"/>
          </a:p>
          <a:p>
            <a:pPr marL="0" indent="0" algn="just">
              <a:lnSpc>
                <a:spcPct val="130000"/>
              </a:lnSpc>
              <a:buNone/>
            </a:pP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Data Processing Module Feature Selection</a:t>
            </a:r>
            <a:endParaRPr lang="en-US"/>
          </a:p>
        </p:txBody>
      </p:sp>
      <p:sp>
        <p:nvSpPr>
          <p:cNvPr id="3" name="Content Placeholder 2"/>
          <p:cNvSpPr>
            <a:spLocks noGrp="1"/>
          </p:cNvSpPr>
          <p:nvPr>
            <p:ph idx="1"/>
          </p:nvPr>
        </p:nvSpPr>
        <p:spPr/>
        <p:txBody>
          <a:bodyPr/>
          <a:p>
            <a:pPr marL="0" indent="0">
              <a:buNone/>
            </a:pPr>
            <a:r>
              <a:rPr lang="en-US" sz="2400"/>
              <a:t>Feature Selection Techniques:</a:t>
            </a:r>
            <a:endParaRPr lang="en-US" sz="2400"/>
          </a:p>
          <a:p>
            <a:pPr marL="0" indent="0">
              <a:buNone/>
            </a:pPr>
            <a:r>
              <a:rPr lang="en-US" sz="2200"/>
              <a:t>1. Train-Test Split:</a:t>
            </a:r>
            <a:endParaRPr lang="en-US" sz="2200"/>
          </a:p>
          <a:p>
            <a:pPr marL="0" indent="0">
              <a:buNone/>
            </a:pPr>
            <a:r>
              <a:rPr lang="en-IN" altLang="en-US" sz="2000"/>
              <a:t>     </a:t>
            </a:r>
            <a:r>
              <a:rPr lang="en-US" sz="2000"/>
              <a:t>X_train, X_test, y_train, y_test = train_test_split(X,</a:t>
            </a:r>
            <a:r>
              <a:rPr lang="en-IN" altLang="en-US" sz="2000"/>
              <a:t>  </a:t>
            </a:r>
            <a:r>
              <a:rPr lang="en-US" sz="2000"/>
              <a:t> y, test_size=0.2, </a:t>
            </a:r>
            <a:r>
              <a:rPr lang="en-IN" altLang="en-US" sz="2000"/>
              <a:t>                                             r</a:t>
            </a:r>
            <a:r>
              <a:rPr lang="en-US" sz="2000"/>
              <a:t>andom_state=42, stratify=y)</a:t>
            </a:r>
            <a:endParaRPr lang="en-US" sz="2000"/>
          </a:p>
          <a:p>
            <a:pPr marL="0" indent="0">
              <a:buNone/>
            </a:pPr>
            <a:r>
              <a:rPr lang="en-US" sz="2200"/>
              <a:t>2. Handling Missing Values:</a:t>
            </a:r>
            <a:endParaRPr lang="en-US" sz="2200"/>
          </a:p>
          <a:p>
            <a:pPr marL="0" indent="0">
              <a:buNone/>
            </a:pPr>
            <a:r>
              <a:rPr lang="en-IN" altLang="en-US" sz="2000"/>
              <a:t>     </a:t>
            </a:r>
            <a:r>
              <a:rPr lang="en-US" sz="2000"/>
              <a:t>For numerical features: X_filled = X_original.fillna(mean)</a:t>
            </a:r>
            <a:endParaRPr lang="en-US" sz="2000"/>
          </a:p>
          <a:p>
            <a:pPr marL="0" indent="0">
              <a:buNone/>
            </a:pPr>
            <a:r>
              <a:rPr lang="en-IN" altLang="en-US" sz="2000"/>
              <a:t>     </a:t>
            </a:r>
            <a:r>
              <a:rPr lang="en-US" sz="2000"/>
              <a:t>For categorical features: X_filled = X_original.fillna(mode)</a:t>
            </a:r>
            <a:endParaRPr lang="en-US" sz="2000"/>
          </a:p>
          <a:p>
            <a:pPr marL="0" indent="0">
              <a:buNone/>
            </a:pPr>
            <a:r>
              <a:rPr lang="en-US" sz="2200"/>
              <a:t>3. Encoding Categorical Features:</a:t>
            </a:r>
            <a:endParaRPr lang="en-US" sz="2200"/>
          </a:p>
          <a:p>
            <a:pPr marL="0" indent="0">
              <a:buNone/>
            </a:pPr>
            <a:r>
              <a:rPr lang="en-IN" altLang="en-US" sz="2000"/>
              <a:t>     </a:t>
            </a:r>
            <a:r>
              <a:rPr lang="en-US" sz="2000"/>
              <a:t>X_encoded = OneHotEncoder(X_categorical)</a:t>
            </a:r>
            <a:endParaRPr lang="en-US" sz="2000"/>
          </a:p>
          <a:p>
            <a:pPr marL="0" indent="0">
              <a:buNone/>
            </a:pPr>
            <a:r>
              <a:rPr lang="en-US" sz="2200"/>
              <a:t>4. Feature Scaling:</a:t>
            </a:r>
            <a:endParaRPr lang="en-US" sz="2200"/>
          </a:p>
          <a:p>
            <a:pPr marL="0" indent="0">
              <a:buNone/>
            </a:pPr>
            <a:r>
              <a:rPr lang="en-IN" altLang="en-US" sz="2000"/>
              <a:t>     </a:t>
            </a:r>
            <a:r>
              <a:rPr lang="en-US" sz="2000"/>
              <a:t>X_scaled = (X - μ) / σ</a:t>
            </a: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Student dropouts are a growing concern for educational institutions, leading to long-term negative impacts such as limited career prospects and lower earnings. Early identification of at-risk students is crucial for timely intervention, but predicting dropout risk is challenging due to the complex mix of academic, engagement, and socio-demographic factors.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IN"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Predicting and preventing student dropouts can improve lives and benefit society by reducing unemployment and crime rates. Early identification of at-risk students allows schools to provide targeted support, enhancing academic success and graduation rates. A predictive model also enables more efficient use of limited resources and fosters data-driven decision-making in educational institutions.</a:t>
            </a:r>
            <a:endPar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r>
              <a:rPr lang="en-IN" altLang="en-US" sz="3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p:txBody>
      </p:sp>
      <p:sp>
        <p:nvSpPr>
          <p:cNvPr id="4" name="Date Placeholder 3"/>
          <p:cNvSpPr>
            <a:spLocks noGrp="1"/>
          </p:cNvSpPr>
          <p:nvPr>
            <p:ph type="dt" sz="half" idx="10"/>
          </p:nvPr>
        </p:nvSpPr>
        <p:spPr/>
        <p:txBody>
          <a:bodyPr/>
          <a:lstStyle/>
          <a:p>
            <a:r>
              <a:rPr lang="en-US"/>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2248" y="172721"/>
            <a:ext cx="10668000" cy="1216025"/>
          </a:xfrm>
        </p:spPr>
        <p:txBody>
          <a:bodyPr/>
          <a:p>
            <a:r>
              <a:rPr lang="en-IN" altLang="en-US">
                <a:sym typeface="+mn-ea"/>
              </a:rPr>
              <a:t>Data Preprocessing Module DFD</a:t>
            </a:r>
            <a:endParaRPr lang="en-IN" altLang="en-US">
              <a:sym typeface="+mn-ea"/>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
        <p:nvSpPr>
          <p:cNvPr id="8" name="Text Box 7"/>
          <p:cNvSpPr txBox="1"/>
          <p:nvPr/>
        </p:nvSpPr>
        <p:spPr>
          <a:xfrm>
            <a:off x="3723005" y="1216025"/>
            <a:ext cx="3986530" cy="685165"/>
          </a:xfrm>
          <a:prstGeom prst="rect">
            <a:avLst/>
          </a:prstGeom>
          <a:noFill/>
        </p:spPr>
        <p:txBody>
          <a:bodyPr wrap="square" rtlCol="0">
            <a:noAutofit/>
          </a:bodyPr>
          <a:p>
            <a:endParaRPr lang="en-US"/>
          </a:p>
        </p:txBody>
      </p:sp>
      <p:pic>
        <p:nvPicPr>
          <p:cNvPr id="7" name="Content Placeholder 6" descr="mermaid2"/>
          <p:cNvPicPr>
            <a:picLocks noChangeAspect="1"/>
          </p:cNvPicPr>
          <p:nvPr>
            <p:ph idx="1"/>
          </p:nvPr>
        </p:nvPicPr>
        <p:blipFill>
          <a:blip r:embed="rId1"/>
          <a:stretch>
            <a:fillRect/>
          </a:stretch>
        </p:blipFill>
        <p:spPr>
          <a:xfrm>
            <a:off x="812800" y="1752600"/>
            <a:ext cx="10631170" cy="4267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Data Processing Module Output</a:t>
            </a:r>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final output 2"/>
          <p:cNvPicPr>
            <a:picLocks noChangeAspect="1"/>
          </p:cNvPicPr>
          <p:nvPr>
            <p:ph idx="1"/>
          </p:nvPr>
        </p:nvPicPr>
        <p:blipFill>
          <a:blip r:embed="rId1"/>
          <a:stretch>
            <a:fillRect/>
          </a:stretch>
        </p:blipFill>
        <p:spPr>
          <a:xfrm>
            <a:off x="812800" y="1968500"/>
            <a:ext cx="9801225" cy="1847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Model Training and Prediction Module</a:t>
            </a:r>
            <a:endParaRPr lang="en-US"/>
          </a:p>
        </p:txBody>
      </p:sp>
      <p:sp>
        <p:nvSpPr>
          <p:cNvPr id="3" name="Content Placeholder 2"/>
          <p:cNvSpPr>
            <a:spLocks noGrp="1"/>
          </p:cNvSpPr>
          <p:nvPr>
            <p:ph idx="1"/>
          </p:nvPr>
        </p:nvSpPr>
        <p:spPr/>
        <p:txBody>
          <a:bodyPr/>
          <a:p>
            <a:pPr marL="0" indent="0" algn="just">
              <a:lnSpc>
                <a:spcPct val="110000"/>
              </a:lnSpc>
              <a:buNone/>
            </a:pPr>
            <a:r>
              <a:rPr lang="en-US" sz="2400">
                <a:latin typeface="Times New Roman" panose="02020603050405020304" pitchFamily="18" charset="0"/>
                <a:cs typeface="Times New Roman" panose="02020603050405020304" pitchFamily="18" charset="0"/>
              </a:rPr>
              <a:t>The Model Training and Prediction Module trains the predictive models and generates predictions. It utilizes Logistic Regression and Random Forest classifiers on the training data to make predictions on the test set. The predicted probabilities for both models are computed, with the logistic regression model mathematically represented as:</a:t>
            </a:r>
            <a:endParaRPr lang="en-US" sz="2400">
              <a:latin typeface="Times New Roman" panose="02020603050405020304" pitchFamily="18" charset="0"/>
              <a:cs typeface="Times New Roman" panose="02020603050405020304" pitchFamily="18" charset="0"/>
            </a:endParaRPr>
          </a:p>
          <a:p>
            <a:pPr marL="0" indent="0" algn="just">
              <a:lnSpc>
                <a:spcPct val="110000"/>
              </a:lnSpc>
              <a:buNone/>
            </a:pPr>
            <a:endParaRPr lang="en-IN"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Logistic Regression Feature Selection</a:t>
            </a:r>
            <a:endParaRPr lang="en-US"/>
          </a:p>
        </p:txBody>
      </p:sp>
      <p:sp>
        <p:nvSpPr>
          <p:cNvPr id="3" name="Content Placeholder 2"/>
          <p:cNvSpPr>
            <a:spLocks noGrp="1"/>
          </p:cNvSpPr>
          <p:nvPr>
            <p:ph idx="1"/>
          </p:nvPr>
        </p:nvSpPr>
        <p:spPr/>
        <p:txBody>
          <a:bodyPr/>
          <a:p>
            <a:r>
              <a:rPr lang="en-US" sz="2200"/>
              <a:t>1. Feature Selection:</a:t>
            </a:r>
            <a:endParaRPr lang="en-US" sz="2200"/>
          </a:p>
          <a:p>
            <a:pPr marL="0" indent="0">
              <a:buNone/>
            </a:pPr>
            <a:r>
              <a:rPr lang="en-IN" altLang="en-US" sz="2000"/>
              <a:t>    </a:t>
            </a:r>
            <a:r>
              <a:rPr lang="en-US" sz="2000"/>
              <a:t> Logistic Regression inherently evaluates all features but weightages are assigned based on their contribution to the prediction.</a:t>
            </a:r>
            <a:endParaRPr lang="en-US" sz="2000"/>
          </a:p>
          <a:p>
            <a:r>
              <a:rPr lang="en-US" sz="2200"/>
              <a:t>2. Coefficients Calculation:</a:t>
            </a:r>
            <a:endParaRPr lang="en-US" sz="2000"/>
          </a:p>
          <a:p>
            <a:pPr marL="0" indent="0">
              <a:buNone/>
            </a:pPr>
            <a:r>
              <a:rPr lang="en-IN" altLang="en-US" sz="2000"/>
              <a:t> </a:t>
            </a:r>
            <a:r>
              <a:rPr lang="en-US" sz="2000"/>
              <a:t>The model learns coefficients (β) for each feature through maximum likelihood </a:t>
            </a:r>
            <a:r>
              <a:rPr lang="en-IN" altLang="en-US" sz="2000"/>
              <a:t>  </a:t>
            </a:r>
            <a:r>
              <a:rPr lang="en-US" sz="2000"/>
              <a:t>estimation (MLE), optimizing the following likelihood function:</a:t>
            </a:r>
            <a:endParaRPr lang="en-US" sz="2000"/>
          </a:p>
          <a:p>
            <a:pPr marL="0" indent="0">
              <a:buNone/>
            </a:pPr>
            <a:r>
              <a:rPr lang="en-IN" altLang="en-US" sz="2000"/>
              <a:t>    </a:t>
            </a:r>
            <a:r>
              <a:rPr lang="en-US" sz="2000"/>
              <a:t>Log-Likelihood = ∑ (y_i * log(P(y_i)) + (1 - y_i) * log(1 - P(y_i)))</a:t>
            </a:r>
            <a:endParaRPr lang="en-US" sz="2000"/>
          </a:p>
          <a:p>
            <a:r>
              <a:rPr lang="en-US" sz="2200"/>
              <a:t>3. Sigmoid Function:</a:t>
            </a:r>
            <a:endParaRPr lang="en-US" sz="2200"/>
          </a:p>
          <a:p>
            <a:pPr marL="0" indent="0">
              <a:buNone/>
            </a:pPr>
            <a:r>
              <a:rPr lang="en-IN" altLang="en-US" sz="2000"/>
              <a:t>    </a:t>
            </a:r>
            <a:r>
              <a:rPr lang="en-US" sz="2000"/>
              <a:t>ŷ = σ(z) = 1 / (1 + e^(-z))</a:t>
            </a:r>
            <a:endParaRPr lang="en-US" sz="2000"/>
          </a:p>
          <a:p>
            <a:pPr marL="0" indent="0">
              <a:buNone/>
            </a:pPr>
            <a:r>
              <a:rPr lang="en-IN" altLang="en-US" sz="2000"/>
              <a:t>    </a:t>
            </a:r>
            <a:r>
              <a:rPr lang="en-US" sz="2000"/>
              <a:t>z = β_0 + β_1 * X_1 + β_2 * X_2 + ... + β_n * X_n</a:t>
            </a: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Random Forest Feature Selection</a:t>
            </a:r>
            <a:endParaRPr lang="en-US"/>
          </a:p>
        </p:txBody>
      </p:sp>
      <p:sp>
        <p:nvSpPr>
          <p:cNvPr id="3" name="Content Placeholder 2"/>
          <p:cNvSpPr>
            <a:spLocks noGrp="1"/>
          </p:cNvSpPr>
          <p:nvPr>
            <p:ph idx="1"/>
          </p:nvPr>
        </p:nvSpPr>
        <p:spPr/>
        <p:txBody>
          <a:bodyPr/>
          <a:p>
            <a:r>
              <a:rPr lang="en-US" sz="2200"/>
              <a:t>1. Feature Importance Calculation:</a:t>
            </a:r>
            <a:endParaRPr lang="en-US" sz="2200"/>
          </a:p>
          <a:p>
            <a:pPr marL="0" indent="0">
              <a:buNone/>
            </a:pPr>
            <a:r>
              <a:rPr lang="en-IN" altLang="en-US" sz="2000"/>
              <a:t>  </a:t>
            </a:r>
            <a:r>
              <a:rPr lang="en-US" sz="2000"/>
              <a:t>a. Mean Decrease Impurity:</a:t>
            </a:r>
            <a:endParaRPr lang="en-US" sz="2000"/>
          </a:p>
          <a:p>
            <a:pPr marL="0" indent="0">
              <a:buNone/>
            </a:pPr>
            <a:r>
              <a:rPr lang="en-IN" altLang="en-US" sz="2000"/>
              <a:t>  </a:t>
            </a:r>
            <a:r>
              <a:rPr lang="en-US" sz="2000"/>
              <a:t>Importance(X_j) = ∑ (Gini_before - Gini_after)</a:t>
            </a:r>
            <a:endParaRPr lang="en-US" sz="2000"/>
          </a:p>
          <a:p>
            <a:pPr marL="0" indent="0">
              <a:buNone/>
            </a:pPr>
            <a:r>
              <a:rPr lang="en-IN" altLang="en-US" sz="2000"/>
              <a:t>  </a:t>
            </a:r>
            <a:r>
              <a:rPr lang="en-US" sz="2000"/>
              <a:t>b. Mean Decrease Accuracy:</a:t>
            </a:r>
            <a:endParaRPr lang="en-US" sz="2000"/>
          </a:p>
          <a:p>
            <a:pPr marL="0" indent="0">
              <a:buNone/>
            </a:pPr>
            <a:r>
              <a:rPr lang="en-IN" altLang="en-US" sz="2000"/>
              <a:t>  </a:t>
            </a:r>
            <a:r>
              <a:rPr lang="en-US" sz="2000"/>
              <a:t>Accuracy_drop = Accuracy_original - Accuracy_permuted</a:t>
            </a:r>
            <a:endParaRPr lang="en-US" sz="2000"/>
          </a:p>
          <a:p>
            <a:r>
              <a:rPr lang="en-US" sz="2200"/>
              <a:t>2. Majority Voting:</a:t>
            </a:r>
            <a:endParaRPr lang="en-US" sz="2200"/>
          </a:p>
          <a:p>
            <a:pPr marL="0" indent="0">
              <a:buNone/>
            </a:pPr>
            <a:r>
              <a:rPr lang="en-IN" altLang="en-US" sz="2000"/>
              <a:t>  </a:t>
            </a:r>
            <a:r>
              <a:rPr lang="en-US" sz="2000"/>
              <a:t>ŷ_RF = majority vote(T_1, T_2, ..., T_n)</a:t>
            </a: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Formulation</a:t>
            </a:r>
            <a:endParaRPr lang="en-IN" altLang="en-US"/>
          </a:p>
        </p:txBody>
      </p:sp>
      <p:sp>
        <p:nvSpPr>
          <p:cNvPr id="3" name="Content Placeholder 2"/>
          <p:cNvSpPr>
            <a:spLocks noGrp="1"/>
          </p:cNvSpPr>
          <p:nvPr>
            <p:ph idx="1"/>
          </p:nvPr>
        </p:nvSpPr>
        <p:spPr/>
        <p:txBody>
          <a:bodyPr/>
          <a:p>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7" name="Picture 6" descr="Screenshot 2024-10-04 224949"/>
          <p:cNvPicPr>
            <a:picLocks noChangeAspect="1"/>
          </p:cNvPicPr>
          <p:nvPr/>
        </p:nvPicPr>
        <p:blipFill>
          <a:blip r:embed="rId1"/>
          <a:stretch>
            <a:fillRect/>
          </a:stretch>
        </p:blipFill>
        <p:spPr>
          <a:xfrm>
            <a:off x="766445" y="1679575"/>
            <a:ext cx="4483100" cy="4265930"/>
          </a:xfrm>
          <a:prstGeom prst="rect">
            <a:avLst/>
          </a:prstGeom>
        </p:spPr>
      </p:pic>
      <p:pic>
        <p:nvPicPr>
          <p:cNvPr id="8" name="Picture 7" descr="Screenshot 2024-10-04 225011"/>
          <p:cNvPicPr>
            <a:picLocks noChangeAspect="1"/>
          </p:cNvPicPr>
          <p:nvPr/>
        </p:nvPicPr>
        <p:blipFill>
          <a:blip r:embed="rId2"/>
          <a:stretch>
            <a:fillRect/>
          </a:stretch>
        </p:blipFill>
        <p:spPr>
          <a:xfrm>
            <a:off x="5248910" y="1679575"/>
            <a:ext cx="6308725" cy="2838450"/>
          </a:xfrm>
          <a:prstGeom prst="rect">
            <a:avLst/>
          </a:prstGeom>
        </p:spPr>
      </p:pic>
      <p:pic>
        <p:nvPicPr>
          <p:cNvPr id="9" name="Picture 8" descr="Screenshot 2024-10-04 225025"/>
          <p:cNvPicPr>
            <a:picLocks noChangeAspect="1"/>
          </p:cNvPicPr>
          <p:nvPr/>
        </p:nvPicPr>
        <p:blipFill>
          <a:blip r:embed="rId3"/>
          <a:stretch>
            <a:fillRect/>
          </a:stretch>
        </p:blipFill>
        <p:spPr>
          <a:xfrm>
            <a:off x="5249545" y="4517390"/>
            <a:ext cx="6307455" cy="15024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Model Training and Prediction Module DFD</a:t>
            </a:r>
            <a:endParaRPr lang="en-IN" altLang="en-US" dirty="0">
              <a:sym typeface="+mn-ea"/>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mermaid3"/>
          <p:cNvPicPr>
            <a:picLocks noChangeAspect="1"/>
          </p:cNvPicPr>
          <p:nvPr>
            <p:ph idx="1"/>
          </p:nvPr>
        </p:nvPicPr>
        <p:blipFill>
          <a:blip r:embed="rId1"/>
          <a:stretch>
            <a:fillRect/>
          </a:stretch>
        </p:blipFill>
        <p:spPr>
          <a:xfrm>
            <a:off x="812800" y="1752600"/>
            <a:ext cx="10621645" cy="42672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dirty="0">
                <a:sym typeface="+mn-ea"/>
              </a:rPr>
              <a:t>Model Training and Prediction Module Output</a:t>
            </a:r>
            <a:endParaRPr lang="en-US" sz="36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final output 3"/>
          <p:cNvPicPr>
            <a:picLocks noChangeAspect="1"/>
          </p:cNvPicPr>
          <p:nvPr>
            <p:ph idx="1"/>
          </p:nvPr>
        </p:nvPicPr>
        <p:blipFill>
          <a:blip r:embed="rId1"/>
          <a:stretch>
            <a:fillRect/>
          </a:stretch>
        </p:blipFill>
        <p:spPr>
          <a:xfrm>
            <a:off x="812800" y="1890395"/>
            <a:ext cx="8044180" cy="39852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Reporting and Visualization Module</a:t>
            </a:r>
            <a:endParaRPr lang="en-US"/>
          </a:p>
        </p:txBody>
      </p:sp>
      <p:sp>
        <p:nvSpPr>
          <p:cNvPr id="3" name="Content Placeholder 2"/>
          <p:cNvSpPr>
            <a:spLocks noGrp="1"/>
          </p:cNvSpPr>
          <p:nvPr>
            <p:ph idx="1"/>
          </p:nvPr>
        </p:nvSpPr>
        <p:spPr/>
        <p:txBody>
          <a:bodyPr/>
          <a:p>
            <a:pPr marL="0" indent="0" algn="just">
              <a:lnSpc>
                <a:spcPct val="100000"/>
              </a:lnSpc>
              <a:buNone/>
            </a:pPr>
            <a:r>
              <a:rPr lang="en-US" sz="2400">
                <a:latin typeface="Times New Roman" panose="02020603050405020304" pitchFamily="18" charset="0"/>
                <a:cs typeface="Times New Roman" panose="02020603050405020304" pitchFamily="18" charset="0"/>
              </a:rPr>
              <a:t>The Reporting and Visualization Module visualizes the model predictions and summarizes the findings. It filters the students identified as high-risk for dropping out based on a specified probability threshold (e.g., 0.3). The module generates bar plots to illustrate the top high-risk students, providing a clear visual representation of dropout probabilities. A summary table of predictions and associated probabilities is also displayed, with the mean probability calculated as:</a:t>
            </a:r>
            <a:endParaRPr lang="en-US" sz="2400">
              <a:latin typeface="Times New Roman" panose="02020603050405020304" pitchFamily="18" charset="0"/>
              <a:cs typeface="Times New Roman" panose="02020603050405020304" pitchFamily="18" charset="0"/>
            </a:endParaRPr>
          </a:p>
          <a:p>
            <a:pPr marL="0" indent="0" algn="just">
              <a:lnSpc>
                <a:spcPct val="100000"/>
              </a:lnSpc>
              <a:buNone/>
            </a:pPr>
            <a:r>
              <a:rPr lang="en-US" sz="2400">
                <a:latin typeface="Times New Roman" panose="02020603050405020304" pitchFamily="18" charset="0"/>
                <a:cs typeface="Times New Roman" panose="02020603050405020304" pitchFamily="18" charset="0"/>
              </a:rPr>
              <a:t>Mean Probability = (Logistic Probabilities + RF Probabilities) / 2</a:t>
            </a:r>
            <a:endParaRPr lang="en-US" sz="2400">
              <a:latin typeface="Times New Roman" panose="02020603050405020304" pitchFamily="18" charset="0"/>
              <a:cs typeface="Times New Roman" panose="02020603050405020304" pitchFamily="18" charset="0"/>
            </a:endParaRPr>
          </a:p>
          <a:p>
            <a:pPr marL="0" indent="0" algn="just">
              <a:lnSpc>
                <a:spcPct val="100000"/>
              </a:lnSpc>
              <a:buNone/>
            </a:pPr>
            <a:r>
              <a:rPr lang="en-US" sz="2400">
                <a:latin typeface="Times New Roman" panose="02020603050405020304" pitchFamily="18" charset="0"/>
                <a:cs typeface="Times New Roman" panose="02020603050405020304" pitchFamily="18" charset="0"/>
              </a:rPr>
              <a:t> This module aims to present the results in an understandable format for stakeholders, enabling informed decision-making regarding student retention strategies.</a:t>
            </a:r>
            <a:endParaRPr lang="en-US" sz="2400">
              <a:latin typeface="Times New Roman" panose="02020603050405020304" pitchFamily="18" charset="0"/>
              <a:cs typeface="Times New Roman" panose="02020603050405020304" pitchFamily="18" charset="0"/>
            </a:endParaRPr>
          </a:p>
          <a:p>
            <a:pPr marL="0" indent="0" algn="just">
              <a:lnSpc>
                <a:spcPct val="140000"/>
              </a:lnSpc>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Reporting and Visualization Module DFD</a:t>
            </a:r>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7" name="Content Placeholder 6" descr="mermaid4"/>
          <p:cNvPicPr>
            <a:picLocks noChangeAspect="1"/>
          </p:cNvPicPr>
          <p:nvPr>
            <p:ph idx="1"/>
          </p:nvPr>
        </p:nvPicPr>
        <p:blipFill>
          <a:blip r:embed="rId1"/>
          <a:stretch>
            <a:fillRect/>
          </a:stretch>
        </p:blipFill>
        <p:spPr>
          <a:xfrm>
            <a:off x="812800" y="1722120"/>
            <a:ext cx="10566400" cy="4267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The goal of this project is to develop an accurate predictive model to identify students at risk of dropping out, enabling early intervention to improve retention and graduation rates. By facilitating timely support for these at-risk students, the model will help educational institutions optimize the use of their resources, focusing on students who need the most assistance. Additionally, this tool will support data-driven decision-making by providing an interpretable and scalable solution, allowing schools to make informed choices to enhance student success.</a:t>
            </a:r>
            <a:endPar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indent="0">
              <a:buNone/>
            </a:pPr>
            <a:endParaRPr lang="en-IN" sz="2400" dirty="0"/>
          </a:p>
        </p:txBody>
      </p:sp>
      <p:sp>
        <p:nvSpPr>
          <p:cNvPr id="4" name="Date Placeholder 3"/>
          <p:cNvSpPr>
            <a:spLocks noGrp="1"/>
          </p:cNvSpPr>
          <p:nvPr>
            <p:ph type="dt" sz="half" idx="10"/>
          </p:nvPr>
        </p:nvSpPr>
        <p:spPr/>
        <p:txBody>
          <a:bodyPr/>
          <a:lstStyle/>
          <a:p>
            <a:r>
              <a:rPr lang="en-US"/>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Reporting and Visualization Module Output</a:t>
            </a:r>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9" name="Content Placeholder 8" descr="final output 4"/>
          <p:cNvPicPr>
            <a:picLocks noChangeAspect="1"/>
          </p:cNvPicPr>
          <p:nvPr>
            <p:ph idx="1"/>
          </p:nvPr>
        </p:nvPicPr>
        <p:blipFill>
          <a:blip r:embed="rId1"/>
          <a:stretch>
            <a:fillRect/>
          </a:stretch>
        </p:blipFill>
        <p:spPr>
          <a:xfrm>
            <a:off x="5848985" y="1696085"/>
            <a:ext cx="5585460" cy="3719195"/>
          </a:xfrm>
          <a:prstGeom prst="rect">
            <a:avLst/>
          </a:prstGeom>
        </p:spPr>
      </p:pic>
      <p:pic>
        <p:nvPicPr>
          <p:cNvPr id="10" name="Picture 9" descr="final output 4 a"/>
          <p:cNvPicPr>
            <a:picLocks noChangeAspect="1"/>
          </p:cNvPicPr>
          <p:nvPr/>
        </p:nvPicPr>
        <p:blipFill>
          <a:blip r:embed="rId2"/>
          <a:stretch>
            <a:fillRect/>
          </a:stretch>
        </p:blipFill>
        <p:spPr>
          <a:xfrm>
            <a:off x="812800" y="1764665"/>
            <a:ext cx="5036185" cy="37242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r>
              <a:rPr lang="en-US" sz="2400">
                <a:latin typeface="Times New Roman" panose="02020603050405020304" pitchFamily="18" charset="0"/>
                <a:cs typeface="Times New Roman" panose="02020603050405020304" pitchFamily="18" charset="0"/>
              </a:rPr>
              <a:t>This project successfully utilized machine learning techniques, specifically Logistic Regression and Random Forest, to predict student dropouts by analyzing key factors such as GPA, attendance, and previous qualifications. The Random Forest model outperformed Logistic Regression in accuracy, enabling better identification of at-risk students. Visualizations of high-risk students effectively communicated our findings, demonstrating the potential of data-driven approaches to improve student support strategies, enhance retention rates, and ultimately foster better academic outcomes.</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pPr>
              <a:buFont typeface="Wingdings" panose="05000000000000000000" charset="0"/>
              <a:buChar char="o"/>
            </a:pPr>
            <a:r>
              <a:rPr lang="en-US" sz="2400" dirty="0">
                <a:solidFill>
                  <a:srgbClr val="000000"/>
                </a:solidFill>
                <a:latin typeface="Times New Roman" panose="02020603050405020304" pitchFamily="18" charset="0"/>
                <a:sym typeface="+mn-ea"/>
              </a:rPr>
              <a:t> J. K.</a:t>
            </a:r>
            <a:r>
              <a:rPr lang="en-IN" altLang="en-US" sz="2400" dirty="0">
                <a:solidFill>
                  <a:srgbClr val="000000"/>
                </a:solidFill>
                <a:latin typeface="Times New Roman" panose="02020603050405020304" pitchFamily="18" charset="0"/>
                <a:sym typeface="+mn-ea"/>
              </a:rPr>
              <a:t>Author,Advancement in Prediction</a:t>
            </a:r>
            <a:r>
              <a:rPr lang="en-US" sz="2400" dirty="0">
                <a:solidFill>
                  <a:srgbClr val="000000"/>
                </a:solidFill>
                <a:latin typeface="Times New Roman" panose="02020603050405020304" pitchFamily="18" charset="0"/>
                <a:sym typeface="+mn-ea"/>
              </a:rPr>
              <a:t>, xth ed. City of Publisher, (only U.S. State), Country: Publisher, year</a:t>
            </a:r>
            <a:r>
              <a:rPr lang="en-US" sz="2400" dirty="0">
                <a:sym typeface="+mn-ea"/>
              </a:rPr>
              <a:t>.</a:t>
            </a:r>
            <a:endParaRPr lang="en-US" sz="2400" dirty="0"/>
          </a:p>
          <a:p>
            <a:pPr>
              <a:buFont typeface="Wingdings" panose="05000000000000000000" charset="0"/>
              <a:buChar char="o"/>
            </a:pPr>
            <a:r>
              <a:rPr lang="en-US" sz="2400" dirty="0">
                <a:solidFill>
                  <a:srgbClr val="000000"/>
                </a:solidFill>
                <a:latin typeface="Times New Roman" panose="02020603050405020304" pitchFamily="18" charset="0"/>
                <a:sym typeface="+mn-ea"/>
              </a:rPr>
              <a:t> S. H. Lee and J. K. Choi, "Predicting student performance using data mining techniques," *IEEE Access*, vol. 7, pp. 123456-123466, Jan. 2019.</a:t>
            </a:r>
            <a:endParaRPr lang="en-US" sz="2400" dirty="0">
              <a:solidFill>
                <a:srgbClr val="000000"/>
              </a:solidFill>
              <a:latin typeface="Times New Roman" panose="02020603050405020304" pitchFamily="18" charset="0"/>
            </a:endParaRPr>
          </a:p>
          <a:p>
            <a:pPr>
              <a:buFont typeface="Wingdings" panose="05000000000000000000" charset="0"/>
              <a:buChar char="o"/>
            </a:pPr>
            <a:r>
              <a:rPr lang="en-US" sz="2400" dirty="0">
                <a:solidFill>
                  <a:srgbClr val="000000"/>
                </a:solidFill>
                <a:latin typeface="Times New Roman" panose="02020603050405020304" pitchFamily="18" charset="0"/>
                <a:sym typeface="+mn-ea"/>
              </a:rPr>
              <a:t> M. Jones and L. Smith, "An approach to dropout prediction using machine learning," in *Proc. IEEE Int. Conf. on Data Mining*, Dallas, TX, USA, 2020, pp. 98-105.</a:t>
            </a:r>
            <a:endParaRPr lang="en-US" sz="2400" dirty="0">
              <a:solidFill>
                <a:srgbClr val="000000"/>
              </a:solidFill>
              <a:latin typeface="Times New Roman" panose="02020603050405020304" pitchFamily="18" charset="0"/>
            </a:endParaRPr>
          </a:p>
          <a:p>
            <a:pPr>
              <a:buFont typeface="Wingdings" panose="05000000000000000000" charset="0"/>
              <a:buChar char="o"/>
            </a:pPr>
            <a:r>
              <a:rPr lang="en-US" sz="2400" dirty="0">
                <a:solidFill>
                  <a:srgbClr val="000000"/>
                </a:solidFill>
                <a:latin typeface="Times New Roman" panose="02020603050405020304" pitchFamily="18" charset="0"/>
                <a:sym typeface="+mn-ea"/>
              </a:rPr>
              <a:t>U.S. Department of Education, *National Center for Education Statistics: The Condition of Education 2021*, Report no. NCES 2021-144, Washington, DC, USA, 2021.</a:t>
            </a:r>
            <a:endParaRPr lang="en-US" sz="2400" dirty="0">
              <a:solidFill>
                <a:srgbClr val="000000"/>
              </a:solidFill>
              <a:latin typeface="Times New Roman" panose="02020603050405020304" pitchFamily="18" charset="0"/>
            </a:endParaRPr>
          </a:p>
          <a:p>
            <a:endParaRPr lang="en-US" sz="2400"/>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a:t>Third Review</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This project aims to develop a predictive model to identify students at risk of dropping out using logistic regression and random forest algorithms. Logistic regression, a statistical method, will be used for its interpretability and effectiveness in binary classification problems. Random forest, an ensemble learning technique, will be employed for its ability to handle large datasets with higher accuracy and its robustness to overfitting. By analyzing academic performance, engagement metrics, and socio-demographic factors, the model will provide early warnings to enable timely interventions and support, ultimately reducing dropout rates.</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2400" dirty="0"/>
          </a:p>
        </p:txBody>
      </p:sp>
      <p:sp>
        <p:nvSpPr>
          <p:cNvPr id="4" name="Date Placeholder 3"/>
          <p:cNvSpPr>
            <a:spLocks noGrp="1"/>
          </p:cNvSpPr>
          <p:nvPr>
            <p:ph type="dt" sz="half" idx="10"/>
          </p:nvPr>
        </p:nvSpPr>
        <p:spPr/>
        <p:txBody>
          <a:bodyPr/>
          <a:lstStyle/>
          <a:p>
            <a:r>
              <a:rPr lang="en-US" dirty="0" err="1"/>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sym typeface="+mn-ea"/>
              </a:rPr>
              <a:t>This project aims to address the challenge of student dropouts by developing a predictive analytics platform that identifies at-risk students using machine learning. By analyzing academic performance, engagement, and socio-demographic data, the system generates risk scores that enable early intervention and targeted support. The platform not only enhances the accuracy of dropout predictions but also equips educational institutions with the tools needed to make data-driven decisions, ultimately improving student retention and academic success.</a:t>
            </a:r>
            <a:endParaRPr lang="en-US" sz="24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248" y="179071"/>
            <a:ext cx="10668000" cy="1216025"/>
          </a:xfrm>
        </p:spPr>
        <p:txBody>
          <a:bodyPr/>
          <a:lstStyle/>
          <a:p>
            <a:r>
              <a:rPr lang="en-IN" altLang="en-US" dirty="0"/>
              <a:t>Literature Survey</a:t>
            </a:r>
            <a:endParaRPr lang="en-IN" altLang="en-US" dirty="0"/>
          </a:p>
        </p:txBody>
      </p:sp>
      <p:graphicFrame>
        <p:nvGraphicFramePr>
          <p:cNvPr id="8" name="Content Placeholder 7"/>
          <p:cNvGraphicFramePr>
            <a:graphicFrameLocks noGrp="1"/>
          </p:cNvGraphicFramePr>
          <p:nvPr>
            <p:ph idx="1"/>
            <p:custDataLst>
              <p:tags r:id="rId1"/>
            </p:custDataLst>
          </p:nvPr>
        </p:nvGraphicFramePr>
        <p:xfrm>
          <a:off x="239395" y="1784985"/>
          <a:ext cx="11713210" cy="4246880"/>
        </p:xfrm>
        <a:graphic>
          <a:graphicData uri="http://schemas.openxmlformats.org/drawingml/2006/table">
            <a:tbl>
              <a:tblPr firstRow="1" bandRow="1">
                <a:tableStyleId>{EB9631B5-78F2-41C9-869B-9F39066F8104}</a:tableStyleId>
              </a:tblPr>
              <a:tblGrid>
                <a:gridCol w="1183005"/>
                <a:gridCol w="2156460"/>
                <a:gridCol w="2562225"/>
                <a:gridCol w="2416175"/>
                <a:gridCol w="1580515"/>
                <a:gridCol w="1814830"/>
              </a:tblGrid>
              <a:tr h="640080">
                <a:tc>
                  <a:txBody>
                    <a:bodyPr/>
                    <a:lstStyle/>
                    <a:p>
                      <a:pPr>
                        <a:buNone/>
                      </a:pPr>
                      <a:r>
                        <a:rPr lang="en-IN" altLang="en-US"/>
                        <a:t>S.No</a:t>
                      </a:r>
                      <a:endParaRPr lang="en-IN" altLang="en-US"/>
                    </a:p>
                  </a:txBody>
                  <a:tcPr/>
                </a:tc>
                <a:tc>
                  <a:txBody>
                    <a:bodyPr/>
                    <a:lstStyle/>
                    <a:p>
                      <a:pPr>
                        <a:buNone/>
                      </a:pPr>
                      <a:r>
                        <a:rPr lang="en-IN" altLang="en-US"/>
                        <a:t>Author Name</a:t>
                      </a:r>
                      <a:endParaRPr lang="en-IN" altLang="en-US"/>
                    </a:p>
                  </a:txBody>
                  <a:tcPr/>
                </a:tc>
                <a:tc>
                  <a:txBody>
                    <a:bodyPr/>
                    <a:lstStyle/>
                    <a:p>
                      <a:pPr>
                        <a:buNone/>
                      </a:pPr>
                      <a:r>
                        <a:rPr lang="en-IN" altLang="en-US"/>
                        <a:t>Paper Title</a:t>
                      </a:r>
                      <a:endParaRPr lang="en-IN" altLang="en-US"/>
                    </a:p>
                  </a:txBody>
                  <a:tcPr/>
                </a:tc>
                <a:tc>
                  <a:txBody>
                    <a:bodyPr/>
                    <a:lstStyle/>
                    <a:p>
                      <a:pPr>
                        <a:buNone/>
                      </a:pPr>
                      <a:r>
                        <a:rPr lang="en-IN" altLang="en-US" dirty="0"/>
                        <a:t>Description</a:t>
                      </a:r>
                      <a:endParaRPr lang="en-IN" altLang="en-US" dirty="0"/>
                    </a:p>
                  </a:txBody>
                  <a:tcPr/>
                </a:tc>
                <a:tc>
                  <a:txBody>
                    <a:bodyPr/>
                    <a:lstStyle/>
                    <a:p>
                      <a:pPr>
                        <a:buNone/>
                      </a:pPr>
                      <a:r>
                        <a:rPr lang="en-IN" altLang="en-US" dirty="0"/>
                        <a:t>Journal</a:t>
                      </a:r>
                      <a:endParaRPr lang="en-IN" altLang="en-US" dirty="0"/>
                    </a:p>
                  </a:txBody>
                  <a:tcPr/>
                </a:tc>
                <a:tc>
                  <a:txBody>
                    <a:bodyPr/>
                    <a:lstStyle/>
                    <a:p>
                      <a:pPr>
                        <a:buNone/>
                      </a:pPr>
                      <a:r>
                        <a:rPr lang="en-IN" altLang="en-US"/>
                        <a:t>Volume/</a:t>
                      </a:r>
                      <a:endParaRPr lang="en-IN" altLang="en-US"/>
                    </a:p>
                    <a:p>
                      <a:pPr>
                        <a:buNone/>
                      </a:pPr>
                      <a:r>
                        <a:rPr lang="en-IN" altLang="en-US"/>
                        <a:t>Year</a:t>
                      </a:r>
                      <a:endParaRPr lang="en-IN" altLang="en-US"/>
                    </a:p>
                  </a:txBody>
                  <a:tcPr/>
                </a:tc>
              </a:tr>
              <a:tr h="914400">
                <a:tc>
                  <a:txBody>
                    <a:bodyPr/>
                    <a:lstStyle/>
                    <a:p>
                      <a:pPr>
                        <a:buNone/>
                      </a:pPr>
                      <a:r>
                        <a:rPr lang="en-US" dirty="0"/>
                        <a:t>1.</a:t>
                      </a:r>
                      <a:endParaRPr lang="en-US" dirty="0"/>
                    </a:p>
                  </a:txBody>
                  <a:tcPr/>
                </a:tc>
                <a:tc>
                  <a:txBody>
                    <a:bodyPr/>
                    <a:lstStyle/>
                    <a:p>
                      <a:pPr>
                        <a:buNone/>
                      </a:pPr>
                      <a:r>
                        <a:rPr lang="en-US" dirty="0"/>
                        <a:t> </a:t>
                      </a:r>
                      <a:r>
                        <a:rPr lang="en-US" dirty="0" err="1"/>
                        <a:t>Kotsiantis</a:t>
                      </a:r>
                      <a:r>
                        <a:rPr lang="en-US" dirty="0"/>
                        <a:t>. S.</a:t>
                      </a:r>
                      <a:endParaRPr lang="en-US" dirty="0"/>
                    </a:p>
                  </a:txBody>
                  <a:tcPr/>
                </a:tc>
                <a:tc>
                  <a:txBody>
                    <a:bodyPr/>
                    <a:lstStyle/>
                    <a:p>
                      <a:pPr>
                        <a:buNone/>
                      </a:pPr>
                      <a:r>
                        <a:rPr lang="en-US" dirty="0"/>
                        <a:t> Predicting Student Dropout Using Machine Learning</a:t>
                      </a:r>
                      <a:endParaRPr lang="en-US" dirty="0"/>
                    </a:p>
                  </a:txBody>
                  <a:tcPr/>
                </a:tc>
                <a:tc>
                  <a:txBody>
                    <a:bodyPr/>
                    <a:lstStyle/>
                    <a:p>
                      <a:pPr>
                        <a:buNone/>
                      </a:pPr>
                      <a:r>
                        <a:rPr lang="en-US" dirty="0"/>
                        <a:t>Examines ML algorithms for dropout prediction </a:t>
                      </a:r>
                      <a:endParaRPr lang="en-US" dirty="0"/>
                    </a:p>
                  </a:txBody>
                  <a:tcPr/>
                </a:tc>
                <a:tc>
                  <a:txBody>
                    <a:bodyPr/>
                    <a:lstStyle/>
                    <a:p>
                      <a:pPr>
                        <a:buNone/>
                      </a:pPr>
                      <a:r>
                        <a:rPr lang="en-US" dirty="0"/>
                        <a:t>Applied Artificial Intelligence</a:t>
                      </a:r>
                      <a:endParaRPr lang="en-US" dirty="0"/>
                    </a:p>
                  </a:txBody>
                  <a:tcPr/>
                </a:tc>
                <a:tc>
                  <a:txBody>
                    <a:bodyPr/>
                    <a:lstStyle/>
                    <a:p>
                      <a:pPr>
                        <a:buNone/>
                      </a:pPr>
                      <a:r>
                        <a:rPr lang="en-US" dirty="0"/>
                        <a:t>22/2020 </a:t>
                      </a:r>
                      <a:endParaRPr lang="en-US" dirty="0"/>
                    </a:p>
                  </a:txBody>
                  <a:tcPr/>
                </a:tc>
              </a:tr>
              <a:tr h="1737360">
                <a:tc>
                  <a:txBody>
                    <a:bodyPr/>
                    <a:lstStyle/>
                    <a:p>
                      <a:pPr>
                        <a:buNone/>
                      </a:pPr>
                      <a:r>
                        <a:rPr lang="en-US" dirty="0"/>
                        <a:t>2.</a:t>
                      </a:r>
                      <a:endParaRPr lang="en-US" dirty="0"/>
                    </a:p>
                  </a:txBody>
                  <a:tcPr/>
                </a:tc>
                <a:tc>
                  <a:txBody>
                    <a:bodyPr/>
                    <a:lstStyle/>
                    <a:p>
                      <a:pPr>
                        <a:buNone/>
                      </a:pPr>
                      <a:r>
                        <a:rPr lang="en-US" dirty="0"/>
                        <a:t> Varma, M.</a:t>
                      </a:r>
                      <a:endParaRPr lang="en-US" dirty="0"/>
                    </a:p>
                  </a:txBody>
                  <a:tcPr/>
                </a:tc>
                <a:tc>
                  <a:txBody>
                    <a:bodyPr/>
                    <a:lstStyle/>
                    <a:p>
                      <a:pPr>
                        <a:buNone/>
                      </a:pPr>
                      <a:r>
                        <a:rPr lang="en-US" dirty="0"/>
                        <a:t>Predicting Student Dropouts with Machine Learning: An Empirical Study in Finnish Higher Education</a:t>
                      </a:r>
                      <a:endParaRPr lang="en-US" dirty="0"/>
                    </a:p>
                  </a:txBody>
                  <a:tcPr/>
                </a:tc>
                <a:tc>
                  <a:txBody>
                    <a:bodyPr/>
                    <a:lstStyle/>
                    <a:p>
                      <a:pPr algn="l">
                        <a:buNone/>
                      </a:pPr>
                      <a:r>
                        <a:rPr lang="en-IN" altLang="en-US" dirty="0"/>
                        <a:t>Analyze ML techniques for droupout prediction including datasource</a:t>
                      </a:r>
                      <a:endParaRPr lang="en-IN" altLang="en-US" dirty="0"/>
                    </a:p>
                  </a:txBody>
                  <a:tcPr/>
                </a:tc>
                <a:tc>
                  <a:txBody>
                    <a:bodyPr/>
                    <a:lstStyle/>
                    <a:p>
                      <a:r>
                        <a:rPr sz="1800"/>
                        <a:t>Elsevier Ltd</a:t>
                      </a:r>
                      <a:r>
                        <a:rPr sz="1100"/>
                        <a:t>.</a:t>
                      </a:r>
                      <a:endParaRPr sz="1100"/>
                    </a:p>
                  </a:txBody>
                  <a:tcPr anchor="ctr" anchorCtr="0"/>
                </a:tc>
                <a:tc>
                  <a:txBody>
                    <a:bodyPr/>
                    <a:lstStyle/>
                    <a:p>
                      <a:r>
                        <a:rPr lang="en-IN" sz="1800"/>
                        <a:t>09/</a:t>
                      </a:r>
                      <a:r>
                        <a:rPr sz="1800"/>
                        <a:t>2024</a:t>
                      </a:r>
                      <a:endParaRPr sz="1800"/>
                    </a:p>
                  </a:txBody>
                  <a:tcPr anchor="ctr" anchorCtr="0"/>
                </a:tc>
              </a:tr>
              <a:tr h="955040">
                <a:tc>
                  <a:txBody>
                    <a:bodyPr/>
                    <a:lstStyle/>
                    <a:p>
                      <a:pPr>
                        <a:buNone/>
                      </a:pPr>
                      <a:r>
                        <a:rPr lang="en-US" dirty="0"/>
                        <a:t>3.</a:t>
                      </a:r>
                      <a:endParaRPr lang="en-US" dirty="0"/>
                    </a:p>
                  </a:txBody>
                  <a:tcPr/>
                </a:tc>
                <a:tc>
                  <a:txBody>
                    <a:bodyPr/>
                    <a:lstStyle/>
                    <a:p>
                      <a:pPr>
                        <a:buNone/>
                      </a:pPr>
                      <a:r>
                        <a:rPr lang="en-US" dirty="0"/>
                        <a:t>Dekker. G. W. </a:t>
                      </a:r>
                      <a:endParaRPr lang="en-US" dirty="0"/>
                    </a:p>
                  </a:txBody>
                  <a:tcPr/>
                </a:tc>
                <a:tc>
                  <a:txBody>
                    <a:bodyPr/>
                    <a:lstStyle/>
                    <a:p>
                      <a:pPr>
                        <a:buNone/>
                      </a:pPr>
                      <a:r>
                        <a:rPr lang="en-US" dirty="0"/>
                        <a:t>Predicting Student Dropout: A Case Study         </a:t>
                      </a:r>
                      <a:endParaRPr lang="en-US" dirty="0"/>
                    </a:p>
                  </a:txBody>
                  <a:tcPr/>
                </a:tc>
                <a:tc>
                  <a:txBody>
                    <a:bodyPr/>
                    <a:lstStyle/>
                    <a:p>
                      <a:pPr>
                        <a:buNone/>
                      </a:pPr>
                      <a:r>
                        <a:rPr lang="en-US" dirty="0"/>
                        <a:t>Uses decision trees for dropout analysis</a:t>
                      </a:r>
                      <a:endParaRPr lang="en-US" dirty="0"/>
                    </a:p>
                  </a:txBody>
                  <a:tcPr/>
                </a:tc>
                <a:tc>
                  <a:txBody>
                    <a:bodyPr/>
                    <a:lstStyle/>
                    <a:p>
                      <a:pPr>
                        <a:buNone/>
                      </a:pPr>
                      <a:r>
                        <a:rPr lang="en-US" dirty="0"/>
                        <a:t>Educational Data Mining Conference </a:t>
                      </a:r>
                      <a:endParaRPr lang="en-US" dirty="0"/>
                    </a:p>
                  </a:txBody>
                  <a:tcPr/>
                </a:tc>
                <a:tc>
                  <a:txBody>
                    <a:bodyPr/>
                    <a:lstStyle/>
                    <a:p>
                      <a:pPr>
                        <a:buNone/>
                      </a:pPr>
                      <a:r>
                        <a:rPr lang="en-US" dirty="0"/>
                        <a:t>17/2014 </a:t>
                      </a:r>
                      <a:endParaRPr lang="en-US" dirty="0"/>
                    </a:p>
                  </a:txBody>
                  <a:tcPr/>
                </a:tc>
              </a:tr>
            </a:tbl>
          </a:graphicData>
        </a:graphic>
      </p:graphicFrame>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Literature Survey</a:t>
            </a:r>
            <a:endParaRPr lang="en-IN" altLang="en-US" dirty="0"/>
          </a:p>
        </p:txBody>
      </p:sp>
      <p:graphicFrame>
        <p:nvGraphicFramePr>
          <p:cNvPr id="8" name="Content Placeholder 7"/>
          <p:cNvGraphicFramePr>
            <a:graphicFrameLocks noGrp="1"/>
          </p:cNvGraphicFramePr>
          <p:nvPr>
            <p:ph idx="1"/>
            <p:custDataLst>
              <p:tags r:id="rId1"/>
            </p:custDataLst>
          </p:nvPr>
        </p:nvGraphicFramePr>
        <p:xfrm>
          <a:off x="239485" y="1850822"/>
          <a:ext cx="11713029" cy="4154867"/>
        </p:xfrm>
        <a:graphic>
          <a:graphicData uri="http://schemas.openxmlformats.org/drawingml/2006/table">
            <a:tbl>
              <a:tblPr firstRow="1" bandRow="1">
                <a:tableStyleId>{EB9631B5-78F2-41C9-869B-9F39066F8104}</a:tableStyleId>
              </a:tblPr>
              <a:tblGrid>
                <a:gridCol w="1183318"/>
                <a:gridCol w="2156178"/>
                <a:gridCol w="2562175"/>
                <a:gridCol w="2416225"/>
                <a:gridCol w="1580444"/>
                <a:gridCol w="1814689"/>
              </a:tblGrid>
              <a:tr h="688912">
                <a:tc>
                  <a:txBody>
                    <a:bodyPr/>
                    <a:lstStyle/>
                    <a:p>
                      <a:pPr>
                        <a:buNone/>
                      </a:pPr>
                      <a:r>
                        <a:rPr lang="en-IN" altLang="en-US"/>
                        <a:t>S.No</a:t>
                      </a:r>
                      <a:endParaRPr lang="en-IN" altLang="en-US"/>
                    </a:p>
                  </a:txBody>
                  <a:tcPr/>
                </a:tc>
                <a:tc>
                  <a:txBody>
                    <a:bodyPr/>
                    <a:lstStyle/>
                    <a:p>
                      <a:pPr>
                        <a:buNone/>
                      </a:pPr>
                      <a:r>
                        <a:rPr lang="en-IN" altLang="en-US"/>
                        <a:t>Author Name</a:t>
                      </a:r>
                      <a:endParaRPr lang="en-IN" altLang="en-US"/>
                    </a:p>
                  </a:txBody>
                  <a:tcPr/>
                </a:tc>
                <a:tc>
                  <a:txBody>
                    <a:bodyPr/>
                    <a:lstStyle/>
                    <a:p>
                      <a:pPr>
                        <a:buNone/>
                      </a:pPr>
                      <a:r>
                        <a:rPr lang="en-IN" altLang="en-US"/>
                        <a:t>Paper Title</a:t>
                      </a:r>
                      <a:endParaRPr lang="en-IN" altLang="en-US"/>
                    </a:p>
                  </a:txBody>
                  <a:tcPr/>
                </a:tc>
                <a:tc>
                  <a:txBody>
                    <a:bodyPr/>
                    <a:lstStyle/>
                    <a:p>
                      <a:pPr>
                        <a:buNone/>
                      </a:pPr>
                      <a:r>
                        <a:rPr lang="en-IN" altLang="en-US" dirty="0"/>
                        <a:t>Description</a:t>
                      </a:r>
                      <a:endParaRPr lang="en-IN" altLang="en-US" dirty="0"/>
                    </a:p>
                  </a:txBody>
                  <a:tcPr/>
                </a:tc>
                <a:tc>
                  <a:txBody>
                    <a:bodyPr/>
                    <a:lstStyle/>
                    <a:p>
                      <a:pPr>
                        <a:buNone/>
                      </a:pPr>
                      <a:r>
                        <a:rPr lang="en-IN" altLang="en-US" dirty="0"/>
                        <a:t>Journal</a:t>
                      </a:r>
                      <a:endParaRPr lang="en-IN" altLang="en-US" dirty="0"/>
                    </a:p>
                  </a:txBody>
                  <a:tcPr/>
                </a:tc>
                <a:tc>
                  <a:txBody>
                    <a:bodyPr/>
                    <a:lstStyle/>
                    <a:p>
                      <a:pPr>
                        <a:buNone/>
                      </a:pPr>
                      <a:r>
                        <a:rPr lang="en-IN" altLang="en-US"/>
                        <a:t>Volume/</a:t>
                      </a:r>
                      <a:endParaRPr lang="en-IN" altLang="en-US"/>
                    </a:p>
                    <a:p>
                      <a:pPr>
                        <a:buNone/>
                      </a:pPr>
                      <a:r>
                        <a:rPr lang="en-IN" altLang="en-US"/>
                        <a:t>Year</a:t>
                      </a:r>
                      <a:endParaRPr lang="en-IN" altLang="en-US"/>
                    </a:p>
                  </a:txBody>
                  <a:tcPr/>
                </a:tc>
              </a:tr>
              <a:tr h="1030767">
                <a:tc>
                  <a:txBody>
                    <a:bodyPr/>
                    <a:lstStyle/>
                    <a:p>
                      <a:pPr>
                        <a:buNone/>
                      </a:pPr>
                      <a:r>
                        <a:rPr lang="en-US" dirty="0"/>
                        <a:t>4.</a:t>
                      </a:r>
                      <a:endParaRPr lang="en-US" dirty="0"/>
                    </a:p>
                  </a:txBody>
                  <a:tcPr/>
                </a:tc>
                <a:tc>
                  <a:txBody>
                    <a:bodyPr/>
                    <a:lstStyle/>
                    <a:p>
                      <a:pPr>
                        <a:buNone/>
                      </a:pPr>
                      <a:r>
                        <a:rPr lang="en-US" dirty="0" err="1"/>
                        <a:t>Thammasiri</a:t>
                      </a:r>
                      <a:r>
                        <a:rPr lang="en-US" dirty="0"/>
                        <a:t>. D.</a:t>
                      </a:r>
                      <a:endParaRPr lang="en-US" dirty="0"/>
                    </a:p>
                  </a:txBody>
                  <a:tcPr/>
                </a:tc>
                <a:tc>
                  <a:txBody>
                    <a:bodyPr/>
                    <a:lstStyle/>
                    <a:p>
                      <a:pPr>
                        <a:buNone/>
                      </a:pPr>
                      <a:r>
                        <a:rPr lang="en-US" dirty="0"/>
                        <a:t>Comparison of Techniques for Predicting Dropouts  </a:t>
                      </a:r>
                      <a:endParaRPr lang="en-US" dirty="0"/>
                    </a:p>
                  </a:txBody>
                  <a:tcPr/>
                </a:tc>
                <a:tc>
                  <a:txBody>
                    <a:bodyPr/>
                    <a:lstStyle/>
                    <a:p>
                      <a:pPr>
                        <a:buNone/>
                      </a:pPr>
                      <a:r>
                        <a:rPr lang="en-US" dirty="0"/>
                        <a:t>Compares various ML techniques for dropout prediction</a:t>
                      </a:r>
                      <a:endParaRPr lang="en-US" dirty="0"/>
                    </a:p>
                  </a:txBody>
                  <a:tcPr/>
                </a:tc>
                <a:tc>
                  <a:txBody>
                    <a:bodyPr/>
                    <a:lstStyle/>
                    <a:p>
                      <a:pPr>
                        <a:buNone/>
                      </a:pPr>
                      <a:r>
                        <a:rPr lang="en-US" dirty="0"/>
                        <a:t>Journal of Educational Data Mining </a:t>
                      </a:r>
                      <a:endParaRPr lang="en-US" dirty="0"/>
                    </a:p>
                  </a:txBody>
                  <a:tcPr/>
                </a:tc>
                <a:tc>
                  <a:txBody>
                    <a:bodyPr/>
                    <a:lstStyle/>
                    <a:p>
                      <a:pPr>
                        <a:buNone/>
                      </a:pPr>
                      <a:r>
                        <a:rPr lang="en-US" dirty="0"/>
                        <a:t>6/2016 </a:t>
                      </a:r>
                      <a:endParaRPr lang="en-US" dirty="0"/>
                    </a:p>
                  </a:txBody>
                  <a:tcPr/>
                </a:tc>
              </a:tr>
              <a:tr h="1217594">
                <a:tc>
                  <a:txBody>
                    <a:bodyPr/>
                    <a:lstStyle/>
                    <a:p>
                      <a:pPr>
                        <a:buNone/>
                      </a:pPr>
                      <a:r>
                        <a:rPr lang="en-US" dirty="0"/>
                        <a:t>5.</a:t>
                      </a:r>
                      <a:endParaRPr lang="en-US" dirty="0"/>
                    </a:p>
                  </a:txBody>
                  <a:tcPr/>
                </a:tc>
                <a:tc>
                  <a:txBody>
                    <a:bodyPr/>
                    <a:lstStyle/>
                    <a:p>
                      <a:pPr>
                        <a:buNone/>
                      </a:pPr>
                      <a:r>
                        <a:rPr lang="en-US" dirty="0"/>
                        <a:t> Costa. E. , </a:t>
                      </a:r>
                      <a:r>
                        <a:rPr lang="en-US" dirty="0" err="1"/>
                        <a:t>Albergaria</a:t>
                      </a:r>
                      <a:r>
                        <a:rPr lang="en-US" dirty="0"/>
                        <a:t>. H. </a:t>
                      </a:r>
                      <a:endParaRPr lang="en-US" dirty="0"/>
                    </a:p>
                  </a:txBody>
                  <a:tcPr/>
                </a:tc>
                <a:tc>
                  <a:txBody>
                    <a:bodyPr/>
                    <a:lstStyle/>
                    <a:p>
                      <a:pPr>
                        <a:buNone/>
                      </a:pPr>
                      <a:r>
                        <a:rPr lang="en-US" dirty="0"/>
                        <a:t>Educational Data Mining: Predicting Dropout</a:t>
                      </a:r>
                      <a:endParaRPr lang="en-US" dirty="0"/>
                    </a:p>
                  </a:txBody>
                  <a:tcPr/>
                </a:tc>
                <a:tc>
                  <a:txBody>
                    <a:bodyPr/>
                    <a:lstStyle/>
                    <a:p>
                      <a:pPr>
                        <a:buNone/>
                      </a:pPr>
                      <a:r>
                        <a:rPr lang="en-US" dirty="0"/>
                        <a:t>Uses data mining for dropout prediction</a:t>
                      </a:r>
                      <a:endParaRPr lang="en-US" dirty="0"/>
                    </a:p>
                  </a:txBody>
                  <a:tcPr/>
                </a:tc>
                <a:tc>
                  <a:txBody>
                    <a:bodyPr/>
                    <a:lstStyle/>
                    <a:p>
                      <a:pPr>
                        <a:buNone/>
                      </a:pPr>
                      <a:r>
                        <a:rPr lang="en-US" dirty="0"/>
                        <a:t>Computers in Human Behavior</a:t>
                      </a:r>
                      <a:endParaRPr lang="en-US" dirty="0"/>
                    </a:p>
                  </a:txBody>
                  <a:tcPr/>
                </a:tc>
                <a:tc>
                  <a:txBody>
                    <a:bodyPr/>
                    <a:lstStyle/>
                    <a:p>
                      <a:pPr>
                        <a:buNone/>
                      </a:pPr>
                      <a:r>
                        <a:rPr lang="en-US" dirty="0"/>
                        <a:t>72/2017</a:t>
                      </a:r>
                      <a:endParaRPr lang="en-US" dirty="0"/>
                    </a:p>
                  </a:txBody>
                  <a:tcPr/>
                </a:tc>
              </a:tr>
              <a:tr h="1217594">
                <a:tc>
                  <a:txBody>
                    <a:bodyPr/>
                    <a:lstStyle/>
                    <a:p>
                      <a:pPr>
                        <a:buNone/>
                      </a:pPr>
                      <a:r>
                        <a:rPr lang="en-US" dirty="0"/>
                        <a:t>6.</a:t>
                      </a:r>
                      <a:endParaRPr lang="en-US" dirty="0"/>
                    </a:p>
                  </a:txBody>
                  <a:tcPr/>
                </a:tc>
                <a:tc>
                  <a:txBody>
                    <a:bodyPr/>
                    <a:lstStyle/>
                    <a:p>
                      <a:pPr>
                        <a:buNone/>
                      </a:pPr>
                      <a:r>
                        <a:rPr lang="en-US" dirty="0"/>
                        <a:t>  Aguiar. E. , Ambrose. G.</a:t>
                      </a:r>
                      <a:endParaRPr lang="en-US" dirty="0"/>
                    </a:p>
                  </a:txBody>
                  <a:tcPr/>
                </a:tc>
                <a:tc>
                  <a:txBody>
                    <a:bodyPr/>
                    <a:lstStyle/>
                    <a:p>
                      <a:pPr>
                        <a:buNone/>
                      </a:pPr>
                      <a:r>
                        <a:rPr lang="en-US" dirty="0"/>
                        <a:t>Early Prediction of Student Dropout</a:t>
                      </a:r>
                      <a:endParaRPr lang="en-US" dirty="0"/>
                    </a:p>
                  </a:txBody>
                  <a:tcPr/>
                </a:tc>
                <a:tc>
                  <a:txBody>
                    <a:bodyPr/>
                    <a:lstStyle/>
                    <a:p>
                      <a:pPr>
                        <a:buNone/>
                      </a:pPr>
                      <a:r>
                        <a:rPr lang="en-US" dirty="0"/>
                        <a:t>ML for predicting dropouts based on academic data.</a:t>
                      </a:r>
                      <a:endParaRPr lang="en-US" dirty="0"/>
                    </a:p>
                  </a:txBody>
                  <a:tcPr/>
                </a:tc>
                <a:tc>
                  <a:txBody>
                    <a:bodyPr/>
                    <a:lstStyle/>
                    <a:p>
                      <a:pPr>
                        <a:buNone/>
                      </a:pPr>
                      <a:r>
                        <a:rPr lang="en-US" dirty="0"/>
                        <a:t>Journal of Learning Analytics</a:t>
                      </a:r>
                      <a:endParaRPr lang="en-US" dirty="0"/>
                    </a:p>
                  </a:txBody>
                  <a:tcPr/>
                </a:tc>
                <a:tc>
                  <a:txBody>
                    <a:bodyPr/>
                    <a:lstStyle/>
                    <a:p>
                      <a:pPr>
                        <a:buNone/>
                      </a:pPr>
                      <a:r>
                        <a:rPr lang="en-US" dirty="0"/>
                        <a:t>5/2018</a:t>
                      </a:r>
                      <a:endParaRPr lang="en-US" dirty="0"/>
                    </a:p>
                  </a:txBody>
                  <a:tcPr/>
                </a:tc>
              </a:tr>
            </a:tbl>
          </a:graphicData>
        </a:graphic>
      </p:graphicFrame>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endParaRPr lang="en-IN" sz="2800" dirty="0"/>
          </a:p>
        </p:txBody>
      </p:sp>
      <p:sp>
        <p:nvSpPr>
          <p:cNvPr id="3" name="Content Placeholder 2"/>
          <p:cNvSpPr>
            <a:spLocks noGrp="1"/>
          </p:cNvSpPr>
          <p:nvPr>
            <p:ph idx="1"/>
          </p:nvPr>
        </p:nvSpPr>
        <p:spPr/>
        <p:txBody>
          <a:bodyPr/>
          <a:lstStyle/>
          <a:p>
            <a:pPr algn="just">
              <a:buFont typeface="Wingdings" panose="05000000000000000000" charset="0"/>
              <a:buChar char="q"/>
            </a:pPr>
            <a:r>
              <a:rPr lang="en-US" sz="2400" b="1" dirty="0">
                <a:latin typeface="Times New Roman" panose="02020603050405020304" pitchFamily="18" charset="0"/>
                <a:cs typeface="Times New Roman" panose="02020603050405020304" pitchFamily="18" charset="0"/>
                <a:sym typeface="+mn-ea"/>
              </a:rPr>
              <a:t>Early Warning Systems (EWS)</a:t>
            </a:r>
            <a:r>
              <a:rPr lang="en-US" sz="2400" dirty="0">
                <a:latin typeface="Times New Roman" panose="02020603050405020304" pitchFamily="18" charset="0"/>
                <a:cs typeface="Times New Roman" panose="02020603050405020304" pitchFamily="18" charset="0"/>
                <a:sym typeface="+mn-ea"/>
              </a:rPr>
              <a:t>: These systems use predictive models to identify students at risk of dropping out early in their academic journey. They often incorporate academic performance metrics, attendance data, and demographic information.</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q"/>
            </a:pPr>
            <a:r>
              <a:rPr lang="en-US" sz="2400" b="1" dirty="0">
                <a:latin typeface="Times New Roman" panose="02020603050405020304" pitchFamily="18" charset="0"/>
                <a:cs typeface="Times New Roman" panose="02020603050405020304" pitchFamily="18" charset="0"/>
                <a:sym typeface="+mn-ea"/>
              </a:rPr>
              <a:t>Learning Management System (LMS) Analytics</a:t>
            </a:r>
            <a:r>
              <a:rPr lang="en-US" sz="2400" dirty="0">
                <a:latin typeface="Times New Roman" panose="02020603050405020304" pitchFamily="18" charset="0"/>
                <a:cs typeface="Times New Roman" panose="02020603050405020304" pitchFamily="18" charset="0"/>
                <a:sym typeface="+mn-ea"/>
              </a:rPr>
              <a:t>: Analyzing student interactions within LMS platforms can provide insights into engagement levels, learning patterns, and potential dropout indicators.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q"/>
            </a:pPr>
            <a:r>
              <a:rPr lang="en-US" sz="2400" b="1" dirty="0">
                <a:latin typeface="Times New Roman" panose="02020603050405020304" pitchFamily="18" charset="0"/>
                <a:cs typeface="Times New Roman" panose="02020603050405020304" pitchFamily="18" charset="0"/>
                <a:sym typeface="+mn-ea"/>
              </a:rPr>
              <a:t>Student Information Systems (SIS)</a:t>
            </a:r>
            <a:r>
              <a:rPr lang="en-US" sz="2400" dirty="0">
                <a:latin typeface="Times New Roman" panose="02020603050405020304" pitchFamily="18" charset="0"/>
                <a:cs typeface="Times New Roman" panose="02020603050405020304" pitchFamily="18" charset="0"/>
                <a:sym typeface="+mn-ea"/>
              </a:rPr>
              <a:t>: These systems store comprehensive student records, including academic history, financial aid information, and disciplinary actions, which can be used for predictive modeling.</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Date Placeholder 3"/>
          <p:cNvSpPr>
            <a:spLocks noGrp="1"/>
          </p:cNvSpPr>
          <p:nvPr>
            <p:ph type="dt" sz="half" idx="10"/>
          </p:nvPr>
        </p:nvSpPr>
        <p:spPr/>
        <p:txBody>
          <a:bodyPr/>
          <a:lstStyle/>
          <a:p>
            <a:r>
              <a:rPr lang="en-US"/>
              <a:t>Third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endParaRPr lang="en-US" dirty="0"/>
          </a:p>
        </p:txBody>
      </p:sp>
      <p:sp>
        <p:nvSpPr>
          <p:cNvPr id="3" name="Content Placeholder 2"/>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sym typeface="+mn-ea"/>
              </a:rPr>
              <a:t>Limited Accuracy</a:t>
            </a:r>
            <a:r>
              <a:rPr lang="en-US" sz="2400" dirty="0">
                <a:latin typeface="Times New Roman" panose="02020603050405020304" pitchFamily="18" charset="0"/>
                <a:cs typeface="Times New Roman" panose="02020603050405020304" pitchFamily="18" charset="0"/>
                <a:sym typeface="+mn-ea"/>
              </a:rPr>
              <a:t>: Basic methods and simple statistical approaches often lack precision, failing to capture complex patterns and interactions in student data.</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sym typeface="+mn-ea"/>
              </a:rPr>
              <a:t>Data Integration Issues</a:t>
            </a:r>
            <a:r>
              <a:rPr lang="en-US" sz="2400" dirty="0">
                <a:latin typeface="Times New Roman" panose="02020603050405020304" pitchFamily="18" charset="0"/>
                <a:cs typeface="Times New Roman" panose="02020603050405020304" pitchFamily="18" charset="0"/>
                <a:sym typeface="+mn-ea"/>
              </a:rPr>
              <a:t>: Existing systems frequently struggle to integrate data from diverse sources, leading to incomplete or fragmented insights.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sym typeface="+mn-ea"/>
              </a:rPr>
              <a:t>Scalability Challenges</a:t>
            </a:r>
            <a:r>
              <a:rPr lang="en-US" sz="2400" dirty="0">
                <a:latin typeface="Times New Roman" panose="02020603050405020304" pitchFamily="18" charset="0"/>
                <a:cs typeface="Times New Roman" panose="02020603050405020304" pitchFamily="18" charset="0"/>
                <a:sym typeface="+mn-ea"/>
              </a:rPr>
              <a:t>: Simple systems may not scale effectively with increasing amounts of data, leading to inefficiencies and potential inaccuracies as data volumes grow.</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sym typeface="+mn-ea"/>
              </a:rPr>
              <a:t>Limited Predictive Power</a:t>
            </a:r>
            <a:r>
              <a:rPr lang="en-US" sz="2400" dirty="0">
                <a:latin typeface="Times New Roman" panose="02020603050405020304" pitchFamily="18" charset="0"/>
                <a:cs typeface="Times New Roman" panose="02020603050405020304" pitchFamily="18" charset="0"/>
                <a:sym typeface="+mn-ea"/>
              </a:rPr>
              <a:t>: Basic models often lack the sophistication to identify subtle patterns or predict dropout risks with high accuracy, leading to potential oversights in identifying at-risk students.</a:t>
            </a:r>
            <a:endParaRPr lang="en-US" sz="2400"/>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tags/tag1.xml><?xml version="1.0" encoding="utf-8"?>
<p:tagLst xmlns:p="http://schemas.openxmlformats.org/presentationml/2006/main">
  <p:tag name="TABLE_ENDDRAG_ORIGIN_RECT" val="922*321"/>
  <p:tag name="TABLE_ENDDRAG_RECT" val="18*153*922*321"/>
</p:tagLst>
</file>

<file path=ppt/tags/tag2.xml><?xml version="1.0" encoding="utf-8"?>
<p:tagLst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14826</Words>
  <Application>WPS Presentation</Application>
  <PresentationFormat>Widescreen</PresentationFormat>
  <Paragraphs>513</Paragraphs>
  <Slides>33</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SimSun</vt:lpstr>
      <vt:lpstr>Wingdings</vt:lpstr>
      <vt:lpstr>Verdana</vt:lpstr>
      <vt:lpstr>Times New Roman</vt:lpstr>
      <vt:lpstr>Verdana</vt:lpstr>
      <vt:lpstr>Wingdings</vt:lpstr>
      <vt:lpstr>Microsoft YaHei</vt:lpstr>
      <vt:lpstr>Arial Unicode MS</vt:lpstr>
      <vt:lpstr>Calibri</vt:lpstr>
      <vt:lpstr>BatangChe</vt:lpstr>
      <vt:lpstr>Segoe Print</vt:lpstr>
      <vt:lpstr>Profile</vt:lpstr>
      <vt:lpstr>PowerPoint 演示文稿</vt:lpstr>
      <vt:lpstr>Problem Statement and Motivation</vt:lpstr>
      <vt:lpstr>Objectives</vt:lpstr>
      <vt:lpstr>Abstract</vt:lpstr>
      <vt:lpstr> Introduction and Overview of the Project.</vt:lpstr>
      <vt:lpstr>Literature Survey</vt:lpstr>
      <vt:lpstr>Literature Survey</vt:lpstr>
      <vt:lpstr>Existing Sytem</vt:lpstr>
      <vt:lpstr>Drawback of Existing System</vt:lpstr>
      <vt:lpstr>Proposed System</vt:lpstr>
      <vt:lpstr>System Architecture</vt:lpstr>
      <vt:lpstr>Methodology</vt:lpstr>
      <vt:lpstr>List of modules</vt:lpstr>
      <vt:lpstr>Data Handling Module</vt:lpstr>
      <vt:lpstr>PowerPoint 演示文稿</vt:lpstr>
      <vt:lpstr>Data Handling Module DFD</vt:lpstr>
      <vt:lpstr>Data Handling Module Output</vt:lpstr>
      <vt:lpstr>Data Processing Module</vt:lpstr>
      <vt:lpstr>PowerPoint 演示文稿</vt:lpstr>
      <vt:lpstr>Data Preprocessing Module DFD</vt:lpstr>
      <vt:lpstr>Data Processing Module Output</vt:lpstr>
      <vt:lpstr>Model Training and Prediction Module</vt:lpstr>
      <vt:lpstr>PowerPoint 演示文稿</vt:lpstr>
      <vt:lpstr>PowerPoint 演示文稿</vt:lpstr>
      <vt:lpstr>Formulation</vt:lpstr>
      <vt:lpstr>Model Training and Prediction Module DFD</vt:lpstr>
      <vt:lpstr>Model Training and Prediction Module Output</vt:lpstr>
      <vt:lpstr>Reporting and Visualization Module</vt:lpstr>
      <vt:lpstr>Reporting and Visualization Module DFD</vt:lpstr>
      <vt:lpstr>Reporting and Visualization Module Output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SUKISH M 221801053</cp:lastModifiedBy>
  <cp:revision>34</cp:revision>
  <dcterms:created xsi:type="dcterms:W3CDTF">2024-08-27T02:38:00Z</dcterms:created>
  <dcterms:modified xsi:type="dcterms:W3CDTF">2024-10-08T03:40:05Z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C03AF72BDEDA420C867A783A0A6DEADF_13</vt:lpwstr>
  </property>
  <property fmtid="{D5CDD505-2E9C-101B-9397-08002B2CF9AE}" pid="3" name="KSOProductBuildVer">
    <vt:lpwstr>1033-12.2.0.18283</vt:lpwstr>
  </property>
</Properties>
</file>