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7" r:id="rId3"/>
    <p:sldId id="258" r:id="rId4"/>
    <p:sldId id="261" r:id="rId5"/>
    <p:sldId id="278"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p:scale>
          <a:sx n="76" d="100"/>
          <a:sy n="76" d="100"/>
        </p:scale>
        <p:origin x="-9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2DF81-58F5-47E6-8139-808A7B7B359D}" type="datetimeFigureOut">
              <a:rPr lang="en-IN" smtClean="0"/>
              <a:pPr/>
              <a:t>23-12-2020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87B103-1E39-4970-B333-3506A7F7BC50}" type="slidenum">
              <a:rPr lang="en-IN" smtClean="0"/>
              <a:pPr/>
              <a:t>‹#›</a:t>
            </a:fld>
            <a:endParaRPr lang="en-IN" dirty="0"/>
          </a:p>
        </p:txBody>
      </p:sp>
    </p:spTree>
    <p:extLst>
      <p:ext uri="{BB962C8B-B14F-4D97-AF65-F5344CB8AC3E}">
        <p14:creationId xmlns:p14="http://schemas.microsoft.com/office/powerpoint/2010/main" val="331799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10</a:t>
            </a:fld>
            <a:endParaRPr lang="en-IN" dirty="0"/>
          </a:p>
        </p:txBody>
      </p:sp>
    </p:spTree>
    <p:extLst>
      <p:ext uri="{BB962C8B-B14F-4D97-AF65-F5344CB8AC3E}">
        <p14:creationId xmlns:p14="http://schemas.microsoft.com/office/powerpoint/2010/main" val="316881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11</a:t>
            </a:fld>
            <a:endParaRPr lang="en-IN" dirty="0"/>
          </a:p>
        </p:txBody>
      </p:sp>
    </p:spTree>
    <p:extLst>
      <p:ext uri="{BB962C8B-B14F-4D97-AF65-F5344CB8AC3E}">
        <p14:creationId xmlns:p14="http://schemas.microsoft.com/office/powerpoint/2010/main" val="3168818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12</a:t>
            </a:fld>
            <a:endParaRPr lang="en-IN" dirty="0"/>
          </a:p>
        </p:txBody>
      </p:sp>
    </p:spTree>
    <p:extLst>
      <p:ext uri="{BB962C8B-B14F-4D97-AF65-F5344CB8AC3E}">
        <p14:creationId xmlns:p14="http://schemas.microsoft.com/office/powerpoint/2010/main" val="3168818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13</a:t>
            </a:fld>
            <a:endParaRPr lang="en-IN" dirty="0"/>
          </a:p>
        </p:txBody>
      </p:sp>
    </p:spTree>
    <p:extLst>
      <p:ext uri="{BB962C8B-B14F-4D97-AF65-F5344CB8AC3E}">
        <p14:creationId xmlns:p14="http://schemas.microsoft.com/office/powerpoint/2010/main" val="3168818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87B103-1E39-4970-B333-3506A7F7BC50}" type="slidenum">
              <a:rPr lang="en-IN" smtClean="0"/>
              <a:pPr/>
              <a:t>14</a:t>
            </a:fld>
            <a:endParaRPr lang="en-IN" dirty="0"/>
          </a:p>
        </p:txBody>
      </p:sp>
    </p:spTree>
    <p:extLst>
      <p:ext uri="{BB962C8B-B14F-4D97-AF65-F5344CB8AC3E}">
        <p14:creationId xmlns:p14="http://schemas.microsoft.com/office/powerpoint/2010/main" val="316881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12/23/2020</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anthoshchavan/" TargetMode="External"/><Relationship Id="rId2" Type="http://schemas.openxmlformats.org/officeDocument/2006/relationships/hyperlink" Target="https://github.com/KarthikReddy111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accent2">
              <a:lumMod val="20000"/>
              <a:lumOff val="80000"/>
            </a:schemeClr>
          </a:solidFill>
          <a:ln>
            <a:solidFill>
              <a:schemeClr val="accent1"/>
            </a:solidFill>
          </a:ln>
        </p:spPr>
        <p:txBody>
          <a:bodyPr/>
          <a:lstStyle/>
          <a:p>
            <a:r>
              <a:rPr lang="en-US" dirty="0"/>
              <a:t>	</a:t>
            </a:r>
            <a:r>
              <a:rPr lang="en-US" sz="5400" b="1" dirty="0">
                <a:solidFill>
                  <a:schemeClr val="accent5">
                    <a:lumMod val="75000"/>
                  </a:schemeClr>
                </a:solidFill>
              </a:rPr>
              <a:t>MINIPROJECT</a:t>
            </a:r>
            <a:endParaRPr lang="en-IN" b="1" dirty="0">
              <a:solidFill>
                <a:schemeClr val="accent5">
                  <a:lumMod val="75000"/>
                </a:schemeClr>
              </a:solidFill>
            </a:endParaRPr>
          </a:p>
        </p:txBody>
      </p:sp>
      <p:sp>
        <p:nvSpPr>
          <p:cNvPr id="5" name="Content Placeholder 4"/>
          <p:cNvSpPr>
            <a:spLocks noGrp="1"/>
          </p:cNvSpPr>
          <p:nvPr>
            <p:ph idx="1"/>
          </p:nvPr>
        </p:nvSpPr>
        <p:spPr/>
        <p:txBody>
          <a:bodyPr>
            <a:normAutofit fontScale="92500" lnSpcReduction="10000"/>
          </a:bodyPr>
          <a:lstStyle/>
          <a:p>
            <a:pPr marL="0" indent="0">
              <a:buNone/>
            </a:pPr>
            <a:r>
              <a:rPr lang="en-US" sz="4400" dirty="0">
                <a:solidFill>
                  <a:schemeClr val="tx2">
                    <a:lumMod val="75000"/>
                  </a:schemeClr>
                </a:solidFill>
                <a:latin typeface="Agency FB" pitchFamily="34" charset="0"/>
              </a:rPr>
              <a:t>Team-15</a:t>
            </a:r>
          </a:p>
          <a:p>
            <a:pPr marL="0" indent="0">
              <a:buNone/>
            </a:pPr>
            <a:endParaRPr lang="en-US" sz="4400" dirty="0">
              <a:solidFill>
                <a:schemeClr val="tx2">
                  <a:lumMod val="75000"/>
                </a:schemeClr>
              </a:solidFill>
              <a:latin typeface="Agency FB" pitchFamily="34" charset="0"/>
            </a:endParaRPr>
          </a:p>
          <a:p>
            <a:pPr marL="0" indent="0">
              <a:buNone/>
            </a:pPr>
            <a:r>
              <a:rPr lang="en-US" sz="3500" dirty="0">
                <a:solidFill>
                  <a:schemeClr val="tx2">
                    <a:lumMod val="75000"/>
                  </a:schemeClr>
                </a:solidFill>
                <a:latin typeface="Agency FB" pitchFamily="34" charset="0"/>
              </a:rPr>
              <a:t>Name:- T. Karthik Reddy</a:t>
            </a:r>
          </a:p>
          <a:p>
            <a:pPr marL="0" indent="0">
              <a:buNone/>
            </a:pPr>
            <a:r>
              <a:rPr lang="en-US" sz="3500" dirty="0">
                <a:solidFill>
                  <a:schemeClr val="tx2">
                    <a:lumMod val="75000"/>
                  </a:schemeClr>
                </a:solidFill>
                <a:latin typeface="Agency FB" pitchFamily="34" charset="0"/>
              </a:rPr>
              <a:t>             P.Santosh Naik</a:t>
            </a:r>
          </a:p>
          <a:p>
            <a:pPr marL="0" indent="0">
              <a:buNone/>
            </a:pPr>
            <a:endParaRPr lang="en-US" sz="3500" dirty="0">
              <a:solidFill>
                <a:schemeClr val="tx2">
                  <a:lumMod val="75000"/>
                </a:schemeClr>
              </a:solidFill>
              <a:latin typeface="Agency FB" pitchFamily="34" charset="0"/>
            </a:endParaRPr>
          </a:p>
          <a:p>
            <a:pPr marL="0" indent="0">
              <a:buNone/>
            </a:pPr>
            <a:r>
              <a:rPr lang="en-IN" sz="3000" b="1" dirty="0">
                <a:solidFill>
                  <a:schemeClr val="tx2">
                    <a:lumMod val="75000"/>
                  </a:schemeClr>
                </a:solidFill>
                <a:latin typeface="Agency FB" pitchFamily="34" charset="0"/>
              </a:rPr>
              <a:t>Roll No </a:t>
            </a:r>
            <a:r>
              <a:rPr lang="en-IN" sz="2200" b="1" dirty="0">
                <a:solidFill>
                  <a:schemeClr val="tx2">
                    <a:lumMod val="75000"/>
                  </a:schemeClr>
                </a:solidFill>
              </a:rPr>
              <a:t>  :  </a:t>
            </a:r>
            <a:r>
              <a:rPr lang="en-IN" sz="2200" dirty="0">
                <a:solidFill>
                  <a:schemeClr val="tx2">
                    <a:lumMod val="75000"/>
                  </a:schemeClr>
                </a:solidFill>
              </a:rPr>
              <a:t>  </a:t>
            </a:r>
            <a:r>
              <a:rPr lang="en-IN" sz="2600" dirty="0">
                <a:solidFill>
                  <a:schemeClr val="tx2">
                    <a:lumMod val="75000"/>
                  </a:schemeClr>
                </a:solidFill>
              </a:rPr>
              <a:t>1602-19-737-137</a:t>
            </a:r>
          </a:p>
          <a:p>
            <a:pPr marL="0" indent="0">
              <a:buNone/>
            </a:pPr>
            <a:r>
              <a:rPr lang="en-IN" sz="2600" dirty="0">
                <a:solidFill>
                  <a:schemeClr val="tx2">
                    <a:lumMod val="75000"/>
                  </a:schemeClr>
                </a:solidFill>
              </a:rPr>
              <a:t>                     1602-19-737-163</a:t>
            </a:r>
          </a:p>
          <a:p>
            <a:pPr marL="0" indent="0">
              <a:buNone/>
            </a:pPr>
            <a:endParaRPr lang="en-US" sz="3600" dirty="0">
              <a:solidFill>
                <a:schemeClr val="tx2">
                  <a:lumMod val="75000"/>
                </a:schemeClr>
              </a:solidFill>
              <a:latin typeface="Agency FB" pitchFamily="34" charset="0"/>
            </a:endParaRPr>
          </a:p>
          <a:p>
            <a:pPr marL="0" indent="0">
              <a:buNone/>
            </a:pPr>
            <a:r>
              <a:rPr lang="en-US" sz="3600" dirty="0">
                <a:solidFill>
                  <a:schemeClr val="tx2">
                    <a:lumMod val="75000"/>
                  </a:schemeClr>
                </a:solidFill>
                <a:latin typeface="Agency FB" pitchFamily="34" charset="0"/>
              </a:rPr>
              <a:t>Section:- IT_C</a:t>
            </a:r>
            <a:endParaRPr lang="en-IN" sz="2000" dirty="0">
              <a:solidFill>
                <a:schemeClr val="tx2">
                  <a:lumMod val="75000"/>
                </a:schemeClr>
              </a:solidFill>
              <a:latin typeface="Agency FB" pitchFamily="34" charset="0"/>
            </a:endParaRPr>
          </a:p>
        </p:txBody>
      </p:sp>
    </p:spTree>
    <p:extLst>
      <p:ext uri="{BB962C8B-B14F-4D97-AF65-F5344CB8AC3E}">
        <p14:creationId xmlns:p14="http://schemas.microsoft.com/office/powerpoint/2010/main" val="330706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Usecase-4</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5166474"/>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xmlns="" val="20000"/>
                    </a:ext>
                  </a:extLst>
                </a:gridCol>
                <a:gridCol w="4228253">
                  <a:extLst>
                    <a:ext uri="{9D8B030D-6E8A-4147-A177-3AD203B41FA5}">
                      <a16:colId xmlns:a16="http://schemas.microsoft.com/office/drawing/2014/main" xmlns=""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dirty="0">
                          <a:effectLst/>
                          <a:latin typeface="Bahnschrift" pitchFamily="34" charset="0"/>
                        </a:rPr>
                        <a:t>SYSTEM :</a:t>
                      </a:r>
                      <a:endParaRPr lang="en-IN" sz="1800" dirty="0">
                        <a:effectLst/>
                        <a:latin typeface="Bahnschrift" pitchFamily="34" charset="0"/>
                      </a:endParaRPr>
                    </a:p>
                  </a:txBody>
                  <a:tcPr marT="91440" marB="91440"/>
                </a:tc>
                <a:extLst>
                  <a:ext uri="{0D108BD9-81ED-4DB2-BD59-A6C34878D82A}">
                    <a16:rowId xmlns:a16="http://schemas.microsoft.com/office/drawing/2014/main" xmlns=""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 list</a:t>
                      </a:r>
                      <a:r>
                        <a:rPr lang="en-IN" sz="1400" u="none" strike="noStrike" baseline="0" dirty="0">
                          <a:effectLst/>
                          <a:latin typeface="Bahnschrift" pitchFamily="34" charset="0"/>
                        </a:rPr>
                        <a:t>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dirty="0">
                          <a:effectLst/>
                          <a:latin typeface="Bahnschrift" pitchFamily="34" charset="0"/>
                        </a:rPr>
                        <a:t> </a:t>
                      </a:r>
                    </a:p>
                  </a:txBody>
                  <a:tcPr marT="91440" marB="91440"/>
                </a:tc>
                <a:extLst>
                  <a:ext uri="{0D108BD9-81ED-4DB2-BD59-A6C34878D82A}">
                    <a16:rowId xmlns:a16="http://schemas.microsoft.com/office/drawing/2014/main" xmlns="" val="10001"/>
                  </a:ext>
                </a:extLst>
              </a:tr>
              <a:tr h="1647611">
                <a:tc>
                  <a:txBody>
                    <a:bodyPr/>
                    <a:lstStyle/>
                    <a:p>
                      <a:pPr fontAlgn="t"/>
                      <a:r>
                        <a:rPr lang="en-IN" sz="1800" dirty="0">
                          <a:effectLst/>
                          <a:latin typeface="Bahnschrift" pitchFamily="34" charset="0"/>
                        </a:rPr>
                        <a:t> </a:t>
                      </a:r>
                    </a:p>
                  </a:txBody>
                  <a:tcPr marT="91440" marB="91440"/>
                </a:tc>
                <a:tc>
                  <a:txBody>
                    <a:bodyPr/>
                    <a:lstStyle/>
                    <a:p>
                      <a:pPr rtl="0" fontAlgn="t">
                        <a:spcBef>
                          <a:spcPts val="0"/>
                        </a:spcBef>
                        <a:spcAft>
                          <a:spcPts val="0"/>
                        </a:spcAft>
                      </a:pPr>
                      <a:r>
                        <a:rPr lang="en-US" sz="1400" u="none" strike="noStrike" dirty="0">
                          <a:effectLst/>
                          <a:latin typeface="Bahnschrift" pitchFamily="34" charset="0"/>
                        </a:rPr>
                        <a:t>Displays</a:t>
                      </a:r>
                      <a:r>
                        <a:rPr lang="en-US" sz="1400" u="none" strike="noStrike" baseline="0" dirty="0">
                          <a:effectLst/>
                          <a:latin typeface="Bahnschrift" pitchFamily="34" charset="0"/>
                        </a:rPr>
                        <a:t> the list of all the contacts that are created.</a:t>
                      </a:r>
                    </a:p>
                  </a:txBody>
                  <a:tcPr marT="91440" marB="91440"/>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443345" y="2081724"/>
            <a:ext cx="89292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75000"/>
                    <a:lumOff val="25000"/>
                  </a:schemeClr>
                </a:solidFill>
                <a:latin typeface="Comfortaa"/>
                <a:cs typeface="Arial" pitchFamily="34" charset="0"/>
              </a:rPr>
              <a:t>Listing all the  contacts</a:t>
            </a:r>
            <a:endParaRPr kumimoji="0" lang="en-US" b="1" i="0" u="none" strike="noStrike" cap="none" normalizeH="0" baseline="0" dirty="0">
              <a:ln>
                <a:noFill/>
              </a:ln>
              <a:solidFill>
                <a:srgbClr val="3C787E"/>
              </a:solidFill>
              <a:effectLst/>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 </a:t>
            </a:r>
            <a:r>
              <a:rPr lang="en-US" dirty="0">
                <a:solidFill>
                  <a:srgbClr val="071013"/>
                </a:solidFill>
                <a:latin typeface="Comfortaa"/>
                <a:cs typeface="Arial" pitchFamily="34" charset="0"/>
              </a:rPr>
              <a:t>list all the </a:t>
            </a:r>
            <a:r>
              <a:rPr kumimoji="0" lang="en-US" b="0" i="0" u="none" strike="noStrike" cap="none" normalizeH="0" dirty="0">
                <a:ln>
                  <a:noFill/>
                </a:ln>
                <a:solidFill>
                  <a:srgbClr val="071013"/>
                </a:solidFill>
                <a:effectLst/>
                <a:latin typeface="Comfortaa"/>
                <a:cs typeface="Arial" pitchFamily="34" charset="0"/>
              </a:rPr>
              <a:t>contacts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their must be contacts</a:t>
            </a:r>
            <a:r>
              <a:rPr kumimoji="0" lang="en-US" b="0" i="0" u="none" strike="noStrike" cap="none" normalizeH="0" dirty="0">
                <a:ln>
                  <a:noFill/>
                </a:ln>
                <a:solidFill>
                  <a:srgbClr val="071013"/>
                </a:solidFill>
                <a:effectLst/>
                <a:latin typeface="Comfortaa"/>
                <a:cs typeface="Arial" pitchFamily="34" charset="0"/>
              </a:rPr>
              <a:t> available.</a:t>
            </a:r>
            <a:endParaRPr kumimoji="0" lang="en-US" b="0" i="0" u="none" strike="noStrike" cap="none" normalizeH="0" baseline="0" dirty="0">
              <a:ln>
                <a:noFill/>
              </a:ln>
              <a:solidFill>
                <a:srgbClr val="071013"/>
              </a:solidFill>
              <a:effectLst/>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list all the contacts</a:t>
            </a:r>
            <a:r>
              <a:rPr kumimoji="0" lang="en-US" b="0" i="0" u="none" strike="noStrike" cap="none" normalizeH="0" baseline="0" dirty="0">
                <a:ln>
                  <a:noFill/>
                </a:ln>
                <a:solidFill>
                  <a:srgbClr val="071013"/>
                </a:solidFill>
                <a:effectLst/>
                <a:latin typeface="Comfortaa"/>
                <a:cs typeface="Arial" pitchFamily="34" charset="0"/>
              </a:rPr>
              <a:t> is displayed 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419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Usecase-5</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6320518"/>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xmlns="" val="20000"/>
                    </a:ext>
                  </a:extLst>
                </a:gridCol>
                <a:gridCol w="4228253">
                  <a:extLst>
                    <a:ext uri="{9D8B030D-6E8A-4147-A177-3AD203B41FA5}">
                      <a16:colId xmlns:a16="http://schemas.microsoft.com/office/drawing/2014/main" xmlns=""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dirty="0">
                          <a:effectLst/>
                          <a:latin typeface="Bahnschrift" pitchFamily="34" charset="0"/>
                        </a:rPr>
                        <a:t>SYSTEM :</a:t>
                      </a:r>
                      <a:endParaRPr lang="en-IN" sz="1800" dirty="0">
                        <a:effectLst/>
                        <a:latin typeface="Bahnschrift" pitchFamily="34" charset="0"/>
                      </a:endParaRPr>
                    </a:p>
                  </a:txBody>
                  <a:tcPr marT="91440" marB="91440"/>
                </a:tc>
                <a:extLst>
                  <a:ext uri="{0D108BD9-81ED-4DB2-BD59-A6C34878D82A}">
                    <a16:rowId xmlns:a16="http://schemas.microsoft.com/office/drawing/2014/main" xmlns=""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 modify</a:t>
                      </a:r>
                      <a:r>
                        <a:rPr lang="en-IN" sz="1400" u="none" strike="noStrike" baseline="0" dirty="0">
                          <a:effectLst/>
                          <a:latin typeface="Bahnschrift" pitchFamily="34" charset="0"/>
                        </a:rPr>
                        <a:t>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dirty="0">
                          <a:effectLst/>
                          <a:latin typeface="Bahnschrift" pitchFamily="34" charset="0"/>
                        </a:rPr>
                        <a:t> </a:t>
                      </a:r>
                    </a:p>
                  </a:txBody>
                  <a:tcPr marT="91440" marB="91440"/>
                </a:tc>
                <a:extLst>
                  <a:ext uri="{0D108BD9-81ED-4DB2-BD59-A6C34878D82A}">
                    <a16:rowId xmlns:a16="http://schemas.microsoft.com/office/drawing/2014/main" xmlns="" val="10001"/>
                  </a:ext>
                </a:extLst>
              </a:tr>
              <a:tr h="1647611">
                <a:tc>
                  <a:txBody>
                    <a:bodyPr/>
                    <a:lstStyle/>
                    <a:p>
                      <a:pPr fontAlgn="t"/>
                      <a:r>
                        <a:rPr lang="en-IN" sz="1800" dirty="0">
                          <a:effectLst/>
                          <a:latin typeface="Bahnschrift" pitchFamily="34" charset="0"/>
                        </a:rPr>
                        <a:t> </a:t>
                      </a:r>
                    </a:p>
                  </a:txBody>
                  <a:tcPr marT="91440" marB="9144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dirty="0">
                          <a:effectLst/>
                          <a:latin typeface="Bahnschrift" pitchFamily="34" charset="0"/>
                        </a:rPr>
                        <a:t>Display</a:t>
                      </a:r>
                      <a:r>
                        <a:rPr lang="en-US" sz="1400" u="none" strike="noStrike" baseline="0" dirty="0">
                          <a:effectLst/>
                          <a:latin typeface="Bahnschrift" pitchFamily="34" charset="0"/>
                        </a:rPr>
                        <a:t> to modify </a:t>
                      </a:r>
                      <a:r>
                        <a:rPr lang="en-US" sz="1400" b="1" u="none" strike="noStrike" baseline="0" dirty="0">
                          <a:solidFill>
                            <a:schemeClr val="tx1">
                              <a:lumMod val="75000"/>
                              <a:lumOff val="25000"/>
                            </a:schemeClr>
                          </a:solidFill>
                          <a:effectLst/>
                          <a:latin typeface="Comfortaa"/>
                          <a:cs typeface="Arial" pitchFamily="34" charset="0"/>
                        </a:rPr>
                        <a:t>the contacts and their details like </a:t>
                      </a:r>
                      <a:r>
                        <a:rPr lang="en-US" sz="1400" u="none" strike="noStrike" baseline="0" dirty="0">
                          <a:effectLst/>
                          <a:latin typeface="Bahnschrift" pitchFamily="34" charset="0"/>
                        </a:rPr>
                        <a:t>phone number, address , email ,gender ,citizenship number ,fathers  name , mothers name etc.</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400" u="none" strike="noStrike" baseline="0" dirty="0">
                        <a:effectLst/>
                        <a:latin typeface="Bahnschrift" pitchFamily="34" charset="0"/>
                      </a:endParaRPr>
                    </a:p>
                  </a:txBody>
                  <a:tcPr marT="91440" marB="91440"/>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76200" y="1600200"/>
            <a:ext cx="89292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75000"/>
                    <a:lumOff val="25000"/>
                  </a:schemeClr>
                </a:solidFill>
                <a:latin typeface="Comfortaa"/>
                <a:cs typeface="Arial" pitchFamily="34" charset="0"/>
              </a:rPr>
              <a:t>Modify the  contacts and their  details</a:t>
            </a:r>
            <a:endParaRPr kumimoji="0" lang="en-US" b="1" i="0" u="none" strike="noStrike" cap="none" normalizeH="0" baseline="0" dirty="0">
              <a:ln>
                <a:noFill/>
              </a:ln>
              <a:solidFill>
                <a:srgbClr val="3C787E"/>
              </a:solidFill>
              <a:effectLst/>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a:t>
            </a:r>
            <a:r>
              <a:rPr kumimoji="0" lang="en-US" b="0" i="0" u="none" strike="noStrike" cap="none" normalizeH="0" dirty="0">
                <a:ln>
                  <a:noFill/>
                </a:ln>
                <a:solidFill>
                  <a:srgbClr val="071013"/>
                </a:solidFill>
                <a:effectLst/>
                <a:latin typeface="Comfortaa"/>
                <a:cs typeface="Arial" pitchFamily="34" charset="0"/>
              </a:rPr>
              <a:t> </a:t>
            </a:r>
            <a:r>
              <a:rPr lang="en-US" b="1" dirty="0">
                <a:solidFill>
                  <a:srgbClr val="3C787E"/>
                </a:solidFill>
                <a:latin typeface="Comfortaa"/>
                <a:cs typeface="Arial" pitchFamily="34" charset="0"/>
              </a:rPr>
              <a:t>  </a:t>
            </a:r>
            <a:r>
              <a:rPr lang="en-US" dirty="0">
                <a:solidFill>
                  <a:schemeClr val="tx1">
                    <a:lumMod val="75000"/>
                    <a:lumOff val="25000"/>
                  </a:schemeClr>
                </a:solidFill>
                <a:latin typeface="Comfortaa"/>
                <a:cs typeface="Arial" pitchFamily="34" charset="0"/>
              </a:rPr>
              <a:t>Modify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their must</a:t>
            </a:r>
            <a:r>
              <a:rPr kumimoji="0" lang="en-US" b="0" i="0" u="none" strike="noStrike" cap="none" normalizeH="0" dirty="0">
                <a:ln>
                  <a:noFill/>
                </a:ln>
                <a:solidFill>
                  <a:srgbClr val="071013"/>
                </a:solidFill>
                <a:effectLst/>
                <a:latin typeface="Comfortaa"/>
                <a:cs typeface="Arial" pitchFamily="34" charset="0"/>
              </a:rPr>
              <a:t> be contacts available</a:t>
            </a:r>
            <a:endParaRPr kumimoji="0" lang="en-US" b="0" i="0" u="none" strike="noStrike" cap="none" normalizeH="0" baseline="0" dirty="0">
              <a:ln>
                <a:noFill/>
              </a:ln>
              <a:solidFill>
                <a:srgbClr val="071013"/>
              </a:solidFill>
              <a:effectLst/>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a:t>
            </a:r>
            <a:r>
              <a:rPr lang="en-US" b="1" dirty="0">
                <a:solidFill>
                  <a:srgbClr val="3C787E"/>
                </a:solidFill>
                <a:latin typeface="Comfortaa"/>
                <a:cs typeface="Arial" pitchFamily="34" charset="0"/>
              </a:rPr>
              <a:t>  </a:t>
            </a:r>
            <a:r>
              <a:rPr lang="en-US" dirty="0">
                <a:solidFill>
                  <a:schemeClr val="tx1">
                    <a:lumMod val="75000"/>
                    <a:lumOff val="25000"/>
                  </a:schemeClr>
                </a:solidFill>
                <a:latin typeface="Comfortaa"/>
                <a:cs typeface="Arial" pitchFamily="34" charset="0"/>
              </a:rPr>
              <a:t>Modify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71013"/>
                </a:solidFill>
                <a:effectLst/>
                <a:latin typeface="Comfortaa"/>
                <a:cs typeface="Arial" pitchFamily="34" charset="0"/>
              </a:rPr>
              <a:t>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0937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Usecase-6</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8574405"/>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xmlns="" val="20000"/>
                    </a:ext>
                  </a:extLst>
                </a:gridCol>
                <a:gridCol w="4228253">
                  <a:extLst>
                    <a:ext uri="{9D8B030D-6E8A-4147-A177-3AD203B41FA5}">
                      <a16:colId xmlns:a16="http://schemas.microsoft.com/office/drawing/2014/main" xmlns=""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dirty="0">
                          <a:effectLst/>
                          <a:latin typeface="Bahnschrift" pitchFamily="34" charset="0"/>
                        </a:rPr>
                        <a:t>SYSTEM :</a:t>
                      </a:r>
                      <a:endParaRPr lang="en-IN" sz="1800" dirty="0">
                        <a:effectLst/>
                        <a:latin typeface="Bahnschrift" pitchFamily="34" charset="0"/>
                      </a:endParaRPr>
                    </a:p>
                  </a:txBody>
                  <a:tcPr marT="91440" marB="91440"/>
                </a:tc>
                <a:extLst>
                  <a:ext uri="{0D108BD9-81ED-4DB2-BD59-A6C34878D82A}">
                    <a16:rowId xmlns:a16="http://schemas.microsoft.com/office/drawing/2014/main" xmlns=""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 search</a:t>
                      </a:r>
                      <a:r>
                        <a:rPr lang="en-IN" sz="1400" u="none" strike="noStrike" baseline="0" dirty="0">
                          <a:effectLst/>
                          <a:latin typeface="Bahnschrift" pitchFamily="34" charset="0"/>
                        </a:rPr>
                        <a:t>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dirty="0">
                          <a:effectLst/>
                          <a:latin typeface="Bahnschrift" pitchFamily="34" charset="0"/>
                        </a:rPr>
                        <a:t> </a:t>
                      </a:r>
                    </a:p>
                  </a:txBody>
                  <a:tcPr marT="91440" marB="91440"/>
                </a:tc>
                <a:extLst>
                  <a:ext uri="{0D108BD9-81ED-4DB2-BD59-A6C34878D82A}">
                    <a16:rowId xmlns:a16="http://schemas.microsoft.com/office/drawing/2014/main" xmlns="" val="10001"/>
                  </a:ext>
                </a:extLst>
              </a:tr>
              <a:tr h="1647611">
                <a:tc>
                  <a:txBody>
                    <a:bodyPr/>
                    <a:lstStyle/>
                    <a:p>
                      <a:pPr fontAlgn="t"/>
                      <a:r>
                        <a:rPr lang="en-IN" sz="1800" dirty="0">
                          <a:effectLst/>
                          <a:latin typeface="Bahnschrift" pitchFamily="34" charset="0"/>
                        </a:rPr>
                        <a:t> </a:t>
                      </a:r>
                    </a:p>
                  </a:txBody>
                  <a:tcPr marT="91440" marB="9144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dirty="0">
                          <a:effectLst/>
                          <a:latin typeface="Bahnschrift" pitchFamily="34" charset="0"/>
                        </a:rPr>
                        <a:t>Display</a:t>
                      </a:r>
                      <a:r>
                        <a:rPr lang="en-US" sz="1400" u="none" strike="noStrike" baseline="0" dirty="0">
                          <a:effectLst/>
                          <a:latin typeface="Bahnschrift" pitchFamily="34" charset="0"/>
                        </a:rPr>
                        <a:t> to search </a:t>
                      </a:r>
                      <a:r>
                        <a:rPr lang="en-US" sz="1400" b="1" u="none" strike="noStrike" baseline="0" dirty="0">
                          <a:solidFill>
                            <a:schemeClr val="tx1">
                              <a:lumMod val="75000"/>
                              <a:lumOff val="25000"/>
                            </a:schemeClr>
                          </a:solidFill>
                          <a:effectLst/>
                          <a:latin typeface="Comfortaa"/>
                          <a:cs typeface="Arial" pitchFamily="34" charset="0"/>
                        </a:rPr>
                        <a:t>the contacts and their details like </a:t>
                      </a:r>
                      <a:r>
                        <a:rPr lang="en-US" sz="1400" u="none" strike="noStrike" baseline="0" dirty="0">
                          <a:effectLst/>
                          <a:latin typeface="Bahnschrift" pitchFamily="34" charset="0"/>
                        </a:rPr>
                        <a:t>phone number, address , email ,gender ,citizenship number ,fathers  name , mothers name etc.</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400" u="none" strike="noStrike" baseline="0" dirty="0">
                        <a:effectLst/>
                        <a:latin typeface="Bahnschrift" pitchFamily="34" charset="0"/>
                      </a:endParaRPr>
                    </a:p>
                  </a:txBody>
                  <a:tcPr marT="91440" marB="91440"/>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76200" y="1600200"/>
            <a:ext cx="89292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85000"/>
                    <a:lumOff val="15000"/>
                  </a:schemeClr>
                </a:solidFill>
                <a:latin typeface="Comfortaa"/>
                <a:cs typeface="Arial" pitchFamily="34" charset="0"/>
              </a:rPr>
              <a:t>search </a:t>
            </a:r>
            <a:r>
              <a:rPr kumimoji="0" lang="en-US" b="1" i="0" u="none" strike="noStrike" cap="none" normalizeH="0" baseline="0" dirty="0">
                <a:ln>
                  <a:noFill/>
                </a:ln>
                <a:solidFill>
                  <a:srgbClr val="3C787E"/>
                </a:solidFill>
                <a:effectLst/>
                <a:latin typeface="Comfortaa"/>
                <a:cs typeface="Arial" pitchFamily="34" charset="0"/>
              </a:rPr>
              <a:t> </a:t>
            </a:r>
            <a:r>
              <a:rPr lang="en-US" dirty="0">
                <a:solidFill>
                  <a:schemeClr val="tx1">
                    <a:lumMod val="75000"/>
                    <a:lumOff val="25000"/>
                  </a:schemeClr>
                </a:solidFill>
                <a:latin typeface="Comfortaa"/>
                <a:cs typeface="Arial" pitchFamily="34" charset="0"/>
              </a:rPr>
              <a:t>the  contacts and their  details</a:t>
            </a:r>
            <a:endParaRPr kumimoji="0" lang="en-US" b="1" i="0" u="none" strike="noStrike" cap="none" normalizeH="0" baseline="0" dirty="0">
              <a:ln>
                <a:noFill/>
              </a:ln>
              <a:solidFill>
                <a:srgbClr val="3C787E"/>
              </a:solidFill>
              <a:effectLst/>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a:t>
            </a:r>
            <a:r>
              <a:rPr kumimoji="0" lang="en-US" b="0" i="0" u="none" strike="noStrike" cap="none" normalizeH="0" dirty="0">
                <a:ln>
                  <a:noFill/>
                </a:ln>
                <a:solidFill>
                  <a:srgbClr val="071013"/>
                </a:solidFill>
                <a:effectLst/>
                <a:latin typeface="Comfortaa"/>
                <a:cs typeface="Arial" pitchFamily="34" charset="0"/>
              </a:rPr>
              <a:t> </a:t>
            </a:r>
            <a:r>
              <a:rPr lang="en-US" b="1" dirty="0">
                <a:solidFill>
                  <a:srgbClr val="3C787E"/>
                </a:solidFill>
                <a:latin typeface="Comfortaa"/>
                <a:cs typeface="Arial" pitchFamily="34" charset="0"/>
              </a:rPr>
              <a:t>  </a:t>
            </a:r>
            <a:r>
              <a:rPr lang="en-US" dirty="0">
                <a:solidFill>
                  <a:schemeClr val="tx1">
                    <a:lumMod val="75000"/>
                    <a:lumOff val="25000"/>
                  </a:schemeClr>
                </a:solidFill>
                <a:latin typeface="Comfortaa"/>
                <a:cs typeface="Arial" pitchFamily="34" charset="0"/>
              </a:rPr>
              <a:t>search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there must be a contacts available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search</a:t>
            </a:r>
            <a:r>
              <a:rPr lang="en-US" dirty="0">
                <a:solidFill>
                  <a:schemeClr val="tx1">
                    <a:lumMod val="75000"/>
                    <a:lumOff val="25000"/>
                  </a:schemeClr>
                </a:solidFill>
                <a:latin typeface="Comfortaa"/>
                <a:cs typeface="Arial" pitchFamily="34" charset="0"/>
              </a:rPr>
              <a:t>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71013"/>
                </a:solidFill>
                <a:effectLst/>
                <a:latin typeface="Comfortaa"/>
                <a:cs typeface="Arial" pitchFamily="34" charset="0"/>
              </a:rPr>
              <a:t>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1017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Usecase-7</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7762451"/>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xmlns="" val="20000"/>
                    </a:ext>
                  </a:extLst>
                </a:gridCol>
                <a:gridCol w="4228253">
                  <a:extLst>
                    <a:ext uri="{9D8B030D-6E8A-4147-A177-3AD203B41FA5}">
                      <a16:colId xmlns:a16="http://schemas.microsoft.com/office/drawing/2014/main" xmlns=""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dirty="0">
                          <a:effectLst/>
                          <a:latin typeface="Bahnschrift" pitchFamily="34" charset="0"/>
                        </a:rPr>
                        <a:t>SYSTEM :</a:t>
                      </a:r>
                      <a:endParaRPr lang="en-IN" sz="1800" dirty="0">
                        <a:effectLst/>
                        <a:latin typeface="Bahnschrift" pitchFamily="34" charset="0"/>
                      </a:endParaRPr>
                    </a:p>
                  </a:txBody>
                  <a:tcPr marT="91440" marB="91440"/>
                </a:tc>
                <a:extLst>
                  <a:ext uri="{0D108BD9-81ED-4DB2-BD59-A6C34878D82A}">
                    <a16:rowId xmlns:a16="http://schemas.microsoft.com/office/drawing/2014/main" xmlns=""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a:t>
                      </a:r>
                      <a:r>
                        <a:rPr lang="en-IN" sz="1400" u="none" strike="noStrike" baseline="0" dirty="0">
                          <a:effectLst/>
                          <a:latin typeface="Bahnschrift" pitchFamily="34" charset="0"/>
                        </a:rPr>
                        <a:t> delete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dirty="0">
                          <a:effectLst/>
                          <a:latin typeface="Bahnschrift" pitchFamily="34" charset="0"/>
                        </a:rPr>
                        <a:t> </a:t>
                      </a:r>
                    </a:p>
                  </a:txBody>
                  <a:tcPr marT="91440" marB="91440"/>
                </a:tc>
                <a:extLst>
                  <a:ext uri="{0D108BD9-81ED-4DB2-BD59-A6C34878D82A}">
                    <a16:rowId xmlns:a16="http://schemas.microsoft.com/office/drawing/2014/main" xmlns="" val="10001"/>
                  </a:ext>
                </a:extLst>
              </a:tr>
              <a:tr h="1647611">
                <a:tc>
                  <a:txBody>
                    <a:bodyPr/>
                    <a:lstStyle/>
                    <a:p>
                      <a:pPr fontAlgn="t"/>
                      <a:r>
                        <a:rPr lang="en-IN" sz="1800" dirty="0">
                          <a:effectLst/>
                          <a:latin typeface="Bahnschrift" pitchFamily="34" charset="0"/>
                        </a:rPr>
                        <a:t> </a:t>
                      </a:r>
                    </a:p>
                  </a:txBody>
                  <a:tcPr marT="91440" marB="9144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dirty="0">
                          <a:effectLst/>
                          <a:latin typeface="Bahnschrift" pitchFamily="34" charset="0"/>
                        </a:rPr>
                        <a:t>Display</a:t>
                      </a:r>
                      <a:r>
                        <a:rPr lang="en-US" sz="1400" u="none" strike="noStrike" baseline="0" dirty="0">
                          <a:effectLst/>
                          <a:latin typeface="Bahnschrift" pitchFamily="34" charset="0"/>
                        </a:rPr>
                        <a:t> to delete </a:t>
                      </a:r>
                      <a:r>
                        <a:rPr lang="en-US" sz="1400" b="1" u="none" strike="noStrike" baseline="0" dirty="0">
                          <a:solidFill>
                            <a:schemeClr val="tx1">
                              <a:lumMod val="75000"/>
                              <a:lumOff val="25000"/>
                            </a:schemeClr>
                          </a:solidFill>
                          <a:effectLst/>
                          <a:latin typeface="Comfortaa"/>
                          <a:cs typeface="Arial" pitchFamily="34" charset="0"/>
                        </a:rPr>
                        <a:t>the contacts and their details like </a:t>
                      </a:r>
                      <a:r>
                        <a:rPr lang="en-US" sz="1400" u="none" strike="noStrike" baseline="0" dirty="0">
                          <a:effectLst/>
                          <a:latin typeface="Bahnschrift" pitchFamily="34" charset="0"/>
                        </a:rPr>
                        <a:t>phone number, address , email ,gender ,citizenship number ,fathers  name , mothers name etc.</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400" u="none" strike="noStrike" baseline="0" dirty="0">
                        <a:effectLst/>
                        <a:latin typeface="Bahnschrift" pitchFamily="34" charset="0"/>
                      </a:endParaRPr>
                    </a:p>
                  </a:txBody>
                  <a:tcPr marT="91440" marB="91440"/>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76200" y="1600200"/>
            <a:ext cx="89292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85000"/>
                    <a:lumOff val="15000"/>
                  </a:schemeClr>
                </a:solidFill>
                <a:latin typeface="Comfortaa"/>
                <a:cs typeface="Arial" pitchFamily="34" charset="0"/>
              </a:rPr>
              <a:t>Delete</a:t>
            </a:r>
            <a:r>
              <a:rPr kumimoji="0" lang="en-US" b="1" i="0" u="none" strike="noStrike" cap="none" normalizeH="0" baseline="0" dirty="0">
                <a:ln>
                  <a:noFill/>
                </a:ln>
                <a:solidFill>
                  <a:srgbClr val="3C787E"/>
                </a:solidFill>
                <a:effectLst/>
                <a:latin typeface="Comfortaa"/>
                <a:cs typeface="Arial" pitchFamily="34" charset="0"/>
              </a:rPr>
              <a:t> </a:t>
            </a:r>
            <a:r>
              <a:rPr lang="en-US" dirty="0">
                <a:solidFill>
                  <a:schemeClr val="tx1">
                    <a:lumMod val="75000"/>
                    <a:lumOff val="25000"/>
                  </a:schemeClr>
                </a:solidFill>
                <a:latin typeface="Comfortaa"/>
                <a:cs typeface="Arial" pitchFamily="34" charset="0"/>
              </a:rPr>
              <a:t>the  contacts and their  details</a:t>
            </a:r>
            <a:endParaRPr kumimoji="0" lang="en-US" b="1" i="0" u="none" strike="noStrike" cap="none" normalizeH="0" baseline="0" dirty="0">
              <a:ln>
                <a:noFill/>
              </a:ln>
              <a:solidFill>
                <a:srgbClr val="3C787E"/>
              </a:solidFill>
              <a:effectLst/>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a:t>
            </a:r>
            <a:r>
              <a:rPr lang="en-US" dirty="0">
                <a:solidFill>
                  <a:srgbClr val="071013"/>
                </a:solidFill>
                <a:latin typeface="Comfortaa"/>
                <a:cs typeface="Arial" pitchFamily="34" charset="0"/>
              </a:rPr>
              <a:t> delete</a:t>
            </a:r>
            <a:r>
              <a:rPr lang="en-US" dirty="0">
                <a:solidFill>
                  <a:schemeClr val="tx1">
                    <a:lumMod val="75000"/>
                    <a:lumOff val="25000"/>
                  </a:schemeClr>
                </a:solidFill>
                <a:latin typeface="Comfortaa"/>
                <a:cs typeface="Arial" pitchFamily="34" charset="0"/>
              </a:rPr>
              <a:t>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there must be a contacts</a:t>
            </a:r>
            <a:r>
              <a:rPr kumimoji="0" lang="en-US" b="0" i="0" u="none" strike="noStrike" cap="none" normalizeH="0" dirty="0">
                <a:ln>
                  <a:noFill/>
                </a:ln>
                <a:solidFill>
                  <a:srgbClr val="071013"/>
                </a:solidFill>
                <a:effectLst/>
                <a:latin typeface="Comfortaa"/>
                <a:cs typeface="Arial" pitchFamily="34" charset="0"/>
              </a:rPr>
              <a:t> </a:t>
            </a:r>
            <a:r>
              <a:rPr kumimoji="0" lang="en-US" b="0" i="0" u="none" strike="noStrike" cap="none" normalizeH="0" baseline="0" dirty="0">
                <a:ln>
                  <a:noFill/>
                </a:ln>
                <a:solidFill>
                  <a:srgbClr val="071013"/>
                </a:solidFill>
                <a:effectLst/>
                <a:latin typeface="Comfortaa"/>
                <a:cs typeface="Arial" pitchFamily="34" charset="0"/>
              </a:rPr>
              <a:t>available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delete</a:t>
            </a:r>
            <a:r>
              <a:rPr lang="en-US" dirty="0">
                <a:solidFill>
                  <a:schemeClr val="tx1">
                    <a:lumMod val="75000"/>
                    <a:lumOff val="25000"/>
                  </a:schemeClr>
                </a:solidFill>
                <a:latin typeface="Comfortaa"/>
                <a:cs typeface="Arial" pitchFamily="34" charset="0"/>
              </a:rPr>
              <a:t> the  contacts and their  details</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71013"/>
                </a:solidFill>
                <a:effectLst/>
                <a:latin typeface="Comfortaa"/>
                <a:cs typeface="Arial" pitchFamily="34" charset="0"/>
              </a:rPr>
              <a:t>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2903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Usecase-8</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5122163"/>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xmlns="" val="20000"/>
                    </a:ext>
                  </a:extLst>
                </a:gridCol>
                <a:gridCol w="4228253">
                  <a:extLst>
                    <a:ext uri="{9D8B030D-6E8A-4147-A177-3AD203B41FA5}">
                      <a16:colId xmlns:a16="http://schemas.microsoft.com/office/drawing/2014/main" xmlns=""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dirty="0">
                          <a:effectLst/>
                          <a:latin typeface="Bahnschrift" pitchFamily="34" charset="0"/>
                        </a:rPr>
                        <a:t>SYSTEM :</a:t>
                      </a:r>
                      <a:endParaRPr lang="en-IN" sz="1800" dirty="0">
                        <a:effectLst/>
                        <a:latin typeface="Bahnschrift" pitchFamily="34" charset="0"/>
                      </a:endParaRPr>
                    </a:p>
                  </a:txBody>
                  <a:tcPr marT="91440" marB="91440"/>
                </a:tc>
                <a:extLst>
                  <a:ext uri="{0D108BD9-81ED-4DB2-BD59-A6C34878D82A}">
                    <a16:rowId xmlns:a16="http://schemas.microsoft.com/office/drawing/2014/main" xmlns=""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a:t>
                      </a:r>
                      <a:r>
                        <a:rPr lang="en-IN" sz="1400" u="none" strike="noStrike" baseline="0" dirty="0">
                          <a:effectLst/>
                          <a:latin typeface="Bahnschrift" pitchFamily="34" charset="0"/>
                        </a:rPr>
                        <a:t> </a:t>
                      </a:r>
                      <a:r>
                        <a:rPr kumimoji="0" lang="en-US" sz="1400" b="0" i="0" u="none" strike="noStrike" cap="none" normalizeH="0" baseline="0" dirty="0">
                          <a:ln>
                            <a:noFill/>
                          </a:ln>
                          <a:solidFill>
                            <a:srgbClr val="071013"/>
                          </a:solidFill>
                          <a:effectLst/>
                          <a:latin typeface="Comfortaa"/>
                          <a:cs typeface="Arial" pitchFamily="34" charset="0"/>
                        </a:rPr>
                        <a:t>Exit</a:t>
                      </a:r>
                      <a:r>
                        <a:rPr kumimoji="0" lang="en-US" sz="1400" b="0" i="0" u="none" strike="noStrike" cap="none" normalizeH="0" dirty="0">
                          <a:ln>
                            <a:noFill/>
                          </a:ln>
                          <a:solidFill>
                            <a:srgbClr val="071013"/>
                          </a:solidFill>
                          <a:effectLst/>
                          <a:latin typeface="Comfortaa"/>
                          <a:cs typeface="Arial" pitchFamily="34" charset="0"/>
                        </a:rPr>
                        <a:t> </a:t>
                      </a:r>
                      <a:r>
                        <a:rPr kumimoji="0" lang="en-US" sz="1400" b="0" i="0" u="none" strike="noStrike" cap="none" normalizeH="0" baseline="0" dirty="0">
                          <a:ln>
                            <a:noFill/>
                          </a:ln>
                          <a:solidFill>
                            <a:srgbClr val="071013"/>
                          </a:solidFill>
                          <a:effectLst/>
                          <a:latin typeface="Comfortaa"/>
                          <a:cs typeface="Arial" pitchFamily="34" charset="0"/>
                        </a:rPr>
                        <a:t> to the home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dirty="0">
                          <a:effectLst/>
                          <a:latin typeface="Bahnschrift" pitchFamily="34" charset="0"/>
                        </a:rPr>
                        <a:t> </a:t>
                      </a:r>
                    </a:p>
                  </a:txBody>
                  <a:tcPr marT="91440" marB="91440"/>
                </a:tc>
                <a:extLst>
                  <a:ext uri="{0D108BD9-81ED-4DB2-BD59-A6C34878D82A}">
                    <a16:rowId xmlns:a16="http://schemas.microsoft.com/office/drawing/2014/main" xmlns="" val="10001"/>
                  </a:ext>
                </a:extLst>
              </a:tr>
              <a:tr h="1647611">
                <a:tc>
                  <a:txBody>
                    <a:bodyPr/>
                    <a:lstStyle/>
                    <a:p>
                      <a:pPr fontAlgn="t"/>
                      <a:r>
                        <a:rPr lang="en-IN" sz="1800" dirty="0">
                          <a:effectLst/>
                          <a:latin typeface="Bahnschrift" pitchFamily="34" charset="0"/>
                        </a:rPr>
                        <a:t> </a:t>
                      </a:r>
                    </a:p>
                  </a:txBody>
                  <a:tcPr marT="91440" marB="9144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u="none" strike="noStrike" dirty="0">
                          <a:effectLst/>
                          <a:latin typeface="Bahnschrift" pitchFamily="34" charset="0"/>
                        </a:rPr>
                        <a:t>Displays</a:t>
                      </a:r>
                      <a:r>
                        <a:rPr lang="en-US" sz="1400" u="none" strike="noStrike" baseline="0" dirty="0">
                          <a:effectLst/>
                          <a:latin typeface="Bahnschrift" pitchFamily="34" charset="0"/>
                        </a:rPr>
                        <a:t> the home screen and allows user to again perform the other </a:t>
                      </a:r>
                      <a:r>
                        <a:rPr lang="en-US" sz="1400" u="none" strike="noStrike" baseline="0" dirty="0" smtClean="0">
                          <a:effectLst/>
                          <a:latin typeface="Bahnschrift" pitchFamily="34" charset="0"/>
                        </a:rPr>
                        <a:t>use case.</a:t>
                      </a:r>
                      <a:endParaRPr lang="en-US" sz="1400" u="none" strike="noStrike" baseline="0" dirty="0">
                        <a:effectLst/>
                        <a:latin typeface="Bahnschrift" pitchFamily="34" charset="0"/>
                      </a:endParaRPr>
                    </a:p>
                  </a:txBody>
                  <a:tcPr marT="91440" marB="91440"/>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76200" y="1461701"/>
            <a:ext cx="89292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rgbClr val="071013"/>
                </a:solidFill>
                <a:latin typeface="Comfortaa"/>
                <a:cs typeface="Arial" pitchFamily="34" charset="0"/>
              </a:rPr>
              <a:t>Exit  to the home</a:t>
            </a:r>
            <a:endParaRPr kumimoji="0" lang="en-US" b="1" i="0" u="none" strike="noStrike" cap="none" normalizeH="0" baseline="0" dirty="0">
              <a:ln>
                <a:noFill/>
              </a:ln>
              <a:solidFill>
                <a:srgbClr val="3C787E"/>
              </a:solidFill>
              <a:effectLst/>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a:t>
            </a:r>
            <a:r>
              <a:rPr lang="en-US" dirty="0">
                <a:solidFill>
                  <a:srgbClr val="071013"/>
                </a:solidFill>
                <a:latin typeface="Comfortaa"/>
                <a:cs typeface="Arial" pitchFamily="34" charset="0"/>
              </a:rPr>
              <a:t> Exit  to the home and again perform the other </a:t>
            </a:r>
            <a:r>
              <a:rPr lang="en-US" dirty="0" smtClean="0">
                <a:solidFill>
                  <a:srgbClr val="071013"/>
                </a:solidFill>
                <a:latin typeface="Comfortaa"/>
                <a:cs typeface="Arial" pitchFamily="34" charset="0"/>
              </a:rPr>
              <a:t>use case</a:t>
            </a:r>
            <a:endParaRPr lang="en-US" dirty="0">
              <a:solidFill>
                <a:srgbClr val="071013"/>
              </a:solidFill>
              <a:latin typeface="Comfortaa"/>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 and there must be a contacts</a:t>
            </a:r>
            <a:r>
              <a:rPr kumimoji="0" lang="en-US" b="0" i="0" u="none" strike="noStrike" cap="none" normalizeH="0" dirty="0">
                <a:ln>
                  <a:noFill/>
                </a:ln>
                <a:solidFill>
                  <a:srgbClr val="071013"/>
                </a:solidFill>
                <a:effectLst/>
                <a:latin typeface="Comfortaa"/>
                <a:cs typeface="Arial" pitchFamily="34" charset="0"/>
              </a:rPr>
              <a:t> </a:t>
            </a:r>
            <a:r>
              <a:rPr kumimoji="0" lang="en-US" b="0" i="0" u="none" strike="noStrike" cap="none" normalizeH="0" baseline="0" dirty="0">
                <a:ln>
                  <a:noFill/>
                </a:ln>
                <a:solidFill>
                  <a:srgbClr val="071013"/>
                </a:solidFill>
                <a:effectLst/>
                <a:latin typeface="Comfortaa"/>
                <a:cs typeface="Arial" pitchFamily="34" charset="0"/>
              </a:rPr>
              <a:t>available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a:t>
            </a:r>
            <a:r>
              <a:rPr lang="en-US" dirty="0">
                <a:solidFill>
                  <a:srgbClr val="071013"/>
                </a:solidFill>
                <a:latin typeface="Comfortaa"/>
                <a:cs typeface="Arial" pitchFamily="34" charset="0"/>
              </a:rPr>
              <a:t> Exit  to the home</a:t>
            </a:r>
            <a:endParaRPr lang="en-US" b="1" dirty="0">
              <a:solidFill>
                <a:srgbClr val="3C787E"/>
              </a:solidFill>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71013"/>
                </a:solidFill>
                <a:effectLst/>
                <a:latin typeface="Comfortaa"/>
                <a:cs typeface="Arial" pitchFamily="34" charset="0"/>
              </a:rPr>
              <a:t>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757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743200"/>
            <a:ext cx="8229600" cy="1143000"/>
          </a:xfrm>
          <a:solidFill>
            <a:schemeClr val="accent6">
              <a:lumMod val="20000"/>
              <a:lumOff val="80000"/>
            </a:schemeClr>
          </a:solidFill>
        </p:spPr>
        <p:txBody>
          <a:bodyPr>
            <a:noAutofit/>
          </a:bodyPr>
          <a:lstStyle/>
          <a:p>
            <a:r>
              <a:rPr lang="en-US" sz="7200" dirty="0">
                <a:solidFill>
                  <a:schemeClr val="accent1">
                    <a:lumMod val="75000"/>
                  </a:schemeClr>
                </a:solidFill>
                <a:effectLst>
                  <a:outerShdw blurRad="38100" dist="38100" dir="2700000" algn="tl">
                    <a:srgbClr val="000000">
                      <a:alpha val="43137"/>
                    </a:srgbClr>
                  </a:outerShdw>
                </a:effectLst>
                <a:latin typeface="Algerian" pitchFamily="82" charset="0"/>
              </a:rPr>
              <a:t>ADMIN</a:t>
            </a:r>
            <a:endParaRPr lang="en-IN" sz="7200" dirty="0">
              <a:solidFill>
                <a:schemeClr val="accent1">
                  <a:lumMod val="75000"/>
                </a:schemeClr>
              </a:solidFill>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907425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1">
                    <a:lumMod val="75000"/>
                  </a:schemeClr>
                </a:solidFill>
                <a:latin typeface="Bahnschrift" pitchFamily="34" charset="0"/>
              </a:rPr>
              <a:t>Usecase-9</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7714580"/>
              </p:ext>
            </p:extLst>
          </p:nvPr>
        </p:nvGraphicFramePr>
        <p:xfrm>
          <a:off x="342900" y="3810000"/>
          <a:ext cx="8496300" cy="2966299"/>
        </p:xfrm>
        <a:graphic>
          <a:graphicData uri="http://schemas.openxmlformats.org/drawingml/2006/table">
            <a:tbl>
              <a:tblPr>
                <a:tableStyleId>{69C7853C-536D-4A76-A0AE-DD22124D55A5}</a:tableStyleId>
              </a:tblPr>
              <a:tblGrid>
                <a:gridCol w="4210389">
                  <a:extLst>
                    <a:ext uri="{9D8B030D-6E8A-4147-A177-3AD203B41FA5}">
                      <a16:colId xmlns:a16="http://schemas.microsoft.com/office/drawing/2014/main" xmlns="" val="20000"/>
                    </a:ext>
                  </a:extLst>
                </a:gridCol>
                <a:gridCol w="4285911">
                  <a:extLst>
                    <a:ext uri="{9D8B030D-6E8A-4147-A177-3AD203B41FA5}">
                      <a16:colId xmlns:a16="http://schemas.microsoft.com/office/drawing/2014/main" xmlns="" val="20001"/>
                    </a:ext>
                  </a:extLst>
                </a:gridCol>
              </a:tblGrid>
              <a:tr h="626042">
                <a:tc>
                  <a:txBody>
                    <a:bodyPr/>
                    <a:lstStyle/>
                    <a:p>
                      <a:pPr rtl="0" fontAlgn="t">
                        <a:spcBef>
                          <a:spcPts val="0"/>
                        </a:spcBef>
                        <a:spcAft>
                          <a:spcPts val="0"/>
                        </a:spcAft>
                      </a:pPr>
                      <a:r>
                        <a:rPr lang="en-IN" sz="1800" u="none" strike="noStrike" dirty="0">
                          <a:effectLst/>
                          <a:latin typeface="Bahnschrift" pitchFamily="34" charset="0"/>
                        </a:rPr>
                        <a:t>USER :</a:t>
                      </a:r>
                      <a:endParaRPr lang="en-IN" sz="2000" dirty="0">
                        <a:effectLst/>
                        <a:latin typeface="Bahnschrift" pitchFamily="34" charset="0"/>
                      </a:endParaRPr>
                    </a:p>
                  </a:txBody>
                  <a:tcPr marT="91440" marB="91440"/>
                </a:tc>
                <a:tc>
                  <a:txBody>
                    <a:bodyPr/>
                    <a:lstStyle/>
                    <a:p>
                      <a:pPr rtl="0" fontAlgn="t">
                        <a:spcBef>
                          <a:spcPts val="0"/>
                        </a:spcBef>
                        <a:spcAft>
                          <a:spcPts val="0"/>
                        </a:spcAft>
                      </a:pPr>
                      <a:r>
                        <a:rPr lang="en-IN" sz="1800" u="none" strike="noStrike" dirty="0">
                          <a:effectLst/>
                          <a:latin typeface="Bahnschrift" pitchFamily="34" charset="0"/>
                        </a:rPr>
                        <a:t>SYSTEM :</a:t>
                      </a:r>
                      <a:endParaRPr lang="en-IN" sz="2000" dirty="0">
                        <a:effectLst/>
                        <a:latin typeface="Bahnschrift" pitchFamily="34" charset="0"/>
                      </a:endParaRPr>
                    </a:p>
                  </a:txBody>
                  <a:tcPr marT="91440" marB="91440"/>
                </a:tc>
                <a:extLst>
                  <a:ext uri="{0D108BD9-81ED-4DB2-BD59-A6C34878D82A}">
                    <a16:rowId xmlns:a16="http://schemas.microsoft.com/office/drawing/2014/main" xmlns="" val="10000"/>
                  </a:ext>
                </a:extLst>
              </a:tr>
              <a:tr h="694337">
                <a:tc>
                  <a:txBody>
                    <a:bodyPr/>
                    <a:lstStyle/>
                    <a:p>
                      <a:pPr rtl="0" fontAlgn="t">
                        <a:spcBef>
                          <a:spcPts val="0"/>
                        </a:spcBef>
                        <a:spcAft>
                          <a:spcPts val="0"/>
                        </a:spcAft>
                      </a:pPr>
                      <a:r>
                        <a:rPr lang="en-US" sz="1600" u="none" strike="noStrike" dirty="0">
                          <a:effectLst/>
                          <a:latin typeface="Bahnschrift" pitchFamily="34" charset="0"/>
                        </a:rPr>
                        <a:t>Enters Admin username and password</a:t>
                      </a:r>
                      <a:endParaRPr lang="en-US" sz="2000" dirty="0">
                        <a:effectLst/>
                        <a:latin typeface="Bahnschrift" pitchFamily="34" charset="0"/>
                      </a:endParaRPr>
                    </a:p>
                  </a:txBody>
                  <a:tcPr marT="91440" marB="91440"/>
                </a:tc>
                <a:tc>
                  <a:txBody>
                    <a:bodyPr/>
                    <a:lstStyle/>
                    <a:p>
                      <a:pPr fontAlgn="t"/>
                      <a:r>
                        <a:rPr lang="en-IN" sz="2000" dirty="0">
                          <a:effectLst/>
                          <a:latin typeface="Bahnschrift" pitchFamily="34" charset="0"/>
                        </a:rPr>
                        <a:t> </a:t>
                      </a:r>
                    </a:p>
                  </a:txBody>
                  <a:tcPr marT="91440" marB="91440"/>
                </a:tc>
                <a:extLst>
                  <a:ext uri="{0D108BD9-81ED-4DB2-BD59-A6C34878D82A}">
                    <a16:rowId xmlns:a16="http://schemas.microsoft.com/office/drawing/2014/main" xmlns="" val="10001"/>
                  </a:ext>
                </a:extLst>
              </a:tr>
              <a:tr h="1422822">
                <a:tc>
                  <a:txBody>
                    <a:bodyPr/>
                    <a:lstStyle/>
                    <a:p>
                      <a:pPr fontAlgn="t"/>
                      <a:r>
                        <a:rPr lang="en-IN" sz="2000" dirty="0">
                          <a:effectLst/>
                          <a:latin typeface="Bahnschrift" pitchFamily="34" charset="0"/>
                        </a:rPr>
                        <a:t> </a:t>
                      </a:r>
                    </a:p>
                  </a:txBody>
                  <a:tcPr marT="91440" marB="91440"/>
                </a:tc>
                <a:tc>
                  <a:txBody>
                    <a:bodyPr/>
                    <a:lstStyle/>
                    <a:p>
                      <a:pPr rtl="0" fontAlgn="t">
                        <a:spcBef>
                          <a:spcPts val="0"/>
                        </a:spcBef>
                        <a:spcAft>
                          <a:spcPts val="0"/>
                        </a:spcAft>
                      </a:pPr>
                      <a:r>
                        <a:rPr lang="en-US" sz="1600" u="none" strike="noStrike" dirty="0">
                          <a:effectLst/>
                          <a:latin typeface="Bahnschrift" pitchFamily="34" charset="0"/>
                        </a:rPr>
                        <a:t>Validates the credentials entered by user and</a:t>
                      </a:r>
                      <a:endParaRPr lang="en-US" sz="2000" dirty="0">
                        <a:effectLst/>
                        <a:latin typeface="Bahnschrift" pitchFamily="34" charset="0"/>
                      </a:endParaRPr>
                    </a:p>
                    <a:p>
                      <a:pPr rtl="0" fontAlgn="t">
                        <a:spcBef>
                          <a:spcPts val="0"/>
                        </a:spcBef>
                        <a:spcAft>
                          <a:spcPts val="0"/>
                        </a:spcAft>
                      </a:pPr>
                      <a:r>
                        <a:rPr lang="en-US" sz="1600" u="none" strike="noStrike" dirty="0">
                          <a:effectLst/>
                          <a:latin typeface="Bahnschrift" pitchFamily="34" charset="0"/>
                        </a:rPr>
                        <a:t>i)  Displays customized admin menu if the credentials are valid</a:t>
                      </a:r>
                      <a:endParaRPr lang="en-US" sz="2000" dirty="0">
                        <a:effectLst/>
                        <a:latin typeface="Bahnschrift" pitchFamily="34" charset="0"/>
                      </a:endParaRPr>
                    </a:p>
                    <a:p>
                      <a:pPr rtl="0" fontAlgn="t">
                        <a:spcBef>
                          <a:spcPts val="0"/>
                        </a:spcBef>
                        <a:spcAft>
                          <a:spcPts val="0"/>
                        </a:spcAft>
                      </a:pPr>
                      <a:r>
                        <a:rPr lang="en-US" sz="1600" u="none" strike="noStrike" dirty="0">
                          <a:effectLst/>
                          <a:latin typeface="Bahnschrift" pitchFamily="34" charset="0"/>
                        </a:rPr>
                        <a:t>ii) Display a error message saying invalid credentials</a:t>
                      </a:r>
                      <a:endParaRPr lang="en-US" sz="2000" dirty="0">
                        <a:effectLst/>
                        <a:latin typeface="Bahnschrift" pitchFamily="34" charset="0"/>
                      </a:endParaRPr>
                    </a:p>
                  </a:txBody>
                  <a:tcPr marT="91440" marB="91440"/>
                </a:tc>
                <a:extLst>
                  <a:ext uri="{0D108BD9-81ED-4DB2-BD59-A6C34878D82A}">
                    <a16:rowId xmlns:a16="http://schemas.microsoft.com/office/drawing/2014/main" xmlns="" val="10002"/>
                  </a:ext>
                </a:extLst>
              </a:tr>
            </a:tbl>
          </a:graphicData>
        </a:graphic>
      </p:graphicFrame>
      <p:sp>
        <p:nvSpPr>
          <p:cNvPr id="6" name="Rectangle 1"/>
          <p:cNvSpPr>
            <a:spLocks noChangeArrowheads="1"/>
          </p:cNvSpPr>
          <p:nvPr/>
        </p:nvSpPr>
        <p:spPr bwMode="auto">
          <a:xfrm>
            <a:off x="609600" y="1621304"/>
            <a:ext cx="7696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Login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Admin</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admin to login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kumimoji="0" lang="en-US" sz="2000" b="0" i="0" u="none" strike="noStrike" cap="none" normalizeH="0" baseline="0" dirty="0">
                <a:ln>
                  <a:noFill/>
                </a:ln>
                <a:solidFill>
                  <a:srgbClr val="071013"/>
                </a:solidFill>
                <a:effectLst/>
                <a:latin typeface="Comfortaa"/>
                <a:cs typeface="Arial" pitchFamily="34" charset="0"/>
              </a:rPr>
              <a:t>None</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A </a:t>
            </a:r>
            <a:r>
              <a:rPr lang="en-US" sz="2000" dirty="0">
                <a:solidFill>
                  <a:srgbClr val="071013"/>
                </a:solidFill>
                <a:latin typeface="Comfortaa"/>
                <a:cs typeface="Arial" pitchFamily="34" charset="0"/>
              </a:rPr>
              <a:t>menu customized </a:t>
            </a:r>
            <a:r>
              <a:rPr kumimoji="0" lang="en-US" sz="2000" b="0" i="0" u="none" strike="noStrike" cap="none" normalizeH="0" baseline="0" dirty="0">
                <a:ln>
                  <a:noFill/>
                </a:ln>
                <a:solidFill>
                  <a:srgbClr val="071013"/>
                </a:solidFill>
                <a:effectLst/>
                <a:latin typeface="Comfortaa"/>
                <a:cs typeface="Arial" pitchFamily="34" charset="0"/>
              </a:rPr>
              <a:t>for admin is displayed</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7442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1">
                    <a:lumMod val="75000"/>
                  </a:schemeClr>
                </a:solidFill>
                <a:latin typeface="Bahnschrift" pitchFamily="34" charset="0"/>
              </a:rPr>
              <a:t>Usecase-10</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2011269"/>
              </p:ext>
            </p:extLst>
          </p:nvPr>
        </p:nvGraphicFramePr>
        <p:xfrm>
          <a:off x="342900" y="3810000"/>
          <a:ext cx="8496300" cy="2743201"/>
        </p:xfrm>
        <a:graphic>
          <a:graphicData uri="http://schemas.openxmlformats.org/drawingml/2006/table">
            <a:tbl>
              <a:tblPr>
                <a:tableStyleId>{69C7853C-536D-4A76-A0AE-DD22124D55A5}</a:tableStyleId>
              </a:tblPr>
              <a:tblGrid>
                <a:gridCol w="4210389">
                  <a:extLst>
                    <a:ext uri="{9D8B030D-6E8A-4147-A177-3AD203B41FA5}">
                      <a16:colId xmlns:a16="http://schemas.microsoft.com/office/drawing/2014/main" xmlns="" val="20000"/>
                    </a:ext>
                  </a:extLst>
                </a:gridCol>
                <a:gridCol w="4285911">
                  <a:extLst>
                    <a:ext uri="{9D8B030D-6E8A-4147-A177-3AD203B41FA5}">
                      <a16:colId xmlns:a16="http://schemas.microsoft.com/office/drawing/2014/main" xmlns="" val="20001"/>
                    </a:ext>
                  </a:extLst>
                </a:gridCol>
              </a:tblGrid>
              <a:tr h="626042">
                <a:tc>
                  <a:txBody>
                    <a:bodyPr/>
                    <a:lstStyle/>
                    <a:p>
                      <a:pPr rtl="0" fontAlgn="t">
                        <a:spcBef>
                          <a:spcPts val="0"/>
                        </a:spcBef>
                        <a:spcAft>
                          <a:spcPts val="0"/>
                        </a:spcAft>
                      </a:pPr>
                      <a:r>
                        <a:rPr lang="en-IN" sz="1800" u="none" strike="noStrike" dirty="0">
                          <a:effectLst/>
                          <a:latin typeface="Bahnschrift" pitchFamily="34" charset="0"/>
                        </a:rPr>
                        <a:t>USER :</a:t>
                      </a:r>
                      <a:endParaRPr lang="en-IN" sz="2000" dirty="0">
                        <a:effectLst/>
                        <a:latin typeface="Bahnschrift" pitchFamily="34" charset="0"/>
                      </a:endParaRPr>
                    </a:p>
                  </a:txBody>
                  <a:tcPr marT="91440" marB="91440"/>
                </a:tc>
                <a:tc>
                  <a:txBody>
                    <a:bodyPr/>
                    <a:lstStyle/>
                    <a:p>
                      <a:pPr rtl="0" fontAlgn="t">
                        <a:spcBef>
                          <a:spcPts val="0"/>
                        </a:spcBef>
                        <a:spcAft>
                          <a:spcPts val="0"/>
                        </a:spcAft>
                      </a:pPr>
                      <a:r>
                        <a:rPr lang="en-IN" sz="1800" u="none" strike="noStrike" dirty="0">
                          <a:effectLst/>
                          <a:latin typeface="Bahnschrift" pitchFamily="34" charset="0"/>
                        </a:rPr>
                        <a:t>SYSTEM :</a:t>
                      </a:r>
                      <a:endParaRPr lang="en-IN" sz="2000" dirty="0">
                        <a:effectLst/>
                        <a:latin typeface="Bahnschrift" pitchFamily="34" charset="0"/>
                      </a:endParaRPr>
                    </a:p>
                  </a:txBody>
                  <a:tcPr marT="91440" marB="91440"/>
                </a:tc>
                <a:extLst>
                  <a:ext uri="{0D108BD9-81ED-4DB2-BD59-A6C34878D82A}">
                    <a16:rowId xmlns:a16="http://schemas.microsoft.com/office/drawing/2014/main" xmlns="" val="10000"/>
                  </a:ext>
                </a:extLst>
              </a:tr>
              <a:tr h="69433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2000" u="none" strike="noStrike" dirty="0">
                          <a:effectLst/>
                          <a:latin typeface="Bahnschrift" pitchFamily="34" charset="0"/>
                        </a:rPr>
                        <a:t>Selects the list</a:t>
                      </a:r>
                      <a:r>
                        <a:rPr lang="en-IN" sz="2000" u="none" strike="noStrike" baseline="0" dirty="0">
                          <a:effectLst/>
                          <a:latin typeface="Bahnschrift" pitchFamily="34" charset="0"/>
                        </a:rPr>
                        <a:t> users </a:t>
                      </a:r>
                      <a:r>
                        <a:rPr lang="en-IN" sz="2000" u="none" strike="noStrike" dirty="0">
                          <a:effectLst/>
                          <a:latin typeface="Bahnschrift" pitchFamily="34" charset="0"/>
                        </a:rPr>
                        <a:t>option</a:t>
                      </a:r>
                      <a:endParaRPr lang="en-IN" sz="2800" dirty="0">
                        <a:effectLst/>
                        <a:latin typeface="Bahnschrift" pitchFamily="34" charset="0"/>
                      </a:endParaRPr>
                    </a:p>
                  </a:txBody>
                  <a:tcPr marT="91440" marB="91440"/>
                </a:tc>
                <a:tc>
                  <a:txBody>
                    <a:bodyPr/>
                    <a:lstStyle/>
                    <a:p>
                      <a:pPr fontAlgn="t"/>
                      <a:r>
                        <a:rPr lang="en-IN" sz="2000" dirty="0">
                          <a:effectLst/>
                          <a:latin typeface="Bahnschrift" pitchFamily="34" charset="0"/>
                        </a:rPr>
                        <a:t> </a:t>
                      </a:r>
                    </a:p>
                  </a:txBody>
                  <a:tcPr marT="91440" marB="91440"/>
                </a:tc>
                <a:extLst>
                  <a:ext uri="{0D108BD9-81ED-4DB2-BD59-A6C34878D82A}">
                    <a16:rowId xmlns:a16="http://schemas.microsoft.com/office/drawing/2014/main" xmlns="" val="10001"/>
                  </a:ext>
                </a:extLst>
              </a:tr>
              <a:tr h="1422822">
                <a:tc>
                  <a:txBody>
                    <a:bodyPr/>
                    <a:lstStyle/>
                    <a:p>
                      <a:pPr fontAlgn="t"/>
                      <a:r>
                        <a:rPr lang="en-IN" sz="2000" dirty="0">
                          <a:effectLst/>
                          <a:latin typeface="Bahnschrift" pitchFamily="34" charset="0"/>
                        </a:rPr>
                        <a:t> </a:t>
                      </a:r>
                    </a:p>
                  </a:txBody>
                  <a:tcPr marT="91440" marB="91440"/>
                </a:tc>
                <a:tc>
                  <a:txBody>
                    <a:bodyPr/>
                    <a:lstStyle/>
                    <a:p>
                      <a:pPr rtl="0" fontAlgn="t">
                        <a:spcBef>
                          <a:spcPts val="0"/>
                        </a:spcBef>
                        <a:spcAft>
                          <a:spcPts val="0"/>
                        </a:spcAft>
                      </a:pPr>
                      <a:r>
                        <a:rPr lang="en-US" sz="1600" u="none" strike="noStrike" dirty="0">
                          <a:effectLst/>
                          <a:latin typeface="Bahnschrift" pitchFamily="34" charset="0"/>
                        </a:rPr>
                        <a:t>Displays the list of the users that are created</a:t>
                      </a:r>
                      <a:r>
                        <a:rPr lang="en-US" sz="1600" u="none" strike="noStrike" baseline="0" dirty="0">
                          <a:effectLst/>
                          <a:latin typeface="Bahnschrift" pitchFamily="34" charset="0"/>
                        </a:rPr>
                        <a:t>.</a:t>
                      </a:r>
                      <a:endParaRPr lang="en-US" sz="2000" dirty="0">
                        <a:effectLst/>
                        <a:latin typeface="Bahnschrift" pitchFamily="34" charset="0"/>
                      </a:endParaRPr>
                    </a:p>
                  </a:txBody>
                  <a:tcPr marT="91440" marB="91440"/>
                </a:tc>
                <a:extLst>
                  <a:ext uri="{0D108BD9-81ED-4DB2-BD59-A6C34878D82A}">
                    <a16:rowId xmlns:a16="http://schemas.microsoft.com/office/drawing/2014/main" xmlns="" val="10002"/>
                  </a:ext>
                </a:extLst>
              </a:tr>
            </a:tbl>
          </a:graphicData>
        </a:graphic>
      </p:graphicFrame>
      <p:sp>
        <p:nvSpPr>
          <p:cNvPr id="6" name="Rectangle 1"/>
          <p:cNvSpPr>
            <a:spLocks noChangeArrowheads="1"/>
          </p:cNvSpPr>
          <p:nvPr/>
        </p:nvSpPr>
        <p:spPr bwMode="auto">
          <a:xfrm>
            <a:off x="609600" y="1621304"/>
            <a:ext cx="7696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Login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Admin</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admin to look</a:t>
            </a:r>
            <a:r>
              <a:rPr kumimoji="0" lang="en-US" sz="2000" b="0" i="0" u="none" strike="noStrike" cap="none" normalizeH="0" dirty="0">
                <a:ln>
                  <a:noFill/>
                </a:ln>
                <a:solidFill>
                  <a:srgbClr val="071013"/>
                </a:solidFill>
                <a:effectLst/>
                <a:latin typeface="Comfortaa"/>
                <a:cs typeface="Arial" pitchFamily="34" charset="0"/>
              </a:rPr>
              <a:t> at the users list</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lang="en-US" sz="2000" dirty="0">
                <a:solidFill>
                  <a:srgbClr val="071013"/>
                </a:solidFill>
                <a:latin typeface="Comfortaa"/>
                <a:cs typeface="Arial" pitchFamily="34" charset="0"/>
              </a:rPr>
              <a:t>There must be users created</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Users list </a:t>
            </a:r>
            <a:r>
              <a:rPr lang="en-US" sz="2000" dirty="0">
                <a:solidFill>
                  <a:srgbClr val="071013"/>
                </a:solidFill>
                <a:latin typeface="Comfortaa"/>
                <a:cs typeface="Arial" pitchFamily="34" charset="0"/>
              </a:rPr>
              <a:t>i</a:t>
            </a:r>
            <a:r>
              <a:rPr kumimoji="0" lang="en-US" sz="2000" b="0" i="0" u="none" strike="noStrike" cap="none" normalizeH="0" baseline="0" dirty="0">
                <a:ln>
                  <a:noFill/>
                </a:ln>
                <a:solidFill>
                  <a:srgbClr val="071013"/>
                </a:solidFill>
                <a:effectLst/>
                <a:latin typeface="Comfortaa"/>
                <a:cs typeface="Arial" pitchFamily="34" charset="0"/>
              </a:rPr>
              <a:t>s displayed</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14271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5580886"/>
              </p:ext>
            </p:extLst>
          </p:nvPr>
        </p:nvGraphicFramePr>
        <p:xfrm>
          <a:off x="304800" y="4419600"/>
          <a:ext cx="8229600" cy="2255520"/>
        </p:xfrm>
        <a:graphic>
          <a:graphicData uri="http://schemas.openxmlformats.org/drawingml/2006/table">
            <a:tbl>
              <a:tblPr>
                <a:tableStyleId>{69C7853C-536D-4A76-A0AE-DD22124D55A5}</a:tableStyleId>
              </a:tblPr>
              <a:tblGrid>
                <a:gridCol w="4078224">
                  <a:extLst>
                    <a:ext uri="{9D8B030D-6E8A-4147-A177-3AD203B41FA5}">
                      <a16:colId xmlns:a16="http://schemas.microsoft.com/office/drawing/2014/main" xmlns="" val="20000"/>
                    </a:ext>
                  </a:extLst>
                </a:gridCol>
                <a:gridCol w="4151376">
                  <a:extLst>
                    <a:ext uri="{9D8B030D-6E8A-4147-A177-3AD203B41FA5}">
                      <a16:colId xmlns:a16="http://schemas.microsoft.com/office/drawing/2014/main" xmlns="" val="20001"/>
                    </a:ext>
                  </a:extLst>
                </a:gridCol>
              </a:tblGrid>
              <a:tr h="402336">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dirty="0">
                          <a:effectLst/>
                          <a:latin typeface="Bahnschrift" pitchFamily="34" charset="0"/>
                        </a:rPr>
                        <a:t>SYSTEM :</a:t>
                      </a:r>
                      <a:endParaRPr lang="en-IN" sz="1800" dirty="0">
                        <a:effectLst/>
                        <a:latin typeface="Bahnschrift" pitchFamily="34" charset="0"/>
                      </a:endParaRPr>
                    </a:p>
                  </a:txBody>
                  <a:tcPr marT="91440" marB="91440"/>
                </a:tc>
                <a:extLst>
                  <a:ext uri="{0D108BD9-81ED-4DB2-BD59-A6C34878D82A}">
                    <a16:rowId xmlns:a16="http://schemas.microsoft.com/office/drawing/2014/main" xmlns="" val="10000"/>
                  </a:ext>
                </a:extLst>
              </a:tr>
              <a:tr h="446227">
                <a:tc>
                  <a:txBody>
                    <a:bodyPr/>
                    <a:lstStyle/>
                    <a:p>
                      <a:pPr rtl="0" fontAlgn="t">
                        <a:spcBef>
                          <a:spcPts val="0"/>
                        </a:spcBef>
                        <a:spcAft>
                          <a:spcPts val="0"/>
                        </a:spcAft>
                      </a:pPr>
                      <a:r>
                        <a:rPr lang="en-IN" sz="1400" u="none" strike="noStrike" dirty="0">
                          <a:effectLst/>
                          <a:latin typeface="Bahnschrift" pitchFamily="34" charset="0"/>
                        </a:rPr>
                        <a:t>Selects</a:t>
                      </a:r>
                      <a:r>
                        <a:rPr lang="en-IN" sz="1400" u="none" strike="noStrike" baseline="0" dirty="0">
                          <a:effectLst/>
                          <a:latin typeface="Bahnschrift" pitchFamily="34" charset="0"/>
                        </a:rPr>
                        <a:t> </a:t>
                      </a:r>
                      <a:r>
                        <a:rPr lang="en-IN" sz="1400" u="none" strike="noStrike" dirty="0">
                          <a:effectLst/>
                          <a:latin typeface="Bahnschrift" pitchFamily="34" charset="0"/>
                        </a:rPr>
                        <a:t>delete</a:t>
                      </a:r>
                      <a:r>
                        <a:rPr lang="en-IN" sz="1400" u="none" strike="noStrike" baseline="0" dirty="0">
                          <a:effectLst/>
                          <a:latin typeface="Bahnschrift" pitchFamily="34" charset="0"/>
                        </a:rPr>
                        <a:t> user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dirty="0">
                          <a:effectLst/>
                          <a:latin typeface="Bahnschrift" pitchFamily="34" charset="0"/>
                        </a:rPr>
                        <a:t> </a:t>
                      </a:r>
                    </a:p>
                  </a:txBody>
                  <a:tcPr marT="91440" marB="91440"/>
                </a:tc>
                <a:extLst>
                  <a:ext uri="{0D108BD9-81ED-4DB2-BD59-A6C34878D82A}">
                    <a16:rowId xmlns:a16="http://schemas.microsoft.com/office/drawing/2014/main" xmlns="" val="10001"/>
                  </a:ext>
                </a:extLst>
              </a:tr>
              <a:tr h="446227">
                <a:tc>
                  <a:txBody>
                    <a:bodyPr/>
                    <a:lstStyle/>
                    <a:p>
                      <a:pPr fontAlgn="t"/>
                      <a:r>
                        <a:rPr lang="en-IN" sz="1800" dirty="0">
                          <a:effectLst/>
                          <a:latin typeface="Bahnschrift" pitchFamily="34" charset="0"/>
                        </a:rPr>
                        <a:t> </a:t>
                      </a:r>
                    </a:p>
                  </a:txBody>
                  <a:tcPr marT="91440" marB="91440"/>
                </a:tc>
                <a:tc>
                  <a:txBody>
                    <a:bodyPr/>
                    <a:lstStyle/>
                    <a:p>
                      <a:pPr rtl="0" fontAlgn="t">
                        <a:spcBef>
                          <a:spcPts val="0"/>
                        </a:spcBef>
                        <a:spcAft>
                          <a:spcPts val="0"/>
                        </a:spcAft>
                      </a:pPr>
                      <a:r>
                        <a:rPr lang="en-US" sz="1400" u="none" strike="noStrike" dirty="0">
                          <a:effectLst/>
                          <a:latin typeface="Bahnschrift" pitchFamily="34" charset="0"/>
                        </a:rPr>
                        <a:t>Prompts admin to delete either any or all users</a:t>
                      </a:r>
                      <a:endParaRPr lang="en-US" sz="1800" dirty="0">
                        <a:effectLst/>
                        <a:latin typeface="Bahnschrift" pitchFamily="34" charset="0"/>
                      </a:endParaRPr>
                    </a:p>
                  </a:txBody>
                  <a:tcPr marT="91440" marB="91440"/>
                </a:tc>
                <a:extLst>
                  <a:ext uri="{0D108BD9-81ED-4DB2-BD59-A6C34878D82A}">
                    <a16:rowId xmlns:a16="http://schemas.microsoft.com/office/drawing/2014/main" xmlns="" val="10002"/>
                  </a:ext>
                </a:extLst>
              </a:tr>
              <a:tr h="446227">
                <a:tc>
                  <a:txBody>
                    <a:bodyPr/>
                    <a:lstStyle/>
                    <a:p>
                      <a:pPr rtl="0" fontAlgn="t">
                        <a:spcBef>
                          <a:spcPts val="0"/>
                        </a:spcBef>
                        <a:spcAft>
                          <a:spcPts val="0"/>
                        </a:spcAft>
                      </a:pPr>
                      <a:r>
                        <a:rPr lang="en-IN" sz="1400" u="none" strike="noStrike" dirty="0">
                          <a:effectLst/>
                          <a:latin typeface="Bahnschrift" pitchFamily="34" charset="0"/>
                        </a:rPr>
                        <a:t>Admin enters their choice</a:t>
                      </a:r>
                      <a:endParaRPr lang="en-IN" sz="1800" dirty="0">
                        <a:effectLst/>
                        <a:latin typeface="Bahnschrift" pitchFamily="34" charset="0"/>
                      </a:endParaRPr>
                    </a:p>
                  </a:txBody>
                  <a:tcPr marT="91440" marB="91440"/>
                </a:tc>
                <a:tc>
                  <a:txBody>
                    <a:bodyPr/>
                    <a:lstStyle/>
                    <a:p>
                      <a:pPr fontAlgn="t"/>
                      <a:r>
                        <a:rPr lang="en-IN" sz="1800" dirty="0">
                          <a:effectLst/>
                          <a:latin typeface="Bahnschrift" pitchFamily="34" charset="0"/>
                        </a:rPr>
                        <a:t> </a:t>
                      </a:r>
                    </a:p>
                  </a:txBody>
                  <a:tcPr marT="91440" marB="91440"/>
                </a:tc>
                <a:extLst>
                  <a:ext uri="{0D108BD9-81ED-4DB2-BD59-A6C34878D82A}">
                    <a16:rowId xmlns:a16="http://schemas.microsoft.com/office/drawing/2014/main" xmlns="" val="10003"/>
                  </a:ext>
                </a:extLst>
              </a:tr>
              <a:tr h="446227">
                <a:tc>
                  <a:txBody>
                    <a:bodyPr/>
                    <a:lstStyle/>
                    <a:p>
                      <a:pPr fontAlgn="t"/>
                      <a:r>
                        <a:rPr lang="en-IN" sz="1800" dirty="0">
                          <a:effectLst/>
                          <a:latin typeface="Bahnschrift" pitchFamily="34" charset="0"/>
                        </a:rPr>
                        <a:t> </a:t>
                      </a:r>
                    </a:p>
                  </a:txBody>
                  <a:tcPr marT="91440" marB="91440"/>
                </a:tc>
                <a:tc>
                  <a:txBody>
                    <a:bodyPr/>
                    <a:lstStyle/>
                    <a:p>
                      <a:pPr rtl="0" fontAlgn="t">
                        <a:spcBef>
                          <a:spcPts val="0"/>
                        </a:spcBef>
                        <a:spcAft>
                          <a:spcPts val="0"/>
                        </a:spcAft>
                      </a:pPr>
                      <a:r>
                        <a:rPr lang="en-IN" sz="1400" u="none" strike="noStrike" dirty="0">
                          <a:effectLst/>
                          <a:latin typeface="Bahnschrift" pitchFamily="34" charset="0"/>
                        </a:rPr>
                        <a:t>Deletes particular user</a:t>
                      </a:r>
                      <a:endParaRPr lang="en-IN" sz="1800" dirty="0">
                        <a:effectLst/>
                        <a:latin typeface="Bahnschrift" pitchFamily="34" charset="0"/>
                      </a:endParaRPr>
                    </a:p>
                  </a:txBody>
                  <a:tcPr marT="91440" marB="91440"/>
                </a:tc>
                <a:extLst>
                  <a:ext uri="{0D108BD9-81ED-4DB2-BD59-A6C34878D82A}">
                    <a16:rowId xmlns:a16="http://schemas.microsoft.com/office/drawing/2014/main" xmlns="" val="10004"/>
                  </a:ext>
                </a:extLst>
              </a:tr>
            </a:tbl>
          </a:graphicData>
        </a:graphic>
      </p:graphicFrame>
      <p:sp>
        <p:nvSpPr>
          <p:cNvPr id="5" name="Rectangle 1"/>
          <p:cNvSpPr>
            <a:spLocks noChangeArrowheads="1"/>
          </p:cNvSpPr>
          <p:nvPr/>
        </p:nvSpPr>
        <p:spPr bwMode="auto">
          <a:xfrm>
            <a:off x="457200" y="1676400"/>
            <a:ext cx="792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Delete complete/particular user</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Admin</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admin to delete user</a:t>
            </a:r>
            <a:r>
              <a:rPr lang="en-US" sz="2000" dirty="0">
                <a:solidFill>
                  <a:srgbClr val="071013"/>
                </a:solidFill>
                <a:latin typeface="Comfortaa"/>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kumimoji="0" lang="en-US" sz="2000" b="0" i="0" u="none" strike="noStrike" cap="none" normalizeH="0" baseline="0" dirty="0">
                <a:ln>
                  <a:noFill/>
                </a:ln>
                <a:solidFill>
                  <a:srgbClr val="071013"/>
                </a:solidFill>
                <a:effectLst/>
                <a:latin typeface="Comfortaa"/>
                <a:cs typeface="Arial" pitchFamily="34" charset="0"/>
              </a:rPr>
              <a:t>There must be a user</a:t>
            </a:r>
            <a:r>
              <a:rPr kumimoji="0" lang="en-US" sz="2000" b="0" i="0" u="none" strike="noStrike" cap="none" normalizeH="0" dirty="0">
                <a:ln>
                  <a:noFill/>
                </a:ln>
                <a:solidFill>
                  <a:srgbClr val="071013"/>
                </a:solidFill>
                <a:effectLst/>
                <a:latin typeface="Comfortaa"/>
                <a:cs typeface="Arial" pitchFamily="34" charset="0"/>
              </a:rPr>
              <a:t> </a:t>
            </a:r>
            <a:r>
              <a:rPr kumimoji="0" lang="en-US" sz="2000" b="0" i="0" u="none" strike="noStrike" cap="none" normalizeH="0" baseline="0" dirty="0">
                <a:ln>
                  <a:noFill/>
                </a:ln>
                <a:solidFill>
                  <a:srgbClr val="071013"/>
                </a:solidFill>
                <a:effectLst/>
                <a:latin typeface="Comfortaa"/>
                <a:cs typeface="Arial" pitchFamily="34" charset="0"/>
              </a:rPr>
              <a:t>available</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The selected user will be deleted</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8788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743200"/>
            <a:ext cx="8229600" cy="1143000"/>
          </a:xfrm>
          <a:solidFill>
            <a:schemeClr val="accent6">
              <a:lumMod val="20000"/>
              <a:lumOff val="80000"/>
            </a:schemeClr>
          </a:solidFill>
        </p:spPr>
        <p:txBody>
          <a:bodyPr>
            <a:noAutofit/>
          </a:bodyPr>
          <a:lstStyle/>
          <a:p>
            <a:r>
              <a:rPr lang="en-US" sz="7200" dirty="0">
                <a:solidFill>
                  <a:schemeClr val="accent1">
                    <a:lumMod val="75000"/>
                  </a:schemeClr>
                </a:solidFill>
                <a:effectLst>
                  <a:outerShdw blurRad="38100" dist="38100" dir="2700000" algn="tl">
                    <a:srgbClr val="000000">
                      <a:alpha val="43137"/>
                    </a:srgbClr>
                  </a:outerShdw>
                </a:effectLst>
                <a:latin typeface="Algerian" pitchFamily="82" charset="0"/>
              </a:rPr>
              <a:t>thank you</a:t>
            </a:r>
            <a:endParaRPr lang="en-IN" sz="7200" dirty="0">
              <a:solidFill>
                <a:schemeClr val="accent1">
                  <a:lumMod val="75000"/>
                </a:schemeClr>
              </a:solidFill>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412595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Best Cross-Platform Contact Manager App | Conta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079956"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lstStyle/>
          <a:p>
            <a:pPr marL="0" indent="0">
              <a:buNone/>
            </a:pPr>
            <a:r>
              <a:rPr lang="en-US"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627" y="1219200"/>
            <a:ext cx="315537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73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solidFill>
                  <a:schemeClr val="tx2"/>
                </a:solidFill>
              </a:rPr>
              <a:t>ABSTRACT</a:t>
            </a:r>
            <a:r>
              <a:rPr lang="en-IN" dirty="0">
                <a:solidFill>
                  <a:schemeClr val="tx2"/>
                </a:solidFill>
              </a:rPr>
              <a:t/>
            </a:r>
            <a:br>
              <a:rPr lang="en-IN" dirty="0">
                <a:solidFill>
                  <a:schemeClr val="tx2"/>
                </a:solidFill>
              </a:rPr>
            </a:br>
            <a:r>
              <a:rPr lang="en-IN" dirty="0">
                <a:solidFill>
                  <a:schemeClr val="tx2"/>
                </a:solidFill>
              </a:rPr>
              <a:t>About Phonebook Mini Project in C:</a:t>
            </a:r>
            <a:endParaRPr lang="en-IN" dirty="0"/>
          </a:p>
        </p:txBody>
      </p:sp>
      <p:sp>
        <p:nvSpPr>
          <p:cNvPr id="3" name="Content Placeholder 2"/>
          <p:cNvSpPr>
            <a:spLocks noGrp="1"/>
          </p:cNvSpPr>
          <p:nvPr>
            <p:ph idx="1"/>
          </p:nvPr>
        </p:nvSpPr>
        <p:spPr/>
        <p:txBody>
          <a:bodyPr>
            <a:normAutofit fontScale="77500" lnSpcReduction="20000"/>
          </a:bodyPr>
          <a:lstStyle/>
          <a:p>
            <a:r>
              <a:rPr lang="en-IN" dirty="0"/>
              <a:t>Phonebook is a very simple mini project in C that can help you understand the basic concepts of functions, file handling and data structure. This application will teach you how to add, list, modify or edit, search and delete data to/from the file.</a:t>
            </a:r>
          </a:p>
          <a:p>
            <a:r>
              <a:rPr lang="en-IN" dirty="0"/>
              <a:t>Adding new records, listing them, modifying them and updating, search for contacts saved, and deleting the phonebook records are the basic functions which make up the main menu of this Phonebook application.</a:t>
            </a:r>
          </a:p>
          <a:p>
            <a:endParaRPr lang="en-US" dirty="0"/>
          </a:p>
          <a:p>
            <a:pPr marL="0" indent="0">
              <a:buNone/>
            </a:pPr>
            <a:r>
              <a:rPr lang="en-US" dirty="0"/>
              <a:t>Github links :-                                           </a:t>
            </a:r>
          </a:p>
          <a:p>
            <a:pPr marL="0" indent="0">
              <a:buNone/>
            </a:pPr>
            <a:r>
              <a:rPr lang="en-US" dirty="0"/>
              <a:t>137-karthikreddy </a:t>
            </a:r>
            <a:r>
              <a:rPr lang="en-US" sz="2400" dirty="0">
                <a:hlinkClick r:id="rId2"/>
              </a:rPr>
              <a:t>https://github.com/KarthikReddy1111</a:t>
            </a:r>
            <a:endParaRPr lang="en-US" sz="2400" dirty="0"/>
          </a:p>
          <a:p>
            <a:pPr marL="0" indent="0">
              <a:buNone/>
            </a:pPr>
            <a:r>
              <a:rPr lang="en-US" sz="3400" dirty="0"/>
              <a:t>163-santosh:- </a:t>
            </a:r>
            <a:r>
              <a:rPr lang="en-US" sz="3400" dirty="0">
                <a:hlinkClick r:id="rId3"/>
              </a:rPr>
              <a:t>https://github.com/santhoshchavan/</a:t>
            </a:r>
            <a:endParaRPr lang="en-US" sz="3400" dirty="0"/>
          </a:p>
          <a:p>
            <a:pPr marL="0" indent="0">
              <a:buNone/>
            </a:pPr>
            <a:endParaRPr lang="en-IN" sz="2600" dirty="0"/>
          </a:p>
          <a:p>
            <a:pPr marL="0" indent="0">
              <a:buNone/>
            </a:pPr>
            <a:endParaRPr lang="en-IN" dirty="0"/>
          </a:p>
        </p:txBody>
      </p:sp>
    </p:spTree>
    <p:extLst>
      <p:ext uri="{BB962C8B-B14F-4D97-AF65-F5344CB8AC3E}">
        <p14:creationId xmlns:p14="http://schemas.microsoft.com/office/powerpoint/2010/main" val="177303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3">
                    <a:lumMod val="75000"/>
                  </a:schemeClr>
                </a:solidFill>
              </a:rPr>
              <a:t>Actor wise use case</a:t>
            </a:r>
            <a:endParaRPr lang="en-IN" dirty="0">
              <a:solidFill>
                <a:schemeClr val="accent3">
                  <a:lumMod val="75000"/>
                </a:schemeClr>
              </a:solidFill>
            </a:endParaRPr>
          </a:p>
        </p:txBody>
      </p:sp>
      <p:sp>
        <p:nvSpPr>
          <p:cNvPr id="3" name="Content Placeholder 2"/>
          <p:cNvSpPr>
            <a:spLocks noGrp="1"/>
          </p:cNvSpPr>
          <p:nvPr>
            <p:ph idx="1"/>
          </p:nvPr>
        </p:nvSpPr>
        <p:spPr>
          <a:solidFill>
            <a:schemeClr val="bg1"/>
          </a:solidFill>
        </p:spPr>
        <p:txBody>
          <a:bodyPr>
            <a:normAutofit/>
          </a:bodyPr>
          <a:lstStyle/>
          <a:p>
            <a:pPr marL="914400" lvl="2" indent="0">
              <a:buNone/>
            </a:pPr>
            <a:endParaRPr lang="en-US" b="1" dirty="0">
              <a:solidFill>
                <a:schemeClr val="tx2">
                  <a:lumMod val="75000"/>
                </a:schemeClr>
              </a:solidFill>
            </a:endParaRPr>
          </a:p>
          <a:p>
            <a:pPr marL="914400" lvl="2" indent="0">
              <a:buNone/>
            </a:pPr>
            <a:endParaRPr lang="en-US" b="1" dirty="0">
              <a:solidFill>
                <a:schemeClr val="tx2">
                  <a:lumMod val="75000"/>
                </a:schemeClr>
              </a:solidFill>
            </a:endParaRPr>
          </a:p>
          <a:p>
            <a:pPr marL="857250" lvl="1" indent="-457200">
              <a:buFont typeface="Arial" pitchFamily="34" charset="0"/>
              <a:buChar char="•"/>
            </a:pPr>
            <a:r>
              <a:rPr lang="en-US" sz="2400" b="1" dirty="0">
                <a:solidFill>
                  <a:schemeClr val="tx2">
                    <a:lumMod val="75000"/>
                  </a:schemeClr>
                </a:solidFill>
              </a:rPr>
              <a:t>Register</a:t>
            </a:r>
          </a:p>
          <a:p>
            <a:pPr marL="857250" lvl="1" indent="-457200">
              <a:buFont typeface="Arial" pitchFamily="34" charset="0"/>
              <a:buChar char="•"/>
            </a:pPr>
            <a:r>
              <a:rPr lang="en-US" sz="2400" b="1" dirty="0">
                <a:solidFill>
                  <a:schemeClr val="tx2">
                    <a:lumMod val="75000"/>
                  </a:schemeClr>
                </a:solidFill>
              </a:rPr>
              <a:t>Login</a:t>
            </a:r>
          </a:p>
          <a:p>
            <a:pPr marL="857250" lvl="1" indent="-457200">
              <a:buFont typeface="Arial" pitchFamily="34" charset="0"/>
              <a:buChar char="•"/>
            </a:pPr>
            <a:r>
              <a:rPr lang="en-US" sz="2400" b="1" dirty="0">
                <a:solidFill>
                  <a:schemeClr val="tx2">
                    <a:lumMod val="75000"/>
                  </a:schemeClr>
                </a:solidFill>
              </a:rPr>
              <a:t>Add new contact</a:t>
            </a:r>
          </a:p>
          <a:p>
            <a:pPr marL="857250" lvl="1" indent="-457200">
              <a:buFont typeface="Arial" pitchFamily="34" charset="0"/>
              <a:buChar char="•"/>
            </a:pPr>
            <a:r>
              <a:rPr lang="en-US" sz="2400" b="1" dirty="0">
                <a:solidFill>
                  <a:schemeClr val="tx2">
                    <a:lumMod val="75000"/>
                  </a:schemeClr>
                </a:solidFill>
              </a:rPr>
              <a:t>List contacts</a:t>
            </a:r>
          </a:p>
          <a:p>
            <a:pPr marL="857250" lvl="1" indent="-457200">
              <a:buFont typeface="Arial" pitchFamily="34" charset="0"/>
              <a:buChar char="•"/>
            </a:pPr>
            <a:r>
              <a:rPr lang="en-US" sz="2400" b="1" dirty="0">
                <a:solidFill>
                  <a:schemeClr val="tx2">
                    <a:lumMod val="75000"/>
                  </a:schemeClr>
                </a:solidFill>
              </a:rPr>
              <a:t>Exit to Home</a:t>
            </a:r>
          </a:p>
          <a:p>
            <a:pPr marL="857250" lvl="1" indent="-457200">
              <a:buFont typeface="Arial" pitchFamily="34" charset="0"/>
              <a:buChar char="•"/>
            </a:pPr>
            <a:r>
              <a:rPr lang="en-US" sz="2400" b="1" dirty="0">
                <a:solidFill>
                  <a:schemeClr val="tx2">
                    <a:lumMod val="75000"/>
                  </a:schemeClr>
                </a:solidFill>
              </a:rPr>
              <a:t>Modify contacts</a:t>
            </a:r>
          </a:p>
          <a:p>
            <a:pPr marL="857250" lvl="1" indent="-457200">
              <a:buFont typeface="Arial" pitchFamily="34" charset="0"/>
              <a:buChar char="•"/>
            </a:pPr>
            <a:r>
              <a:rPr lang="en-US" sz="2400" b="1" dirty="0">
                <a:solidFill>
                  <a:schemeClr val="tx2">
                    <a:lumMod val="75000"/>
                  </a:schemeClr>
                </a:solidFill>
              </a:rPr>
              <a:t>Search contacts</a:t>
            </a:r>
          </a:p>
          <a:p>
            <a:pPr marL="857250" lvl="1" indent="-457200">
              <a:buFont typeface="Arial" pitchFamily="34" charset="0"/>
              <a:buChar char="•"/>
            </a:pPr>
            <a:r>
              <a:rPr lang="en-US" sz="2400" b="1" dirty="0">
                <a:solidFill>
                  <a:schemeClr val="tx2">
                    <a:lumMod val="75000"/>
                  </a:schemeClr>
                </a:solidFill>
              </a:rPr>
              <a:t>Delete contacts</a:t>
            </a:r>
            <a:endParaRPr lang="en-IN" sz="2400" b="1" dirty="0">
              <a:solidFill>
                <a:schemeClr val="tx2">
                  <a:lumMod val="75000"/>
                </a:schemeClr>
              </a:solidFill>
            </a:endParaRPr>
          </a:p>
        </p:txBody>
      </p:sp>
      <p:sp>
        <p:nvSpPr>
          <p:cNvPr id="6" name="Rounded Rectangle 5"/>
          <p:cNvSpPr/>
          <p:nvPr/>
        </p:nvSpPr>
        <p:spPr>
          <a:xfrm>
            <a:off x="2051720" y="1628800"/>
            <a:ext cx="2016224"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lvl="1" indent="0" algn="just">
              <a:buNone/>
            </a:pPr>
            <a:r>
              <a:rPr lang="en-IN" sz="3600" b="1" dirty="0">
                <a:solidFill>
                  <a:schemeClr val="tx2">
                    <a:lumMod val="75000"/>
                  </a:schemeClr>
                </a:solidFill>
              </a:rPr>
              <a:t>USER</a:t>
            </a:r>
          </a:p>
        </p:txBody>
      </p:sp>
      <p:sp>
        <p:nvSpPr>
          <p:cNvPr id="7" name="Rounded Rectangle 6"/>
          <p:cNvSpPr/>
          <p:nvPr/>
        </p:nvSpPr>
        <p:spPr>
          <a:xfrm>
            <a:off x="5943600" y="1728355"/>
            <a:ext cx="17526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lumMod val="75000"/>
                  </a:schemeClr>
                </a:solidFill>
              </a:rPr>
              <a:t>ADMIN</a:t>
            </a:r>
            <a:endParaRPr lang="en-IN" sz="3200" b="1" dirty="0">
              <a:solidFill>
                <a:schemeClr val="tx2">
                  <a:lumMod val="75000"/>
                </a:schemeClr>
              </a:solidFill>
            </a:endParaRPr>
          </a:p>
        </p:txBody>
      </p:sp>
      <p:sp>
        <p:nvSpPr>
          <p:cNvPr id="9" name="TextBox 8"/>
          <p:cNvSpPr txBox="1"/>
          <p:nvPr/>
        </p:nvSpPr>
        <p:spPr>
          <a:xfrm>
            <a:off x="5794664" y="2667000"/>
            <a:ext cx="2057400" cy="3662541"/>
          </a:xfrm>
          <a:prstGeom prst="rect">
            <a:avLst/>
          </a:prstGeom>
          <a:noFill/>
        </p:spPr>
        <p:txBody>
          <a:bodyPr wrap="square" rtlCol="0">
            <a:spAutoFit/>
          </a:bodyPr>
          <a:lstStyle/>
          <a:p>
            <a:pPr marL="285750" indent="-285750">
              <a:buFont typeface="Wingdings" pitchFamily="2" charset="2"/>
              <a:buChar char="§"/>
            </a:pPr>
            <a:r>
              <a:rPr lang="en-US" sz="2400" b="1" dirty="0">
                <a:solidFill>
                  <a:schemeClr val="tx2">
                    <a:lumMod val="75000"/>
                  </a:schemeClr>
                </a:solidFill>
              </a:rPr>
              <a:t>Login</a:t>
            </a:r>
          </a:p>
          <a:p>
            <a:pPr marL="285750" indent="-285750">
              <a:buFont typeface="Wingdings" pitchFamily="2" charset="2"/>
              <a:buChar char="§"/>
            </a:pPr>
            <a:r>
              <a:rPr lang="en-US" sz="2400" b="1" dirty="0">
                <a:solidFill>
                  <a:schemeClr val="tx2">
                    <a:lumMod val="75000"/>
                  </a:schemeClr>
                </a:solidFill>
              </a:rPr>
              <a:t>View Users</a:t>
            </a:r>
          </a:p>
          <a:p>
            <a:pPr marL="285750" indent="-285750">
              <a:buFont typeface="Wingdings" pitchFamily="2" charset="2"/>
              <a:buChar char="§"/>
            </a:pPr>
            <a:r>
              <a:rPr lang="en-US" sz="2400" b="1" dirty="0">
                <a:solidFill>
                  <a:schemeClr val="tx2">
                    <a:lumMod val="75000"/>
                  </a:schemeClr>
                </a:solidFill>
              </a:rPr>
              <a:t>Delete Users</a:t>
            </a:r>
          </a:p>
          <a:p>
            <a:pPr marL="285750" indent="-285750">
              <a:buFont typeface="Wingdings" pitchFamily="2" charset="2"/>
              <a:buChar char="§"/>
            </a:pPr>
            <a:r>
              <a:rPr lang="en-US" sz="2400" b="1" dirty="0">
                <a:solidFill>
                  <a:schemeClr val="tx2">
                    <a:lumMod val="75000"/>
                  </a:schemeClr>
                </a:solidFill>
              </a:rPr>
              <a:t>Access to all registered user’s credentials</a:t>
            </a:r>
          </a:p>
          <a:p>
            <a:pPr marL="285750" indent="-285750">
              <a:buFont typeface="Wingdings" pitchFamily="2" charset="2"/>
              <a:buChar char="§"/>
            </a:pPr>
            <a:endParaRPr lang="en-US" sz="2000" b="1" dirty="0">
              <a:solidFill>
                <a:schemeClr val="tx2">
                  <a:lumMod val="75000"/>
                </a:schemeClr>
              </a:solidFill>
            </a:endParaRPr>
          </a:p>
          <a:p>
            <a:pPr marL="285750" indent="-285750">
              <a:buFont typeface="Wingdings" pitchFamily="2" charset="2"/>
              <a:buChar char="§"/>
            </a:pPr>
            <a:endParaRPr lang="en-IN" sz="2000" b="1" dirty="0">
              <a:solidFill>
                <a:schemeClr val="tx2">
                  <a:lumMod val="75000"/>
                </a:schemeClr>
              </a:solidFill>
            </a:endParaRPr>
          </a:p>
        </p:txBody>
      </p:sp>
    </p:spTree>
    <p:extLst>
      <p:ext uri="{BB962C8B-B14F-4D97-AF65-F5344CB8AC3E}">
        <p14:creationId xmlns:p14="http://schemas.microsoft.com/office/powerpoint/2010/main" val="175959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0275DC-3960-B642-B043-FC30A3B5860F}"/>
              </a:ext>
            </a:extLst>
          </p:cNvPr>
          <p:cNvSpPr>
            <a:spLocks noGrp="1"/>
          </p:cNvSpPr>
          <p:nvPr>
            <p:ph type="title"/>
          </p:nvPr>
        </p:nvSpPr>
        <p:spPr/>
        <p:txBody>
          <a:bodyPr/>
          <a:lstStyle/>
          <a:p>
            <a:r>
              <a:rPr lang="en-US" smtClean="0"/>
              <a:t>CONTACTS </a:t>
            </a:r>
            <a:r>
              <a:rPr lang="en-US" dirty="0"/>
              <a:t>MANAGEMENT</a:t>
            </a:r>
          </a:p>
        </p:txBody>
      </p:sp>
      <p:pic>
        <p:nvPicPr>
          <p:cNvPr id="4" name="Picture 4">
            <a:extLst>
              <a:ext uri="{FF2B5EF4-FFF2-40B4-BE49-F238E27FC236}">
                <a16:creationId xmlns:a16="http://schemas.microsoft.com/office/drawing/2014/main" xmlns="" id="{2891F1F4-48B9-1A42-96DA-159EAAB65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292" y="1447800"/>
            <a:ext cx="6700966" cy="4800600"/>
          </a:xfrm>
        </p:spPr>
      </p:pic>
    </p:spTree>
    <p:extLst>
      <p:ext uri="{BB962C8B-B14F-4D97-AF65-F5344CB8AC3E}">
        <p14:creationId xmlns:p14="http://schemas.microsoft.com/office/powerpoint/2010/main" val="174758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743200"/>
            <a:ext cx="8229600" cy="1143000"/>
          </a:xfrm>
          <a:solidFill>
            <a:schemeClr val="accent6">
              <a:lumMod val="20000"/>
              <a:lumOff val="80000"/>
            </a:schemeClr>
          </a:solidFill>
        </p:spPr>
        <p:txBody>
          <a:bodyPr>
            <a:noAutofit/>
          </a:bodyPr>
          <a:lstStyle/>
          <a:p>
            <a:r>
              <a:rPr lang="en-US" sz="7200" dirty="0">
                <a:solidFill>
                  <a:schemeClr val="accent1">
                    <a:lumMod val="75000"/>
                  </a:schemeClr>
                </a:solidFill>
                <a:effectLst>
                  <a:outerShdw blurRad="38100" dist="38100" dir="2700000" algn="tl">
                    <a:srgbClr val="000000">
                      <a:alpha val="43137"/>
                    </a:srgbClr>
                  </a:outerShdw>
                </a:effectLst>
                <a:latin typeface="Algerian" pitchFamily="82" charset="0"/>
              </a:rPr>
              <a:t>USER</a:t>
            </a:r>
            <a:endParaRPr lang="en-IN" sz="7200" dirty="0">
              <a:solidFill>
                <a:schemeClr val="accent1">
                  <a:lumMod val="75000"/>
                </a:schemeClr>
              </a:solidFill>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364021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1081"/>
            <a:ext cx="8458200" cy="715962"/>
          </a:xfrm>
        </p:spPr>
        <p:txBody>
          <a:bodyPr>
            <a:noAutofit/>
          </a:bodyPr>
          <a:lstStyle/>
          <a:p>
            <a:r>
              <a:rPr lang="en-US" dirty="0">
                <a:latin typeface="Bahnschrift" pitchFamily="34" charset="0"/>
              </a:rPr>
              <a:t>Usecase-1</a:t>
            </a:r>
            <a:endParaRPr lang="en-IN" dirty="0">
              <a:latin typeface="Bahnschrif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297477"/>
              </p:ext>
            </p:extLst>
          </p:nvPr>
        </p:nvGraphicFramePr>
        <p:xfrm>
          <a:off x="190500" y="3200400"/>
          <a:ext cx="8610600" cy="3258015"/>
        </p:xfrm>
        <a:graphic>
          <a:graphicData uri="http://schemas.openxmlformats.org/drawingml/2006/table">
            <a:tbl>
              <a:tblPr>
                <a:tableStyleId>{69C7853C-536D-4A76-A0AE-DD22124D55A5}</a:tableStyleId>
              </a:tblPr>
              <a:tblGrid>
                <a:gridCol w="4266669">
                  <a:extLst>
                    <a:ext uri="{9D8B030D-6E8A-4147-A177-3AD203B41FA5}">
                      <a16:colId xmlns:a16="http://schemas.microsoft.com/office/drawing/2014/main" xmlns="" val="20000"/>
                    </a:ext>
                  </a:extLst>
                </a:gridCol>
                <a:gridCol w="4343931">
                  <a:extLst>
                    <a:ext uri="{9D8B030D-6E8A-4147-A177-3AD203B41FA5}">
                      <a16:colId xmlns:a16="http://schemas.microsoft.com/office/drawing/2014/main" xmlns="" val="20001"/>
                    </a:ext>
                  </a:extLst>
                </a:gridCol>
              </a:tblGrid>
              <a:tr h="583854">
                <a:tc>
                  <a:txBody>
                    <a:bodyPr/>
                    <a:lstStyle/>
                    <a:p>
                      <a:pPr rtl="0" fontAlgn="t">
                        <a:spcBef>
                          <a:spcPts val="0"/>
                        </a:spcBef>
                        <a:spcAft>
                          <a:spcPts val="0"/>
                        </a:spcAft>
                      </a:pPr>
                      <a:r>
                        <a:rPr lang="en-IN" sz="2000" u="none" strike="noStrike" dirty="0">
                          <a:effectLst/>
                        </a:rPr>
                        <a:t>USER :</a:t>
                      </a:r>
                      <a:endParaRPr lang="en-IN" sz="2400" dirty="0">
                        <a:solidFill>
                          <a:schemeClr val="accent1">
                            <a:lumMod val="75000"/>
                          </a:schemeClr>
                        </a:solidFill>
                        <a:effectLst/>
                      </a:endParaRPr>
                    </a:p>
                  </a:txBody>
                  <a:tcPr marT="91440" marB="91440"/>
                </a:tc>
                <a:tc>
                  <a:txBody>
                    <a:bodyPr/>
                    <a:lstStyle/>
                    <a:p>
                      <a:pPr rtl="0" fontAlgn="t">
                        <a:spcBef>
                          <a:spcPts val="0"/>
                        </a:spcBef>
                        <a:spcAft>
                          <a:spcPts val="0"/>
                        </a:spcAft>
                      </a:pPr>
                      <a:r>
                        <a:rPr lang="en-IN" sz="2000" u="none" strike="noStrike" dirty="0">
                          <a:effectLst/>
                        </a:rPr>
                        <a:t>SYSTEM :</a:t>
                      </a:r>
                      <a:endParaRPr lang="en-IN" sz="2400" dirty="0">
                        <a:solidFill>
                          <a:schemeClr val="accent1">
                            <a:lumMod val="75000"/>
                          </a:schemeClr>
                        </a:solidFill>
                        <a:effectLst/>
                      </a:endParaRPr>
                    </a:p>
                  </a:txBody>
                  <a:tcPr marT="91440" marB="91440"/>
                </a:tc>
                <a:extLst>
                  <a:ext uri="{0D108BD9-81ED-4DB2-BD59-A6C34878D82A}">
                    <a16:rowId xmlns:a16="http://schemas.microsoft.com/office/drawing/2014/main" xmlns="" val="10000"/>
                  </a:ext>
                </a:extLst>
              </a:tr>
              <a:tr h="647547">
                <a:tc>
                  <a:txBody>
                    <a:bodyPr/>
                    <a:lstStyle/>
                    <a:p>
                      <a:pPr rtl="0" fontAlgn="t">
                        <a:spcBef>
                          <a:spcPts val="0"/>
                        </a:spcBef>
                        <a:spcAft>
                          <a:spcPts val="0"/>
                        </a:spcAft>
                      </a:pPr>
                      <a:r>
                        <a:rPr lang="en-IN" sz="1800" u="none" strike="noStrike" dirty="0">
                          <a:effectLst/>
                        </a:rPr>
                        <a:t>Chooses sign-up option</a:t>
                      </a:r>
                      <a:endParaRPr lang="en-IN" sz="2400" dirty="0">
                        <a:solidFill>
                          <a:schemeClr val="accent1">
                            <a:lumMod val="75000"/>
                          </a:schemeClr>
                        </a:solidFill>
                        <a:effectLst/>
                      </a:endParaRPr>
                    </a:p>
                  </a:txBody>
                  <a:tcPr marT="91440" marB="91440"/>
                </a:tc>
                <a:tc>
                  <a:txBody>
                    <a:bodyPr/>
                    <a:lstStyle/>
                    <a:p>
                      <a:pPr fontAlgn="t"/>
                      <a:r>
                        <a:rPr lang="en-IN" sz="2400" dirty="0">
                          <a:effectLst/>
                        </a:rPr>
                        <a:t> </a:t>
                      </a:r>
                      <a:endParaRPr lang="en-IN" sz="2400" dirty="0">
                        <a:solidFill>
                          <a:schemeClr val="accent1">
                            <a:lumMod val="75000"/>
                          </a:schemeClr>
                        </a:solidFill>
                        <a:effectLst/>
                      </a:endParaRPr>
                    </a:p>
                  </a:txBody>
                  <a:tcPr marT="91440" marB="91440"/>
                </a:tc>
                <a:extLst>
                  <a:ext uri="{0D108BD9-81ED-4DB2-BD59-A6C34878D82A}">
                    <a16:rowId xmlns:a16="http://schemas.microsoft.com/office/drawing/2014/main" xmlns="" val="10001"/>
                  </a:ext>
                </a:extLst>
              </a:tr>
              <a:tr h="647547">
                <a:tc>
                  <a:txBody>
                    <a:bodyPr/>
                    <a:lstStyle/>
                    <a:p>
                      <a:pPr fontAlgn="t"/>
                      <a:r>
                        <a:rPr lang="en-IN" sz="2400" dirty="0">
                          <a:effectLst/>
                        </a:rPr>
                        <a:t> </a:t>
                      </a:r>
                      <a:endParaRPr lang="en-IN" sz="2400" dirty="0">
                        <a:solidFill>
                          <a:schemeClr val="accent1">
                            <a:lumMod val="75000"/>
                          </a:schemeClr>
                        </a:solidFill>
                        <a:effectLst/>
                      </a:endParaRPr>
                    </a:p>
                  </a:txBody>
                  <a:tcPr marT="91440" marB="91440"/>
                </a:tc>
                <a:tc>
                  <a:txBody>
                    <a:bodyPr/>
                    <a:lstStyle/>
                    <a:p>
                      <a:pPr rtl="0" fontAlgn="t">
                        <a:spcBef>
                          <a:spcPts val="0"/>
                        </a:spcBef>
                        <a:spcAft>
                          <a:spcPts val="0"/>
                        </a:spcAft>
                      </a:pPr>
                      <a:r>
                        <a:rPr lang="en-US" sz="1800" u="none" strike="noStrike" dirty="0">
                          <a:effectLst/>
                        </a:rPr>
                        <a:t>Prompts user to enter required information</a:t>
                      </a:r>
                      <a:endParaRPr lang="en-US" sz="2400" dirty="0">
                        <a:solidFill>
                          <a:schemeClr val="accent1">
                            <a:lumMod val="75000"/>
                          </a:schemeClr>
                        </a:solidFill>
                        <a:effectLst/>
                      </a:endParaRPr>
                    </a:p>
                  </a:txBody>
                  <a:tcPr marT="91440" marB="91440"/>
                </a:tc>
                <a:extLst>
                  <a:ext uri="{0D108BD9-81ED-4DB2-BD59-A6C34878D82A}">
                    <a16:rowId xmlns:a16="http://schemas.microsoft.com/office/drawing/2014/main" xmlns="" val="10002"/>
                  </a:ext>
                </a:extLst>
              </a:tr>
              <a:tr h="647547">
                <a:tc>
                  <a:txBody>
                    <a:bodyPr/>
                    <a:lstStyle/>
                    <a:p>
                      <a:pPr rtl="0" fontAlgn="t">
                        <a:spcBef>
                          <a:spcPts val="0"/>
                        </a:spcBef>
                        <a:spcAft>
                          <a:spcPts val="0"/>
                        </a:spcAft>
                      </a:pPr>
                      <a:r>
                        <a:rPr lang="en-US" sz="1800" u="none" strike="noStrike" dirty="0">
                          <a:effectLst/>
                        </a:rPr>
                        <a:t>Enters required information prompted by system</a:t>
                      </a:r>
                      <a:endParaRPr lang="en-US" sz="2400" dirty="0">
                        <a:solidFill>
                          <a:schemeClr val="accent1">
                            <a:lumMod val="75000"/>
                          </a:schemeClr>
                        </a:solidFill>
                        <a:effectLst/>
                      </a:endParaRPr>
                    </a:p>
                  </a:txBody>
                  <a:tcPr marT="91440" marB="91440"/>
                </a:tc>
                <a:tc>
                  <a:txBody>
                    <a:bodyPr/>
                    <a:lstStyle/>
                    <a:p>
                      <a:pPr fontAlgn="t"/>
                      <a:r>
                        <a:rPr lang="en-IN" sz="2400" dirty="0">
                          <a:effectLst/>
                        </a:rPr>
                        <a:t> </a:t>
                      </a:r>
                      <a:endParaRPr lang="en-IN" sz="2400" dirty="0">
                        <a:solidFill>
                          <a:schemeClr val="accent1">
                            <a:lumMod val="75000"/>
                          </a:schemeClr>
                        </a:solidFill>
                        <a:effectLst/>
                      </a:endParaRPr>
                    </a:p>
                  </a:txBody>
                  <a:tcPr marT="91440" marB="91440"/>
                </a:tc>
                <a:extLst>
                  <a:ext uri="{0D108BD9-81ED-4DB2-BD59-A6C34878D82A}">
                    <a16:rowId xmlns:a16="http://schemas.microsoft.com/office/drawing/2014/main" xmlns="" val="10003"/>
                  </a:ext>
                </a:extLst>
              </a:tr>
              <a:tr h="647547">
                <a:tc>
                  <a:txBody>
                    <a:bodyPr/>
                    <a:lstStyle/>
                    <a:p>
                      <a:pPr fontAlgn="t"/>
                      <a:r>
                        <a:rPr lang="en-IN" sz="2400" dirty="0">
                          <a:effectLst/>
                        </a:rPr>
                        <a:t> </a:t>
                      </a:r>
                      <a:endParaRPr lang="en-IN" sz="2400" dirty="0">
                        <a:solidFill>
                          <a:schemeClr val="accent1">
                            <a:lumMod val="75000"/>
                          </a:schemeClr>
                        </a:solidFill>
                        <a:effectLst/>
                      </a:endParaRPr>
                    </a:p>
                  </a:txBody>
                  <a:tcPr marT="91440" marB="91440"/>
                </a:tc>
                <a:tc>
                  <a:txBody>
                    <a:bodyPr/>
                    <a:lstStyle/>
                    <a:p>
                      <a:pPr rtl="0" fontAlgn="t">
                        <a:spcBef>
                          <a:spcPts val="0"/>
                        </a:spcBef>
                        <a:spcAft>
                          <a:spcPts val="0"/>
                        </a:spcAft>
                      </a:pPr>
                      <a:r>
                        <a:rPr lang="en-US" sz="1800" u="none" strike="noStrike" dirty="0">
                          <a:effectLst/>
                        </a:rPr>
                        <a:t>A message saying account is created</a:t>
                      </a:r>
                      <a:endParaRPr lang="en-US" sz="2400" dirty="0">
                        <a:solidFill>
                          <a:schemeClr val="accent1">
                            <a:lumMod val="75000"/>
                          </a:schemeClr>
                        </a:solidFill>
                        <a:effectLst/>
                      </a:endParaRPr>
                    </a:p>
                  </a:txBody>
                  <a:tcPr marT="91440" marB="91440"/>
                </a:tc>
                <a:extLst>
                  <a:ext uri="{0D108BD9-81ED-4DB2-BD59-A6C34878D82A}">
                    <a16:rowId xmlns:a16="http://schemas.microsoft.com/office/drawing/2014/main" xmlns="" val="10004"/>
                  </a:ext>
                </a:extLst>
              </a:tr>
            </a:tbl>
          </a:graphicData>
        </a:graphic>
      </p:graphicFrame>
      <p:sp>
        <p:nvSpPr>
          <p:cNvPr id="5" name="Rectangle 1"/>
          <p:cNvSpPr>
            <a:spLocks noChangeArrowheads="1"/>
          </p:cNvSpPr>
          <p:nvPr/>
        </p:nvSpPr>
        <p:spPr bwMode="auto">
          <a:xfrm>
            <a:off x="381000" y="859306"/>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Register</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User</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new user to register for an account</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kumimoji="0" lang="en-US" sz="2000" b="0" i="0" u="none" strike="noStrike" cap="none" normalizeH="0" baseline="0" dirty="0">
                <a:ln>
                  <a:noFill/>
                </a:ln>
                <a:solidFill>
                  <a:srgbClr val="071013"/>
                </a:solidFill>
                <a:effectLst/>
                <a:latin typeface="Comfortaa"/>
                <a:cs typeface="Arial" pitchFamily="34" charset="0"/>
              </a:rPr>
              <a:t>None</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An account is created for the user</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419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Usecase-2</a:t>
            </a:r>
            <a:endParaRPr lang="en-IN" dirty="0">
              <a:solidFill>
                <a:schemeClr val="accent1">
                  <a:lumMod val="75000"/>
                </a:schemeClr>
              </a:solidFill>
              <a:latin typeface="Bahnschrif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929762"/>
              </p:ext>
            </p:extLst>
          </p:nvPr>
        </p:nvGraphicFramePr>
        <p:xfrm>
          <a:off x="381000" y="3886200"/>
          <a:ext cx="8458200" cy="2590800"/>
        </p:xfrm>
        <a:graphic>
          <a:graphicData uri="http://schemas.openxmlformats.org/drawingml/2006/table">
            <a:tbl>
              <a:tblPr>
                <a:tableStyleId>{69C7853C-536D-4A76-A0AE-DD22124D55A5}</a:tableStyleId>
              </a:tblPr>
              <a:tblGrid>
                <a:gridCol w="3383280">
                  <a:extLst>
                    <a:ext uri="{9D8B030D-6E8A-4147-A177-3AD203B41FA5}">
                      <a16:colId xmlns:a16="http://schemas.microsoft.com/office/drawing/2014/main" xmlns="" val="20000"/>
                    </a:ext>
                  </a:extLst>
                </a:gridCol>
                <a:gridCol w="5074920">
                  <a:extLst>
                    <a:ext uri="{9D8B030D-6E8A-4147-A177-3AD203B41FA5}">
                      <a16:colId xmlns:a16="http://schemas.microsoft.com/office/drawing/2014/main" xmlns="" val="20001"/>
                    </a:ext>
                  </a:extLst>
                </a:gridCol>
              </a:tblGrid>
              <a:tr h="637082">
                <a:tc>
                  <a:txBody>
                    <a:bodyPr/>
                    <a:lstStyle/>
                    <a:p>
                      <a:pPr rtl="0" fontAlgn="t">
                        <a:spcBef>
                          <a:spcPts val="0"/>
                        </a:spcBef>
                        <a:spcAft>
                          <a:spcPts val="0"/>
                        </a:spcAft>
                      </a:pPr>
                      <a:r>
                        <a:rPr lang="en-IN" sz="1800" u="none" strike="noStrike" dirty="0">
                          <a:effectLst/>
                        </a:rPr>
                        <a:t>USER :</a:t>
                      </a:r>
                      <a:endParaRPr lang="en-IN" sz="2000" dirty="0">
                        <a:effectLst/>
                      </a:endParaRPr>
                    </a:p>
                  </a:txBody>
                  <a:tcPr marT="91440" marB="91440"/>
                </a:tc>
                <a:tc>
                  <a:txBody>
                    <a:bodyPr/>
                    <a:lstStyle/>
                    <a:p>
                      <a:pPr rtl="0" fontAlgn="t">
                        <a:spcBef>
                          <a:spcPts val="0"/>
                        </a:spcBef>
                        <a:spcAft>
                          <a:spcPts val="0"/>
                        </a:spcAft>
                      </a:pPr>
                      <a:r>
                        <a:rPr lang="en-IN" sz="1800" u="none" strike="noStrike" dirty="0">
                          <a:effectLst/>
                        </a:rPr>
                        <a:t>SYSTEM :</a:t>
                      </a:r>
                      <a:endParaRPr lang="en-IN" sz="2000" dirty="0">
                        <a:effectLst/>
                      </a:endParaRPr>
                    </a:p>
                  </a:txBody>
                  <a:tcPr marT="91440" marB="91440"/>
                </a:tc>
                <a:extLst>
                  <a:ext uri="{0D108BD9-81ED-4DB2-BD59-A6C34878D82A}">
                    <a16:rowId xmlns:a16="http://schemas.microsoft.com/office/drawing/2014/main" xmlns="" val="10000"/>
                  </a:ext>
                </a:extLst>
              </a:tr>
              <a:tr h="679554">
                <a:tc>
                  <a:txBody>
                    <a:bodyPr/>
                    <a:lstStyle/>
                    <a:p>
                      <a:pPr rtl="0" fontAlgn="t">
                        <a:spcBef>
                          <a:spcPts val="0"/>
                        </a:spcBef>
                        <a:spcAft>
                          <a:spcPts val="0"/>
                        </a:spcAft>
                      </a:pPr>
                      <a:r>
                        <a:rPr lang="en-IN" sz="1600" u="none" strike="noStrike" dirty="0">
                          <a:effectLst/>
                        </a:rPr>
                        <a:t>Enters username and password    </a:t>
                      </a:r>
                      <a:endParaRPr lang="en-IN" sz="2000" dirty="0">
                        <a:effectLst/>
                      </a:endParaRPr>
                    </a:p>
                  </a:txBody>
                  <a:tcPr marT="91440" marB="91440"/>
                </a:tc>
                <a:tc>
                  <a:txBody>
                    <a:bodyPr/>
                    <a:lstStyle/>
                    <a:p>
                      <a:pPr fontAlgn="t"/>
                      <a:r>
                        <a:rPr lang="en-IN" sz="2000" dirty="0">
                          <a:effectLst/>
                        </a:rPr>
                        <a:t> </a:t>
                      </a:r>
                    </a:p>
                  </a:txBody>
                  <a:tcPr marT="91440" marB="91440"/>
                </a:tc>
                <a:extLst>
                  <a:ext uri="{0D108BD9-81ED-4DB2-BD59-A6C34878D82A}">
                    <a16:rowId xmlns:a16="http://schemas.microsoft.com/office/drawing/2014/main" xmlns="" val="10001"/>
                  </a:ext>
                </a:extLst>
              </a:tr>
              <a:tr h="1274164">
                <a:tc>
                  <a:txBody>
                    <a:bodyPr/>
                    <a:lstStyle/>
                    <a:p>
                      <a:pPr fontAlgn="t"/>
                      <a:r>
                        <a:rPr lang="en-IN" sz="2000" dirty="0">
                          <a:effectLst/>
                        </a:rPr>
                        <a:t> </a:t>
                      </a:r>
                    </a:p>
                  </a:txBody>
                  <a:tcPr marT="91440" marB="91440"/>
                </a:tc>
                <a:tc>
                  <a:txBody>
                    <a:bodyPr/>
                    <a:lstStyle/>
                    <a:p>
                      <a:pPr rtl="0" fontAlgn="t">
                        <a:spcBef>
                          <a:spcPts val="0"/>
                        </a:spcBef>
                        <a:spcAft>
                          <a:spcPts val="0"/>
                        </a:spcAft>
                      </a:pPr>
                      <a:r>
                        <a:rPr lang="en-US" sz="1600" u="none" strike="noStrike" dirty="0">
                          <a:effectLst/>
                        </a:rPr>
                        <a:t>Validates the credentials entered by user and</a:t>
                      </a:r>
                      <a:endParaRPr lang="en-US" sz="2000" dirty="0">
                        <a:effectLst/>
                      </a:endParaRPr>
                    </a:p>
                    <a:p>
                      <a:pPr rtl="0" fontAlgn="t">
                        <a:spcBef>
                          <a:spcPts val="0"/>
                        </a:spcBef>
                        <a:spcAft>
                          <a:spcPts val="0"/>
                        </a:spcAft>
                      </a:pPr>
                      <a:r>
                        <a:rPr lang="en-US" sz="1600" u="none" strike="noStrike" dirty="0">
                          <a:effectLst/>
                        </a:rPr>
                        <a:t>i)  Displays main menu if the credentials are valid</a:t>
                      </a:r>
                      <a:endParaRPr lang="en-US" sz="2000" dirty="0">
                        <a:effectLst/>
                      </a:endParaRPr>
                    </a:p>
                    <a:p>
                      <a:pPr rtl="0" fontAlgn="t">
                        <a:spcBef>
                          <a:spcPts val="0"/>
                        </a:spcBef>
                        <a:spcAft>
                          <a:spcPts val="0"/>
                        </a:spcAft>
                      </a:pPr>
                      <a:r>
                        <a:rPr lang="en-US" sz="1600" u="none" strike="noStrike" dirty="0">
                          <a:effectLst/>
                        </a:rPr>
                        <a:t>ii) Display a error message saying invalid credentials</a:t>
                      </a:r>
                      <a:endParaRPr lang="en-US" sz="2000" dirty="0">
                        <a:effectLst/>
                      </a:endParaRPr>
                    </a:p>
                  </a:txBody>
                  <a:tcPr marT="91440" marB="91440"/>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381000" y="1751112"/>
            <a:ext cx="822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Name :     </a:t>
            </a:r>
            <a:r>
              <a:rPr kumimoji="0" lang="en-US" sz="2000" b="0" i="0" u="none" strike="noStrike" cap="none" normalizeH="0" baseline="0" dirty="0">
                <a:ln>
                  <a:noFill/>
                </a:ln>
                <a:solidFill>
                  <a:srgbClr val="071013"/>
                </a:solidFill>
                <a:effectLst/>
                <a:latin typeface="Comfortaa"/>
                <a:cs typeface="Arial" pitchFamily="34" charset="0"/>
              </a:rPr>
              <a:t>Login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Actor :     </a:t>
            </a:r>
            <a:r>
              <a:rPr kumimoji="0" lang="en-US" sz="2000" b="0" i="0" u="none" strike="noStrike" cap="none" normalizeH="0" baseline="0" dirty="0">
                <a:ln>
                  <a:noFill/>
                </a:ln>
                <a:solidFill>
                  <a:srgbClr val="071013"/>
                </a:solidFill>
                <a:effectLst/>
                <a:latin typeface="Comfortaa"/>
                <a:cs typeface="Arial" pitchFamily="34" charset="0"/>
              </a:rPr>
              <a:t>User</a:t>
            </a:r>
            <a:br>
              <a:rPr kumimoji="0" lang="en-US" sz="2000" b="0" i="0" u="none" strike="noStrike" cap="none" normalizeH="0" baseline="0" dirty="0">
                <a:ln>
                  <a:noFill/>
                </a:ln>
                <a:solidFill>
                  <a:srgbClr val="071013"/>
                </a:solidFill>
                <a:effectLst/>
                <a:latin typeface="Comfortaa"/>
                <a:cs typeface="Arial" pitchFamily="34" charset="0"/>
              </a:rPr>
            </a:br>
            <a:r>
              <a:rPr kumimoji="0" lang="en-US" sz="2000" b="1" i="0" u="none" strike="noStrike" cap="none" normalizeH="0" baseline="0" dirty="0">
                <a:ln>
                  <a:noFill/>
                </a:ln>
                <a:solidFill>
                  <a:srgbClr val="3C787E"/>
                </a:solidFill>
                <a:effectLst/>
                <a:latin typeface="Comfortaa"/>
                <a:cs typeface="Arial" pitchFamily="34" charset="0"/>
              </a:rPr>
              <a:t>Description :     </a:t>
            </a:r>
            <a:r>
              <a:rPr kumimoji="0" lang="en-US" sz="2000" b="0" i="0" u="none" strike="noStrike" cap="none" normalizeH="0" baseline="0" dirty="0">
                <a:ln>
                  <a:noFill/>
                </a:ln>
                <a:solidFill>
                  <a:srgbClr val="071013"/>
                </a:solidFill>
                <a:effectLst/>
                <a:latin typeface="Comfortaa"/>
                <a:cs typeface="Arial" pitchFamily="34" charset="0"/>
              </a:rPr>
              <a:t>Allows registered users to access features</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Pre-conditions :     </a:t>
            </a:r>
            <a:r>
              <a:rPr kumimoji="0" lang="en-US" sz="2000" b="0" i="0" u="none" strike="noStrike" cap="none" normalizeH="0" baseline="0" dirty="0">
                <a:ln>
                  <a:noFill/>
                </a:ln>
                <a:solidFill>
                  <a:srgbClr val="071013"/>
                </a:solidFill>
                <a:effectLst/>
                <a:latin typeface="Comfortaa"/>
                <a:cs typeface="Arial" pitchFamily="34" charset="0"/>
              </a:rPr>
              <a:t>User must be registered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Post-conditions :     </a:t>
            </a:r>
            <a:r>
              <a:rPr kumimoji="0" lang="en-US" sz="2000" b="0" i="0" u="none" strike="noStrike" cap="none" normalizeH="0" baseline="0" dirty="0">
                <a:ln>
                  <a:noFill/>
                </a:ln>
                <a:solidFill>
                  <a:srgbClr val="071013"/>
                </a:solidFill>
                <a:effectLst/>
                <a:latin typeface="Comfortaa"/>
                <a:cs typeface="Arial" pitchFamily="34" charset="0"/>
              </a:rPr>
              <a:t>Menu is displayed and must enter the </a:t>
            </a:r>
            <a:r>
              <a:rPr kumimoji="0" lang="en-US" sz="2000" b="0" i="0" u="none" strike="noStrike" cap="none" normalizeH="0" baseline="0" dirty="0" smtClean="0">
                <a:ln>
                  <a:noFill/>
                </a:ln>
                <a:solidFill>
                  <a:srgbClr val="071013"/>
                </a:solidFill>
                <a:effectLst/>
                <a:latin typeface="Comfortaa"/>
                <a:cs typeface="Arial" pitchFamily="34" charset="0"/>
              </a:rPr>
              <a:t>use case </a:t>
            </a:r>
            <a:r>
              <a:rPr kumimoji="0" lang="en-US" sz="2000" b="0" i="0" u="none" strike="noStrike" cap="none" normalizeH="0" baseline="0" dirty="0">
                <a:ln>
                  <a:noFill/>
                </a:ln>
                <a:solidFill>
                  <a:srgbClr val="071013"/>
                </a:solidFill>
                <a:effectLst/>
                <a:latin typeface="Comfortaa"/>
                <a:cs typeface="Arial" pitchFamily="34" charset="0"/>
              </a:rPr>
              <a:t>number within the limit</a:t>
            </a:r>
            <a:r>
              <a:rPr lang="en-US" sz="2000" dirty="0">
                <a:solidFill>
                  <a:srgbClr val="071013"/>
                </a:solidFill>
                <a:latin typeface="Comfortaa"/>
                <a:cs typeface="Arial" pitchFamily="34" charset="0"/>
              </a:rPr>
              <a:t>.</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3C787E"/>
                </a:solidFill>
                <a:effectLst/>
                <a:latin typeface="Comfortaa"/>
                <a:cs typeface="Arial" pitchFamily="34" charset="0"/>
              </a:rPr>
              <a:t>Main flow :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1326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Bahnschrift" pitchFamily="34" charset="0"/>
              </a:rPr>
              <a:t>Usecase-3</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1557034"/>
              </p:ext>
            </p:extLst>
          </p:nvPr>
        </p:nvGraphicFramePr>
        <p:xfrm>
          <a:off x="304801" y="4113049"/>
          <a:ext cx="8382000" cy="2531531"/>
        </p:xfrm>
        <a:graphic>
          <a:graphicData uri="http://schemas.openxmlformats.org/drawingml/2006/table">
            <a:tbl>
              <a:tblPr>
                <a:tableStyleId>{69C7853C-536D-4A76-A0AE-DD22124D55A5}</a:tableStyleId>
              </a:tblPr>
              <a:tblGrid>
                <a:gridCol w="4153747">
                  <a:extLst>
                    <a:ext uri="{9D8B030D-6E8A-4147-A177-3AD203B41FA5}">
                      <a16:colId xmlns:a16="http://schemas.microsoft.com/office/drawing/2014/main" xmlns="" val="20000"/>
                    </a:ext>
                  </a:extLst>
                </a:gridCol>
                <a:gridCol w="4228253">
                  <a:extLst>
                    <a:ext uri="{9D8B030D-6E8A-4147-A177-3AD203B41FA5}">
                      <a16:colId xmlns:a16="http://schemas.microsoft.com/office/drawing/2014/main" xmlns="" val="20001"/>
                    </a:ext>
                  </a:extLst>
                </a:gridCol>
              </a:tblGrid>
              <a:tr h="419392">
                <a:tc>
                  <a:txBody>
                    <a:bodyPr/>
                    <a:lstStyle/>
                    <a:p>
                      <a:pPr rtl="0" fontAlgn="t">
                        <a:spcBef>
                          <a:spcPts val="0"/>
                        </a:spcBef>
                        <a:spcAft>
                          <a:spcPts val="0"/>
                        </a:spcAft>
                      </a:pPr>
                      <a:r>
                        <a:rPr lang="en-IN" sz="1600" u="none" strike="noStrike" dirty="0">
                          <a:effectLst/>
                          <a:latin typeface="Bahnschrift" pitchFamily="34" charset="0"/>
                        </a:rPr>
                        <a:t>USER :</a:t>
                      </a:r>
                      <a:endParaRPr lang="en-IN" sz="1800" dirty="0">
                        <a:effectLst/>
                        <a:latin typeface="Bahnschrift" pitchFamily="34" charset="0"/>
                      </a:endParaRPr>
                    </a:p>
                  </a:txBody>
                  <a:tcPr marT="91440" marB="91440"/>
                </a:tc>
                <a:tc>
                  <a:txBody>
                    <a:bodyPr/>
                    <a:lstStyle/>
                    <a:p>
                      <a:pPr rtl="0" fontAlgn="t">
                        <a:spcBef>
                          <a:spcPts val="0"/>
                        </a:spcBef>
                        <a:spcAft>
                          <a:spcPts val="0"/>
                        </a:spcAft>
                      </a:pPr>
                      <a:r>
                        <a:rPr lang="en-IN" sz="1600" u="none" strike="noStrike" dirty="0">
                          <a:effectLst/>
                          <a:latin typeface="Bahnschrift" pitchFamily="34" charset="0"/>
                        </a:rPr>
                        <a:t>SYSTEM :</a:t>
                      </a:r>
                      <a:endParaRPr lang="en-IN" sz="1800" dirty="0">
                        <a:effectLst/>
                        <a:latin typeface="Bahnschrift" pitchFamily="34" charset="0"/>
                      </a:endParaRPr>
                    </a:p>
                  </a:txBody>
                  <a:tcPr marT="91440" marB="91440"/>
                </a:tc>
                <a:extLst>
                  <a:ext uri="{0D108BD9-81ED-4DB2-BD59-A6C34878D82A}">
                    <a16:rowId xmlns:a16="http://schemas.microsoft.com/office/drawing/2014/main" xmlns="" val="10000"/>
                  </a:ext>
                </a:extLst>
              </a:tr>
              <a:tr h="449348">
                <a:tc>
                  <a:txBody>
                    <a:bodyPr/>
                    <a:lstStyle/>
                    <a:p>
                      <a:pPr rtl="0" fontAlgn="t">
                        <a:spcBef>
                          <a:spcPts val="0"/>
                        </a:spcBef>
                        <a:spcAft>
                          <a:spcPts val="0"/>
                        </a:spcAft>
                      </a:pPr>
                      <a:r>
                        <a:rPr lang="en-IN" sz="1400" u="none" strike="noStrike" dirty="0">
                          <a:effectLst/>
                          <a:latin typeface="Bahnschrift" pitchFamily="34" charset="0"/>
                        </a:rPr>
                        <a:t>Selects the ad</a:t>
                      </a:r>
                      <a:r>
                        <a:rPr lang="en-IN" sz="1400" u="none" strike="noStrike" baseline="0" dirty="0">
                          <a:effectLst/>
                          <a:latin typeface="Bahnschrift" pitchFamily="34" charset="0"/>
                        </a:rPr>
                        <a:t>d contacts </a:t>
                      </a:r>
                      <a:r>
                        <a:rPr lang="en-IN" sz="1400" u="none" strike="noStrike" dirty="0">
                          <a:effectLst/>
                          <a:latin typeface="Bahnschrift" pitchFamily="34" charset="0"/>
                        </a:rPr>
                        <a:t>option</a:t>
                      </a:r>
                      <a:endParaRPr lang="en-IN" sz="1800" dirty="0">
                        <a:effectLst/>
                        <a:latin typeface="Bahnschrift" pitchFamily="34" charset="0"/>
                      </a:endParaRPr>
                    </a:p>
                  </a:txBody>
                  <a:tcPr marT="91440" marB="91440"/>
                </a:tc>
                <a:tc>
                  <a:txBody>
                    <a:bodyPr/>
                    <a:lstStyle/>
                    <a:p>
                      <a:pPr fontAlgn="t"/>
                      <a:r>
                        <a:rPr lang="en-IN" sz="1800" dirty="0">
                          <a:effectLst/>
                          <a:latin typeface="Bahnschrift" pitchFamily="34" charset="0"/>
                        </a:rPr>
                        <a:t> </a:t>
                      </a:r>
                    </a:p>
                  </a:txBody>
                  <a:tcPr marT="91440" marB="91440"/>
                </a:tc>
                <a:extLst>
                  <a:ext uri="{0D108BD9-81ED-4DB2-BD59-A6C34878D82A}">
                    <a16:rowId xmlns:a16="http://schemas.microsoft.com/office/drawing/2014/main" xmlns="" val="10001"/>
                  </a:ext>
                </a:extLst>
              </a:tr>
              <a:tr h="1647611">
                <a:tc>
                  <a:txBody>
                    <a:bodyPr/>
                    <a:lstStyle/>
                    <a:p>
                      <a:pPr fontAlgn="t"/>
                      <a:r>
                        <a:rPr lang="en-IN" sz="1800" dirty="0">
                          <a:effectLst/>
                          <a:latin typeface="Bahnschrift" pitchFamily="34" charset="0"/>
                        </a:rPr>
                        <a:t> </a:t>
                      </a:r>
                    </a:p>
                  </a:txBody>
                  <a:tcPr marT="91440" marB="91440"/>
                </a:tc>
                <a:tc>
                  <a:txBody>
                    <a:bodyPr/>
                    <a:lstStyle/>
                    <a:p>
                      <a:pPr rtl="0" fontAlgn="t">
                        <a:spcBef>
                          <a:spcPts val="0"/>
                        </a:spcBef>
                        <a:spcAft>
                          <a:spcPts val="0"/>
                        </a:spcAft>
                      </a:pPr>
                      <a:r>
                        <a:rPr lang="en-US" sz="1400" u="none" strike="noStrike" dirty="0">
                          <a:effectLst/>
                          <a:latin typeface="Bahnschrift" pitchFamily="34" charset="0"/>
                        </a:rPr>
                        <a:t>Displays add</a:t>
                      </a:r>
                      <a:r>
                        <a:rPr lang="en-US" sz="1400" u="none" strike="noStrike" baseline="0" dirty="0">
                          <a:effectLst/>
                          <a:latin typeface="Bahnschrift" pitchFamily="34" charset="0"/>
                        </a:rPr>
                        <a:t> a new contact</a:t>
                      </a:r>
                      <a:r>
                        <a:rPr lang="en-US" sz="1400" u="none" strike="noStrike" dirty="0">
                          <a:effectLst/>
                          <a:latin typeface="Bahnschrift" pitchFamily="34" charset="0"/>
                        </a:rPr>
                        <a:t> and</a:t>
                      </a:r>
                      <a:endParaRPr lang="en-US" sz="1800" dirty="0">
                        <a:effectLst/>
                        <a:latin typeface="Bahnschrift" pitchFamily="34" charset="0"/>
                      </a:endParaRPr>
                    </a:p>
                    <a:p>
                      <a:pPr rtl="0" fontAlgn="t">
                        <a:spcBef>
                          <a:spcPts val="0"/>
                        </a:spcBef>
                        <a:spcAft>
                          <a:spcPts val="0"/>
                        </a:spcAft>
                      </a:pPr>
                      <a:r>
                        <a:rPr lang="en-US" sz="1400" u="none" strike="noStrike" dirty="0">
                          <a:effectLst/>
                          <a:latin typeface="Bahnschrift" pitchFamily="34" charset="0"/>
                        </a:rPr>
                        <a:t>Prompts user to</a:t>
                      </a:r>
                      <a:r>
                        <a:rPr lang="en-US" sz="1400" u="none" strike="noStrike" baseline="0" dirty="0">
                          <a:effectLst/>
                          <a:latin typeface="Bahnschrift" pitchFamily="34" charset="0"/>
                        </a:rPr>
                        <a:t> add new contact and all the details like phone number, address , email ,gender ,citizenship number ,fathers  name , mothers name etc.</a:t>
                      </a:r>
                    </a:p>
                  </a:txBody>
                  <a:tcPr marT="91440" marB="91440"/>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443345" y="2220223"/>
            <a:ext cx="892925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Name :   </a:t>
            </a:r>
            <a:r>
              <a:rPr lang="en-US" dirty="0">
                <a:solidFill>
                  <a:schemeClr val="tx1">
                    <a:lumMod val="75000"/>
                    <a:lumOff val="25000"/>
                  </a:schemeClr>
                </a:solidFill>
                <a:latin typeface="Comfortaa"/>
                <a:cs typeface="Arial" pitchFamily="34" charset="0"/>
              </a:rPr>
              <a:t>add new contacts</a:t>
            </a:r>
            <a:endParaRPr kumimoji="0" lang="en-US" b="1" i="0" u="none" strike="noStrike" cap="none" normalizeH="0" baseline="0" dirty="0">
              <a:ln>
                <a:noFill/>
              </a:ln>
              <a:solidFill>
                <a:srgbClr val="3C787E"/>
              </a:solidFill>
              <a:effectLst/>
              <a:latin typeface="Comforta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Actor :     </a:t>
            </a:r>
            <a:r>
              <a:rPr kumimoji="0" lang="en-US" b="0" i="0" u="none" strike="noStrike" cap="none" normalizeH="0" baseline="0" dirty="0">
                <a:ln>
                  <a:noFill/>
                </a:ln>
                <a:solidFill>
                  <a:srgbClr val="071013"/>
                </a:solidFill>
                <a:effectLst/>
                <a:latin typeface="Comfortaa"/>
                <a:cs typeface="Arial" pitchFamily="34" charset="0"/>
              </a:rPr>
              <a:t>User</a:t>
            </a:r>
            <a:br>
              <a:rPr kumimoji="0" lang="en-US" b="0" i="0" u="none" strike="noStrike" cap="none" normalizeH="0" baseline="0" dirty="0">
                <a:ln>
                  <a:noFill/>
                </a:ln>
                <a:solidFill>
                  <a:srgbClr val="071013"/>
                </a:solidFill>
                <a:effectLst/>
                <a:latin typeface="Comfortaa"/>
                <a:cs typeface="Arial" pitchFamily="34" charset="0"/>
              </a:rPr>
            </a:br>
            <a:r>
              <a:rPr kumimoji="0" lang="en-US" b="1" i="0" u="none" strike="noStrike" cap="none" normalizeH="0" baseline="0" dirty="0">
                <a:ln>
                  <a:noFill/>
                </a:ln>
                <a:solidFill>
                  <a:srgbClr val="3C787E"/>
                </a:solidFill>
                <a:effectLst/>
                <a:latin typeface="Comfortaa"/>
                <a:cs typeface="Arial" pitchFamily="34" charset="0"/>
              </a:rPr>
              <a:t>Description :     </a:t>
            </a:r>
            <a:r>
              <a:rPr kumimoji="0" lang="en-US" b="0" i="0" u="none" strike="noStrike" cap="none" normalizeH="0" baseline="0" dirty="0">
                <a:ln>
                  <a:noFill/>
                </a:ln>
                <a:solidFill>
                  <a:srgbClr val="071013"/>
                </a:solidFill>
                <a:effectLst/>
                <a:latin typeface="Comfortaa"/>
                <a:cs typeface="Arial" pitchFamily="34" charset="0"/>
              </a:rPr>
              <a:t>Allows users to add</a:t>
            </a:r>
            <a:r>
              <a:rPr kumimoji="0" lang="en-US" b="0" i="0" u="none" strike="noStrike" cap="none" normalizeH="0" dirty="0">
                <a:ln>
                  <a:noFill/>
                </a:ln>
                <a:solidFill>
                  <a:srgbClr val="071013"/>
                </a:solidFill>
                <a:effectLst/>
                <a:latin typeface="Comfortaa"/>
                <a:cs typeface="Arial" pitchFamily="34" charset="0"/>
              </a:rPr>
              <a:t> new contacts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Pre-conditions :     </a:t>
            </a:r>
            <a:r>
              <a:rPr kumimoji="0" lang="en-US" b="0" i="0" u="none" strike="noStrike" cap="none" normalizeH="0" baseline="0" dirty="0">
                <a:ln>
                  <a:noFill/>
                </a:ln>
                <a:solidFill>
                  <a:srgbClr val="071013"/>
                </a:solidFill>
                <a:effectLst/>
                <a:latin typeface="Comfortaa"/>
                <a:cs typeface="Arial" pitchFamily="34" charset="0"/>
              </a:rPr>
              <a:t>User must be successfully logged 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Post-conditions : </a:t>
            </a:r>
            <a:r>
              <a:rPr lang="en-US" dirty="0">
                <a:solidFill>
                  <a:schemeClr val="tx1">
                    <a:lumMod val="95000"/>
                    <a:lumOff val="5000"/>
                  </a:schemeClr>
                </a:solidFill>
                <a:latin typeface="Comfortaa"/>
                <a:cs typeface="Arial" pitchFamily="34" charset="0"/>
              </a:rPr>
              <a:t>allowing to add new contacts</a:t>
            </a:r>
            <a:r>
              <a:rPr kumimoji="0" lang="en-US" b="0" i="0" u="none" strike="noStrike" cap="none" normalizeH="0" baseline="0" dirty="0">
                <a:ln>
                  <a:noFill/>
                </a:ln>
                <a:solidFill>
                  <a:srgbClr val="071013"/>
                </a:solidFill>
                <a:effectLst/>
                <a:latin typeface="Comfortaa"/>
                <a:cs typeface="Arial" pitchFamily="34" charset="0"/>
              </a:rPr>
              <a:t> is displayed on console</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3C787E"/>
                </a:solidFill>
                <a:effectLst/>
                <a:latin typeface="Comfortaa"/>
                <a:cs typeface="Arial" pitchFamily="34" charset="0"/>
              </a:rPr>
              <a:t>Main flow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38290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1461</TotalTime>
  <Words>501</Words>
  <Application>Microsoft Office PowerPoint</Application>
  <PresentationFormat>On-screen Show (4:3)</PresentationFormat>
  <Paragraphs>193</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 MINIPROJECT</vt:lpstr>
      <vt:lpstr> </vt:lpstr>
      <vt:lpstr>ABSTRACT About Phonebook Mini Project in C:</vt:lpstr>
      <vt:lpstr>Actor wise use case</vt:lpstr>
      <vt:lpstr>CONTACTS MANAGEMENT</vt:lpstr>
      <vt:lpstr>USER</vt:lpstr>
      <vt:lpstr>Usecase-1</vt:lpstr>
      <vt:lpstr>Usecase-2</vt:lpstr>
      <vt:lpstr>Usecase-3</vt:lpstr>
      <vt:lpstr>Usecase-4</vt:lpstr>
      <vt:lpstr>Usecase-5</vt:lpstr>
      <vt:lpstr>Usecase-6</vt:lpstr>
      <vt:lpstr>Usecase-7</vt:lpstr>
      <vt:lpstr>Usecase-8</vt:lpstr>
      <vt:lpstr>ADMIN</vt:lpstr>
      <vt:lpstr>Usecase-9</vt:lpstr>
      <vt:lpstr>Usecase-10</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user</dc:creator>
  <cp:lastModifiedBy>user</cp:lastModifiedBy>
  <cp:revision>26</cp:revision>
  <dcterms:created xsi:type="dcterms:W3CDTF">2006-08-16T00:00:00Z</dcterms:created>
  <dcterms:modified xsi:type="dcterms:W3CDTF">2020-12-23T10:27:49Z</dcterms:modified>
</cp:coreProperties>
</file>