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310" r:id="rId3"/>
    <p:sldId id="279" r:id="rId4"/>
    <p:sldId id="280" r:id="rId5"/>
    <p:sldId id="295" r:id="rId6"/>
    <p:sldId id="311" r:id="rId7"/>
    <p:sldId id="307" r:id="rId8"/>
    <p:sldId id="308" r:id="rId9"/>
    <p:sldId id="309" r:id="rId10"/>
    <p:sldId id="283" r:id="rId11"/>
    <p:sldId id="294" r:id="rId12"/>
    <p:sldId id="296" r:id="rId13"/>
    <p:sldId id="297" r:id="rId14"/>
    <p:sldId id="298" r:id="rId15"/>
    <p:sldId id="299" r:id="rId16"/>
    <p:sldId id="300" r:id="rId17"/>
    <p:sldId id="301" r:id="rId18"/>
    <p:sldId id="302" r:id="rId19"/>
    <p:sldId id="285" r:id="rId20"/>
    <p:sldId id="290" r:id="rId21"/>
    <p:sldId id="291" r:id="rId22"/>
    <p:sldId id="292"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94609" autoAdjust="0"/>
  </p:normalViewPr>
  <p:slideViewPr>
    <p:cSldViewPr snapToGrid="0" snapToObjects="1">
      <p:cViewPr varScale="1">
        <p:scale>
          <a:sx n="73" d="100"/>
          <a:sy n="73" d="100"/>
        </p:scale>
        <p:origin x="30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860D9-9D47-C0BB-B2B4-4B6F2B36CFCC}"/>
              </a:ext>
            </a:extLst>
          </p:cNvPr>
          <p:cNvSpPr>
            <a:spLocks noGrp="1"/>
          </p:cNvSpPr>
          <p:nvPr>
            <p:ph type="ctrTitle"/>
          </p:nvPr>
        </p:nvSpPr>
        <p:spPr>
          <a:xfrm>
            <a:off x="2651761" y="1201783"/>
            <a:ext cx="7145382" cy="4127863"/>
          </a:xfrm>
        </p:spPr>
        <p:txBody>
          <a:bodyPr/>
          <a:lstStyle/>
          <a:p>
            <a:r>
              <a:rPr lang="en-US" dirty="0" smtClean="0"/>
              <a:t>Walmart</a:t>
            </a:r>
            <a:br>
              <a:rPr lang="en-US" dirty="0" smtClean="0"/>
            </a:br>
            <a:r>
              <a:rPr lang="en-US" dirty="0" smtClean="0"/>
              <a:t>CONVERGE </a:t>
            </a:r>
            <a:r>
              <a:rPr lang="en-US" dirty="0" err="1" smtClean="0"/>
              <a:t>sparkathon</a:t>
            </a:r>
            <a:r>
              <a:rPr lang="en-US" dirty="0" smtClean="0"/>
              <a:t/>
            </a:r>
            <a:br>
              <a:rPr lang="en-US" dirty="0" smtClean="0"/>
            </a:br>
            <a:r>
              <a:rPr lang="en-US" dirty="0" smtClean="0"/>
              <a:t> 2023</a:t>
            </a:r>
            <a:br>
              <a:rPr lang="en-US" dirty="0" smtClean="0"/>
            </a:br>
            <a:endParaRPr lang="en-US" dirty="0"/>
          </a:p>
        </p:txBody>
      </p:sp>
    </p:spTree>
    <p:extLst>
      <p:ext uri="{BB962C8B-B14F-4D97-AF65-F5344CB8AC3E}">
        <p14:creationId xmlns:p14="http://schemas.microsoft.com/office/powerpoint/2010/main" val="2131568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60476" y="155586"/>
            <a:ext cx="10809732" cy="821563"/>
          </a:xfrm>
        </p:spPr>
        <p:txBody>
          <a:bodyPr/>
          <a:lstStyle/>
          <a:p>
            <a:r>
              <a:rPr lang="en-US" sz="4400" b="1" dirty="0">
                <a:solidFill>
                  <a:schemeClr val="accent6"/>
                </a:solidFill>
                <a:latin typeface="Arial Black" panose="020B0604020202020204" pitchFamily="34" charset="0"/>
                <a:cs typeface="Arial Black" panose="020B0604020202020204" pitchFamily="34" charset="0"/>
              </a:rPr>
              <a:t>OFFLINE STORE PERFORMANCE ANALYSIS</a:t>
            </a:r>
          </a:p>
        </p:txBody>
      </p:sp>
      <p:sp>
        <p:nvSpPr>
          <p:cNvPr id="6" name="Footer Placeholder 5">
            <a:extLst>
              <a:ext uri="{FF2B5EF4-FFF2-40B4-BE49-F238E27FC236}">
                <a16:creationId xmlns="" xmlns:a16="http://schemas.microsoft.com/office/drawing/2014/main" id="{A6DDBB02-9464-CEB2-1790-240E71187667}"/>
              </a:ext>
            </a:extLst>
          </p:cNvPr>
          <p:cNvSpPr>
            <a:spLocks noGrp="1"/>
          </p:cNvSpPr>
          <p:nvPr>
            <p:ph type="ftr" sz="quarter" idx="11"/>
          </p:nvPr>
        </p:nvSpPr>
        <p:spPr/>
        <p:txBody>
          <a:bodyPr/>
          <a:lstStyle/>
          <a:p>
            <a:r>
              <a:rPr lang="en-US" dirty="0"/>
              <a:t>.</a:t>
            </a:r>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r>
              <a:rPr lang="en-US" dirty="0"/>
              <a:t>.</a:t>
            </a:r>
          </a:p>
          <a:p>
            <a:endParaRPr lang="en-US" dirty="0"/>
          </a:p>
        </p:txBody>
      </p:sp>
      <p:pic>
        <p:nvPicPr>
          <p:cNvPr id="10" name="Content Placeholder 9">
            <a:extLst>
              <a:ext uri="{FF2B5EF4-FFF2-40B4-BE49-F238E27FC236}">
                <a16:creationId xmlns="" xmlns:a16="http://schemas.microsoft.com/office/drawing/2014/main" id="{E432884D-5EC1-897F-DC51-114C8272C64B}"/>
              </a:ext>
            </a:extLst>
          </p:cNvPr>
          <p:cNvPicPr>
            <a:picLocks noGrp="1" noChangeAspect="1"/>
          </p:cNvPicPr>
          <p:nvPr>
            <p:ph sz="half" idx="1"/>
          </p:nvPr>
        </p:nvPicPr>
        <p:blipFill>
          <a:blip r:embed="rId2"/>
          <a:stretch>
            <a:fillRect/>
          </a:stretch>
        </p:blipFill>
        <p:spPr>
          <a:xfrm>
            <a:off x="1446245" y="1957183"/>
            <a:ext cx="9647853" cy="4340895"/>
          </a:xfrm>
        </p:spPr>
      </p:pic>
    </p:spTree>
    <p:extLst>
      <p:ext uri="{BB962C8B-B14F-4D97-AF65-F5344CB8AC3E}">
        <p14:creationId xmlns:p14="http://schemas.microsoft.com/office/powerpoint/2010/main" val="290384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60476" y="183578"/>
            <a:ext cx="10809732" cy="821563"/>
          </a:xfrm>
        </p:spPr>
        <p:txBody>
          <a:bodyPr/>
          <a:lstStyle/>
          <a:p>
            <a:r>
              <a:rPr lang="en-US" sz="4400" b="1" dirty="0">
                <a:solidFill>
                  <a:schemeClr val="accent6"/>
                </a:solidFill>
                <a:latin typeface="Arial Black" panose="020B0604020202020204" pitchFamily="34" charset="0"/>
                <a:cs typeface="Arial Black" panose="020B0604020202020204" pitchFamily="34" charset="0"/>
              </a:rPr>
              <a:t>OFFLINE STORE WEEKELY VISIT  ANALYSIS</a:t>
            </a:r>
          </a:p>
        </p:txBody>
      </p:sp>
      <p:sp>
        <p:nvSpPr>
          <p:cNvPr id="6" name="Footer Placeholder 5">
            <a:extLst>
              <a:ext uri="{FF2B5EF4-FFF2-40B4-BE49-F238E27FC236}">
                <a16:creationId xmlns="" xmlns:a16="http://schemas.microsoft.com/office/drawing/2014/main" id="{A6DDBB02-9464-CEB2-1790-240E71187667}"/>
              </a:ext>
            </a:extLst>
          </p:cNvPr>
          <p:cNvSpPr>
            <a:spLocks noGrp="1"/>
          </p:cNvSpPr>
          <p:nvPr>
            <p:ph type="ftr" sz="quarter" idx="11"/>
          </p:nvPr>
        </p:nvSpPr>
        <p:spPr/>
        <p:txBody>
          <a:bodyPr/>
          <a:lstStyle/>
          <a:p>
            <a:r>
              <a:rPr lang="en-US" dirty="0"/>
              <a:t>.</a:t>
            </a:r>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r>
              <a:rPr lang="en-US" dirty="0"/>
              <a:t>.</a:t>
            </a:r>
          </a:p>
        </p:txBody>
      </p:sp>
      <p:sp>
        <p:nvSpPr>
          <p:cNvPr id="4" name="Content Placeholder 3">
            <a:extLst>
              <a:ext uri="{FF2B5EF4-FFF2-40B4-BE49-F238E27FC236}">
                <a16:creationId xmlns="" xmlns:a16="http://schemas.microsoft.com/office/drawing/2014/main" id="{8633A7E9-CF6D-C82B-8856-5FFEF762EC37}"/>
              </a:ext>
            </a:extLst>
          </p:cNvPr>
          <p:cNvSpPr>
            <a:spLocks noGrp="1"/>
          </p:cNvSpPr>
          <p:nvPr>
            <p:ph sz="half" idx="1"/>
          </p:nvPr>
        </p:nvSpPr>
        <p:spPr/>
        <p:txBody>
          <a:bodyPr/>
          <a:lstStyle/>
          <a:p>
            <a:endParaRPr lang="en-IN" dirty="0"/>
          </a:p>
        </p:txBody>
      </p:sp>
      <p:pic>
        <p:nvPicPr>
          <p:cNvPr id="9" name="Picture 8">
            <a:extLst>
              <a:ext uri="{FF2B5EF4-FFF2-40B4-BE49-F238E27FC236}">
                <a16:creationId xmlns="" xmlns:a16="http://schemas.microsoft.com/office/drawing/2014/main" id="{81E0A0BF-4545-8A91-4D5A-FE49FE081CFD}"/>
              </a:ext>
            </a:extLst>
          </p:cNvPr>
          <p:cNvPicPr>
            <a:picLocks noChangeAspect="1"/>
          </p:cNvPicPr>
          <p:nvPr/>
        </p:nvPicPr>
        <p:blipFill>
          <a:blip r:embed="rId2"/>
          <a:stretch>
            <a:fillRect/>
          </a:stretch>
        </p:blipFill>
        <p:spPr>
          <a:xfrm>
            <a:off x="533400" y="1829499"/>
            <a:ext cx="11399519" cy="4427604"/>
          </a:xfrm>
          <a:prstGeom prst="rect">
            <a:avLst/>
          </a:prstGeom>
        </p:spPr>
      </p:pic>
    </p:spTree>
    <p:extLst>
      <p:ext uri="{BB962C8B-B14F-4D97-AF65-F5344CB8AC3E}">
        <p14:creationId xmlns:p14="http://schemas.microsoft.com/office/powerpoint/2010/main" val="1313573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7" y="731520"/>
            <a:ext cx="7476061" cy="1059958"/>
          </a:xfrm>
        </p:spPr>
        <p:txBody>
          <a:bodyPr/>
          <a:lstStyle/>
          <a:p>
            <a:r>
              <a:rPr lang="en-US" dirty="0"/>
              <a:t>PROPOSED SOLUTION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1791478"/>
            <a:ext cx="6766560" cy="4506685"/>
          </a:xfrm>
        </p:spPr>
        <p:txBody>
          <a:bodyPr/>
          <a:lstStyle/>
          <a:p>
            <a:pPr algn="just"/>
            <a:r>
              <a:rPr lang="en-US" sz="2000" dirty="0"/>
              <a:t>1) Implement an integrated analysis software system at Walmart's physical stores to enhance customer experience.</a:t>
            </a:r>
          </a:p>
          <a:p>
            <a:pPr algn="just"/>
            <a:r>
              <a:rPr lang="en-US" sz="2000" dirty="0"/>
              <a:t>2) Automatically create customer accounts during offline store purchases to track and analyze their behavior.</a:t>
            </a:r>
          </a:p>
          <a:p>
            <a:pPr algn="just"/>
            <a:r>
              <a:rPr lang="en-US" sz="2000" dirty="0"/>
              <a:t>3) Gather comprehensive purchase details and customer preferences to generate insights for improving services.</a:t>
            </a:r>
          </a:p>
          <a:p>
            <a:pPr algn="just"/>
            <a:r>
              <a:rPr lang="en-US" sz="2000" dirty="0"/>
              <a:t>4) Analyze customer behaviors, such as preferred products and frequency of visits, to understand buying patterns.</a:t>
            </a:r>
          </a:p>
          <a:p>
            <a:pPr algn="just"/>
            <a:r>
              <a:rPr lang="en-US" sz="2000" dirty="0"/>
              <a:t>5) Use data analytics to identify areas of improvement and enhance the overall shopping experience.</a:t>
            </a:r>
          </a:p>
        </p:txBody>
      </p:sp>
    </p:spTree>
    <p:extLst>
      <p:ext uri="{BB962C8B-B14F-4D97-AF65-F5344CB8AC3E}">
        <p14:creationId xmlns:p14="http://schemas.microsoft.com/office/powerpoint/2010/main" val="774272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7" y="731520"/>
            <a:ext cx="7476061" cy="1059958"/>
          </a:xfrm>
        </p:spPr>
        <p:txBody>
          <a:bodyPr/>
          <a:lstStyle/>
          <a:p>
            <a:r>
              <a:rPr lang="en-US" dirty="0"/>
              <a:t>PROPOSED SOLUTION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1791478"/>
            <a:ext cx="6766560" cy="4506685"/>
          </a:xfrm>
        </p:spPr>
        <p:txBody>
          <a:bodyPr/>
          <a:lstStyle/>
          <a:p>
            <a:pPr algn="just"/>
            <a:r>
              <a:rPr lang="en-US" sz="2000" dirty="0"/>
              <a:t>6) Link offline store accounts with online purchases to create a unified customer profile.</a:t>
            </a:r>
          </a:p>
          <a:p>
            <a:pPr algn="just"/>
            <a:r>
              <a:rPr lang="en-US" sz="2000" dirty="0"/>
              <a:t>7) Provide real-time insights to store staff to offer personalized recommendations and assistance.</a:t>
            </a:r>
          </a:p>
          <a:p>
            <a:pPr algn="just"/>
            <a:r>
              <a:rPr lang="en-US" sz="2000" dirty="0"/>
              <a:t>8) Utilize the collected data to optimize product placement, pricing strategies, and marketing campaigns.</a:t>
            </a:r>
          </a:p>
          <a:p>
            <a:pPr algn="just"/>
            <a:r>
              <a:rPr lang="en-US" sz="2000" dirty="0"/>
              <a:t>9) Enhance customer loyalty by tailoring promotions and offers based on individual preferences.</a:t>
            </a:r>
          </a:p>
          <a:p>
            <a:pPr algn="just"/>
            <a:r>
              <a:rPr lang="en-US" sz="2000" dirty="0"/>
              <a:t>10) Continuously refine the analysis system based on feedback and evolving customer needs.</a:t>
            </a:r>
          </a:p>
        </p:txBody>
      </p:sp>
    </p:spTree>
    <p:extLst>
      <p:ext uri="{BB962C8B-B14F-4D97-AF65-F5344CB8AC3E}">
        <p14:creationId xmlns:p14="http://schemas.microsoft.com/office/powerpoint/2010/main" val="401961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8" y="731520"/>
            <a:ext cx="7177480" cy="1311884"/>
          </a:xfrm>
        </p:spPr>
        <p:txBody>
          <a:bodyPr/>
          <a:lstStyle/>
          <a:p>
            <a:r>
              <a:rPr lang="en-US" sz="4000" dirty="0"/>
              <a:t>TECHNICAL FEASIBLITY</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1791478"/>
            <a:ext cx="6766560" cy="4506685"/>
          </a:xfrm>
        </p:spPr>
        <p:txBody>
          <a:bodyPr/>
          <a:lstStyle/>
          <a:p>
            <a:pPr algn="just"/>
            <a:r>
              <a:rPr lang="en-US" sz="1600" b="1" dirty="0"/>
              <a:t>Unified Data Integration:  </a:t>
            </a:r>
            <a:r>
              <a:rPr lang="en-US" sz="1600" dirty="0"/>
              <a:t>Seamlessly integrate offline and online customer data, enabling a holistic view of their behavior and preferences.</a:t>
            </a:r>
          </a:p>
          <a:p>
            <a:pPr algn="just"/>
            <a:endParaRPr lang="en-US" sz="1600" b="1" dirty="0"/>
          </a:p>
          <a:p>
            <a:pPr algn="just"/>
            <a:r>
              <a:rPr lang="en-US" sz="1600" b="1" dirty="0"/>
              <a:t>Scalable Cloud Solutions: </a:t>
            </a:r>
            <a:r>
              <a:rPr lang="en-US" sz="1600" dirty="0"/>
              <a:t>Leverage scalable cloud infrastructure to efficiently handle large data volumes, ensuring smooth processing and analysis.</a:t>
            </a:r>
          </a:p>
          <a:p>
            <a:pPr algn="just"/>
            <a:endParaRPr lang="en-US" sz="1600" dirty="0"/>
          </a:p>
          <a:p>
            <a:pPr algn="just"/>
            <a:r>
              <a:rPr lang="en-US" sz="1600" b="1" dirty="0"/>
              <a:t>Advanced Analytics: </a:t>
            </a:r>
            <a:r>
              <a:rPr lang="en-US" sz="1600" dirty="0"/>
              <a:t>Utilize sophisticated data processing and machine learning algorithms for real-time analysis, generating valuable insights.</a:t>
            </a:r>
          </a:p>
          <a:p>
            <a:pPr algn="just"/>
            <a:endParaRPr lang="en-US" sz="1600" dirty="0"/>
          </a:p>
          <a:p>
            <a:pPr algn="just"/>
            <a:r>
              <a:rPr lang="en-US" sz="1600" b="1" dirty="0"/>
              <a:t>Predictive Personalization: </a:t>
            </a:r>
            <a:r>
              <a:rPr lang="en-US" sz="1600" dirty="0"/>
              <a:t>Employ machine learning models to predict customer preferences, enabling personalized recommendations.</a:t>
            </a:r>
          </a:p>
          <a:p>
            <a:pPr algn="just"/>
            <a:endParaRPr lang="en-US" sz="1600" dirty="0"/>
          </a:p>
          <a:p>
            <a:pPr algn="just"/>
            <a:r>
              <a:rPr lang="en-US" sz="1600" b="1" dirty="0"/>
              <a:t>Intuitive Interface: </a:t>
            </a:r>
            <a:r>
              <a:rPr lang="en-US" sz="1600" dirty="0"/>
              <a:t>Develop user-friendly interfaces for staff to access insights and implement data-driven improvements in-store.</a:t>
            </a:r>
          </a:p>
        </p:txBody>
      </p:sp>
    </p:spTree>
    <p:extLst>
      <p:ext uri="{BB962C8B-B14F-4D97-AF65-F5344CB8AC3E}">
        <p14:creationId xmlns:p14="http://schemas.microsoft.com/office/powerpoint/2010/main" val="725593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8" y="457200"/>
            <a:ext cx="7177480" cy="1586204"/>
          </a:xfrm>
        </p:spPr>
        <p:txBody>
          <a:bodyPr/>
          <a:lstStyle/>
          <a:p>
            <a:pPr algn="ctr"/>
            <a:r>
              <a:rPr lang="en-US" sz="3200" dirty="0"/>
              <a:t>SCALABILITY OF THE SOLUTION </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1586204"/>
            <a:ext cx="6766560" cy="4739951"/>
          </a:xfrm>
        </p:spPr>
        <p:txBody>
          <a:bodyPr/>
          <a:lstStyle/>
          <a:p>
            <a:pPr algn="just"/>
            <a:r>
              <a:rPr lang="en-US" sz="1600" b="1" dirty="0"/>
              <a:t>Data Handling Capacity: </a:t>
            </a:r>
            <a:r>
              <a:rPr lang="en-US" sz="1600" dirty="0"/>
              <a:t>The proposed solution is designed to handle substantial increases in data volume, ensuring smooth operation even during peak times.</a:t>
            </a:r>
          </a:p>
          <a:p>
            <a:pPr algn="just"/>
            <a:endParaRPr lang="en-US" sz="1600" dirty="0"/>
          </a:p>
          <a:p>
            <a:pPr algn="just"/>
            <a:r>
              <a:rPr lang="en-US" sz="1600" b="1" dirty="0"/>
              <a:t>Elastic Cloud Resources: </a:t>
            </a:r>
            <a:r>
              <a:rPr lang="en-US" sz="1600" dirty="0"/>
              <a:t>Our cloud-based architecture allows for easy scaling up or down of computing resources based on demand, ensuring optimal performance.</a:t>
            </a:r>
          </a:p>
          <a:p>
            <a:pPr algn="just"/>
            <a:endParaRPr lang="en-US" sz="1600" dirty="0"/>
          </a:p>
          <a:p>
            <a:pPr algn="just"/>
            <a:r>
              <a:rPr lang="en-US" sz="1600" b="1" dirty="0"/>
              <a:t>Load Balancing: </a:t>
            </a:r>
            <a:r>
              <a:rPr lang="en-US" sz="1600" dirty="0"/>
              <a:t>Implement load balancing mechanisms to distribute processing tasks efficiently, preventing system overload and bottlenecks.</a:t>
            </a:r>
          </a:p>
          <a:p>
            <a:pPr algn="just"/>
            <a:endParaRPr lang="en-US" sz="1600" dirty="0"/>
          </a:p>
          <a:p>
            <a:pPr algn="just"/>
            <a:r>
              <a:rPr lang="en-US" sz="1600" b="1" dirty="0"/>
              <a:t>Distributed Processing: </a:t>
            </a:r>
            <a:r>
              <a:rPr lang="en-US" sz="1600" dirty="0"/>
              <a:t>Utilize parallel processing techniques to distribute data analysis tasks across multiple servers, enhancing efficiency.</a:t>
            </a:r>
          </a:p>
          <a:p>
            <a:pPr algn="just"/>
            <a:endParaRPr lang="en-US" sz="1600" dirty="0"/>
          </a:p>
          <a:p>
            <a:pPr algn="just"/>
            <a:r>
              <a:rPr lang="en-US" sz="1600" b="1" dirty="0"/>
              <a:t>Auto-scaling Mechanism: </a:t>
            </a:r>
            <a:r>
              <a:rPr lang="en-US" sz="1600" dirty="0"/>
              <a:t>Implement auto-scaling features that automatically adjust resource allocation in response to fluctuations in usage, maintaining consistent performance.</a:t>
            </a:r>
          </a:p>
        </p:txBody>
      </p:sp>
    </p:spTree>
    <p:extLst>
      <p:ext uri="{BB962C8B-B14F-4D97-AF65-F5344CB8AC3E}">
        <p14:creationId xmlns:p14="http://schemas.microsoft.com/office/powerpoint/2010/main" val="2834332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8" y="382555"/>
            <a:ext cx="7177480" cy="1660849"/>
          </a:xfrm>
        </p:spPr>
        <p:txBody>
          <a:bodyPr/>
          <a:lstStyle/>
          <a:p>
            <a:pPr algn="ctr"/>
            <a:r>
              <a:rPr lang="en-US" sz="3200" dirty="0"/>
              <a:t>Impact and benefit TO WALMART </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1884784"/>
            <a:ext cx="6766560" cy="4441371"/>
          </a:xfrm>
        </p:spPr>
        <p:txBody>
          <a:bodyPr/>
          <a:lstStyle/>
          <a:p>
            <a:pPr algn="just"/>
            <a:r>
              <a:rPr lang="en-US" sz="1600" b="1" dirty="0"/>
              <a:t>Enhanced Customer Experience: </a:t>
            </a:r>
            <a:r>
              <a:rPr lang="en-US" sz="1600" dirty="0"/>
              <a:t>Tailored shopping experiences based on in-depth analysis of customer preferences, leading to increased loyalty and satisfaction.</a:t>
            </a:r>
          </a:p>
          <a:p>
            <a:pPr algn="just"/>
            <a:endParaRPr lang="en-US" sz="1600" dirty="0"/>
          </a:p>
          <a:p>
            <a:pPr algn="just"/>
            <a:r>
              <a:rPr lang="en-US" sz="1600" b="1" dirty="0"/>
              <a:t>Data-Driven Decisions: </a:t>
            </a:r>
            <a:r>
              <a:rPr lang="en-US" sz="1600" dirty="0"/>
              <a:t>Real-time insights guide strategic decisions, optimizing product placements, pricing, and promotions for better sales outcomes.</a:t>
            </a:r>
          </a:p>
          <a:p>
            <a:pPr algn="just"/>
            <a:endParaRPr lang="en-US" sz="1600" dirty="0"/>
          </a:p>
          <a:p>
            <a:pPr algn="just"/>
            <a:r>
              <a:rPr lang="en-US" sz="1600" b="1" dirty="0"/>
              <a:t>Operational Efficiency: </a:t>
            </a:r>
            <a:r>
              <a:rPr lang="en-US" sz="1600" dirty="0"/>
              <a:t>Automated data collection reduces manual effort, allowing staff to focus on key tasks, enhancing store efficiency.</a:t>
            </a:r>
          </a:p>
          <a:p>
            <a:pPr algn="just"/>
            <a:endParaRPr lang="en-US" sz="1600" dirty="0"/>
          </a:p>
          <a:p>
            <a:pPr algn="just"/>
            <a:r>
              <a:rPr lang="en-US" sz="1600" b="1" dirty="0"/>
              <a:t>Seamless Integration: </a:t>
            </a:r>
            <a:r>
              <a:rPr lang="en-US" sz="1600" dirty="0"/>
              <a:t>Bridging offline and online data for consistent customer experiences, fostering engagement across channels.</a:t>
            </a:r>
          </a:p>
          <a:p>
            <a:pPr algn="just"/>
            <a:endParaRPr lang="en-US" sz="1600" dirty="0"/>
          </a:p>
          <a:p>
            <a:pPr algn="just"/>
            <a:r>
              <a:rPr lang="en-US" sz="1600" b="1" dirty="0"/>
              <a:t>Competitive Edge:  </a:t>
            </a:r>
            <a:r>
              <a:rPr lang="en-US" sz="1600" dirty="0"/>
              <a:t>Utilizing advanced analytics positions Walmart as a retail leader, adapting swiftly to trends, customer demands, and industry changes.</a:t>
            </a:r>
          </a:p>
        </p:txBody>
      </p:sp>
    </p:spTree>
    <p:extLst>
      <p:ext uri="{BB962C8B-B14F-4D97-AF65-F5344CB8AC3E}">
        <p14:creationId xmlns:p14="http://schemas.microsoft.com/office/powerpoint/2010/main" val="4135420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086808" y="261257"/>
            <a:ext cx="7315200" cy="1782147"/>
          </a:xfrm>
        </p:spPr>
        <p:txBody>
          <a:bodyPr/>
          <a:lstStyle/>
          <a:p>
            <a:pPr algn="ctr"/>
            <a:r>
              <a:rPr lang="en-US" sz="4000" dirty="0"/>
              <a:t>Innovation and      creativity </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1726163"/>
            <a:ext cx="6766560" cy="4599992"/>
          </a:xfrm>
        </p:spPr>
        <p:txBody>
          <a:bodyPr/>
          <a:lstStyle/>
          <a:p>
            <a:pPr algn="just"/>
            <a:r>
              <a:rPr lang="en-US" sz="1600" b="1" dirty="0"/>
              <a:t>Novel Data Fusion: </a:t>
            </a:r>
            <a:r>
              <a:rPr lang="en-US" sz="1600" dirty="0"/>
              <a:t>Integrating offline and online purchase data offers a holistic view of customer behavior, facilitating personalized strategies.</a:t>
            </a:r>
          </a:p>
          <a:p>
            <a:pPr algn="just"/>
            <a:endParaRPr lang="en-US" sz="1600" dirty="0"/>
          </a:p>
          <a:p>
            <a:pPr algn="just"/>
            <a:r>
              <a:rPr lang="en-US" sz="1600" b="1" dirty="0"/>
              <a:t>Automated Customer Profiles: </a:t>
            </a:r>
            <a:r>
              <a:rPr lang="en-US" sz="1600" dirty="0"/>
              <a:t>Creating dynamic customer profiles based on purchase history enhances engagement and tailors marketing efforts.</a:t>
            </a:r>
          </a:p>
          <a:p>
            <a:pPr algn="just"/>
            <a:endParaRPr lang="en-US" sz="1600" dirty="0"/>
          </a:p>
          <a:p>
            <a:pPr algn="just"/>
            <a:r>
              <a:rPr lang="en-US" sz="1600" b="1" dirty="0"/>
              <a:t>Predictive Analytics: </a:t>
            </a:r>
            <a:r>
              <a:rPr lang="en-US" sz="1600" dirty="0"/>
              <a:t>Leveraging AI to forecast trends, enabling Walmart to proactively address customer needs and adapt its offerings.</a:t>
            </a:r>
          </a:p>
          <a:p>
            <a:pPr algn="just"/>
            <a:endParaRPr lang="en-US" sz="1600" dirty="0"/>
          </a:p>
          <a:p>
            <a:pPr algn="just"/>
            <a:r>
              <a:rPr lang="en-US" sz="1600" b="1" dirty="0"/>
              <a:t>Real-time Insights: </a:t>
            </a:r>
            <a:r>
              <a:rPr lang="en-US" sz="1600" dirty="0"/>
              <a:t>Harnessing cutting-edge technology provides immediate feedback, fostering agile decision-making and adaptive strategies.</a:t>
            </a:r>
          </a:p>
          <a:p>
            <a:pPr algn="just"/>
            <a:endParaRPr lang="en-US" sz="1600" dirty="0"/>
          </a:p>
          <a:p>
            <a:pPr algn="just"/>
            <a:r>
              <a:rPr lang="en-US" sz="1600" b="1" dirty="0"/>
              <a:t>Unified Customer Experience: </a:t>
            </a:r>
            <a:r>
              <a:rPr lang="en-US" sz="1600" dirty="0"/>
              <a:t>Merging offline and online interactions through innovative software elevates Walmart’s brand image and customer satisfaction.</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4239624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086808" y="214604"/>
            <a:ext cx="7315200" cy="1782147"/>
          </a:xfrm>
        </p:spPr>
        <p:txBody>
          <a:bodyPr/>
          <a:lstStyle/>
          <a:p>
            <a:pPr algn="ctr"/>
            <a:r>
              <a:rPr lang="en-US" sz="4000" dirty="0"/>
              <a:t>SIGNIFICANCE OF THE PROBLEM</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1726163"/>
            <a:ext cx="6766560" cy="4599992"/>
          </a:xfrm>
        </p:spPr>
        <p:txBody>
          <a:bodyPr/>
          <a:lstStyle/>
          <a:p>
            <a:pPr algn="just"/>
            <a:r>
              <a:rPr lang="en-US" sz="1600" b="1" dirty="0"/>
              <a:t>Enhanced Customer Engagement: </a:t>
            </a:r>
            <a:r>
              <a:rPr lang="en-US" sz="1600" dirty="0"/>
              <a:t>Understanding customer behavior empowers Walmart to offer personalized experiences, fostering loyalty and repeat business.</a:t>
            </a:r>
          </a:p>
          <a:p>
            <a:pPr algn="just"/>
            <a:endParaRPr lang="en-US" sz="1600" dirty="0"/>
          </a:p>
          <a:p>
            <a:pPr algn="just"/>
            <a:r>
              <a:rPr lang="en-US" sz="1600" b="1" dirty="0"/>
              <a:t>Competitive Edge: </a:t>
            </a:r>
            <a:r>
              <a:rPr lang="en-US" sz="1600" dirty="0"/>
              <a:t>Utilizing advanced analytics positions Walmart as an industry leader, setting new standards for customer service and satisfaction.</a:t>
            </a:r>
          </a:p>
          <a:p>
            <a:pPr algn="just"/>
            <a:endParaRPr lang="en-US" sz="1600" dirty="0"/>
          </a:p>
          <a:p>
            <a:pPr algn="just"/>
            <a:r>
              <a:rPr lang="en-US" sz="1600" b="1" dirty="0"/>
              <a:t>Data-Driven Decisions: </a:t>
            </a:r>
            <a:r>
              <a:rPr lang="en-US" sz="1600" dirty="0"/>
              <a:t>Accurate insights into customer preferences aid in optimizing inventory, improving operational efficiency, and reducing costs.</a:t>
            </a:r>
          </a:p>
          <a:p>
            <a:pPr algn="just"/>
            <a:endParaRPr lang="en-US" sz="1600" b="1" dirty="0"/>
          </a:p>
          <a:p>
            <a:pPr algn="just"/>
            <a:r>
              <a:rPr lang="en-US" sz="1600" b="1" dirty="0"/>
              <a:t>Holistic Business Growth: </a:t>
            </a:r>
            <a:r>
              <a:rPr lang="en-US" sz="1600" dirty="0"/>
              <a:t>The integration bridges the gap between offline and online, promoting seamless shopping experiences, driving revenue, and attracting new customers.</a:t>
            </a:r>
          </a:p>
          <a:p>
            <a:pPr algn="just"/>
            <a:endParaRPr lang="en-US" sz="1600" dirty="0"/>
          </a:p>
          <a:p>
            <a:pPr algn="just"/>
            <a:r>
              <a:rPr lang="en-US" sz="1600" b="1" dirty="0"/>
              <a:t>Customer-Centric Approach: </a:t>
            </a:r>
            <a:r>
              <a:rPr lang="en-US" sz="1600" dirty="0"/>
              <a:t>Addressing customer needs and preferences is pivotal for sustainable growth, and this solution enables Walmart to do so with precision and innovation.</a:t>
            </a:r>
          </a:p>
        </p:txBody>
      </p:sp>
    </p:spTree>
    <p:extLst>
      <p:ext uri="{BB962C8B-B14F-4D97-AF65-F5344CB8AC3E}">
        <p14:creationId xmlns:p14="http://schemas.microsoft.com/office/powerpoint/2010/main" val="567806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2" name="Text Placeholder 1">
            <a:extLst>
              <a:ext uri="{FF2B5EF4-FFF2-40B4-BE49-F238E27FC236}">
                <a16:creationId xmlns="" xmlns:a16="http://schemas.microsoft.com/office/drawing/2014/main" id="{B2AF69D5-AD7B-521D-22B1-50D8A24356AC}"/>
              </a:ext>
            </a:extLst>
          </p:cNvPr>
          <p:cNvSpPr>
            <a:spLocks noGrp="1"/>
          </p:cNvSpPr>
          <p:nvPr>
            <p:ph type="body" sz="quarter" idx="14"/>
          </p:nvPr>
        </p:nvSpPr>
        <p:spPr>
          <a:xfrm>
            <a:off x="2315225" y="4989515"/>
            <a:ext cx="2598737" cy="1109662"/>
          </a:xfrm>
        </p:spPr>
        <p:txBody>
          <a:bodyPr/>
          <a:lstStyle/>
          <a:p>
            <a:r>
              <a:rPr lang="en-US" dirty="0"/>
              <a:t>H.L.SANTHOSH</a:t>
            </a:r>
          </a:p>
        </p:txBody>
      </p:sp>
      <p:sp>
        <p:nvSpPr>
          <p:cNvPr id="5" name="Text Placeholder 4">
            <a:extLst>
              <a:ext uri="{FF2B5EF4-FFF2-40B4-BE49-F238E27FC236}">
                <a16:creationId xmlns="" xmlns:a16="http://schemas.microsoft.com/office/drawing/2014/main" id="{91128191-45A5-DEA1-F978-421F83D5E664}"/>
              </a:ext>
            </a:extLst>
          </p:cNvPr>
          <p:cNvSpPr>
            <a:spLocks noGrp="1"/>
          </p:cNvSpPr>
          <p:nvPr>
            <p:ph type="body" sz="quarter" idx="15"/>
          </p:nvPr>
        </p:nvSpPr>
        <p:spPr>
          <a:xfrm>
            <a:off x="2472857" y="5599159"/>
            <a:ext cx="2283472" cy="365125"/>
          </a:xfrm>
        </p:spPr>
        <p:txBody>
          <a:bodyPr/>
          <a:lstStyle/>
          <a:p>
            <a:r>
              <a:rPr lang="en-US" dirty="0"/>
              <a:t>TEAM MEMBER - 1</a:t>
            </a:r>
          </a:p>
        </p:txBody>
      </p:sp>
      <p:sp>
        <p:nvSpPr>
          <p:cNvPr id="6" name="Text Placeholder 5">
            <a:extLst>
              <a:ext uri="{FF2B5EF4-FFF2-40B4-BE49-F238E27FC236}">
                <a16:creationId xmlns="" xmlns:a16="http://schemas.microsoft.com/office/drawing/2014/main" id="{EEF6A845-F328-1053-A365-3DA9CBAF9BA4}"/>
              </a:ext>
            </a:extLst>
          </p:cNvPr>
          <p:cNvSpPr>
            <a:spLocks noGrp="1"/>
          </p:cNvSpPr>
          <p:nvPr>
            <p:ph type="body" sz="quarter" idx="16"/>
          </p:nvPr>
        </p:nvSpPr>
        <p:spPr>
          <a:xfrm>
            <a:off x="7534991" y="4988919"/>
            <a:ext cx="2598737" cy="1109662"/>
          </a:xfrm>
        </p:spPr>
        <p:txBody>
          <a:bodyPr/>
          <a:lstStyle/>
          <a:p>
            <a:r>
              <a:rPr lang="en-US" dirty="0"/>
              <a:t>M.KARTHIKEYAN</a:t>
            </a:r>
          </a:p>
        </p:txBody>
      </p:sp>
      <p:sp>
        <p:nvSpPr>
          <p:cNvPr id="8" name="Text Placeholder 7">
            <a:extLst>
              <a:ext uri="{FF2B5EF4-FFF2-40B4-BE49-F238E27FC236}">
                <a16:creationId xmlns="" xmlns:a16="http://schemas.microsoft.com/office/drawing/2014/main" id="{F46AF003-A457-D7E6-F39B-1A85A426A3E5}"/>
              </a:ext>
            </a:extLst>
          </p:cNvPr>
          <p:cNvSpPr>
            <a:spLocks noGrp="1"/>
          </p:cNvSpPr>
          <p:nvPr>
            <p:ph type="body" sz="quarter" idx="18"/>
          </p:nvPr>
        </p:nvSpPr>
        <p:spPr>
          <a:xfrm>
            <a:off x="7692623" y="5599159"/>
            <a:ext cx="2283472" cy="365721"/>
          </a:xfrm>
        </p:spPr>
        <p:txBody>
          <a:bodyPr/>
          <a:lstStyle/>
          <a:p>
            <a:r>
              <a:rPr lang="en-US" dirty="0"/>
              <a:t>TEAM MEMBER - 2</a:t>
            </a:r>
          </a:p>
        </p:txBody>
      </p:sp>
      <p:pic>
        <p:nvPicPr>
          <p:cNvPr id="30" name="Picture Placeholder 29">
            <a:extLst>
              <a:ext uri="{FF2B5EF4-FFF2-40B4-BE49-F238E27FC236}">
                <a16:creationId xmlns="" xmlns:a16="http://schemas.microsoft.com/office/drawing/2014/main" id="{60AB103A-BBDC-71C0-0816-831419536A6B}"/>
              </a:ext>
            </a:extLst>
          </p:cNvPr>
          <p:cNvPicPr>
            <a:picLocks noGrp="1" noChangeAspect="1"/>
          </p:cNvPicPr>
          <p:nvPr>
            <p:ph type="pic" sz="quarter" idx="13"/>
          </p:nvPr>
        </p:nvPicPr>
        <p:blipFill>
          <a:blip r:embed="rId2"/>
          <a:srcRect t="1747" b="1747"/>
          <a:stretch>
            <a:fillRect/>
          </a:stretch>
        </p:blipFill>
        <p:spPr>
          <a:xfrm>
            <a:off x="2298700" y="2392363"/>
            <a:ext cx="2597150" cy="2597150"/>
          </a:xfrm>
        </p:spPr>
      </p:pic>
      <p:pic>
        <p:nvPicPr>
          <p:cNvPr id="32" name="Picture Placeholder 31">
            <a:extLst>
              <a:ext uri="{FF2B5EF4-FFF2-40B4-BE49-F238E27FC236}">
                <a16:creationId xmlns="" xmlns:a16="http://schemas.microsoft.com/office/drawing/2014/main" id="{F3261410-292C-0389-5759-E03797A59D5C}"/>
              </a:ext>
            </a:extLst>
          </p:cNvPr>
          <p:cNvPicPr>
            <a:picLocks noGrp="1" noChangeAspect="1"/>
          </p:cNvPicPr>
          <p:nvPr>
            <p:ph type="pic" sz="quarter" idx="17"/>
          </p:nvPr>
        </p:nvPicPr>
        <p:blipFill>
          <a:blip r:embed="rId3"/>
          <a:srcRect t="11111" b="11111"/>
          <a:stretch>
            <a:fillRect/>
          </a:stretch>
        </p:blipFill>
        <p:spPr>
          <a:xfrm>
            <a:off x="7532688" y="2392363"/>
            <a:ext cx="2597150" cy="2597150"/>
          </a:xfrm>
        </p:spPr>
      </p:pic>
    </p:spTree>
    <p:extLst>
      <p:ext uri="{BB962C8B-B14F-4D97-AF65-F5344CB8AC3E}">
        <p14:creationId xmlns:p14="http://schemas.microsoft.com/office/powerpoint/2010/main" val="2011930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86C1060B-300F-3CE3-E5AA-D8E29791C960}"/>
              </a:ext>
            </a:extLst>
          </p:cNvPr>
          <p:cNvSpPr>
            <a:spLocks noGrp="1"/>
          </p:cNvSpPr>
          <p:nvPr>
            <p:ph type="subTitle" idx="1"/>
          </p:nvPr>
        </p:nvSpPr>
        <p:spPr>
          <a:xfrm>
            <a:off x="3774731" y="496388"/>
            <a:ext cx="4885944" cy="3735755"/>
          </a:xfrm>
        </p:spPr>
        <p:txBody>
          <a:bodyPr/>
          <a:lstStyle/>
          <a:p>
            <a:r>
              <a:rPr lang="en-US" b="1" dirty="0" smtClean="0"/>
              <a:t>TEAM</a:t>
            </a:r>
            <a:r>
              <a:rPr lang="en-US" dirty="0" smtClean="0"/>
              <a:t> – ANALYZER</a:t>
            </a:r>
          </a:p>
          <a:p>
            <a:endParaRPr lang="en-US" dirty="0" smtClean="0"/>
          </a:p>
          <a:p>
            <a:r>
              <a:rPr lang="en-US" b="1" dirty="0" smtClean="0"/>
              <a:t>THEME</a:t>
            </a:r>
            <a:r>
              <a:rPr lang="en-US" dirty="0" smtClean="0"/>
              <a:t> – DATA</a:t>
            </a:r>
          </a:p>
          <a:p>
            <a:endParaRPr lang="en-US" dirty="0"/>
          </a:p>
          <a:p>
            <a:r>
              <a:rPr lang="en-US" b="1" dirty="0" smtClean="0"/>
              <a:t>TEAM MEMBERS</a:t>
            </a:r>
          </a:p>
          <a:p>
            <a:endParaRPr lang="en-US" dirty="0"/>
          </a:p>
          <a:p>
            <a:r>
              <a:rPr lang="en-US" dirty="0" smtClean="0"/>
              <a:t>1) H.L.SANTHOSH</a:t>
            </a:r>
            <a:endParaRPr lang="en-US" dirty="0" smtClean="0"/>
          </a:p>
          <a:p>
            <a:r>
              <a:rPr lang="en-US" dirty="0" smtClean="0"/>
              <a:t>2) M.KARTHIKEYAN</a:t>
            </a:r>
            <a:endParaRPr lang="en-US" dirty="0"/>
          </a:p>
        </p:txBody>
      </p:sp>
    </p:spTree>
    <p:extLst>
      <p:ext uri="{BB962C8B-B14F-4D97-AF65-F5344CB8AC3E}">
        <p14:creationId xmlns:p14="http://schemas.microsoft.com/office/powerpoint/2010/main" val="1430125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309B0-6209-D3D0-9D5E-308B9F6E7303}"/>
              </a:ext>
            </a:extLst>
          </p:cNvPr>
          <p:cNvSpPr>
            <a:spLocks noGrp="1"/>
          </p:cNvSpPr>
          <p:nvPr>
            <p:ph type="title"/>
          </p:nvPr>
        </p:nvSpPr>
        <p:spPr/>
        <p:txBody>
          <a:bodyPr/>
          <a:lstStyle/>
          <a:p>
            <a:pPr algn="ctr"/>
            <a:r>
              <a:rPr lang="en-US" dirty="0"/>
              <a:t>AREAS OF FOCUS</a:t>
            </a:r>
            <a:br>
              <a:rPr lang="en-US" dirty="0"/>
            </a:br>
            <a:endParaRPr lang="en-US" dirty="0"/>
          </a:p>
        </p:txBody>
      </p:sp>
      <p:sp>
        <p:nvSpPr>
          <p:cNvPr id="11" name="Text Placeholder 10">
            <a:extLst>
              <a:ext uri="{FF2B5EF4-FFF2-40B4-BE49-F238E27FC236}">
                <a16:creationId xmlns="" xmlns:a16="http://schemas.microsoft.com/office/drawing/2014/main" id="{A2C39DD0-CD86-2929-7808-58D17FC2C0A6}"/>
              </a:ext>
            </a:extLst>
          </p:cNvPr>
          <p:cNvSpPr>
            <a:spLocks noGrp="1"/>
          </p:cNvSpPr>
          <p:nvPr>
            <p:ph type="body" idx="1"/>
          </p:nvPr>
        </p:nvSpPr>
        <p:spPr>
          <a:xfrm>
            <a:off x="3977640" y="2238756"/>
            <a:ext cx="7955280" cy="411480"/>
          </a:xfrm>
        </p:spPr>
        <p:txBody>
          <a:bodyPr/>
          <a:lstStyle/>
          <a:p>
            <a:pPr algn="ctr"/>
            <a:r>
              <a:rPr lang="en-US" b="1" i="0" dirty="0">
                <a:effectLst/>
                <a:latin typeface="Söhne"/>
              </a:rPr>
              <a:t>-&gt; Enhancing Customer Experience and Business Efficiency through Integrated Analytics</a:t>
            </a:r>
            <a:endParaRPr lang="en-US" dirty="0"/>
          </a:p>
        </p:txBody>
      </p:sp>
      <p:sp>
        <p:nvSpPr>
          <p:cNvPr id="12" name="Content Placeholder 11">
            <a:extLst>
              <a:ext uri="{FF2B5EF4-FFF2-40B4-BE49-F238E27FC236}">
                <a16:creationId xmlns="" xmlns:a16="http://schemas.microsoft.com/office/drawing/2014/main" id="{CE3C1BFF-2275-1E7D-0604-E6F5CFEC01F6}"/>
              </a:ext>
            </a:extLst>
          </p:cNvPr>
          <p:cNvSpPr>
            <a:spLocks noGrp="1"/>
          </p:cNvSpPr>
          <p:nvPr>
            <p:ph sz="half" idx="2"/>
          </p:nvPr>
        </p:nvSpPr>
        <p:spPr>
          <a:xfrm>
            <a:off x="4091940" y="3144416"/>
            <a:ext cx="7955279" cy="3417484"/>
          </a:xfrm>
        </p:spPr>
        <p:txBody>
          <a:bodyPr/>
          <a:lstStyle/>
          <a:p>
            <a:r>
              <a:rPr lang="en-US" dirty="0"/>
              <a:t> Revolutionizing customer experience with personalized insights</a:t>
            </a:r>
          </a:p>
          <a:p>
            <a:r>
              <a:rPr lang="en-US" dirty="0"/>
              <a:t> Unveiling customer preferences through comprehensive buying behavior analysis</a:t>
            </a:r>
          </a:p>
          <a:p>
            <a:r>
              <a:rPr lang="en-US" dirty="0"/>
              <a:t> Seamless integration of offline and online customer data for holistic understanding</a:t>
            </a:r>
          </a:p>
          <a:p>
            <a:r>
              <a:rPr lang="en-US" dirty="0"/>
              <a:t> Empowering data-driven decision-making for strategic improvements</a:t>
            </a:r>
          </a:p>
          <a:p>
            <a:r>
              <a:rPr lang="en-US" dirty="0"/>
              <a:t> Enhancing customer loyalty and retention through tailored services</a:t>
            </a:r>
          </a:p>
          <a:p>
            <a:r>
              <a:rPr lang="en-US" dirty="0"/>
              <a:t> Boosting operational efficiency by identifying and addressing shortcomings</a:t>
            </a:r>
          </a:p>
          <a:p>
            <a:r>
              <a:rPr lang="en-US" dirty="0"/>
              <a:t> Facilitating targeted marketing campaigns based on individual shopping patterns</a:t>
            </a:r>
          </a:p>
          <a:p>
            <a:r>
              <a:rPr lang="en-US" dirty="0"/>
              <a:t> Encouraging innovation in customer engagement strategies</a:t>
            </a:r>
          </a:p>
          <a:p>
            <a:r>
              <a:rPr lang="en-US" dirty="0"/>
              <a:t> Establishing a unified shopping journey for customers across platforms</a:t>
            </a:r>
          </a:p>
          <a:p>
            <a:r>
              <a:rPr lang="en-US" dirty="0"/>
              <a:t> Driving Walmart's competitive edge through advanced analytics and service optimization</a:t>
            </a:r>
          </a:p>
        </p:txBody>
      </p:sp>
    </p:spTree>
    <p:extLst>
      <p:ext uri="{BB962C8B-B14F-4D97-AF65-F5344CB8AC3E}">
        <p14:creationId xmlns:p14="http://schemas.microsoft.com/office/powerpoint/2010/main" val="3170280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 xmlns:a16="http://schemas.microsoft.com/office/drawing/2014/main" id="{5AD6749A-51D8-599C-7C31-9922CF228D32}"/>
              </a:ext>
            </a:extLst>
          </p:cNvPr>
          <p:cNvSpPr>
            <a:spLocks noGrp="1"/>
          </p:cNvSpPr>
          <p:nvPr>
            <p:ph type="body" sz="quarter" idx="18"/>
          </p:nvPr>
        </p:nvSpPr>
        <p:spPr/>
        <p:txBody>
          <a:bodyPr/>
          <a:lstStyle/>
          <a:p>
            <a:pPr>
              <a:buFont typeface="Wingdings" panose="05000000000000000000" pitchFamily="2" charset="2"/>
              <a:buChar char="à"/>
            </a:pPr>
            <a:r>
              <a:rPr lang="en-US" dirty="0"/>
              <a:t>Analytics-Driven Insights: Extract actionable insights from data analysis.</a:t>
            </a:r>
          </a:p>
          <a:p>
            <a:pPr>
              <a:buFont typeface="Wingdings" panose="05000000000000000000" pitchFamily="2" charset="2"/>
              <a:buChar char="à"/>
            </a:pPr>
            <a:r>
              <a:rPr lang="en-US" dirty="0"/>
              <a:t>Resource Optimization: Allocate resources based on ROI projections.</a:t>
            </a:r>
          </a:p>
          <a:p>
            <a:pPr>
              <a:buFont typeface="Wingdings" panose="05000000000000000000" pitchFamily="2" charset="2"/>
              <a:buChar char="à"/>
            </a:pPr>
            <a:r>
              <a:rPr lang="en-US" dirty="0"/>
              <a:t>Continuous Adaptation: Iteratively refine strategies for sustainable growth.</a:t>
            </a:r>
          </a:p>
        </p:txBody>
      </p:sp>
      <p:sp>
        <p:nvSpPr>
          <p:cNvPr id="3" name="Text Placeholder 2">
            <a:extLst>
              <a:ext uri="{FF2B5EF4-FFF2-40B4-BE49-F238E27FC236}">
                <a16:creationId xmlns=""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 xmlns:a16="http://schemas.microsoft.com/office/drawing/2014/main" id="{0BF56CE2-ADEB-1E22-50FB-9F2AB3786483}"/>
              </a:ext>
            </a:extLst>
          </p:cNvPr>
          <p:cNvSpPr>
            <a:spLocks noGrp="1"/>
          </p:cNvSpPr>
          <p:nvPr>
            <p:ph type="body" sz="quarter" idx="21"/>
          </p:nvPr>
        </p:nvSpPr>
        <p:spPr/>
        <p:txBody>
          <a:bodyPr/>
          <a:lstStyle/>
          <a:p>
            <a:pPr>
              <a:buFont typeface="Wingdings" panose="05000000000000000000" pitchFamily="2" charset="2"/>
              <a:buChar char="à"/>
            </a:pPr>
            <a:r>
              <a:rPr lang="en-US" dirty="0"/>
              <a:t>Segment Identification: Identify distinct customer segments.</a:t>
            </a:r>
          </a:p>
          <a:p>
            <a:pPr>
              <a:buFont typeface="Wingdings" panose="05000000000000000000" pitchFamily="2" charset="2"/>
              <a:buChar char="à"/>
            </a:pPr>
            <a:r>
              <a:rPr lang="en-US" dirty="0"/>
              <a:t>Tailored Solutions: Develop customized products/services.</a:t>
            </a:r>
          </a:p>
          <a:p>
            <a:pPr>
              <a:buFont typeface="Wingdings" panose="05000000000000000000" pitchFamily="2" charset="2"/>
              <a:buChar char="à"/>
            </a:pPr>
            <a:r>
              <a:rPr lang="en-US" dirty="0"/>
              <a:t>Effective Communication: Craft targeted marketing campaigns.</a:t>
            </a:r>
          </a:p>
        </p:txBody>
      </p:sp>
      <p:sp>
        <p:nvSpPr>
          <p:cNvPr id="4" name="Text Placeholder 3">
            <a:extLst>
              <a:ext uri="{FF2B5EF4-FFF2-40B4-BE49-F238E27FC236}">
                <a16:creationId xmlns=""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 xmlns:a16="http://schemas.microsoft.com/office/drawing/2014/main" id="{7063C991-877C-CD1D-A03D-547E04121FE0}"/>
              </a:ext>
            </a:extLst>
          </p:cNvPr>
          <p:cNvSpPr>
            <a:spLocks noGrp="1"/>
          </p:cNvSpPr>
          <p:nvPr>
            <p:ph type="body" sz="quarter" idx="22"/>
          </p:nvPr>
        </p:nvSpPr>
        <p:spPr/>
        <p:txBody>
          <a:bodyPr/>
          <a:lstStyle/>
          <a:p>
            <a:pPr>
              <a:buFont typeface="Wingdings" panose="05000000000000000000" pitchFamily="2" charset="2"/>
              <a:buChar char="à"/>
            </a:pPr>
            <a:r>
              <a:rPr lang="en-US" dirty="0"/>
              <a:t>Efficient Processes: Optimize production, distribution, and inventory.</a:t>
            </a:r>
          </a:p>
          <a:p>
            <a:pPr>
              <a:buFont typeface="Wingdings" panose="05000000000000000000" pitchFamily="2" charset="2"/>
              <a:buChar char="à"/>
            </a:pPr>
            <a:r>
              <a:rPr lang="en-US" dirty="0"/>
              <a:t>Smart Partnerships: Build strong supplier and logistics collaborations.</a:t>
            </a:r>
          </a:p>
          <a:p>
            <a:pPr>
              <a:buFont typeface="Wingdings" panose="05000000000000000000" pitchFamily="2" charset="2"/>
              <a:buChar char="à"/>
            </a:pPr>
            <a:r>
              <a:rPr lang="en-US" dirty="0"/>
              <a:t>Data-Driven Insights: Use real-time tracking and demand forecasting.</a:t>
            </a:r>
          </a:p>
        </p:txBody>
      </p:sp>
    </p:spTree>
    <p:extLst>
      <p:ext uri="{BB962C8B-B14F-4D97-AF65-F5344CB8AC3E}">
        <p14:creationId xmlns:p14="http://schemas.microsoft.com/office/powerpoint/2010/main" val="249904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idx="1"/>
          </p:nvPr>
        </p:nvSpPr>
        <p:spPr/>
        <p:txBody>
          <a:bodyPr/>
          <a:lstStyle/>
          <a:p>
            <a:r>
              <a:rPr lang="en-US" sz="1800" dirty="0"/>
              <a:t>Incorporating advanced data analytics, Team “ Analyzer ” envisions transforming Walmart's supply chain. By streamlining processes, fostering strategic partnerships, and harnessing data insights, the team aims to elevate efficiency, enhance collaborations, and drive impactful outcomes. The pursuit of excellence in supply chain management is poised to redefine Walmart's industry position and set new standards for operational excellence.</a:t>
            </a:r>
          </a:p>
        </p:txBody>
      </p:sp>
    </p:spTree>
    <p:extLst>
      <p:ext uri="{BB962C8B-B14F-4D97-AF65-F5344CB8AC3E}">
        <p14:creationId xmlns:p14="http://schemas.microsoft.com/office/powerpoint/2010/main" val="94818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p:txBody>
          <a:bodyPr/>
          <a:lstStyle/>
          <a:p>
            <a:r>
              <a:rPr lang="en-US" dirty="0">
                <a:sym typeface="Wingdings" panose="05000000000000000000" pitchFamily="2" charset="2"/>
              </a:rPr>
              <a:t> </a:t>
            </a:r>
            <a:r>
              <a:rPr lang="en-US" dirty="0"/>
              <a:t>Introduction​</a:t>
            </a:r>
          </a:p>
          <a:p>
            <a:r>
              <a:rPr lang="en-US" dirty="0">
                <a:sym typeface="Wingdings" panose="05000000000000000000" pitchFamily="2" charset="2"/>
              </a:rPr>
              <a:t> </a:t>
            </a:r>
            <a:r>
              <a:rPr lang="en-US" dirty="0"/>
              <a:t>Problem Statement</a:t>
            </a:r>
          </a:p>
          <a:p>
            <a:r>
              <a:rPr lang="en-US" dirty="0"/>
              <a:t>​</a:t>
            </a:r>
            <a:r>
              <a:rPr lang="en-US" dirty="0">
                <a:sym typeface="Wingdings" panose="05000000000000000000" pitchFamily="2" charset="2"/>
              </a:rPr>
              <a:t> </a:t>
            </a:r>
            <a:r>
              <a:rPr lang="en-US" dirty="0"/>
              <a:t>Solution Explanation</a:t>
            </a:r>
          </a:p>
          <a:p>
            <a:r>
              <a:rPr lang="en-US" dirty="0"/>
              <a:t>​</a:t>
            </a:r>
            <a:r>
              <a:rPr lang="en-US" dirty="0">
                <a:sym typeface="Wingdings" panose="05000000000000000000" pitchFamily="2" charset="2"/>
              </a:rPr>
              <a:t> </a:t>
            </a:r>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8" y="731520"/>
            <a:ext cx="6766560" cy="2313432"/>
          </a:xfrm>
        </p:spPr>
        <p:txBody>
          <a:bodyPr/>
          <a:lstStyle/>
          <a:p>
            <a:r>
              <a:rPr lang="en-US" dirty="0"/>
              <a:t>Introduction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2183363"/>
            <a:ext cx="6766560" cy="4114800"/>
          </a:xfrm>
        </p:spPr>
        <p:txBody>
          <a:bodyPr/>
          <a:lstStyle/>
          <a:p>
            <a:pPr algn="just"/>
            <a:r>
              <a:rPr lang="en-US" sz="2000" dirty="0">
                <a:sym typeface="Wingdings" panose="05000000000000000000" pitchFamily="2" charset="2"/>
              </a:rPr>
              <a:t> </a:t>
            </a:r>
            <a:r>
              <a:rPr lang="en-US" sz="2000" dirty="0"/>
              <a:t>Integrating customer retention rate and buying behavior analysis software at Walmart's physical bill centers marks a transformative step in enhancing customer service. </a:t>
            </a:r>
          </a:p>
          <a:p>
            <a:pPr algn="just"/>
            <a:r>
              <a:rPr lang="en-US" sz="2000" dirty="0">
                <a:sym typeface="Wingdings" panose="05000000000000000000" pitchFamily="2" charset="2"/>
              </a:rPr>
              <a:t> </a:t>
            </a:r>
            <a:r>
              <a:rPr lang="en-US" sz="2000" dirty="0"/>
              <a:t>This innovation merges cutting-edge data analytics with personalized experiences, enabling us to tailor interactions and recommendations based on individual shopping patterns. </a:t>
            </a:r>
          </a:p>
          <a:p>
            <a:pPr algn="just"/>
            <a:r>
              <a:rPr lang="en-US" sz="2000" dirty="0">
                <a:sym typeface="Wingdings" panose="05000000000000000000" pitchFamily="2" charset="2"/>
              </a:rPr>
              <a:t></a:t>
            </a:r>
            <a:r>
              <a:rPr lang="en-US" sz="2000" dirty="0"/>
              <a:t>This initiative reinforces Walmart's commitment to providing unparalleled service, creating a retail experience that seamlessly bridges the physical and digital realms for our valued customers.</a:t>
            </a:r>
          </a:p>
          <a:p>
            <a:pPr algn="just"/>
            <a:endParaRPr lang="en-US" dirty="0"/>
          </a:p>
        </p:txBody>
      </p:sp>
    </p:spTree>
    <p:extLst>
      <p:ext uri="{BB962C8B-B14F-4D97-AF65-F5344CB8AC3E}">
        <p14:creationId xmlns:p14="http://schemas.microsoft.com/office/powerpoint/2010/main" val="979622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7" y="731520"/>
            <a:ext cx="7476061" cy="1059958"/>
          </a:xfrm>
        </p:spPr>
        <p:txBody>
          <a:bodyPr/>
          <a:lstStyle/>
          <a:p>
            <a:r>
              <a:rPr lang="en-US" dirty="0"/>
              <a:t>PROBLEM STATEMENT</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2183363"/>
            <a:ext cx="6766560" cy="4114800"/>
          </a:xfrm>
        </p:spPr>
        <p:txBody>
          <a:bodyPr/>
          <a:lstStyle/>
          <a:p>
            <a:pPr algn="just"/>
            <a:r>
              <a:rPr lang="en-US" sz="2000" dirty="0">
                <a:sym typeface="Wingdings" panose="05000000000000000000" pitchFamily="2" charset="2"/>
              </a:rPr>
              <a:t> </a:t>
            </a:r>
            <a:r>
              <a:rPr lang="en-US" sz="2000" dirty="0"/>
              <a:t>Current customer service at Walmart's physical bill centers lacks integration of retention rate and buying behavior analysis software.</a:t>
            </a:r>
          </a:p>
          <a:p>
            <a:pPr algn="just"/>
            <a:r>
              <a:rPr lang="en-US" sz="2000" dirty="0">
                <a:sym typeface="Wingdings" panose="05000000000000000000" pitchFamily="2" charset="2"/>
              </a:rPr>
              <a:t> </a:t>
            </a:r>
            <a:r>
              <a:rPr lang="en-US" sz="2000" dirty="0"/>
              <a:t>Missing connection hampers personalization and tailored recommendations for customers.</a:t>
            </a:r>
          </a:p>
          <a:p>
            <a:pPr algn="just"/>
            <a:r>
              <a:rPr lang="en-US" sz="2000" dirty="0">
                <a:sym typeface="Wingdings" panose="05000000000000000000" pitchFamily="2" charset="2"/>
              </a:rPr>
              <a:t> </a:t>
            </a:r>
            <a:r>
              <a:rPr lang="en-US" sz="2000" dirty="0"/>
              <a:t>Need for a solution that combines data analytics and real-time interactions to enhance customer retention and satisfaction.</a:t>
            </a:r>
          </a:p>
          <a:p>
            <a:pPr algn="just"/>
            <a:r>
              <a:rPr lang="en-US" sz="2000" dirty="0">
                <a:sym typeface="Wingdings" panose="05000000000000000000" pitchFamily="2" charset="2"/>
              </a:rPr>
              <a:t> </a:t>
            </a:r>
            <a:r>
              <a:rPr lang="en-US" sz="2000" dirty="0"/>
              <a:t>Integration of software aims to optimize customer experience, drive loyalty, and improve overall shopping journey.</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3865318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3515027" y="365760"/>
            <a:ext cx="8946939" cy="1071154"/>
          </a:xfrm>
        </p:spPr>
        <p:txBody>
          <a:bodyPr/>
          <a:lstStyle/>
          <a:p>
            <a:r>
              <a:rPr lang="en-US" sz="2400" dirty="0">
                <a:latin typeface="Arial Black" panose="020B0604020202020204" pitchFamily="34" charset="0"/>
                <a:ea typeface="Arial Regular" pitchFamily="34" charset="-122"/>
                <a:cs typeface="Arial Black" panose="020B0604020202020204" pitchFamily="34" charset="0"/>
              </a:rPr>
              <a:t>IMPLEMENTATION OF </a:t>
            </a:r>
            <a:r>
              <a:rPr lang="en-US" sz="2400" b="0" dirty="0">
                <a:latin typeface="Arial Black" panose="020B0604020202020204" pitchFamily="34" charset="0"/>
                <a:ea typeface="Arial Regular" pitchFamily="34" charset="-122"/>
                <a:cs typeface="Arial Black" panose="020B0604020202020204" pitchFamily="34" charset="0"/>
              </a:rPr>
              <a:t>FOLLOWING</a:t>
            </a:r>
            <a:r>
              <a:rPr lang="en-US" sz="2400" dirty="0">
                <a:latin typeface="Arial Black" panose="020B0604020202020204" pitchFamily="34" charset="0"/>
                <a:ea typeface="Arial Regular" pitchFamily="34" charset="-122"/>
                <a:cs typeface="Arial Black" panose="020B0604020202020204" pitchFamily="34" charset="0"/>
              </a:rPr>
              <a:t> ANALYTICS IN PHYSICAL AND ONLINE RETAIL SHOPPING</a:t>
            </a:r>
            <a:endParaRPr lang="en-US" sz="2400" dirty="0"/>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3644537" y="1306286"/>
            <a:ext cx="8547463" cy="5956664"/>
          </a:xfrm>
        </p:spPr>
        <p:txBody>
          <a:bodyPr/>
          <a:lstStyle/>
          <a:p>
            <a:pPr marL="342900" indent="-342900" algn="just">
              <a:buFont typeface="Wingdings" panose="05000000000000000000" pitchFamily="2" charset="2"/>
              <a:buChar char="à"/>
            </a:pPr>
            <a:r>
              <a:rPr lang="en-US" sz="2200" dirty="0" smtClean="0">
                <a:sym typeface="Wingdings" panose="05000000000000000000" pitchFamily="2" charset="2"/>
              </a:rPr>
              <a:t>Customer </a:t>
            </a:r>
            <a:r>
              <a:rPr lang="en-US" sz="2200" dirty="0">
                <a:sym typeface="Wingdings" panose="05000000000000000000" pitchFamily="2" charset="2"/>
              </a:rPr>
              <a:t>Buying </a:t>
            </a:r>
            <a:r>
              <a:rPr lang="en-US" sz="2200" dirty="0" err="1">
                <a:sym typeface="Wingdings" panose="05000000000000000000" pitchFamily="2" charset="2"/>
              </a:rPr>
              <a:t>behaviour</a:t>
            </a:r>
            <a:r>
              <a:rPr lang="en-US" sz="2200" dirty="0">
                <a:sym typeface="Wingdings" panose="05000000000000000000" pitchFamily="2" charset="2"/>
              </a:rPr>
              <a:t> and Feedback Analysis, Future Sales Prediction ,Customer Acquisition Cost and Retention Rate for Online and Offline Stores, Yearly, Monthly, Weekly Data Collection and </a:t>
            </a:r>
            <a:r>
              <a:rPr lang="en-US" sz="2200" dirty="0" smtClean="0">
                <a:sym typeface="Wingdings" panose="05000000000000000000" pitchFamily="2" charset="2"/>
              </a:rPr>
              <a:t>Analysis</a:t>
            </a:r>
          </a:p>
          <a:p>
            <a:pPr marL="342900" indent="-342900" algn="just">
              <a:buFont typeface="Wingdings" panose="05000000000000000000" pitchFamily="2" charset="2"/>
              <a:buChar char="à"/>
            </a:pPr>
            <a:endParaRPr lang="en-US" sz="2200" dirty="0">
              <a:sym typeface="Wingdings" panose="05000000000000000000" pitchFamily="2" charset="2"/>
            </a:endParaRPr>
          </a:p>
          <a:p>
            <a:pPr marL="342900" indent="-342900" algn="just">
              <a:buFont typeface="Wingdings" panose="05000000000000000000" pitchFamily="2" charset="2"/>
              <a:buChar char="à"/>
            </a:pPr>
            <a:r>
              <a:rPr lang="en-US" sz="2200" dirty="0">
                <a:sym typeface="Wingdings" panose="05000000000000000000" pitchFamily="2" charset="2"/>
              </a:rPr>
              <a:t>Accurate Recommendation of Products to </a:t>
            </a:r>
            <a:r>
              <a:rPr lang="en-US" sz="2200" dirty="0" smtClean="0">
                <a:sym typeface="Wingdings" panose="05000000000000000000" pitchFamily="2" charset="2"/>
              </a:rPr>
              <a:t>customers</a:t>
            </a:r>
          </a:p>
          <a:p>
            <a:pPr marL="342900" indent="-342900" algn="just">
              <a:buFont typeface="Wingdings" panose="05000000000000000000" pitchFamily="2" charset="2"/>
              <a:buChar char="à"/>
            </a:pPr>
            <a:endParaRPr lang="en-US" sz="2200" dirty="0"/>
          </a:p>
          <a:p>
            <a:pPr algn="just"/>
            <a:r>
              <a:rPr lang="en-US" sz="2200" dirty="0">
                <a:sym typeface="Wingdings" panose="05000000000000000000" pitchFamily="2" charset="2"/>
              </a:rPr>
              <a:t>Profile creation for customers at Offline stores and connect it with online Walmart account and </a:t>
            </a:r>
            <a:r>
              <a:rPr lang="en-US" sz="2200" dirty="0" err="1">
                <a:sym typeface="Wingdings" panose="05000000000000000000" pitchFamily="2" charset="2"/>
              </a:rPr>
              <a:t>updation</a:t>
            </a:r>
            <a:r>
              <a:rPr lang="en-US" sz="2200" dirty="0">
                <a:sym typeface="Wingdings" panose="05000000000000000000" pitchFamily="2" charset="2"/>
              </a:rPr>
              <a:t> of their offline and online store purchases and managing it in single </a:t>
            </a:r>
            <a:r>
              <a:rPr lang="en-US" sz="2200" dirty="0" smtClean="0">
                <a:sym typeface="Wingdings" panose="05000000000000000000" pitchFamily="2" charset="2"/>
              </a:rPr>
              <a:t>account</a:t>
            </a:r>
          </a:p>
          <a:p>
            <a:pPr algn="just"/>
            <a:endParaRPr lang="en-US" sz="2200" dirty="0">
              <a:sym typeface="Wingdings" panose="05000000000000000000" pitchFamily="2" charset="2"/>
            </a:endParaRPr>
          </a:p>
          <a:p>
            <a:pPr algn="just"/>
            <a:r>
              <a:rPr lang="en-US" sz="2200" dirty="0">
                <a:sym typeface="Wingdings" panose="05000000000000000000" pitchFamily="2" charset="2"/>
              </a:rPr>
              <a:t>Recommendation of more offers and showcasing the desired product based on the data analysis which improves purchase rate and footstep count to  stores</a:t>
            </a:r>
            <a:endParaRPr lang="en-US" sz="2200" dirty="0"/>
          </a:p>
          <a:p>
            <a:pPr algn="just"/>
            <a:endParaRPr lang="en-US" sz="2200" dirty="0"/>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3473064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3425371" y="0"/>
            <a:ext cx="7565717" cy="638629"/>
          </a:xfrm>
        </p:spPr>
        <p:txBody>
          <a:bodyPr/>
          <a:lstStyle/>
          <a:p>
            <a:r>
              <a:rPr lang="en-US" dirty="0">
                <a:latin typeface="Arial Black" panose="020B0604020202020204" pitchFamily="34" charset="0"/>
                <a:ea typeface="Arial Regular" pitchFamily="34" charset="-122"/>
                <a:cs typeface="Arial Black" panose="020B0604020202020204" pitchFamily="34" charset="0"/>
              </a:rPr>
              <a:t>Special  features</a:t>
            </a:r>
            <a:endParaRPr lang="en-US" dirty="0"/>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3425371" y="812801"/>
            <a:ext cx="8766629" cy="5485362"/>
          </a:xfrm>
        </p:spPr>
        <p:txBody>
          <a:bodyPr/>
          <a:lstStyle/>
          <a:p>
            <a:pPr marL="342900" indent="-342900">
              <a:buFont typeface="Wingdings" panose="05000000000000000000" pitchFamily="2" charset="2"/>
              <a:buChar char="à"/>
            </a:pPr>
            <a:r>
              <a:rPr lang="en-US" sz="2100" dirty="0">
                <a:sym typeface="Wingdings" panose="05000000000000000000" pitchFamily="2" charset="2"/>
              </a:rPr>
              <a:t>Shop products at Offline store and the bill will be displayed at online account so that the customer can pay it via online payment </a:t>
            </a:r>
            <a:r>
              <a:rPr lang="en-US" sz="2100" dirty="0" smtClean="0">
                <a:sym typeface="Wingdings" panose="05000000000000000000" pitchFamily="2" charset="2"/>
              </a:rPr>
              <a:t>services.</a:t>
            </a:r>
            <a:endParaRPr lang="en-US" sz="2100" dirty="0">
              <a:sym typeface="Wingdings" panose="05000000000000000000" pitchFamily="2" charset="2"/>
            </a:endParaRPr>
          </a:p>
          <a:p>
            <a:pPr marL="342900" indent="-342900">
              <a:buFont typeface="Wingdings" panose="05000000000000000000" pitchFamily="2" charset="2"/>
              <a:buChar char="à"/>
            </a:pPr>
            <a:r>
              <a:rPr lang="en-US" sz="2100" dirty="0">
                <a:sym typeface="Wingdings" panose="05000000000000000000" pitchFamily="2" charset="2"/>
              </a:rPr>
              <a:t>Shop products at Online app or website and pay the bill at offline </a:t>
            </a:r>
            <a:r>
              <a:rPr lang="en-US" sz="2100" dirty="0" smtClean="0">
                <a:sym typeface="Wingdings" panose="05000000000000000000" pitchFamily="2" charset="2"/>
              </a:rPr>
              <a:t>store, </a:t>
            </a:r>
            <a:r>
              <a:rPr lang="en-US" sz="2100" dirty="0">
                <a:sym typeface="Wingdings" panose="05000000000000000000" pitchFamily="2" charset="2"/>
              </a:rPr>
              <a:t>if required the customer can collect the items at nearest Walmart </a:t>
            </a:r>
            <a:r>
              <a:rPr lang="en-US" sz="2100" dirty="0" smtClean="0">
                <a:sym typeface="Wingdings" panose="05000000000000000000" pitchFamily="2" charset="2"/>
              </a:rPr>
              <a:t>stores.</a:t>
            </a:r>
            <a:endParaRPr lang="en-US" sz="2100" dirty="0">
              <a:sym typeface="Wingdings" panose="05000000000000000000" pitchFamily="2" charset="2"/>
            </a:endParaRPr>
          </a:p>
          <a:p>
            <a:pPr marL="342900" indent="-342900">
              <a:buFont typeface="Wingdings" panose="05000000000000000000" pitchFamily="2" charset="2"/>
              <a:buChar char="à"/>
            </a:pPr>
            <a:r>
              <a:rPr lang="en-US" sz="2100" dirty="0">
                <a:sym typeface="Wingdings" panose="05000000000000000000" pitchFamily="2" charset="2"/>
              </a:rPr>
              <a:t>The members of a family can have an integrated account , they can purchase at any time and connected with membership so that the payment can be made by any member of the </a:t>
            </a:r>
            <a:r>
              <a:rPr lang="en-US" sz="2100" dirty="0" smtClean="0">
                <a:sym typeface="Wingdings" panose="05000000000000000000" pitchFamily="2" charset="2"/>
              </a:rPr>
              <a:t>family,</a:t>
            </a:r>
          </a:p>
          <a:p>
            <a:pPr marL="342900" indent="-342900">
              <a:buFont typeface="Wingdings" panose="05000000000000000000" pitchFamily="2" charset="2"/>
              <a:buChar char="à"/>
            </a:pPr>
            <a:r>
              <a:rPr lang="en-US" sz="2100" dirty="0" smtClean="0">
                <a:sym typeface="Wingdings" panose="05000000000000000000" pitchFamily="2" charset="2"/>
              </a:rPr>
              <a:t>For example If wife purchases at Walmart offline store so that the bill will be shared to the integrated accounts , so that Husband pays the amount with single click.</a:t>
            </a:r>
            <a:endParaRPr lang="en-US" sz="2100" dirty="0">
              <a:sym typeface="Wingdings" panose="05000000000000000000" pitchFamily="2" charset="2"/>
            </a:endParaRPr>
          </a:p>
          <a:p>
            <a:pPr marL="342900" indent="-342900">
              <a:buFont typeface="Wingdings" panose="05000000000000000000" pitchFamily="2" charset="2"/>
              <a:buChar char="à"/>
            </a:pPr>
            <a:r>
              <a:rPr lang="en-US" sz="2100" dirty="0">
                <a:sym typeface="Wingdings" panose="05000000000000000000" pitchFamily="2" charset="2"/>
              </a:rPr>
              <a:t>Cart </a:t>
            </a:r>
            <a:r>
              <a:rPr lang="en-US" sz="2100" dirty="0" smtClean="0">
                <a:sym typeface="Wingdings" panose="05000000000000000000" pitchFamily="2" charset="2"/>
              </a:rPr>
              <a:t>sharing with </a:t>
            </a:r>
            <a:r>
              <a:rPr lang="en-US" sz="2100" dirty="0">
                <a:sym typeface="Wingdings" panose="05000000000000000000" pitchFamily="2" charset="2"/>
              </a:rPr>
              <a:t>friends and </a:t>
            </a:r>
            <a:r>
              <a:rPr lang="en-US" sz="2100" dirty="0" smtClean="0">
                <a:sym typeface="Wingdings" panose="05000000000000000000" pitchFamily="2" charset="2"/>
              </a:rPr>
              <a:t>family, so with one click they can purchase the whole cart .</a:t>
            </a:r>
          </a:p>
          <a:p>
            <a:pPr marL="342900" indent="-342900">
              <a:buFont typeface="Wingdings" panose="05000000000000000000" pitchFamily="2" charset="2"/>
              <a:buChar char="à"/>
            </a:pPr>
            <a:r>
              <a:rPr lang="en-US" sz="2100" dirty="0" smtClean="0">
                <a:sym typeface="Wingdings" panose="05000000000000000000" pitchFamily="2" charset="2"/>
              </a:rPr>
              <a:t>Discount sale sharing with friends and family.</a:t>
            </a:r>
          </a:p>
          <a:p>
            <a:pPr marL="342900" indent="-342900">
              <a:buFont typeface="Wingdings" panose="05000000000000000000" pitchFamily="2" charset="2"/>
              <a:buChar char="à"/>
            </a:pPr>
            <a:r>
              <a:rPr lang="en-US" sz="2100" dirty="0" smtClean="0">
                <a:sym typeface="Wingdings" panose="05000000000000000000" pitchFamily="2" charset="2"/>
              </a:rPr>
              <a:t>Product sharing with the friends and family.</a:t>
            </a:r>
          </a:p>
          <a:p>
            <a:pPr marL="342900" indent="-342900">
              <a:buFont typeface="Wingdings" panose="05000000000000000000" pitchFamily="2" charset="2"/>
              <a:buChar char="à"/>
            </a:pPr>
            <a:r>
              <a:rPr lang="en-US" sz="2100" dirty="0" smtClean="0">
                <a:sym typeface="Wingdings" panose="05000000000000000000" pitchFamily="2" charset="2"/>
              </a:rPr>
              <a:t>The offline store bills and online store bills history are available at app.</a:t>
            </a:r>
          </a:p>
          <a:p>
            <a:pPr marL="342900" indent="-342900">
              <a:buFont typeface="Wingdings" panose="05000000000000000000" pitchFamily="2" charset="2"/>
              <a:buChar char="à"/>
            </a:pPr>
            <a:endParaRPr lang="en-US" sz="2100" dirty="0" smtClean="0">
              <a:sym typeface="Wingdings" panose="05000000000000000000" pitchFamily="2" charset="2"/>
            </a:endParaRPr>
          </a:p>
          <a:p>
            <a:pPr marL="342900" indent="-342900">
              <a:buFont typeface="Wingdings" panose="05000000000000000000" pitchFamily="2" charset="2"/>
              <a:buChar char="à"/>
            </a:pPr>
            <a:endParaRPr lang="en-US" sz="2100" dirty="0" smtClean="0">
              <a:sym typeface="Wingdings" panose="05000000000000000000" pitchFamily="2" charset="2"/>
            </a:endParaRPr>
          </a:p>
          <a:p>
            <a:pPr marL="342900" indent="-342900">
              <a:buFont typeface="Wingdings" panose="05000000000000000000" pitchFamily="2" charset="2"/>
              <a:buChar char="à"/>
            </a:pPr>
            <a:endParaRPr lang="en-US" sz="2100" dirty="0" smtClean="0">
              <a:sym typeface="Wingdings" panose="05000000000000000000" pitchFamily="2" charset="2"/>
            </a:endParaRPr>
          </a:p>
          <a:p>
            <a:pPr marL="342900" indent="-342900">
              <a:buFont typeface="Wingdings" panose="05000000000000000000" pitchFamily="2" charset="2"/>
              <a:buChar char="à"/>
            </a:pPr>
            <a:endParaRPr lang="en-US" sz="2100" dirty="0">
              <a:sym typeface="Wingdings" panose="05000000000000000000" pitchFamily="2" charset="2"/>
            </a:endParaRPr>
          </a:p>
          <a:p>
            <a:pPr marL="342900" indent="-342900">
              <a:buFont typeface="Wingdings" panose="05000000000000000000" pitchFamily="2" charset="2"/>
              <a:buChar char="à"/>
            </a:pPr>
            <a:endParaRPr lang="en-US" sz="2100" dirty="0">
              <a:sym typeface="Wingdings" panose="05000000000000000000" pitchFamily="2" charset="2"/>
            </a:endParaRPr>
          </a:p>
        </p:txBody>
      </p:sp>
    </p:spTree>
    <p:extLst>
      <p:ext uri="{BB962C8B-B14F-4D97-AF65-F5344CB8AC3E}">
        <p14:creationId xmlns:p14="http://schemas.microsoft.com/office/powerpoint/2010/main" val="1255731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3425371" y="0"/>
            <a:ext cx="8766629" cy="638629"/>
          </a:xfrm>
        </p:spPr>
        <p:txBody>
          <a:bodyPr/>
          <a:lstStyle/>
          <a:p>
            <a:r>
              <a:rPr lang="en-US" dirty="0">
                <a:latin typeface="Arial Black" panose="020B0604020202020204" pitchFamily="34" charset="0"/>
                <a:ea typeface="Arial Regular" pitchFamily="34" charset="-122"/>
                <a:cs typeface="Arial Black" panose="020B0604020202020204" pitchFamily="34" charset="0"/>
              </a:rPr>
              <a:t>OFFLINE STORE FEATURES</a:t>
            </a:r>
            <a:endParaRPr lang="en-US" dirty="0"/>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3425371" y="812801"/>
            <a:ext cx="8766629" cy="5485362"/>
          </a:xfrm>
        </p:spPr>
        <p:txBody>
          <a:bodyPr/>
          <a:lstStyle/>
          <a:p>
            <a:pPr marL="342900" indent="-342900">
              <a:buFont typeface="Wingdings" panose="05000000000000000000" pitchFamily="2" charset="2"/>
              <a:buChar char="à"/>
            </a:pPr>
            <a:r>
              <a:rPr lang="en-US" sz="2600" dirty="0">
                <a:sym typeface="Wingdings" panose="05000000000000000000" pitchFamily="2" charset="2"/>
              </a:rPr>
              <a:t>Collection and Analysis and Insights about of Data about : </a:t>
            </a:r>
          </a:p>
          <a:p>
            <a:pPr marL="342900" indent="-342900">
              <a:buFont typeface="Wingdings" panose="05000000000000000000" pitchFamily="2" charset="2"/>
              <a:buChar char="à"/>
            </a:pPr>
            <a:r>
              <a:rPr lang="en-US" sz="2600" dirty="0">
                <a:sym typeface="Wingdings" panose="05000000000000000000" pitchFamily="2" charset="2"/>
              </a:rPr>
              <a:t>Customer profile creation which stores all data, Customer buying capacity.</a:t>
            </a:r>
          </a:p>
          <a:p>
            <a:pPr marL="342900" indent="-342900">
              <a:buFont typeface="Wingdings" panose="05000000000000000000" pitchFamily="2" charset="2"/>
              <a:buChar char="à"/>
            </a:pPr>
            <a:r>
              <a:rPr lang="en-US" sz="2600" dirty="0">
                <a:sym typeface="Wingdings" panose="05000000000000000000" pitchFamily="2" charset="2"/>
              </a:rPr>
              <a:t>Frequency of buying at regular intervals, Positive and Negative Feedback.</a:t>
            </a:r>
          </a:p>
          <a:p>
            <a:pPr marL="342900" indent="-342900">
              <a:buFont typeface="Wingdings" panose="05000000000000000000" pitchFamily="2" charset="2"/>
              <a:buChar char="à"/>
            </a:pPr>
            <a:r>
              <a:rPr lang="en-US" sz="2600" dirty="0">
                <a:sym typeface="Wingdings" panose="05000000000000000000" pitchFamily="2" charset="2"/>
              </a:rPr>
              <a:t>Which product sells more at which time duration, Which product least preferred by customer, Which product liked by which age groups and Gender specific products.</a:t>
            </a:r>
          </a:p>
          <a:p>
            <a:r>
              <a:rPr lang="en-US" sz="2600" dirty="0">
                <a:sym typeface="Wingdings" panose="05000000000000000000" pitchFamily="2" charset="2"/>
              </a:rPr>
              <a:t>Entire retail store activity analysis and tracking </a:t>
            </a:r>
            <a:r>
              <a:rPr lang="en-US" sz="2600" dirty="0" smtClean="0">
                <a:sym typeface="Wingdings" panose="05000000000000000000" pitchFamily="2" charset="2"/>
              </a:rPr>
              <a:t>of </a:t>
            </a:r>
            <a:r>
              <a:rPr lang="en-US" sz="2600" dirty="0">
                <a:sym typeface="Wingdings" panose="05000000000000000000" pitchFamily="2" charset="2"/>
              </a:rPr>
              <a:t>store </a:t>
            </a:r>
            <a:r>
              <a:rPr lang="en-US" sz="2600" dirty="0" smtClean="0">
                <a:sym typeface="Wingdings" panose="05000000000000000000" pitchFamily="2" charset="2"/>
              </a:rPr>
              <a:t>         management </a:t>
            </a:r>
            <a:r>
              <a:rPr lang="en-US" sz="2600" dirty="0">
                <a:sym typeface="Wingdings" panose="05000000000000000000" pitchFamily="2" charset="2"/>
              </a:rPr>
              <a:t>and </a:t>
            </a:r>
            <a:r>
              <a:rPr lang="en-US" sz="2600" dirty="0" smtClean="0">
                <a:sym typeface="Wingdings" panose="05000000000000000000" pitchFamily="2" charset="2"/>
              </a:rPr>
              <a:t>Generate </a:t>
            </a:r>
            <a:r>
              <a:rPr lang="en-US" sz="2600" dirty="0">
                <a:sym typeface="Wingdings" panose="05000000000000000000" pitchFamily="2" charset="2"/>
              </a:rPr>
              <a:t>insights  to improve based on overall activity and customer feedback</a:t>
            </a:r>
            <a:endParaRPr lang="en-US" sz="2600" dirty="0"/>
          </a:p>
          <a:p>
            <a:endParaRPr lang="en-US" sz="2600" dirty="0"/>
          </a:p>
        </p:txBody>
      </p:sp>
    </p:spTree>
    <p:extLst>
      <p:ext uri="{BB962C8B-B14F-4D97-AF65-F5344CB8AC3E}">
        <p14:creationId xmlns:p14="http://schemas.microsoft.com/office/powerpoint/2010/main" val="2847228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3425371" y="0"/>
            <a:ext cx="8766629" cy="638629"/>
          </a:xfrm>
        </p:spPr>
        <p:txBody>
          <a:bodyPr/>
          <a:lstStyle/>
          <a:p>
            <a:r>
              <a:rPr lang="en-US" dirty="0" smtClean="0">
                <a:latin typeface="Arial Black" panose="020B0604020202020204" pitchFamily="34" charset="0"/>
                <a:ea typeface="Arial Regular" pitchFamily="34" charset="-122"/>
                <a:cs typeface="Arial Black" panose="020B0604020202020204" pitchFamily="34" charset="0"/>
              </a:rPr>
              <a:t>Online </a:t>
            </a:r>
            <a:r>
              <a:rPr lang="en-US" dirty="0">
                <a:latin typeface="Arial Black" panose="020B0604020202020204" pitchFamily="34" charset="0"/>
                <a:ea typeface="Arial Regular" pitchFamily="34" charset="-122"/>
                <a:cs typeface="Arial Black" panose="020B0604020202020204" pitchFamily="34" charset="0"/>
              </a:rPr>
              <a:t>STORE FEATURES</a:t>
            </a:r>
            <a:endParaRPr lang="en-US" dirty="0"/>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3425371" y="812801"/>
            <a:ext cx="8766629" cy="5485362"/>
          </a:xfrm>
        </p:spPr>
        <p:txBody>
          <a:bodyPr/>
          <a:lstStyle/>
          <a:p>
            <a:r>
              <a:rPr lang="en-US" sz="2800" dirty="0">
                <a:sym typeface="Wingdings" panose="05000000000000000000" pitchFamily="2" charset="2"/>
              </a:rPr>
              <a:t>Easy integration with the offline store account and sync with online and </a:t>
            </a:r>
            <a:r>
              <a:rPr lang="en-US" sz="2800" dirty="0" err="1">
                <a:sym typeface="Wingdings" panose="05000000000000000000" pitchFamily="2" charset="2"/>
              </a:rPr>
              <a:t>offine</a:t>
            </a:r>
            <a:r>
              <a:rPr lang="en-US" sz="2800" dirty="0">
                <a:sym typeface="Wingdings" panose="05000000000000000000" pitchFamily="2" charset="2"/>
              </a:rPr>
              <a:t> purchases</a:t>
            </a:r>
          </a:p>
          <a:p>
            <a:r>
              <a:rPr lang="en-US" sz="2800" dirty="0">
                <a:sym typeface="Wingdings" panose="05000000000000000000" pitchFamily="2" charset="2"/>
              </a:rPr>
              <a:t>Strong Personalized recommendation based on account information and user activity</a:t>
            </a:r>
          </a:p>
          <a:p>
            <a:r>
              <a:rPr lang="en-US" sz="2800" dirty="0">
                <a:sym typeface="Wingdings" panose="05000000000000000000" pitchFamily="2" charset="2"/>
              </a:rPr>
              <a:t>Diet Recommendation System for Grocery shopping</a:t>
            </a:r>
          </a:p>
          <a:p>
            <a:r>
              <a:rPr lang="en-US" sz="2800" dirty="0">
                <a:sym typeface="Wingdings" panose="05000000000000000000" pitchFamily="2" charset="2"/>
              </a:rPr>
              <a:t>Personalized Recommendation for exclusive deals and offers</a:t>
            </a:r>
          </a:p>
          <a:p>
            <a:r>
              <a:rPr lang="en-US" sz="2800" dirty="0">
                <a:sym typeface="Wingdings" panose="05000000000000000000" pitchFamily="2" charset="2"/>
              </a:rPr>
              <a:t>Personalized ads based on the user activity</a:t>
            </a:r>
          </a:p>
          <a:p>
            <a:r>
              <a:rPr lang="en-US" sz="2800" dirty="0">
                <a:sym typeface="Wingdings" panose="05000000000000000000" pitchFamily="2" charset="2"/>
              </a:rPr>
              <a:t>Providing deals both at Offline and Online stores.</a:t>
            </a:r>
            <a:endParaRPr lang="en-US" sz="2800" dirty="0"/>
          </a:p>
          <a:p>
            <a:endParaRPr lang="en-US" sz="2600" dirty="0"/>
          </a:p>
        </p:txBody>
      </p:sp>
    </p:spTree>
    <p:extLst>
      <p:ext uri="{BB962C8B-B14F-4D97-AF65-F5344CB8AC3E}">
        <p14:creationId xmlns:p14="http://schemas.microsoft.com/office/powerpoint/2010/main" val="723368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{4A975283-84D6-4E70-819C-D2130E988887}tf78438558_win32</Template>
  <TotalTime>639</TotalTime>
  <Words>1611</Words>
  <Application>Microsoft Office PowerPoint</Application>
  <PresentationFormat>Widescreen</PresentationFormat>
  <Paragraphs>160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Arial Regular</vt:lpstr>
      <vt:lpstr>Sabon Next LT</vt:lpstr>
      <vt:lpstr>Söhne</vt:lpstr>
      <vt:lpstr>Wingdings</vt:lpstr>
      <vt:lpstr>Office Theme</vt:lpstr>
      <vt:lpstr>Walmart CONVERGE sparkathon  2023 </vt:lpstr>
      <vt:lpstr>PowerPoint Presentation</vt:lpstr>
      <vt:lpstr>AGENDA</vt:lpstr>
      <vt:lpstr>Introduction</vt:lpstr>
      <vt:lpstr>PROBLEM STATEMENT</vt:lpstr>
      <vt:lpstr>IMPLEMENTATION OF FOLLOWING ANALYTICS IN PHYSICAL AND ONLINE RETAIL SHOPPING</vt:lpstr>
      <vt:lpstr>Special  features</vt:lpstr>
      <vt:lpstr>OFFLINE STORE FEATURES</vt:lpstr>
      <vt:lpstr>Online STORE FEATURES</vt:lpstr>
      <vt:lpstr>OFFLINE STORE PERFORMANCE ANALYSIS</vt:lpstr>
      <vt:lpstr>OFFLINE STORE WEEKELY VISIT  ANALYSIS</vt:lpstr>
      <vt:lpstr>PROPOSED SOLUTION</vt:lpstr>
      <vt:lpstr>PROPOSED SOLUTION</vt:lpstr>
      <vt:lpstr>TECHNICAL FEASIBLITY</vt:lpstr>
      <vt:lpstr>SCALABILITY OF THE SOLUTION </vt:lpstr>
      <vt:lpstr>Impact and benefit TO WALMART </vt:lpstr>
      <vt:lpstr>Innovation and      creativity </vt:lpstr>
      <vt:lpstr>SIGNIFICANCE OF THE PROBLEM</vt:lpstr>
      <vt:lpstr>MEET OUR TEAM</vt:lpstr>
      <vt:lpstr>AREAS OF FOCUS </vt:lpstr>
      <vt:lpstr>HOW WE GET THERE</vt:lpstr>
      <vt:lpstr>SUMMARY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sparkathon 2023 </dc:title>
  <dc:subject/>
  <dc:creator>santhosh hariharan</dc:creator>
  <cp:lastModifiedBy>Microsoft account</cp:lastModifiedBy>
  <cp:revision>16</cp:revision>
  <dcterms:created xsi:type="dcterms:W3CDTF">2023-08-10T11:54:27Z</dcterms:created>
  <dcterms:modified xsi:type="dcterms:W3CDTF">2023-08-16T09:05:16Z</dcterms:modified>
</cp:coreProperties>
</file>