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56" r:id="rId2"/>
    <p:sldId id="257" r:id="rId3"/>
    <p:sldId id="258" r:id="rId4"/>
    <p:sldId id="259" r:id="rId5"/>
    <p:sldId id="262" r:id="rId6"/>
    <p:sldId id="268" r:id="rId7"/>
    <p:sldId id="265" r:id="rId8"/>
    <p:sldId id="267" r:id="rId9"/>
    <p:sldId id="273" r:id="rId10"/>
    <p:sldId id="274" r:id="rId11"/>
    <p:sldId id="275" r:id="rId12"/>
    <p:sldId id="276" r:id="rId13"/>
    <p:sldId id="271" r:id="rId14"/>
    <p:sldId id="277" r:id="rId15"/>
    <p:sldId id="303" r:id="rId16"/>
    <p:sldId id="296" r:id="rId17"/>
    <p:sldId id="298" r:id="rId18"/>
    <p:sldId id="299" r:id="rId19"/>
    <p:sldId id="30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p:scale>
          <a:sx n="80" d="100"/>
          <a:sy n="80" d="100"/>
        </p:scale>
        <p:origin x="782"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9860960-3607-4749-A871-53DC250DF91C}" type="datetimeFigureOut">
              <a:rPr lang="en-IN" smtClean="0"/>
              <a:t>15-12-2022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1EE5305-3CF4-4AE6-AD57-D7C9948CC891}" type="slidenum">
              <a:rPr lang="en-IN" smtClean="0"/>
              <a:t>‹#›</a:t>
            </a:fld>
            <a:endParaRPr lang="en-IN" dirty="0"/>
          </a:p>
        </p:txBody>
      </p:sp>
    </p:spTree>
    <p:extLst>
      <p:ext uri="{BB962C8B-B14F-4D97-AF65-F5344CB8AC3E}">
        <p14:creationId xmlns:p14="http://schemas.microsoft.com/office/powerpoint/2010/main" val="1288486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860960-3607-4749-A871-53DC250DF91C}" type="datetimeFigureOut">
              <a:rPr lang="en-IN" smtClean="0"/>
              <a:t>15-12-2022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1EE5305-3CF4-4AE6-AD57-D7C9948CC891}" type="slidenum">
              <a:rPr lang="en-IN" smtClean="0"/>
              <a:t>‹#›</a:t>
            </a:fld>
            <a:endParaRPr lang="en-IN" dirty="0"/>
          </a:p>
        </p:txBody>
      </p:sp>
    </p:spTree>
    <p:extLst>
      <p:ext uri="{BB962C8B-B14F-4D97-AF65-F5344CB8AC3E}">
        <p14:creationId xmlns:p14="http://schemas.microsoft.com/office/powerpoint/2010/main" val="2823368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860960-3607-4749-A871-53DC250DF91C}" type="datetimeFigureOut">
              <a:rPr lang="en-IN" smtClean="0"/>
              <a:t>15-12-2022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1EE5305-3CF4-4AE6-AD57-D7C9948CC891}" type="slidenum">
              <a:rPr lang="en-IN" smtClean="0"/>
              <a:t>‹#›</a:t>
            </a:fld>
            <a:endParaRPr lang="en-IN"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81592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860960-3607-4749-A871-53DC250DF91C}" type="datetimeFigureOut">
              <a:rPr lang="en-IN" smtClean="0"/>
              <a:t>15-12-2022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1EE5305-3CF4-4AE6-AD57-D7C9948CC891}" type="slidenum">
              <a:rPr lang="en-IN" smtClean="0"/>
              <a:t>‹#›</a:t>
            </a:fld>
            <a:endParaRPr lang="en-IN" dirty="0"/>
          </a:p>
        </p:txBody>
      </p:sp>
    </p:spTree>
    <p:extLst>
      <p:ext uri="{BB962C8B-B14F-4D97-AF65-F5344CB8AC3E}">
        <p14:creationId xmlns:p14="http://schemas.microsoft.com/office/powerpoint/2010/main" val="32693490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860960-3607-4749-A871-53DC250DF91C}" type="datetimeFigureOut">
              <a:rPr lang="en-IN" smtClean="0"/>
              <a:t>15-12-2022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1EE5305-3CF4-4AE6-AD57-D7C9948CC891}"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507976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860960-3607-4749-A871-53DC250DF91C}" type="datetimeFigureOut">
              <a:rPr lang="en-IN" smtClean="0"/>
              <a:t>15-12-2022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1EE5305-3CF4-4AE6-AD57-D7C9948CC891}" type="slidenum">
              <a:rPr lang="en-IN" smtClean="0"/>
              <a:t>‹#›</a:t>
            </a:fld>
            <a:endParaRPr lang="en-IN" dirty="0"/>
          </a:p>
        </p:txBody>
      </p:sp>
    </p:spTree>
    <p:extLst>
      <p:ext uri="{BB962C8B-B14F-4D97-AF65-F5344CB8AC3E}">
        <p14:creationId xmlns:p14="http://schemas.microsoft.com/office/powerpoint/2010/main" val="3845386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860960-3607-4749-A871-53DC250DF91C}" type="datetimeFigureOut">
              <a:rPr lang="en-IN" smtClean="0"/>
              <a:t>15-12-2022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1EE5305-3CF4-4AE6-AD57-D7C9948CC891}" type="slidenum">
              <a:rPr lang="en-IN" smtClean="0"/>
              <a:t>‹#›</a:t>
            </a:fld>
            <a:endParaRPr lang="en-IN" dirty="0"/>
          </a:p>
        </p:txBody>
      </p:sp>
    </p:spTree>
    <p:extLst>
      <p:ext uri="{BB962C8B-B14F-4D97-AF65-F5344CB8AC3E}">
        <p14:creationId xmlns:p14="http://schemas.microsoft.com/office/powerpoint/2010/main" val="26782837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860960-3607-4749-A871-53DC250DF91C}" type="datetimeFigureOut">
              <a:rPr lang="en-IN" smtClean="0"/>
              <a:t>15-12-2022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1EE5305-3CF4-4AE6-AD57-D7C9948CC891}" type="slidenum">
              <a:rPr lang="en-IN" smtClean="0"/>
              <a:t>‹#›</a:t>
            </a:fld>
            <a:endParaRPr lang="en-IN" dirty="0"/>
          </a:p>
        </p:txBody>
      </p:sp>
    </p:spTree>
    <p:extLst>
      <p:ext uri="{BB962C8B-B14F-4D97-AF65-F5344CB8AC3E}">
        <p14:creationId xmlns:p14="http://schemas.microsoft.com/office/powerpoint/2010/main" val="258772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860960-3607-4749-A871-53DC250DF91C}" type="datetimeFigureOut">
              <a:rPr lang="en-IN" smtClean="0"/>
              <a:t>15-12-2022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1EE5305-3CF4-4AE6-AD57-D7C9948CC891}" type="slidenum">
              <a:rPr lang="en-IN" smtClean="0"/>
              <a:t>‹#›</a:t>
            </a:fld>
            <a:endParaRPr lang="en-IN" dirty="0"/>
          </a:p>
        </p:txBody>
      </p:sp>
    </p:spTree>
    <p:extLst>
      <p:ext uri="{BB962C8B-B14F-4D97-AF65-F5344CB8AC3E}">
        <p14:creationId xmlns:p14="http://schemas.microsoft.com/office/powerpoint/2010/main" val="3219935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860960-3607-4749-A871-53DC250DF91C}" type="datetimeFigureOut">
              <a:rPr lang="en-IN" smtClean="0"/>
              <a:t>15-12-2022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1EE5305-3CF4-4AE6-AD57-D7C9948CC891}" type="slidenum">
              <a:rPr lang="en-IN" smtClean="0"/>
              <a:t>‹#›</a:t>
            </a:fld>
            <a:endParaRPr lang="en-IN" dirty="0"/>
          </a:p>
        </p:txBody>
      </p:sp>
    </p:spTree>
    <p:extLst>
      <p:ext uri="{BB962C8B-B14F-4D97-AF65-F5344CB8AC3E}">
        <p14:creationId xmlns:p14="http://schemas.microsoft.com/office/powerpoint/2010/main" val="3977446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860960-3607-4749-A871-53DC250DF91C}" type="datetimeFigureOut">
              <a:rPr lang="en-IN" smtClean="0"/>
              <a:t>15-12-2022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1EE5305-3CF4-4AE6-AD57-D7C9948CC891}" type="slidenum">
              <a:rPr lang="en-IN" smtClean="0"/>
              <a:t>‹#›</a:t>
            </a:fld>
            <a:endParaRPr lang="en-IN" dirty="0"/>
          </a:p>
        </p:txBody>
      </p:sp>
    </p:spTree>
    <p:extLst>
      <p:ext uri="{BB962C8B-B14F-4D97-AF65-F5344CB8AC3E}">
        <p14:creationId xmlns:p14="http://schemas.microsoft.com/office/powerpoint/2010/main" val="1233841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860960-3607-4749-A871-53DC250DF91C}" type="datetimeFigureOut">
              <a:rPr lang="en-IN" smtClean="0"/>
              <a:t>15-12-2022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01EE5305-3CF4-4AE6-AD57-D7C9948CC891}" type="slidenum">
              <a:rPr lang="en-IN" smtClean="0"/>
              <a:t>‹#›</a:t>
            </a:fld>
            <a:endParaRPr lang="en-IN" dirty="0"/>
          </a:p>
        </p:txBody>
      </p:sp>
    </p:spTree>
    <p:extLst>
      <p:ext uri="{BB962C8B-B14F-4D97-AF65-F5344CB8AC3E}">
        <p14:creationId xmlns:p14="http://schemas.microsoft.com/office/powerpoint/2010/main" val="2329329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860960-3607-4749-A871-53DC250DF91C}" type="datetimeFigureOut">
              <a:rPr lang="en-IN" smtClean="0"/>
              <a:t>15-12-2022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01EE5305-3CF4-4AE6-AD57-D7C9948CC891}" type="slidenum">
              <a:rPr lang="en-IN" smtClean="0"/>
              <a:t>‹#›</a:t>
            </a:fld>
            <a:endParaRPr lang="en-IN" dirty="0"/>
          </a:p>
        </p:txBody>
      </p:sp>
    </p:spTree>
    <p:extLst>
      <p:ext uri="{BB962C8B-B14F-4D97-AF65-F5344CB8AC3E}">
        <p14:creationId xmlns:p14="http://schemas.microsoft.com/office/powerpoint/2010/main" val="4263601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860960-3607-4749-A871-53DC250DF91C}" type="datetimeFigureOut">
              <a:rPr lang="en-IN" smtClean="0"/>
              <a:t>15-12-2022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01EE5305-3CF4-4AE6-AD57-D7C9948CC891}" type="slidenum">
              <a:rPr lang="en-IN" smtClean="0"/>
              <a:t>‹#›</a:t>
            </a:fld>
            <a:endParaRPr lang="en-IN" dirty="0"/>
          </a:p>
        </p:txBody>
      </p:sp>
    </p:spTree>
    <p:extLst>
      <p:ext uri="{BB962C8B-B14F-4D97-AF65-F5344CB8AC3E}">
        <p14:creationId xmlns:p14="http://schemas.microsoft.com/office/powerpoint/2010/main" val="1183626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860960-3607-4749-A871-53DC250DF91C}" type="datetimeFigureOut">
              <a:rPr lang="en-IN" smtClean="0"/>
              <a:t>15-12-2022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1EE5305-3CF4-4AE6-AD57-D7C9948CC891}" type="slidenum">
              <a:rPr lang="en-IN" smtClean="0"/>
              <a:t>‹#›</a:t>
            </a:fld>
            <a:endParaRPr lang="en-IN" dirty="0"/>
          </a:p>
        </p:txBody>
      </p:sp>
    </p:spTree>
    <p:extLst>
      <p:ext uri="{BB962C8B-B14F-4D97-AF65-F5344CB8AC3E}">
        <p14:creationId xmlns:p14="http://schemas.microsoft.com/office/powerpoint/2010/main" val="458975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860960-3607-4749-A871-53DC250DF91C}" type="datetimeFigureOut">
              <a:rPr lang="en-IN" smtClean="0"/>
              <a:t>15-12-2022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1EE5305-3CF4-4AE6-AD57-D7C9948CC891}" type="slidenum">
              <a:rPr lang="en-IN" smtClean="0"/>
              <a:t>‹#›</a:t>
            </a:fld>
            <a:endParaRPr lang="en-IN" dirty="0"/>
          </a:p>
        </p:txBody>
      </p:sp>
    </p:spTree>
    <p:extLst>
      <p:ext uri="{BB962C8B-B14F-4D97-AF65-F5344CB8AC3E}">
        <p14:creationId xmlns:p14="http://schemas.microsoft.com/office/powerpoint/2010/main" val="62090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9860960-3607-4749-A871-53DC250DF91C}" type="datetimeFigureOut">
              <a:rPr lang="en-IN" smtClean="0"/>
              <a:t>15-12-2022</a:t>
            </a:fld>
            <a:endParaRPr lang="en-IN"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1EE5305-3CF4-4AE6-AD57-D7C9948CC891}" type="slidenum">
              <a:rPr lang="en-IN" smtClean="0"/>
              <a:t>‹#›</a:t>
            </a:fld>
            <a:endParaRPr lang="en-IN" dirty="0"/>
          </a:p>
        </p:txBody>
      </p:sp>
    </p:spTree>
    <p:extLst>
      <p:ext uri="{BB962C8B-B14F-4D97-AF65-F5344CB8AC3E}">
        <p14:creationId xmlns:p14="http://schemas.microsoft.com/office/powerpoint/2010/main" val="1111984928"/>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archive.ics.uci.edu/ml/datasets/Heart+failure+clinical+records" TargetMode="External"/><Relationship Id="rId2" Type="http://schemas.openxmlformats.org/officeDocument/2006/relationships/hyperlink" Target="https://bmcmedinformdecismak.biomedcentral.com/articles/10.1186/s12911-020-1023-5" TargetMode="External"/><Relationship Id="rId1" Type="http://schemas.openxmlformats.org/officeDocument/2006/relationships/slideLayout" Target="../slideLayouts/slideLayout2.xml"/><Relationship Id="rId6" Type="http://schemas.openxmlformats.org/officeDocument/2006/relationships/hyperlink" Target="https://towardsdatascience.com/cross-validation-explained-evaluating-estimator-performance-e51e5430ff85" TargetMode="External"/><Relationship Id="rId5" Type="http://schemas.openxmlformats.org/officeDocument/2006/relationships/hyperlink" Target="https://towardsdatascience.com/understanding-auc-roc-curve-68b2303cc9c5#:~:text=the%20multiclass%20model%3F-,What%20is%20the%20AUC%20%2D%20ROC%20Curve%3F,capable%20of%20distinguishing%20between%20classes" TargetMode="External"/><Relationship Id="rId4" Type="http://schemas.openxmlformats.org/officeDocument/2006/relationships/hyperlink" Target="https://www.kaggle.com/code/tanmay111999/diabetes-classification-xgb-lgbm-stack-smot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archive.ics.uci.edu/ml/datasets/Heart+failure+clinical+record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Predict survival of patients with heart failure and rank the features     corresponding to the most important risk factors</a:t>
            </a:r>
            <a:br>
              <a:rPr lang="en-US" sz="1800" dirty="0">
                <a:effectLst/>
                <a:latin typeface="Calibri" panose="020F0502020204030204" pitchFamily="34" charset="0"/>
                <a:ea typeface="Times New Roman" panose="02020603050405020304" pitchFamily="18" charset="0"/>
                <a:cs typeface="Times New Roman" panose="02020603050405020304" pitchFamily="18" charset="0"/>
              </a:rPr>
            </a:br>
            <a:r>
              <a:rPr lang="en-IN" dirty="0"/>
              <a:t>	</a:t>
            </a:r>
          </a:p>
        </p:txBody>
      </p:sp>
      <p:sp>
        <p:nvSpPr>
          <p:cNvPr id="3" name="Subtitle 2"/>
          <p:cNvSpPr>
            <a:spLocks noGrp="1"/>
          </p:cNvSpPr>
          <p:nvPr>
            <p:ph type="subTitle" idx="1"/>
          </p:nvPr>
        </p:nvSpPr>
        <p:spPr>
          <a:xfrm>
            <a:off x="1507067" y="4050833"/>
            <a:ext cx="7766936" cy="2309327"/>
          </a:xfrm>
        </p:spPr>
        <p:txBody>
          <a:bodyPr>
            <a:normAutofit/>
          </a:bodyPr>
          <a:lstStyle/>
          <a:p>
            <a:pPr algn="just"/>
            <a:r>
              <a:rPr lang="en-IN" b="1" u="sng" dirty="0">
                <a:solidFill>
                  <a:schemeClr val="tx1"/>
                </a:solidFill>
              </a:rPr>
              <a:t>DONE BY:</a:t>
            </a:r>
          </a:p>
          <a:p>
            <a:pPr algn="just"/>
            <a:r>
              <a:rPr lang="en-IN" b="1" dirty="0">
                <a:solidFill>
                  <a:srgbClr val="000000"/>
                </a:solidFill>
                <a:latin typeface="Times New Roman" panose="02020603050405020304" pitchFamily="18" charset="0"/>
              </a:rPr>
              <a:t>Bakht Singh Basaram</a:t>
            </a:r>
          </a:p>
          <a:p>
            <a:pPr algn="just"/>
            <a:r>
              <a:rPr lang="en-IN" b="1" dirty="0">
                <a:solidFill>
                  <a:srgbClr val="000000"/>
                </a:solidFill>
                <a:latin typeface="Times New Roman" panose="02020603050405020304" pitchFamily="18" charset="0"/>
              </a:rPr>
              <a:t>Sahithi Chindam</a:t>
            </a:r>
          </a:p>
          <a:p>
            <a:pPr algn="just"/>
            <a:r>
              <a:rPr lang="en-IN" b="1" dirty="0" err="1">
                <a:solidFill>
                  <a:srgbClr val="000000"/>
                </a:solidFill>
                <a:latin typeface="Times New Roman" panose="02020603050405020304" pitchFamily="18" charset="0"/>
              </a:rPr>
              <a:t>Santhoshi</a:t>
            </a:r>
            <a:r>
              <a:rPr lang="en-IN" b="1" dirty="0">
                <a:solidFill>
                  <a:srgbClr val="000000"/>
                </a:solidFill>
                <a:latin typeface="Times New Roman" panose="02020603050405020304" pitchFamily="18" charset="0"/>
              </a:rPr>
              <a:t> </a:t>
            </a:r>
            <a:r>
              <a:rPr lang="en-IN" b="1" dirty="0" err="1">
                <a:solidFill>
                  <a:srgbClr val="000000"/>
                </a:solidFill>
                <a:latin typeface="Times New Roman" panose="02020603050405020304" pitchFamily="18" charset="0"/>
              </a:rPr>
              <a:t>Indrakanti</a:t>
            </a:r>
            <a:endParaRPr lang="en-IN" b="1" dirty="0">
              <a:solidFill>
                <a:srgbClr val="000000"/>
              </a:solidFill>
              <a:latin typeface="Times New Roman" panose="02020603050405020304" pitchFamily="18" charset="0"/>
            </a:endParaRPr>
          </a:p>
          <a:p>
            <a:pPr algn="just"/>
            <a:r>
              <a:rPr lang="en-IN" b="1" dirty="0" err="1">
                <a:solidFill>
                  <a:srgbClr val="000000"/>
                </a:solidFill>
                <a:latin typeface="Times New Roman" panose="02020603050405020304" pitchFamily="18" charset="0"/>
              </a:rPr>
              <a:t>Shanmukha</a:t>
            </a:r>
            <a:r>
              <a:rPr lang="en-IN" b="1" dirty="0">
                <a:solidFill>
                  <a:srgbClr val="000000"/>
                </a:solidFill>
                <a:latin typeface="Times New Roman" panose="02020603050405020304" pitchFamily="18" charset="0"/>
              </a:rPr>
              <a:t> </a:t>
            </a:r>
            <a:r>
              <a:rPr lang="en-US" b="1" dirty="0" err="1">
                <a:solidFill>
                  <a:srgbClr val="000000"/>
                </a:solidFill>
                <a:latin typeface="Times New Roman" panose="02020603050405020304" pitchFamily="18" charset="0"/>
              </a:rPr>
              <a:t>Nadh</a:t>
            </a:r>
            <a:r>
              <a:rPr lang="en-US" b="1" dirty="0">
                <a:solidFill>
                  <a:srgbClr val="000000"/>
                </a:solidFill>
                <a:latin typeface="Times New Roman" panose="02020603050405020304" pitchFamily="18" charset="0"/>
              </a:rPr>
              <a:t> </a:t>
            </a:r>
            <a:r>
              <a:rPr lang="en-US" b="1" dirty="0" err="1">
                <a:solidFill>
                  <a:srgbClr val="000000"/>
                </a:solidFill>
                <a:latin typeface="Times New Roman" panose="02020603050405020304" pitchFamily="18" charset="0"/>
              </a:rPr>
              <a:t>Uppugandla</a:t>
            </a:r>
            <a:endParaRPr lang="en-IN" b="1" dirty="0">
              <a:solidFill>
                <a:srgbClr val="000000"/>
              </a:solidFill>
              <a:latin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468583"/>
            <a:ext cx="8596668" cy="4572780"/>
          </a:xfrm>
        </p:spPr>
        <p:txBody>
          <a:bodyPr/>
          <a:lstStyle/>
          <a:p>
            <a:endParaRPr lang="en-IN" dirty="0">
              <a:solidFill>
                <a:schemeClr val="tx1"/>
              </a:solidFill>
              <a:latin typeface="Roboto" panose="02000000000000000000" pitchFamily="2" charset="0"/>
              <a:ea typeface="Roboto" panose="02000000000000000000" pitchFamily="2" charset="0"/>
            </a:endParaRPr>
          </a:p>
        </p:txBody>
      </p:sp>
      <p:pic>
        <p:nvPicPr>
          <p:cNvPr id="4" name="Picture 3" descr="Chart&#10;&#10;Description automatically generated">
            <a:extLst>
              <a:ext uri="{FF2B5EF4-FFF2-40B4-BE49-F238E27FC236}">
                <a16:creationId xmlns:a16="http://schemas.microsoft.com/office/drawing/2014/main" id="{111D076F-B46F-D22D-205C-6E80D0F1723F}"/>
              </a:ext>
            </a:extLst>
          </p:cNvPr>
          <p:cNvPicPr>
            <a:picLocks noChangeAspect="1"/>
          </p:cNvPicPr>
          <p:nvPr/>
        </p:nvPicPr>
        <p:blipFill>
          <a:blip r:embed="rId2"/>
          <a:stretch>
            <a:fillRect/>
          </a:stretch>
        </p:blipFill>
        <p:spPr>
          <a:xfrm>
            <a:off x="677333" y="457201"/>
            <a:ext cx="8780991" cy="591502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7664F850-BA8B-47AE-B11A-225CAB8969F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5" name="Straight Connector 11">
              <a:extLst>
                <a:ext uri="{FF2B5EF4-FFF2-40B4-BE49-F238E27FC236}">
                  <a16:creationId xmlns:a16="http://schemas.microsoft.com/office/drawing/2014/main" id="{634FC909-7343-4DEC-920F-098F56B476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6" name="Straight Connector 12">
              <a:extLst>
                <a:ext uri="{FF2B5EF4-FFF2-40B4-BE49-F238E27FC236}">
                  <a16:creationId xmlns:a16="http://schemas.microsoft.com/office/drawing/2014/main" id="{24F22DB2-7E27-4CF7-8B17-254ECB9AE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7" name="Rectangle 23">
              <a:extLst>
                <a:ext uri="{FF2B5EF4-FFF2-40B4-BE49-F238E27FC236}">
                  <a16:creationId xmlns:a16="http://schemas.microsoft.com/office/drawing/2014/main" id="{C6E593B3-91A3-4687-8B8D-FE37A3714F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5">
              <a:extLst>
                <a:ext uri="{FF2B5EF4-FFF2-40B4-BE49-F238E27FC236}">
                  <a16:creationId xmlns:a16="http://schemas.microsoft.com/office/drawing/2014/main" id="{0C25B431-5C97-4B8D-B0A3-BFB8133C7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Isosceles Triangle 15">
              <a:extLst>
                <a:ext uri="{FF2B5EF4-FFF2-40B4-BE49-F238E27FC236}">
                  <a16:creationId xmlns:a16="http://schemas.microsoft.com/office/drawing/2014/main" id="{CA37B366-497E-4CB8-A678-A770CE2BD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27">
              <a:extLst>
                <a:ext uri="{FF2B5EF4-FFF2-40B4-BE49-F238E27FC236}">
                  <a16:creationId xmlns:a16="http://schemas.microsoft.com/office/drawing/2014/main" id="{CF707EDC-52B2-4D5C-8EC3-71C66EE8B3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28">
              <a:extLst>
                <a:ext uri="{FF2B5EF4-FFF2-40B4-BE49-F238E27FC236}">
                  <a16:creationId xmlns:a16="http://schemas.microsoft.com/office/drawing/2014/main" id="{BF8E2DE7-7466-4EDF-8D69-BCA91A88D3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Rectangle 29">
              <a:extLst>
                <a:ext uri="{FF2B5EF4-FFF2-40B4-BE49-F238E27FC236}">
                  <a16:creationId xmlns:a16="http://schemas.microsoft.com/office/drawing/2014/main" id="{229C2E15-76CD-409E-9D6B-10DAD8881E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89A24369-AC96-4A98-AD98-47A7217EC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7D0DF9A3-4628-42F6-B0A4-44D97617E0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7459C506-5F4B-4B75-9218-C7C3F87FA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BC659EEB-C3AE-4544-8263-417009DCDF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6" name="Straight Connector 25">
              <a:extLst>
                <a:ext uri="{FF2B5EF4-FFF2-40B4-BE49-F238E27FC236}">
                  <a16:creationId xmlns:a16="http://schemas.microsoft.com/office/drawing/2014/main" id="{D99DB6C6-36F9-4576-A558-95153EADBE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7" name="Rectangle 23">
              <a:extLst>
                <a:ext uri="{FF2B5EF4-FFF2-40B4-BE49-F238E27FC236}">
                  <a16:creationId xmlns:a16="http://schemas.microsoft.com/office/drawing/2014/main" id="{694E7916-EDE4-4B50-A4A1-6B28FDD4D9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a:extLst>
                <a:ext uri="{FF2B5EF4-FFF2-40B4-BE49-F238E27FC236}">
                  <a16:creationId xmlns:a16="http://schemas.microsoft.com/office/drawing/2014/main" id="{6F6CB7BB-4370-4173-97F8-F636C0F14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B0F590BB-1F51-4138-A2D4-2E483C84FB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7">
              <a:extLst>
                <a:ext uri="{FF2B5EF4-FFF2-40B4-BE49-F238E27FC236}">
                  <a16:creationId xmlns:a16="http://schemas.microsoft.com/office/drawing/2014/main" id="{4A492863-9797-45A2-BAB3-514F10C5F2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8">
              <a:extLst>
                <a:ext uri="{FF2B5EF4-FFF2-40B4-BE49-F238E27FC236}">
                  <a16:creationId xmlns:a16="http://schemas.microsoft.com/office/drawing/2014/main" id="{7C1E33F6-6D0F-4ECF-92F4-6F71D8BAF3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9">
              <a:extLst>
                <a:ext uri="{FF2B5EF4-FFF2-40B4-BE49-F238E27FC236}">
                  <a16:creationId xmlns:a16="http://schemas.microsoft.com/office/drawing/2014/main" id="{73EEEA64-7411-474B-BD0E-60C24B3F4E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4F82A6DD-92BB-4443-B5A5-05240DD55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79832BCB-1DCF-46AC-9FFA-170791668D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6" name="Rectangle 35">
            <a:extLst>
              <a:ext uri="{FF2B5EF4-FFF2-40B4-BE49-F238E27FC236}">
                <a16:creationId xmlns:a16="http://schemas.microsoft.com/office/drawing/2014/main" id="{4E74DA95-CD7A-4D5E-9D27-67A759CE70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ln w="222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7480C840-1F4F-EDA9-1516-5E0E360F8349}"/>
              </a:ext>
            </a:extLst>
          </p:cNvPr>
          <p:cNvPicPr>
            <a:picLocks noChangeAspect="1"/>
          </p:cNvPicPr>
          <p:nvPr/>
        </p:nvPicPr>
        <p:blipFill>
          <a:blip r:embed="rId2"/>
          <a:stretch>
            <a:fillRect/>
          </a:stretch>
        </p:blipFill>
        <p:spPr>
          <a:xfrm>
            <a:off x="1124262" y="1637169"/>
            <a:ext cx="4650004" cy="3592128"/>
          </a:xfrm>
          <a:prstGeom prst="rect">
            <a:avLst/>
          </a:prstGeom>
        </p:spPr>
      </p:pic>
      <p:cxnSp>
        <p:nvCxnSpPr>
          <p:cNvPr id="38" name="Straight Connector 37">
            <a:extLst>
              <a:ext uri="{FF2B5EF4-FFF2-40B4-BE49-F238E27FC236}">
                <a16:creationId xmlns:a16="http://schemas.microsoft.com/office/drawing/2014/main" id="{14AA3B5C-0C55-4FFF-9C45-8F9F7C074A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81305" y="1650669"/>
            <a:ext cx="0" cy="3431969"/>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descr="Chart, pie chart&#10;&#10;Description automatically generated">
            <a:extLst>
              <a:ext uri="{FF2B5EF4-FFF2-40B4-BE49-F238E27FC236}">
                <a16:creationId xmlns:a16="http://schemas.microsoft.com/office/drawing/2014/main" id="{BD90A211-D968-9309-8EE5-4DB0FE0B0D57}"/>
              </a:ext>
            </a:extLst>
          </p:cNvPr>
          <p:cNvPicPr>
            <a:picLocks noChangeAspect="1"/>
          </p:cNvPicPr>
          <p:nvPr/>
        </p:nvPicPr>
        <p:blipFill>
          <a:blip r:embed="rId3"/>
          <a:stretch>
            <a:fillRect/>
          </a:stretch>
        </p:blipFill>
        <p:spPr>
          <a:xfrm>
            <a:off x="6414367" y="1677856"/>
            <a:ext cx="4650004" cy="351075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19150"/>
          </a:xfrm>
        </p:spPr>
        <p:txBody>
          <a:bodyPr>
            <a:noAutofit/>
          </a:bodyPr>
          <a:lstStyle/>
          <a:p>
            <a:pPr marR="0" lvl="0">
              <a:lnSpc>
                <a:spcPct val="200000"/>
              </a:lnSpc>
              <a:spcBef>
                <a:spcPts val="0"/>
              </a:spcBef>
              <a:spcAft>
                <a:spcPts val="800"/>
              </a:spcAft>
            </a:pP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Data Methods &amp; Modelling </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551709"/>
            <a:ext cx="8596668" cy="4489653"/>
          </a:xfrm>
        </p:spPr>
        <p:txBody>
          <a:bodyPr/>
          <a:lstStyle/>
          <a:p>
            <a:endParaRPr lang="en-US" dirty="0"/>
          </a:p>
        </p:txBody>
      </p:sp>
      <p:pic>
        <p:nvPicPr>
          <p:cNvPr id="4" name="Picture 3" descr="Graphical user interface, text, application, email&#10;&#10;Description automatically generated">
            <a:extLst>
              <a:ext uri="{FF2B5EF4-FFF2-40B4-BE49-F238E27FC236}">
                <a16:creationId xmlns:a16="http://schemas.microsoft.com/office/drawing/2014/main" id="{84452B89-6615-92D4-FA2B-980C4FFF25D4}"/>
              </a:ext>
            </a:extLst>
          </p:cNvPr>
          <p:cNvPicPr>
            <a:picLocks noChangeAspect="1"/>
          </p:cNvPicPr>
          <p:nvPr/>
        </p:nvPicPr>
        <p:blipFill>
          <a:blip r:embed="rId2"/>
          <a:stretch>
            <a:fillRect/>
          </a:stretch>
        </p:blipFill>
        <p:spPr>
          <a:xfrm>
            <a:off x="677334" y="1551709"/>
            <a:ext cx="8596667" cy="469669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3703" y="408941"/>
            <a:ext cx="8596668" cy="875028"/>
          </a:xfrm>
        </p:spPr>
        <p:txBody>
          <a:bodyPr>
            <a:noAutofit/>
          </a:bodyPr>
          <a:lstStyle/>
          <a:p>
            <a:pPr marR="0" lvl="0" algn="just">
              <a:lnSpc>
                <a:spcPct val="200000"/>
              </a:lnSpc>
              <a:spcBef>
                <a:spcPts val="0"/>
              </a:spcBef>
              <a:spcAft>
                <a:spcPts val="800"/>
              </a:spcAft>
            </a:pPr>
            <a:r>
              <a:rPr lang="en-IN" sz="2800" b="1" dirty="0">
                <a:effectLst/>
                <a:latin typeface="Times New Roman" panose="02020603050405020304" pitchFamily="18" charset="0"/>
                <a:ea typeface="Times New Roman" panose="02020603050405020304" pitchFamily="18" charset="0"/>
                <a:cs typeface="Times New Roman" panose="02020603050405020304" pitchFamily="18" charset="0"/>
              </a:rPr>
              <a:t>Feature selection </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229361"/>
            <a:ext cx="8596668" cy="5242560"/>
          </a:xfrm>
        </p:spPr>
        <p:txBody>
          <a:bodyPr/>
          <a:lstStyle/>
          <a:p>
            <a:pPr marL="0" indent="0">
              <a:buNone/>
            </a:pPr>
            <a:endParaRPr lang="en-IN" u="sng" dirty="0"/>
          </a:p>
          <a:p>
            <a:endParaRPr lang="en-IN" sz="1800" dirty="0">
              <a:effectLst/>
              <a:latin typeface="Times New Roman" panose="02020603050405020304" pitchFamily="18" charset="0"/>
              <a:ea typeface="SimSun" panose="02010600030101010101" pitchFamily="2" charset="-122"/>
              <a:cs typeface="Times New Roman" panose="02020603050405020304" pitchFamily="18" charset="0"/>
            </a:endParaRPr>
          </a:p>
          <a:p>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endParaRPr lang="en-IN" dirty="0"/>
          </a:p>
          <a:p>
            <a:endParaRPr lang="en-IN" dirty="0"/>
          </a:p>
          <a:p>
            <a:endParaRPr lang="en-IN" u="sng" dirty="0"/>
          </a:p>
          <a:p>
            <a:endParaRPr lang="en-IN" dirty="0"/>
          </a:p>
        </p:txBody>
      </p:sp>
      <p:pic>
        <p:nvPicPr>
          <p:cNvPr id="4" name="Picture 3">
            <a:extLst>
              <a:ext uri="{FF2B5EF4-FFF2-40B4-BE49-F238E27FC236}">
                <a16:creationId xmlns:a16="http://schemas.microsoft.com/office/drawing/2014/main" id="{6AD86FA8-9958-EB5E-1589-22D630D6E3A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447800"/>
            <a:ext cx="8220075" cy="486029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nchor="t">
            <a:normAutofit/>
          </a:bodyPr>
          <a:lstStyle/>
          <a:p>
            <a:pPr marR="0" lvl="0">
              <a:spcBef>
                <a:spcPts val="0"/>
              </a:spcBef>
              <a:spcAft>
                <a:spcPts val="800"/>
              </a:spcAft>
            </a:pPr>
            <a:r>
              <a:rPr lang="en-IN" b="1">
                <a:effectLst/>
                <a:latin typeface="Times New Roman" panose="02020603050405020304" pitchFamily="18" charset="0"/>
                <a:ea typeface="Times New Roman" panose="02020603050405020304" pitchFamily="18" charset="0"/>
                <a:cs typeface="Times New Roman" panose="02020603050405020304" pitchFamily="18" charset="0"/>
              </a:rPr>
              <a:t>Balancing the dataset using SMOTE:</a:t>
            </a:r>
            <a:endParaRPr lang="en-US">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4" name="Picture 3" descr="Chart, pie chart&#10;&#10;Description automatically generated">
            <a:extLst>
              <a:ext uri="{FF2B5EF4-FFF2-40B4-BE49-F238E27FC236}">
                <a16:creationId xmlns:a16="http://schemas.microsoft.com/office/drawing/2014/main" id="{3C64D17E-7204-E5D5-774C-3472BFBF065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817474" y="1847850"/>
            <a:ext cx="7764551" cy="4105275"/>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7F9D5-5B68-7E71-5953-6E8A30C07BE1}"/>
              </a:ext>
            </a:extLst>
          </p:cNvPr>
          <p:cNvSpPr>
            <a:spLocks noGrp="1"/>
          </p:cNvSpPr>
          <p:nvPr>
            <p:ph type="title"/>
          </p:nvPr>
        </p:nvSpPr>
        <p:spPr/>
        <p:txBody>
          <a:bodyPr/>
          <a:lstStyle/>
          <a:p>
            <a:r>
              <a:rPr lang="en-US" dirty="0"/>
              <a:t>Machine Learning methods</a:t>
            </a:r>
          </a:p>
        </p:txBody>
      </p:sp>
      <p:sp>
        <p:nvSpPr>
          <p:cNvPr id="3" name="Content Placeholder 2">
            <a:extLst>
              <a:ext uri="{FF2B5EF4-FFF2-40B4-BE49-F238E27FC236}">
                <a16:creationId xmlns:a16="http://schemas.microsoft.com/office/drawing/2014/main" id="{D3D042BD-3286-28DB-452A-1BB0C164C497}"/>
              </a:ext>
            </a:extLst>
          </p:cNvPr>
          <p:cNvSpPr>
            <a:spLocks noGrp="1"/>
          </p:cNvSpPr>
          <p:nvPr>
            <p:ph idx="1"/>
          </p:nvPr>
        </p:nvSpPr>
        <p:spPr/>
        <p:txBody>
          <a:bodyPr/>
          <a:lstStyle/>
          <a:p>
            <a:pPr marL="342900" marR="0" lvl="0" indent="-342900" algn="just">
              <a:lnSpc>
                <a:spcPct val="200000"/>
              </a:lnSpc>
              <a:spcBef>
                <a:spcPts val="0"/>
              </a:spcBef>
              <a:spcAft>
                <a:spcPts val="0"/>
              </a:spcAft>
              <a:buFont typeface="+mj-lt"/>
              <a:buAutoNum type="arabicParen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Logistic Regression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200000"/>
              </a:lnSpc>
              <a:spcBef>
                <a:spcPts val="0"/>
              </a:spcBef>
              <a:spcAft>
                <a:spcPts val="0"/>
              </a:spcAft>
              <a:buFont typeface="+mj-lt"/>
              <a:buAutoNum type="arabicParen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Gaussian Naive Bayes Classifier</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200000"/>
              </a:lnSpc>
              <a:spcBef>
                <a:spcPts val="0"/>
              </a:spcBef>
              <a:spcAft>
                <a:spcPts val="0"/>
              </a:spcAft>
              <a:buFont typeface="+mj-lt"/>
              <a:buAutoNum type="arabicParen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Random Forest Classifier</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200000"/>
              </a:lnSpc>
              <a:spcBef>
                <a:spcPts val="0"/>
              </a:spcBef>
              <a:spcAft>
                <a:spcPts val="800"/>
              </a:spcAft>
              <a:buFont typeface="+mj-lt"/>
              <a:buAutoNum type="arabicParen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KNN Classifier</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6050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677334" y="609600"/>
            <a:ext cx="8596668" cy="523875"/>
          </a:xfrm>
        </p:spPr>
        <p:txBody>
          <a:bodyPr vert="horz" lIns="91440" tIns="45720" rIns="91440" bIns="45720" rtlCol="0" anchor="t">
            <a:normAutofit fontScale="90000"/>
          </a:bodyPr>
          <a:lstStyle/>
          <a:p>
            <a:r>
              <a:rPr lang="en-US" altLang="en-US" dirty="0"/>
              <a:t>Evaluation metrics:</a:t>
            </a:r>
          </a:p>
        </p:txBody>
      </p:sp>
      <p:pic>
        <p:nvPicPr>
          <p:cNvPr id="7" name="Picture 6" descr="A picture containing graphical user interface&#10;&#10;Description automatically generated">
            <a:extLst>
              <a:ext uri="{FF2B5EF4-FFF2-40B4-BE49-F238E27FC236}">
                <a16:creationId xmlns:a16="http://schemas.microsoft.com/office/drawing/2014/main" id="{46BCA60A-03DE-A385-46DB-E8C1E4FEF2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717675" y="1257300"/>
            <a:ext cx="4460638" cy="5334000"/>
          </a:xfrm>
          <a:prstGeom prst="rect">
            <a:avLst/>
          </a:prstGeom>
          <a:noFill/>
        </p:spPr>
      </p:pic>
      <p:sp>
        <p:nvSpPr>
          <p:cNvPr id="3" name="Content Placeholder 2"/>
          <p:cNvSpPr>
            <a:spLocks noGrp="1"/>
          </p:cNvSpPr>
          <p:nvPr>
            <p:ph sz="half" idx="1"/>
          </p:nvPr>
        </p:nvSpPr>
        <p:spPr>
          <a:xfrm>
            <a:off x="5181487" y="2257425"/>
            <a:ext cx="4962637" cy="3783937"/>
          </a:xfrm>
        </p:spPr>
        <p:txBody>
          <a:bodyPr vert="horz" lIns="91440" tIns="45720" rIns="91440" bIns="45720" rtlCol="0">
            <a:normAutofit/>
          </a:bodyPr>
          <a:lstStyle/>
          <a:p>
            <a:r>
              <a:rPr lang="en-US" u="sng" dirty="0"/>
              <a:t>Prediction results:</a:t>
            </a:r>
          </a:p>
          <a:p>
            <a:pPr marL="0" indent="0">
              <a:buNone/>
            </a:pPr>
            <a:endParaRPr lang="en-US" u="sng" dirty="0"/>
          </a:p>
          <a:p>
            <a:pPr marL="0" marR="0" algn="just">
              <a:spcBef>
                <a:spcPts val="0"/>
              </a:spcBef>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Our prediction results show that random forest significantly outperforms when compared with all other methods by obtaining top accuracy i.e., 0.92 with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ROC_AUC_Score</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of 92.14% and a cross validation score of 93.24%.</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A picture containing text, receipt&#10;&#10;Description automatically generated">
            <a:extLst>
              <a:ext uri="{FF2B5EF4-FFF2-40B4-BE49-F238E27FC236}">
                <a16:creationId xmlns:a16="http://schemas.microsoft.com/office/drawing/2014/main" id="{D03E8455-8148-8406-81EA-31EEC722EDED}"/>
              </a:ext>
            </a:extLst>
          </p:cNvPr>
          <p:cNvPicPr>
            <a:picLocks noChangeAspect="1"/>
          </p:cNvPicPr>
          <p:nvPr/>
        </p:nvPicPr>
        <p:blipFill rotWithShape="1">
          <a:blip r:embed="rId2">
            <a:extLst>
              <a:ext uri="{28A0092B-C50C-407E-A947-70E740481C1C}">
                <a14:useLocalDpi xmlns:a14="http://schemas.microsoft.com/office/drawing/2010/main" val="0"/>
              </a:ext>
            </a:extLst>
          </a:blip>
          <a:srcRect l="925" r="14162" b="-5"/>
          <a:stretch/>
        </p:blipFill>
        <p:spPr>
          <a:xfrm>
            <a:off x="457202" y="344268"/>
            <a:ext cx="5426764" cy="2860101"/>
          </a:xfrm>
          <a:prstGeom prst="rect">
            <a:avLst/>
          </a:prstGeom>
        </p:spPr>
      </p:pic>
      <p:pic>
        <p:nvPicPr>
          <p:cNvPr id="7" name="Content Placeholder 6" descr="Table&#10;&#10;Description automatically generated">
            <a:extLst>
              <a:ext uri="{FF2B5EF4-FFF2-40B4-BE49-F238E27FC236}">
                <a16:creationId xmlns:a16="http://schemas.microsoft.com/office/drawing/2014/main" id="{81F002DD-DB88-F8E4-2297-FBAC347EC49C}"/>
              </a:ext>
            </a:extLst>
          </p:cNvPr>
          <p:cNvPicPr>
            <a:picLocks noChangeAspect="1"/>
          </p:cNvPicPr>
          <p:nvPr/>
        </p:nvPicPr>
        <p:blipFill rotWithShape="1">
          <a:blip r:embed="rId3">
            <a:extLst>
              <a:ext uri="{28A0092B-C50C-407E-A947-70E740481C1C}">
                <a14:useLocalDpi xmlns:a14="http://schemas.microsoft.com/office/drawing/2010/main" val="0"/>
              </a:ext>
            </a:extLst>
          </a:blip>
          <a:srcRect r="15086" b="-5"/>
          <a:stretch/>
        </p:blipFill>
        <p:spPr>
          <a:xfrm>
            <a:off x="551606" y="3631096"/>
            <a:ext cx="5237954" cy="2760560"/>
          </a:xfrm>
          <a:prstGeom prst="rect">
            <a:avLst/>
          </a:prstGeom>
        </p:spPr>
      </p:pic>
      <p:sp>
        <p:nvSpPr>
          <p:cNvPr id="31" name="Rectangle 22">
            <a:extLst>
              <a:ext uri="{FF2B5EF4-FFF2-40B4-BE49-F238E27FC236}">
                <a16:creationId xmlns:a16="http://schemas.microsoft.com/office/drawing/2014/main" id="{799448F2-0E5B-42DA-B2D1-11A14E947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4">
            <a:extLst>
              <a:ext uri="{FF2B5EF4-FFF2-40B4-BE49-F238E27FC236}">
                <a16:creationId xmlns:a16="http://schemas.microsoft.com/office/drawing/2014/main" id="{4E8A7552-20E1-4F34-ADAB-C1DB6634D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picture containing text, receipt&#10;&#10;Description automatically generated">
            <a:extLst>
              <a:ext uri="{FF2B5EF4-FFF2-40B4-BE49-F238E27FC236}">
                <a16:creationId xmlns:a16="http://schemas.microsoft.com/office/drawing/2014/main" id="{5B86715E-559D-B23F-0CB9-EAA0FE9A1FB9}"/>
              </a:ext>
            </a:extLst>
          </p:cNvPr>
          <p:cNvPicPr>
            <a:picLocks noChangeAspect="1"/>
          </p:cNvPicPr>
          <p:nvPr/>
        </p:nvPicPr>
        <p:blipFill rotWithShape="1">
          <a:blip r:embed="rId4">
            <a:extLst>
              <a:ext uri="{28A0092B-C50C-407E-A947-70E740481C1C}">
                <a14:useLocalDpi xmlns:a14="http://schemas.microsoft.com/office/drawing/2010/main" val="0"/>
              </a:ext>
            </a:extLst>
          </a:blip>
          <a:srcRect r="15086" b="-5"/>
          <a:stretch/>
        </p:blipFill>
        <p:spPr>
          <a:xfrm>
            <a:off x="6308034" y="1926661"/>
            <a:ext cx="5426764" cy="286006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545" y="609600"/>
            <a:ext cx="8596630" cy="581025"/>
          </a:xfrm>
        </p:spPr>
        <p:txBody>
          <a:bodyPr>
            <a:normAutofit fontScale="90000"/>
          </a:bodyPr>
          <a:lstStyle/>
          <a:p>
            <a:r>
              <a:rPr lang="en-IN" altLang="en-US"/>
              <a:t>Conclusion:</a:t>
            </a:r>
          </a:p>
        </p:txBody>
      </p:sp>
      <p:sp>
        <p:nvSpPr>
          <p:cNvPr id="3" name="Content Placeholder 2"/>
          <p:cNvSpPr>
            <a:spLocks noGrp="1"/>
          </p:cNvSpPr>
          <p:nvPr>
            <p:ph idx="1"/>
          </p:nvPr>
        </p:nvSpPr>
        <p:spPr>
          <a:xfrm>
            <a:off x="677545" y="1421130"/>
            <a:ext cx="8596630" cy="4620260"/>
          </a:xfrm>
        </p:spPr>
        <p:txBody>
          <a:bodyPr/>
          <a:lstStyle/>
          <a:p>
            <a:pPr marL="0" marR="0" algn="just">
              <a:lnSpc>
                <a:spcPct val="200000"/>
              </a:lnSpc>
              <a:spcBef>
                <a:spcPts val="0"/>
              </a:spcBef>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In conclusion, these findings could have an impact on clinical practice by giving doctors a new tool which helps them to determine whether a patient with heart failure will survive or not. Serum creatinine and ejection fraction may be the key areas of concentration for medical practitioners that are trying to determine whether a patient will survive after heart failure.</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545" y="609600"/>
            <a:ext cx="8596630" cy="733425"/>
          </a:xfrm>
        </p:spPr>
        <p:txBody>
          <a:bodyPr/>
          <a:lstStyle/>
          <a:p>
            <a:r>
              <a:rPr lang="en-US">
                <a:sym typeface="+mn-ea"/>
              </a:rPr>
              <a:t>References:</a:t>
            </a:r>
            <a:endParaRPr lang="en-US"/>
          </a:p>
        </p:txBody>
      </p:sp>
      <p:sp>
        <p:nvSpPr>
          <p:cNvPr id="3" name="Content Placeholder 2"/>
          <p:cNvSpPr>
            <a:spLocks noGrp="1"/>
          </p:cNvSpPr>
          <p:nvPr>
            <p:ph idx="1"/>
          </p:nvPr>
        </p:nvSpPr>
        <p:spPr>
          <a:xfrm>
            <a:off x="677545" y="1511935"/>
            <a:ext cx="8596630" cy="4853305"/>
          </a:xfrm>
        </p:spPr>
        <p:txBody>
          <a:bodyPr>
            <a:normAutofit fontScale="92500" lnSpcReduction="20000"/>
          </a:bodyPr>
          <a:lstStyle/>
          <a:p>
            <a:pPr marL="0" marR="0">
              <a:lnSpc>
                <a:spcPct val="200000"/>
              </a:lnSpc>
              <a:spcBef>
                <a:spcPts val="0"/>
              </a:spcBef>
              <a:spcAft>
                <a:spcPts val="800"/>
              </a:spcAft>
            </a:pPr>
            <a:r>
              <a:rPr lang="en-IN" sz="1800" b="1"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https://bmcmedinformdecismak.biomedcentral.com/articles/10.1186/s12911-020-1023-5</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200000"/>
              </a:lnSpc>
              <a:spcBef>
                <a:spcPts val="0"/>
              </a:spcBef>
              <a:spcAft>
                <a:spcPts val="800"/>
              </a:spcAft>
            </a:pPr>
            <a:r>
              <a:rPr lang="en-IN" sz="1800" b="1"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https://archive.ics.uci.edu/ml/datasets/Heart+failure+clinical+records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200000"/>
              </a:lnSpc>
              <a:spcBef>
                <a:spcPts val="0"/>
              </a:spcBef>
              <a:spcAft>
                <a:spcPts val="800"/>
              </a:spcAft>
            </a:pPr>
            <a:r>
              <a:rPr lang="en-IN" sz="1800" b="1"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https://www.kaggle.com/code/tanmay111999/diabetes-classification-xgb-lgbm-stack-smote</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200000"/>
              </a:lnSpc>
              <a:spcBef>
                <a:spcPts val="0"/>
              </a:spcBef>
              <a:spcAft>
                <a:spcPts val="800"/>
              </a:spcAft>
            </a:pPr>
            <a:r>
              <a:rPr lang="en-IN" sz="1800" b="1"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rPr>
              <a:t>https://towardsdatascience.com/understanding-auc-roc-curve-68b2303cc9c5#:~:text=the%20multiclass%20model%3F-,What%20is%20the%20AUC%20%2D%20ROC%20Curve%3F,capable%20of%20distinguishing%20between%20classes</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IN" sz="1800" b="1" u="sng" dirty="0">
                <a:solidFill>
                  <a:srgbClr val="0000FF"/>
                </a:solidFill>
                <a:effectLst/>
                <a:latin typeface="Times New Roman" panose="02020603050405020304" pitchFamily="18" charset="0"/>
                <a:ea typeface="Times New Roman" panose="02020603050405020304" pitchFamily="18" charset="0"/>
                <a:hlinkClick r:id="rId6"/>
              </a:rPr>
              <a:t>https://towardsdatascience.com/cross-validation-explained-evaluating-estimator-performance-e51e5430ff85</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8134" y="816637"/>
            <a:ext cx="8596668" cy="873759"/>
          </a:xfrm>
        </p:spPr>
        <p:txBody>
          <a:bodyPr/>
          <a:lstStyle/>
          <a:p>
            <a:r>
              <a:rPr lang="en-IN" dirty="0">
                <a:solidFill>
                  <a:schemeClr val="tx1"/>
                </a:solidFill>
              </a:rPr>
              <a:t>Abstract</a:t>
            </a:r>
          </a:p>
        </p:txBody>
      </p:sp>
      <p:sp>
        <p:nvSpPr>
          <p:cNvPr id="3" name="Content Placeholder 2"/>
          <p:cNvSpPr>
            <a:spLocks noGrp="1"/>
          </p:cNvSpPr>
          <p:nvPr>
            <p:ph idx="1"/>
          </p:nvPr>
        </p:nvSpPr>
        <p:spPr>
          <a:xfrm>
            <a:off x="677334" y="1828801"/>
            <a:ext cx="8596668" cy="4212562"/>
          </a:xfrm>
        </p:spPr>
        <p:txBody>
          <a:bodyPr>
            <a:normAutofit/>
          </a:bodyPr>
          <a:lstStyle/>
          <a:p>
            <a:pPr algn="just"/>
            <a:r>
              <a:rPr lang="en-US" sz="2000" dirty="0">
                <a:solidFill>
                  <a:srgbClr val="252525"/>
                </a:solidFill>
                <a:effectLst/>
                <a:latin typeface="Calibri" panose="020F0502020204030204" pitchFamily="34" charset="0"/>
                <a:ea typeface="Calibri" panose="020F0502020204030204" pitchFamily="34" charset="0"/>
                <a:cs typeface="Times New Roman" panose="02020603050405020304" pitchFamily="18" charset="0"/>
              </a:rPr>
              <a:t>Cardiovascular diseases kill approximately 17 million people globally every year, and they mainly exhibit as myocardial infarctions and heart failures. Heart failure (HF) occurs when the heart cannot pump enough blood to meet the needs of the body. Available electronic medical records of patients quantify symptoms, body features, and clinical laboratory test values, which can be used to perform biostatistics analysis aimed at highlighting patterns and correlations otherwise undetectable by medical doctors. Machine learning can predict patients’ survival from their data and can individuate the most important features among those included in their medical records.</a:t>
            </a:r>
            <a:endParaRPr lang="en-IN"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054" y="487681"/>
            <a:ext cx="8596668" cy="883920"/>
          </a:xfrm>
        </p:spPr>
        <p:txBody>
          <a:bodyPr/>
          <a:lstStyle/>
          <a:p>
            <a:r>
              <a:rPr lang="en-IN" dirty="0">
                <a:solidFill>
                  <a:schemeClr val="tx1"/>
                </a:solidFill>
              </a:rPr>
              <a:t>Objective:</a:t>
            </a:r>
          </a:p>
        </p:txBody>
      </p:sp>
      <p:sp>
        <p:nvSpPr>
          <p:cNvPr id="3" name="Content Placeholder 2"/>
          <p:cNvSpPr>
            <a:spLocks noGrp="1"/>
          </p:cNvSpPr>
          <p:nvPr>
            <p:ph idx="1"/>
          </p:nvPr>
        </p:nvSpPr>
        <p:spPr>
          <a:xfrm>
            <a:off x="681134" y="1889761"/>
            <a:ext cx="8511587" cy="3354043"/>
          </a:xfrm>
        </p:spPr>
        <p:txBody>
          <a:bodyPr>
            <a:noAutofit/>
          </a:bodyPr>
          <a:lstStyle/>
          <a:p>
            <a:pPr marL="0" marR="0" algn="just">
              <a:lnSpc>
                <a:spcPct val="200000"/>
              </a:lnSpc>
              <a:spcBef>
                <a:spcPts val="0"/>
              </a:spcBef>
              <a:spcAft>
                <a:spcPts val="0"/>
              </a:spcAft>
            </a:pPr>
            <a:r>
              <a:rPr lang="en-US" sz="2000" dirty="0">
                <a:latin typeface="Calibri" panose="020F0502020204030204" pitchFamily="34" charset="0"/>
                <a:cs typeface="Calibri" panose="020F0502020204030204" pitchFamily="34" charset="0"/>
              </a:rPr>
              <a:t>The main objective of this study is to estimate death rates due to heart failure and to investigate its link with some major risk factors by choosing a dataset of medical record which contains 299 patients having heart failure.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02080"/>
            <a:ext cx="8596668" cy="914400"/>
          </a:xfrm>
        </p:spPr>
        <p:txBody>
          <a:bodyPr/>
          <a:lstStyle/>
          <a:p>
            <a:r>
              <a:rPr lang="en-IN" dirty="0">
                <a:solidFill>
                  <a:schemeClr val="tx1"/>
                </a:solidFill>
              </a:rPr>
              <a:t>Dataset Description:</a:t>
            </a:r>
          </a:p>
        </p:txBody>
      </p:sp>
      <p:sp>
        <p:nvSpPr>
          <p:cNvPr id="3" name="Content Placeholder 2"/>
          <p:cNvSpPr>
            <a:spLocks noGrp="1"/>
          </p:cNvSpPr>
          <p:nvPr>
            <p:ph idx="1"/>
          </p:nvPr>
        </p:nvSpPr>
        <p:spPr>
          <a:xfrm>
            <a:off x="677334" y="2080727"/>
            <a:ext cx="8596668" cy="4777274"/>
          </a:xfrm>
        </p:spPr>
        <p:txBody>
          <a:bodyPr>
            <a:normAutofit fontScale="25000" lnSpcReduction="20000"/>
          </a:bodyPr>
          <a:lstStyle/>
          <a:p>
            <a:pPr marL="0" marR="0" algn="just">
              <a:lnSpc>
                <a:spcPct val="200000"/>
              </a:lnSpc>
              <a:spcBef>
                <a:spcPts val="0"/>
              </a:spcBef>
              <a:spcAft>
                <a:spcPts val="800"/>
              </a:spcAft>
            </a:pPr>
            <a:r>
              <a:rPr lang="en-US" sz="7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dataset describes the medical records of 299 heart failure patients collected during the April-December 2015 at the Faisalabad Institute of Cardiology. </a:t>
            </a:r>
          </a:p>
          <a:p>
            <a:pPr marL="0" marR="0" algn="just">
              <a:lnSpc>
                <a:spcPct val="200000"/>
              </a:lnSpc>
              <a:spcBef>
                <a:spcPts val="0"/>
              </a:spcBef>
              <a:spcAft>
                <a:spcPts val="800"/>
              </a:spcAft>
            </a:pPr>
            <a:r>
              <a:rPr lang="en-US" sz="7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There are six categorical columns (anemia, diabetes, high blood pressure, sex, smoking, death event) and seven numerical columns (age, creatinine phosphokinase, ejection fraction, platelets, serum creatinine, serum sodium, time). All 299 patients had prior heart failure and left ventricular systolic dysfunction.</a:t>
            </a:r>
            <a:endParaRPr lang="en-US" sz="7200" dirty="0">
              <a:effectLst/>
              <a:latin typeface="Calibri" panose="020F0502020204030204" pitchFamily="34" charset="0"/>
              <a:ea typeface="Times New Roman" panose="02020603050405020304" pitchFamily="18" charset="0"/>
              <a:cs typeface="Calibri" panose="020F0502020204030204" pitchFamily="34" charset="0"/>
            </a:endParaRPr>
          </a:p>
          <a:p>
            <a:pPr marL="0" marR="0">
              <a:lnSpc>
                <a:spcPct val="200000"/>
              </a:lnSpc>
              <a:spcBef>
                <a:spcPts val="0"/>
              </a:spcBef>
              <a:spcAft>
                <a:spcPts val="800"/>
              </a:spcAft>
            </a:pPr>
            <a:r>
              <a:rPr lang="en-IN" sz="7200" b="1" u="sng" dirty="0">
                <a:solidFill>
                  <a:srgbClr val="0000FF"/>
                </a:solidFill>
                <a:latin typeface="Calibri" panose="020F0502020204030204" pitchFamily="34" charset="0"/>
                <a:ea typeface="Times New Roman" panose="02020603050405020304" pitchFamily="18" charset="0"/>
                <a:cs typeface="Calibri" panose="020F0502020204030204" pitchFamily="34" charset="0"/>
                <a:hlinkClick r:id="rId2"/>
              </a:rPr>
              <a:t>https://archive.ics.uci.edu/ml/datasets/Heart+failure+clinical+records</a:t>
            </a:r>
            <a:endParaRPr lang="en-IN" sz="7200" b="1" u="sng" dirty="0">
              <a:solidFill>
                <a:schemeClr val="tx1"/>
              </a:solidFill>
              <a:latin typeface="Calibri" panose="020F0502020204030204" pitchFamily="34" charset="0"/>
              <a:ea typeface="Times New Roman" panose="02020603050405020304" pitchFamily="18" charset="0"/>
              <a:cs typeface="Calibri" panose="020F0502020204030204" pitchFamily="34" charset="0"/>
            </a:endParaRPr>
          </a:p>
          <a:p>
            <a:pPr marL="0" marR="0" indent="0">
              <a:lnSpc>
                <a:spcPct val="200000"/>
              </a:lnSpc>
              <a:spcBef>
                <a:spcPts val="0"/>
              </a:spcBef>
              <a:spcAft>
                <a:spcPts val="800"/>
              </a:spcAft>
              <a:buNone/>
            </a:pPr>
            <a:endParaRPr lang="en-US" sz="7200" dirty="0">
              <a:effectLst/>
              <a:latin typeface="Calibri" panose="020F0502020204030204" pitchFamily="34" charset="0"/>
              <a:ea typeface="Times New Roman" panose="02020603050405020304" pitchFamily="18" charset="0"/>
              <a:cs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vert="horz" lIns="91440" tIns="45720" rIns="91440" bIns="45720" rtlCol="0" anchor="t">
            <a:normAutofit/>
          </a:bodyPr>
          <a:lstStyle/>
          <a:p>
            <a:pPr defTabSz="914400"/>
            <a:r>
              <a:rPr lang="en-US" kern="1200">
                <a:latin typeface="+mj-lt"/>
                <a:ea typeface="+mj-ea"/>
                <a:cs typeface="+mj-cs"/>
              </a:rPr>
              <a:t>Workflow</a:t>
            </a:r>
            <a:br>
              <a:rPr lang="en-US" kern="1200">
                <a:latin typeface="+mj-lt"/>
                <a:ea typeface="+mj-ea"/>
                <a:cs typeface="+mj-cs"/>
              </a:rPr>
            </a:br>
            <a:endParaRPr lang="en-US" kern="1200">
              <a:latin typeface="+mj-lt"/>
              <a:ea typeface="+mj-ea"/>
              <a:cs typeface="+mj-cs"/>
            </a:endParaRPr>
          </a:p>
        </p:txBody>
      </p:sp>
      <p:pic>
        <p:nvPicPr>
          <p:cNvPr id="6" name="Content Placeholder 5" descr="Diagram&#10;&#10;Description automatically generated">
            <a:extLst>
              <a:ext uri="{FF2B5EF4-FFF2-40B4-BE49-F238E27FC236}">
                <a16:creationId xmlns:a16="http://schemas.microsoft.com/office/drawing/2014/main" id="{32E891D7-359A-0C84-F1AA-BF83AF4B893A}"/>
              </a:ext>
            </a:extLst>
          </p:cNvPr>
          <p:cNvPicPr>
            <a:picLocks noChangeAspect="1"/>
          </p:cNvPicPr>
          <p:nvPr/>
        </p:nvPicPr>
        <p:blipFill rotWithShape="1">
          <a:blip r:embed="rId2"/>
          <a:srcRect l="82" r="5275"/>
          <a:stretch/>
        </p:blipFill>
        <p:spPr bwMode="auto">
          <a:xfrm>
            <a:off x="677334" y="1352939"/>
            <a:ext cx="7281678" cy="4688754"/>
          </a:xfrm>
          <a:prstGeom prst="rect">
            <a:avLst/>
          </a:prstGeom>
          <a:extLst>
            <a:ext uri="{53640926-AAD7-44D8-BBD7-CCE9431645EC}">
              <a14:shadowObscured xmlns:a14="http://schemas.microsoft.com/office/drawing/2010/main"/>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7" cy="1320800"/>
          </a:xfrm>
        </p:spPr>
        <p:txBody>
          <a:bodyPr>
            <a:normAutofit/>
          </a:bodyPr>
          <a:lstStyle/>
          <a:p>
            <a:r>
              <a:rPr lang="en-IN"/>
              <a:t>Data processing &amp; EDA:</a:t>
            </a:r>
          </a:p>
        </p:txBody>
      </p:sp>
      <p:sp>
        <p:nvSpPr>
          <p:cNvPr id="13" name="Isosceles Triangle 8">
            <a:extLst>
              <a:ext uri="{FF2B5EF4-FFF2-40B4-BE49-F238E27FC236}">
                <a16:creationId xmlns:a16="http://schemas.microsoft.com/office/drawing/2014/main" id="{EDEA1E2F-218D-4172-856B-74C87C895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7" name="Picture 6" descr="Graphical user interface&#10;&#10;Description automatically generated">
            <a:extLst>
              <a:ext uri="{FF2B5EF4-FFF2-40B4-BE49-F238E27FC236}">
                <a16:creationId xmlns:a16="http://schemas.microsoft.com/office/drawing/2014/main" id="{B21DF958-605B-8B57-C596-FAEE8B41AEE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762"/>
          <a:stretch/>
        </p:blipFill>
        <p:spPr bwMode="auto">
          <a:xfrm>
            <a:off x="1212980" y="2117724"/>
            <a:ext cx="6349870" cy="4283075"/>
          </a:xfrm>
          <a:prstGeom prst="rect">
            <a:avLst/>
          </a:prstGeom>
          <a:noFill/>
          <a:ln>
            <a:noFill/>
          </a:ln>
          <a:extLst>
            <a:ext uri="{53640926-AAD7-44D8-BBD7-CCE9431645EC}">
              <a14:shadowObscured xmlns:a14="http://schemas.microsoft.com/office/drawing/2010/main"/>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336047A-D972-3725-96D4-205287BEE95C}"/>
              </a:ext>
            </a:extLst>
          </p:cNvPr>
          <p:cNvSpPr>
            <a:spLocks noGrp="1"/>
          </p:cNvSpPr>
          <p:nvPr>
            <p:ph type="title"/>
          </p:nvPr>
        </p:nvSpPr>
        <p:spPr/>
        <p:txBody>
          <a:bodyPr>
            <a:normAutofit/>
          </a:bodyPr>
          <a:lstStyle/>
          <a:p>
            <a:r>
              <a:rPr lang="en-IN" sz="2800" b="1" dirty="0">
                <a:effectLst/>
                <a:latin typeface="Times New Roman" panose="02020603050405020304" pitchFamily="18" charset="0"/>
                <a:ea typeface="Times New Roman" panose="02020603050405020304" pitchFamily="18" charset="0"/>
                <a:cs typeface="Times New Roman" panose="02020603050405020304" pitchFamily="18" charset="0"/>
              </a:rPr>
              <a:t>Distributions of Numerical Features</a:t>
            </a:r>
            <a:endParaRPr lang="en-US" sz="2800" dirty="0"/>
          </a:p>
        </p:txBody>
      </p:sp>
      <p:pic>
        <p:nvPicPr>
          <p:cNvPr id="6" name="Content Placeholder 5" descr="Diagram&#10;&#10;Description automatically generated">
            <a:extLst>
              <a:ext uri="{FF2B5EF4-FFF2-40B4-BE49-F238E27FC236}">
                <a16:creationId xmlns:a16="http://schemas.microsoft.com/office/drawing/2014/main" id="{514BFE2C-E6E5-745F-468C-7954A40DDE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600075" y="1266826"/>
            <a:ext cx="9420225" cy="51339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74320"/>
            <a:ext cx="8596668" cy="741680"/>
          </a:xfrm>
        </p:spPr>
        <p:txBody>
          <a:bodyPr/>
          <a:lstStyle/>
          <a:p>
            <a:r>
              <a:rPr lang="en-IN" dirty="0"/>
              <a:t>Visualization of Output Variable:</a:t>
            </a:r>
          </a:p>
        </p:txBody>
      </p:sp>
      <p:sp>
        <p:nvSpPr>
          <p:cNvPr id="3" name="Content Placeholder 2"/>
          <p:cNvSpPr>
            <a:spLocks noGrp="1"/>
          </p:cNvSpPr>
          <p:nvPr>
            <p:ph idx="1"/>
          </p:nvPr>
        </p:nvSpPr>
        <p:spPr>
          <a:xfrm>
            <a:off x="677334" y="1178561"/>
            <a:ext cx="8596668" cy="4862802"/>
          </a:xfrm>
        </p:spPr>
        <p:txBody>
          <a:bodyPr/>
          <a:lstStyle/>
          <a:p>
            <a:endParaRPr lang="en-IN" dirty="0"/>
          </a:p>
        </p:txBody>
      </p:sp>
      <p:pic>
        <p:nvPicPr>
          <p:cNvPr id="4" name="Picture 3">
            <a:extLst>
              <a:ext uri="{FF2B5EF4-FFF2-40B4-BE49-F238E27FC236}">
                <a16:creationId xmlns:a16="http://schemas.microsoft.com/office/drawing/2014/main" id="{B73813B9-7142-BE70-909F-3395ECEFD23B}"/>
              </a:ext>
            </a:extLst>
          </p:cNvPr>
          <p:cNvPicPr>
            <a:picLocks noChangeAspect="1"/>
          </p:cNvPicPr>
          <p:nvPr/>
        </p:nvPicPr>
        <p:blipFill>
          <a:blip r:embed="rId2"/>
          <a:stretch>
            <a:fillRect/>
          </a:stretch>
        </p:blipFill>
        <p:spPr>
          <a:xfrm>
            <a:off x="581025" y="1178561"/>
            <a:ext cx="8772525" cy="486280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9E0DEC-439D-F20B-7EFB-F7FDF179F9CD}"/>
              </a:ext>
            </a:extLst>
          </p:cNvPr>
          <p:cNvSpPr>
            <a:spLocks noGrp="1"/>
          </p:cNvSpPr>
          <p:nvPr>
            <p:ph type="title"/>
          </p:nvPr>
        </p:nvSpPr>
        <p:spPr/>
        <p:txBody>
          <a:bodyPr>
            <a:normAutofit/>
          </a:bodyPr>
          <a:lstStyle/>
          <a:p>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Distribution of numerical features with respect to DEATH_EVENT</a:t>
            </a:r>
            <a:endParaRPr lang="en-US" sz="2000" dirty="0"/>
          </a:p>
        </p:txBody>
      </p:sp>
      <p:pic>
        <p:nvPicPr>
          <p:cNvPr id="7" name="Content Placeholder 6">
            <a:extLst>
              <a:ext uri="{FF2B5EF4-FFF2-40B4-BE49-F238E27FC236}">
                <a16:creationId xmlns:a16="http://schemas.microsoft.com/office/drawing/2014/main" id="{7CB49702-9DBD-D511-B9CF-2EA7368A8BB1}"/>
              </a:ext>
            </a:extLst>
          </p:cNvPr>
          <p:cNvPicPr>
            <a:picLocks noGrp="1" noChangeAspect="1"/>
          </p:cNvPicPr>
          <p:nvPr>
            <p:ph idx="1"/>
          </p:nvPr>
        </p:nvPicPr>
        <p:blipFill>
          <a:blip r:embed="rId2"/>
          <a:stretch>
            <a:fillRect/>
          </a:stretch>
        </p:blipFill>
        <p:spPr>
          <a:xfrm>
            <a:off x="677863" y="1390649"/>
            <a:ext cx="9123362" cy="4791075"/>
          </a:xfrm>
          <a:prstGeom prst="rect">
            <a:avLst/>
          </a:prstGeom>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1295</TotalTime>
  <Words>550</Words>
  <Application>Microsoft Office PowerPoint</Application>
  <PresentationFormat>Widescreen</PresentationFormat>
  <Paragraphs>44</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Roboto</vt:lpstr>
      <vt:lpstr>Times New Roman</vt:lpstr>
      <vt:lpstr>Trebuchet MS</vt:lpstr>
      <vt:lpstr>Wingdings 3</vt:lpstr>
      <vt:lpstr>Facet</vt:lpstr>
      <vt:lpstr>Predict survival of patients with heart failure and rank the features     corresponding to the most important risk factors  </vt:lpstr>
      <vt:lpstr>Abstract</vt:lpstr>
      <vt:lpstr>Objective:</vt:lpstr>
      <vt:lpstr>Dataset Description:</vt:lpstr>
      <vt:lpstr>Workflow </vt:lpstr>
      <vt:lpstr>Data processing &amp; EDA:</vt:lpstr>
      <vt:lpstr>Distributions of Numerical Features</vt:lpstr>
      <vt:lpstr>Visualization of Output Variable:</vt:lpstr>
      <vt:lpstr>Distribution of numerical features with respect to DEATH_EVENT</vt:lpstr>
      <vt:lpstr>PowerPoint Presentation</vt:lpstr>
      <vt:lpstr>PowerPoint Presentation</vt:lpstr>
      <vt:lpstr>Data Methods &amp; Modelling </vt:lpstr>
      <vt:lpstr>Feature selection </vt:lpstr>
      <vt:lpstr>Balancing the dataset using SMOTE:</vt:lpstr>
      <vt:lpstr>Machine Learning methods</vt:lpstr>
      <vt:lpstr>Evaluation metrics:</vt:lpstr>
      <vt:lpstr>PowerPoint Presentation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Genre Classification using Machine Learning</dc:title>
  <dc:creator>pavan sai</dc:creator>
  <cp:lastModifiedBy>Sahithi Chindam</cp:lastModifiedBy>
  <cp:revision>9</cp:revision>
  <dcterms:created xsi:type="dcterms:W3CDTF">2022-12-04T17:38:00Z</dcterms:created>
  <dcterms:modified xsi:type="dcterms:W3CDTF">2022-12-17T00:57:44Z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ECCBFF640D99476B8FBC91CA39930957</vt:lpwstr>
  </property>
  <property fmtid="{D5CDD505-2E9C-101B-9397-08002B2CF9AE}" pid="3" name="KSOProductBuildVer">
    <vt:lpwstr>1033-11.2.0.11417</vt:lpwstr>
  </property>
</Properties>
</file>