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Inter"/>
      <p:regular r:id="rId50"/>
      <p:bold r:id="rId51"/>
    </p:embeddedFont>
    <p:embeddedFont>
      <p:font typeface="Fira Sans Extra Condensed Medium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FiraSansExtraCondensedMedium-bold.fntdata"/><Relationship Id="rId52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55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54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1dd0dad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1dd0dad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1dd0dad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1dd0dad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dd0dad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1dd0dad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1dd0dad6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1dd0dad6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1dd0dad6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1dd0dad6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1dd0dad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1dd0dad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1dd0dad6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1dd0dad6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1dd0dad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1dd0dad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1dd0dad6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1dd0dad6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1dd0dad6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1dd0dad6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1dd0dad6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1dd0dad6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1dd0dad6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1dd0dad6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1dd0dad6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1dd0dad6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1dd0dad6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1dd0dad6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1dd0dad6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1dd0dad6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1dd0dad6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71dd0dad6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1dd0dad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1dd0dad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1dd0dad6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1dd0dad6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1dd0dad6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1dd0dad6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1dd0dad6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1dd0dad6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1dd0dad6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1dd0dad6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1dd0dad6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1dd0dad6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9fa94098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9fa9409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1dd0dad6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1dd0dad6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1dd0dad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1dd0dad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1dd0dad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1dd0dad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1dd0dad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1dd0dad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1dd0dad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1dd0dad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1dd0dad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1dd0dad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1dd0dad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1dd0dad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_iosnPYPK73cCMd2HyiL29beA0iE8OCv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mgR1kju5jooQ0bXQsnLe60XNt9PbPXJi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sxjThhXWF6T3dQgMh5JTqqGDTnlKsWt7?usp=sharing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Haexhs8ozV4pHPUQHSLnJ5Wjkw6hQLGI?usp=sharing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F_UXapMvVwh3l7-106UE_BthwSpZPOfO?usp=sharing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hyperlink" Target="https://colab.research.google.com/drive/1zPSUcvkJ4VPGGV5mH7PCZrK3A51TMG2l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nlp.stanford.edu/IR-book/pdf/irbookonlinereading.pdf" TargetMode="External"/><Relationship Id="rId4" Type="http://schemas.openxmlformats.org/officeDocument/2006/relationships/hyperlink" Target="https://assets.cambridge.org/97805218/65715/frontmatter/9780521865715_frontmatter.pdf" TargetMode="External"/><Relationship Id="rId5" Type="http://schemas.openxmlformats.org/officeDocument/2006/relationships/hyperlink" Target="https://www.geeksforgeeks.org/comparing-word2vec-sentence2vec-and-doc2vec-a-comprehensive-analysis/" TargetMode="External"/><Relationship Id="rId6" Type="http://schemas.openxmlformats.org/officeDocument/2006/relationships/hyperlink" Target="https://www.ncbi.nlm.nih.gov/home/develop/api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969300" y="354950"/>
            <a:ext cx="81198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NIT-T SUMMER INTERNSHIP 2024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2398550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-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Leveraging NCBI Data and Advanced NLP Techniques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83" name="Google Shape;183;p28"/>
          <p:cNvSpPr txBox="1"/>
          <p:nvPr>
            <p:ph type="ctrTitle"/>
          </p:nvPr>
        </p:nvSpPr>
        <p:spPr>
          <a:xfrm>
            <a:off x="1643850" y="1155950"/>
            <a:ext cx="6770700" cy="12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HEALTHCARE TEXT CLASSIFICATION</a:t>
            </a:r>
            <a:r>
              <a:rPr lang="en" sz="4200">
                <a:solidFill>
                  <a:srgbClr val="6AA84F"/>
                </a:solidFill>
              </a:rPr>
              <a:t> </a:t>
            </a:r>
            <a:endParaRPr sz="4200">
              <a:solidFill>
                <a:srgbClr val="6AA84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USING MACHINE LEARNING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TECHNIQUE USED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(i) </a:t>
            </a:r>
            <a:r>
              <a:rPr lang="en" sz="1900"/>
              <a:t>TF - IDF </a:t>
            </a:r>
            <a:endParaRPr sz="1900"/>
          </a:p>
        </p:txBody>
      </p:sp>
      <p:sp>
        <p:nvSpPr>
          <p:cNvPr id="243" name="Google Shape;243;p37"/>
          <p:cNvSpPr txBox="1"/>
          <p:nvPr>
            <p:ph idx="2" type="ctrTitle"/>
          </p:nvPr>
        </p:nvSpPr>
        <p:spPr>
          <a:xfrm>
            <a:off x="953750" y="889525"/>
            <a:ext cx="72363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b="0" lang="e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 - IDF stands for Term Frequency - Inverse Document Frequency.</a:t>
            </a:r>
            <a:endParaRPr b="0"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b="0" lang="e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numerical statistic that reflects the </a:t>
            </a:r>
            <a:r>
              <a:rPr lang="en" sz="22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importance of a word in a document relative to a collection of documents or corpus</a:t>
            </a:r>
            <a:r>
              <a:rPr b="0" lang="e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It is widely used in text mining and information retrieval to weigh the significance of terms based on how frequently they appear.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TF - IDF (Term Frequency - Inverse Document Frequency)</a:t>
            </a:r>
            <a:endParaRPr sz="1900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00" y="898075"/>
            <a:ext cx="7423600" cy="3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616775" y="12310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TF - IDF (Term Frequency - Inverse Document Frequency)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TF - IDF Matrix:</a:t>
            </a:r>
            <a:endParaRPr sz="1900"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50" y="854750"/>
            <a:ext cx="4797600" cy="38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5682200" y="1265175"/>
            <a:ext cx="30342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Colab note link: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https://colab.research.google.com/drive/1_iosnPYPK73cCMd2HyiL29beA0iE8OCv?usp=sharing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717800" y="383175"/>
            <a:ext cx="77817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TF - IDF (Term Frequency - Inverse Document Frequency)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EXAMPLE:</a:t>
            </a:r>
            <a:endParaRPr sz="1900"/>
          </a:p>
        </p:txBody>
      </p:sp>
      <p:sp>
        <p:nvSpPr>
          <p:cNvPr id="262" name="Google Shape;262;p40"/>
          <p:cNvSpPr txBox="1"/>
          <p:nvPr/>
        </p:nvSpPr>
        <p:spPr>
          <a:xfrm>
            <a:off x="717800" y="1488150"/>
            <a:ext cx="6819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Title: Association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lipid accumulation product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psoriasis among adults: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nationally representative cross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sectional study.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Abstract: Lipid accumulation product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(LAP) is an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accessible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relatively comprehensive assessment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obesity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represents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both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anatomical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physiological lipid accumulation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Obesity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psoriasis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potentially related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according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previous research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Investigating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relationship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adult psoriasis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the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LAP index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was the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goal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this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study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804500" y="3301125"/>
            <a:ext cx="6819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Title: Association lipid accumulation product psoriasis among adult nationally representative crosssectional study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Abstract: Lipid accumulation product LAP accessible relatively comprehensive assessment obesity represents anatomical physiological lipid accumulation Obesity psoriasis potentially related according previous research Investigating relationship adult psoriasis LAP index goal study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804500" y="2839425"/>
            <a:ext cx="38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AFTER TEXT PROCESSING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717800" y="1084675"/>
            <a:ext cx="38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BEFORE TEXT PROCESSING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902900" y="4400400"/>
            <a:ext cx="7596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https://colab.research.google.com/drive/1mgR1kju5jooQ0bXQsnLe60XNt9PbPXJi?usp=sharing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17900" y="1664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TECHNIQUE USED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(ii) DocToVec </a:t>
            </a:r>
            <a:endParaRPr sz="1900"/>
          </a:p>
        </p:txBody>
      </p:sp>
      <p:sp>
        <p:nvSpPr>
          <p:cNvPr id="272" name="Google Shape;272;p41"/>
          <p:cNvSpPr txBox="1"/>
          <p:nvPr>
            <p:ph idx="2" type="ctrTitle"/>
          </p:nvPr>
        </p:nvSpPr>
        <p:spPr>
          <a:xfrm>
            <a:off x="835850" y="883650"/>
            <a:ext cx="78804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DEFINITION:</a:t>
            </a:r>
            <a:endParaRPr sz="140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82550" lvl="0" marL="9144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Doc2Vec is an extension of the Word2Vec model that learns to represent documents as </a:t>
            </a:r>
            <a:r>
              <a:rPr b="0" lang="en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fixed-length feature vectors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algorithm preserves the semantic meaning of words within documents, facilitating more nuanced text analysis and comparison.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MECHANISM: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82550" lvl="0" marL="9144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 to Word2Vec, Doc2Vec transforms text into a </a:t>
            </a:r>
            <a:r>
              <a:rPr b="0" lang="en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numerical form where the semantic information and document context are encoded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Unlike Word2Vec, which focuses only on words, Doc2Vec also considers the </a:t>
            </a:r>
            <a:r>
              <a:rPr b="0" lang="en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document's label or identifier in its feature space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enabling it to represent entire documents effectively.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82550" lvl="0" marL="9144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Doc2Vec is used for tasks like </a:t>
            </a:r>
            <a:r>
              <a:rPr b="0" lang="en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 similarity, document classification, and recommendation systems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where understanding the document as a whole is crucial.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0"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63" y="868800"/>
            <a:ext cx="85248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>
            <p:ph type="title"/>
          </p:nvPr>
        </p:nvSpPr>
        <p:spPr>
          <a:xfrm>
            <a:off x="356700" y="18092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DocToVec: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4082275" y="1508375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EXPERIMENTATION AND COMPARISON OF TRAINING MODELS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284" name="Google Shape;284;p43"/>
          <p:cNvSpPr txBox="1"/>
          <p:nvPr>
            <p:ph idx="2" type="title"/>
          </p:nvPr>
        </p:nvSpPr>
        <p:spPr>
          <a:xfrm>
            <a:off x="4082275" y="36657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80900" y="87100"/>
            <a:ext cx="7708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PRELIMINARY MODEL : LOGISTIC REGRESSION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EXPERIMENTAL RESULTS (OUTPUT):</a:t>
            </a:r>
            <a:endParaRPr sz="1900"/>
          </a:p>
        </p:txBody>
      </p:sp>
      <p:sp>
        <p:nvSpPr>
          <p:cNvPr id="290" name="Google Shape;290;p44"/>
          <p:cNvSpPr txBox="1"/>
          <p:nvPr/>
        </p:nvSpPr>
        <p:spPr>
          <a:xfrm>
            <a:off x="353100" y="4241475"/>
            <a:ext cx="843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Colab note link: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https://colab.research.google.com/drive/1sxjThhXWF6T3dQgMh5JTqqGDTnlKsWt7?usp=sharing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75" y="868601"/>
            <a:ext cx="7784426" cy="32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/>
          <p:nvPr/>
        </p:nvSpPr>
        <p:spPr>
          <a:xfrm>
            <a:off x="394200" y="3475725"/>
            <a:ext cx="1285800" cy="3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5610025" y="1496325"/>
            <a:ext cx="355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Used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TF-IDF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(Text processing) +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(Model Training)</a:t>
            </a:r>
            <a:endParaRPr b="1" sz="2000">
              <a:solidFill>
                <a:srgbClr val="A1C44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3905075" y="2204300"/>
            <a:ext cx="1603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480900" y="87100"/>
            <a:ext cx="7708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INTERMEDIATE</a:t>
            </a:r>
            <a:r>
              <a:rPr lang="en" sz="1900"/>
              <a:t> MODEL :  (i) RANDOM FOREST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EXPERIMENTAL RESULTS (OUTPUT):</a:t>
            </a:r>
            <a:endParaRPr sz="1900"/>
          </a:p>
        </p:txBody>
      </p:sp>
      <p:sp>
        <p:nvSpPr>
          <p:cNvPr id="300" name="Google Shape;300;p45"/>
          <p:cNvSpPr txBox="1"/>
          <p:nvPr/>
        </p:nvSpPr>
        <p:spPr>
          <a:xfrm>
            <a:off x="168200" y="4154775"/>
            <a:ext cx="866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Colab note link: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https://colab.research.google.com/drive/1Haexhs8ozV4pHPUQHSLnJ5Wjkw6hQLGI?usp=sharing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5682275" y="1491350"/>
            <a:ext cx="355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Used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TF-IDF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(Text processing) +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(Model Training)</a:t>
            </a:r>
            <a:endParaRPr b="1" sz="2000">
              <a:solidFill>
                <a:srgbClr val="A1C44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25" y="781900"/>
            <a:ext cx="4740757" cy="30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>
            <a:off x="582025" y="3474175"/>
            <a:ext cx="2355000" cy="3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3991775" y="1944350"/>
            <a:ext cx="1603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480900" y="87100"/>
            <a:ext cx="7708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INTERMEDIATE MODEL :  (ii) GRADIENT BOOST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EXPERIMENTAL RESULTS (OUTPUT):</a:t>
            </a:r>
            <a:endParaRPr sz="1900"/>
          </a:p>
        </p:txBody>
      </p:sp>
      <p:sp>
        <p:nvSpPr>
          <p:cNvPr id="310" name="Google Shape;310;p46"/>
          <p:cNvSpPr txBox="1"/>
          <p:nvPr/>
        </p:nvSpPr>
        <p:spPr>
          <a:xfrm>
            <a:off x="4961025" y="3867800"/>
            <a:ext cx="3809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Colab note link: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https://colab.research.google.com/drive/1F_UXapMvVwh3l7-106UE_BthwSpZPOfO?usp=sharing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5219925" y="1863625"/>
            <a:ext cx="355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Used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TF-IDF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(Text processing) + </a:t>
            </a:r>
            <a:r>
              <a:rPr b="1"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Gradient Boost</a:t>
            </a:r>
            <a:r>
              <a:rPr b="1" lang="en" sz="20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(Model Training)</a:t>
            </a:r>
            <a:endParaRPr b="1" sz="2000">
              <a:solidFill>
                <a:srgbClr val="A1C44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00" y="781900"/>
            <a:ext cx="3453075" cy="39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/>
          <p:nvPr/>
        </p:nvSpPr>
        <p:spPr>
          <a:xfrm>
            <a:off x="480900" y="3027825"/>
            <a:ext cx="2355000" cy="3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6"/>
          <p:cNvSpPr/>
          <p:nvPr/>
        </p:nvSpPr>
        <p:spPr>
          <a:xfrm>
            <a:off x="3173375" y="2316625"/>
            <a:ext cx="1603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" name="Google Shape;189;p29"/>
          <p:cNvSpPr txBox="1"/>
          <p:nvPr>
            <p:ph idx="2" type="ctrTitle"/>
          </p:nvPr>
        </p:nvSpPr>
        <p:spPr>
          <a:xfrm>
            <a:off x="1000650" y="1143425"/>
            <a:ext cx="7142700" cy="31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Problem Statement and the Objective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Scraping from PubMed/ NCBI API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Text Processing - (TF-IDF, Doc2Vec)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Experimentation and Comparison of Training Models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Model Training - BERT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Model Evaluation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Predicting the label - Example user Inputs and Outputs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>
                <a:solidFill>
                  <a:schemeClr val="dk1"/>
                </a:solidFill>
              </a:rPr>
              <a:t>Potential Improvements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4082275" y="1378350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MODEL TRAINING</a:t>
            </a:r>
            <a:endParaRPr sz="32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-BERT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320" name="Google Shape;320;p47"/>
          <p:cNvSpPr txBox="1"/>
          <p:nvPr>
            <p:ph idx="2" type="title"/>
          </p:nvPr>
        </p:nvSpPr>
        <p:spPr>
          <a:xfrm>
            <a:off x="4082275" y="2365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BERT:</a:t>
            </a:r>
            <a:endParaRPr sz="1900"/>
          </a:p>
        </p:txBody>
      </p:sp>
      <p:sp>
        <p:nvSpPr>
          <p:cNvPr id="326" name="Google Shape;326;p48"/>
          <p:cNvSpPr txBox="1"/>
          <p:nvPr>
            <p:ph idx="2" type="ctrTitle"/>
          </p:nvPr>
        </p:nvSpPr>
        <p:spPr>
          <a:xfrm>
            <a:off x="717800" y="536900"/>
            <a:ext cx="72858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Contextual Understanding: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BERT </a:t>
            </a:r>
            <a:r>
              <a:rPr b="0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(Bidirectional Encoder Representations from Transformers)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groundbreaking model in NLP developed by Google. It uses bidirectional training of </a:t>
            </a:r>
            <a:r>
              <a:rPr b="0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Transformer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 deep learning model, to generate contextual representations of words in a text.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Fine-Tuning Mechanism: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BERT excels in understanding the context of each word within a text by </a:t>
            </a:r>
            <a:r>
              <a:rPr b="0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considering the words before and after it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capability makes it highly effective for tasks like text classification where nuances in phrasing can alter meanings significantly, essential for distinguishing between categories like diagnosis, treatment, and prevention.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State-of-the-Art Performance: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BERT has achieved state-of-the-art results on a variety of text classification benchmarks. Its deep </a:t>
            </a:r>
            <a:r>
              <a:rPr b="0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bidirectional nature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allows it to outperform other models that might only analyze text from one direction, ensuring that our model captures all aspects of the input data for </a:t>
            </a:r>
            <a:r>
              <a:rPr b="0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accurate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classification of medical articles.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0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BERT:</a:t>
            </a:r>
            <a:endParaRPr sz="1900"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" y="883625"/>
            <a:ext cx="5152225" cy="37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5870025" y="1554125"/>
            <a:ext cx="3044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Colab note link: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https://colab.research.google.com/drive/1zPSUcvkJ4VPGGV5mH7PCZrK3A51TMG2l?usp=sharing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5104250" y="3735800"/>
            <a:ext cx="10692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6317900" y="3242000"/>
            <a:ext cx="23550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Used </a:t>
            </a:r>
            <a:r>
              <a:rPr b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(model training) + </a:t>
            </a:r>
            <a:r>
              <a:rPr b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Doc2Vec</a:t>
            </a: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(text processing)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4226750" y="1378350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MODEL EVALUATION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341" name="Google Shape;341;p50"/>
          <p:cNvSpPr txBox="1"/>
          <p:nvPr>
            <p:ph idx="2" type="title"/>
          </p:nvPr>
        </p:nvSpPr>
        <p:spPr>
          <a:xfrm>
            <a:off x="4082275" y="55440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EVALUATION</a:t>
            </a:r>
            <a:endParaRPr sz="1900"/>
          </a:p>
        </p:txBody>
      </p:sp>
      <p:sp>
        <p:nvSpPr>
          <p:cNvPr id="347" name="Google Shape;347;p51"/>
          <p:cNvSpPr txBox="1"/>
          <p:nvPr>
            <p:ph idx="2" type="ctrTitle"/>
          </p:nvPr>
        </p:nvSpPr>
        <p:spPr>
          <a:xfrm>
            <a:off x="717800" y="955875"/>
            <a:ext cx="72858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7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0.9961685823754789</a:t>
            </a:r>
            <a:endParaRPr sz="17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indicates that 99.62% of the predictions made by the model are correct. It is an overall measure of how often the model correctly classifies the articles.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lang="en" sz="17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0.9962121212121212</a:t>
            </a:r>
            <a:endParaRPr sz="17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Precision is about the quality of the positive predictions made. A precision of 99.62% means that when the model predicts an article belongs to a specific class, it is correct 99.62% of the time.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EVALUATION:</a:t>
            </a:r>
            <a:endParaRPr sz="1900"/>
          </a:p>
        </p:txBody>
      </p:sp>
      <p:sp>
        <p:nvSpPr>
          <p:cNvPr id="353" name="Google Shape;353;p52"/>
          <p:cNvSpPr txBox="1"/>
          <p:nvPr>
            <p:ph idx="2" type="ctrTitle"/>
          </p:nvPr>
        </p:nvSpPr>
        <p:spPr>
          <a:xfrm>
            <a:off x="717800" y="955875"/>
            <a:ext cx="72858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lang="en" sz="17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0.9961685823754789</a:t>
            </a:r>
            <a:endParaRPr sz="17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Recall measures how many actual positive instances were correctly identified by the model. A recall of 99.62% indicates that the model is identifying 99.62% of the actual instances for each class.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 Score: </a:t>
            </a:r>
            <a:r>
              <a:rPr lang="en" sz="17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0.996168455821635</a:t>
            </a:r>
            <a:endParaRPr sz="17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F1 score is the harmonic mean of precision and recall, providing a balance between the two. An F1 score of 99.62% suggests a very balanced performance between precision and recall.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EVALUATION:</a:t>
            </a:r>
            <a:endParaRPr sz="1900"/>
          </a:p>
        </p:txBody>
      </p:sp>
      <p:sp>
        <p:nvSpPr>
          <p:cNvPr id="359" name="Google Shape;359;p53"/>
          <p:cNvSpPr txBox="1"/>
          <p:nvPr>
            <p:ph idx="2" type="ctrTitle"/>
          </p:nvPr>
        </p:nvSpPr>
        <p:spPr>
          <a:xfrm>
            <a:off x="717800" y="955875"/>
            <a:ext cx="74640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CONFUSION MATRIX: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		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| Predicted: Prevention | Predicted: Diagnosis | Predicted: Treatment |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Actual: Prevention  |</a:t>
            </a:r>
            <a:r>
              <a:rPr lang="en" sz="13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87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	         | 0                                     | 0                    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Actual: Diagnosis   | 0                                    | </a:t>
            </a: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87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| 0                    </a:t>
            </a:r>
            <a:endParaRPr b="0"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Actual: Treatment   | 0                                   | 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| </a:t>
            </a: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86</a:t>
            </a:r>
            <a:r>
              <a:rPr b="0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</a:t>
            </a:r>
            <a:endParaRPr b="0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0 (prevention)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87 articles correctly classified as 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prevention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0 misclassified.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1 (diagnosis)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87 articles correctly classified as 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diagnosis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1 misclassified as 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2 (treatment)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86 articles correctly classified as 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b="0"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0 misclassified.</a:t>
            </a:r>
            <a:endParaRPr b="0"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0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4197850" y="1884025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PREDICTING THE LABEL - EXAMPLE USER INPUTS AND OUTPUTS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365" name="Google Shape;365;p54"/>
          <p:cNvSpPr txBox="1"/>
          <p:nvPr>
            <p:ph idx="2" type="title"/>
          </p:nvPr>
        </p:nvSpPr>
        <p:spPr>
          <a:xfrm>
            <a:off x="4082275" y="55440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717800" y="383175"/>
            <a:ext cx="77082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PREDICTING THE LABELS AS (0-Prevention / 1-Diagnosis / 2-Treatment): Sample I/O Screenshot</a:t>
            </a:r>
            <a:endParaRPr sz="1900"/>
          </a:p>
        </p:txBody>
      </p:sp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600" y="1106275"/>
            <a:ext cx="4580795" cy="36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title"/>
          </p:nvPr>
        </p:nvSpPr>
        <p:spPr>
          <a:xfrm>
            <a:off x="4168950" y="1522825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POTENTIAL IMPROVEMENTS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377" name="Google Shape;377;p56"/>
          <p:cNvSpPr txBox="1"/>
          <p:nvPr>
            <p:ph idx="2" type="title"/>
          </p:nvPr>
        </p:nvSpPr>
        <p:spPr>
          <a:xfrm>
            <a:off x="4082275" y="55440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968425" y="1279625"/>
            <a:ext cx="4690200" cy="24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 AND</a:t>
            </a:r>
            <a:endParaRPr sz="3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OBJECTIVE</a:t>
            </a:r>
            <a:endParaRPr sz="3200"/>
          </a:p>
        </p:txBody>
      </p:sp>
      <p:sp>
        <p:nvSpPr>
          <p:cNvPr id="195" name="Google Shape;195;p30"/>
          <p:cNvSpPr txBox="1"/>
          <p:nvPr>
            <p:ph idx="2" type="title"/>
          </p:nvPr>
        </p:nvSpPr>
        <p:spPr>
          <a:xfrm>
            <a:off x="3968425" y="2654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POTENTIAL IMPROVEMENTS:</a:t>
            </a:r>
            <a:endParaRPr sz="1900"/>
          </a:p>
        </p:txBody>
      </p:sp>
      <p:sp>
        <p:nvSpPr>
          <p:cNvPr id="383" name="Google Shape;383;p57"/>
          <p:cNvSpPr txBox="1"/>
          <p:nvPr>
            <p:ph idx="2" type="ctrTitle"/>
          </p:nvPr>
        </p:nvSpPr>
        <p:spPr>
          <a:xfrm>
            <a:off x="717800" y="955875"/>
            <a:ext cx="72858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Topic Modelling: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Discover underlying topics in medical documents to categorize content beyond basic classifications.  Use </a:t>
            </a:r>
            <a:r>
              <a:rPr b="0" lang="en" sz="16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Latent Dirichlet Allocation (LDA)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0" lang="en" sz="16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Non-negative Matrix Factorization (NMF)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topic discovery.</a:t>
            </a:r>
            <a:endParaRPr b="0"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Named Entity Recognition: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 key medical entities (e.g., drugs, symptoms, diseases) to enhance data linking and utility.Utilize tools like </a:t>
            </a:r>
            <a:r>
              <a:rPr b="0" lang="en" sz="16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spaCy or Stanford NLP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train custom models to identify specific medical entities.</a:t>
            </a:r>
            <a:endParaRPr b="0"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Anomaly Detection: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unusual patterns or outliers in texts that may indicate data entry errors or rare medical cases. Apply statistical techniques or machine learning models like </a:t>
            </a:r>
            <a:r>
              <a:rPr b="0" lang="en" sz="16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isolation forests or autoencoders</a:t>
            </a:r>
            <a:r>
              <a:rPr b="0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anomaly detection.</a:t>
            </a:r>
            <a:endParaRPr b="0"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0"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POTENTIAL IMPROVEMENTS:</a:t>
            </a:r>
            <a:endParaRPr sz="1900"/>
          </a:p>
        </p:txBody>
      </p:sp>
      <p:sp>
        <p:nvSpPr>
          <p:cNvPr id="389" name="Google Shape;389;p58"/>
          <p:cNvSpPr txBox="1"/>
          <p:nvPr>
            <p:ph idx="2" type="ctrTitle"/>
          </p:nvPr>
        </p:nvSpPr>
        <p:spPr>
          <a:xfrm>
            <a:off x="717800" y="955875"/>
            <a:ext cx="72858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Summarization: 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Generate brief summaries of lengthy medical documents to save time and improve data accessibility. Create or adapt existing text summarization models using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sequence-to-sequence or transformer architectures.</a:t>
            </a:r>
            <a:endParaRPr b="0" sz="17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Answering System: 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systems that answer natural language queries based on medical document content, supporting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 and patient care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Implement a question answering model using the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transformer architecture 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process medical articles.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95" name="Google Shape;395;p59"/>
          <p:cNvSpPr txBox="1"/>
          <p:nvPr>
            <p:ph idx="1" type="subTitle"/>
          </p:nvPr>
        </p:nvSpPr>
        <p:spPr>
          <a:xfrm>
            <a:off x="717800" y="1212425"/>
            <a:ext cx="69003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hlinkClick r:id="rId3"/>
              </a:rPr>
              <a:t>https://nlp.stanford.edu/IR-book/pdf/irbookonlinereading.pdf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hlinkClick r:id="rId4"/>
              </a:rPr>
              <a:t>https://assets.cambridge.org/97805218/65715/frontmatter/9780521865715_frontmatter.pdf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hlinkClick r:id="rId5"/>
              </a:rPr>
              <a:t>https://www.geeksforgeeks.org/comparing-word2vec-sentence2vec-and-doc2vec-a-comprehensive-analysis/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https://en.wikipedia.org/wiki/BERT_(language_model)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https://www.ncbi.nlm.nih.gov/home/develop/api/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4096725" y="1683600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THANK YOU</a:t>
            </a:r>
            <a:endParaRPr sz="3400">
              <a:solidFill>
                <a:schemeClr val="accent5"/>
              </a:solidFill>
            </a:endParaRPr>
          </a:p>
        </p:txBody>
      </p:sp>
      <p:pic>
        <p:nvPicPr>
          <p:cNvPr id="401" name="Google Shape;4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84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17900" y="797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201" name="Google Shape;201;p31"/>
          <p:cNvSpPr txBox="1"/>
          <p:nvPr>
            <p:ph idx="2" type="ctrTitle"/>
          </p:nvPr>
        </p:nvSpPr>
        <p:spPr>
          <a:xfrm>
            <a:off x="1000650" y="652450"/>
            <a:ext cx="71427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Efficiently classify healthcare texts into key categories: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prevention, diagnosis, and treatment.</a:t>
            </a:r>
            <a:endParaRPr b="0" sz="17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 the organization and accessibility of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medical information 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researchers and healthcare professionals.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1"/>
          <p:cNvSpPr txBox="1"/>
          <p:nvPr>
            <p:ph idx="2" type="ctrTitle"/>
          </p:nvPr>
        </p:nvSpPr>
        <p:spPr>
          <a:xfrm>
            <a:off x="1000650" y="2825575"/>
            <a:ext cx="71427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 robust machine learning model to accurately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categorize healthcare-related texts.</a:t>
            </a:r>
            <a:endParaRPr b="0" sz="17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NCBI PubMed data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advanced text preprocessing techniques, and </a:t>
            </a:r>
            <a:r>
              <a:rPr b="0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BERT</a:t>
            </a:r>
            <a:r>
              <a:rPr b="0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precise classification.</a:t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717900" y="236332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082275" y="1244250"/>
            <a:ext cx="4690200" cy="15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SCRAPING FROM NCBI-PubMed API</a:t>
            </a:r>
            <a:endParaRPr sz="32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09" name="Google Shape;209;p32"/>
          <p:cNvSpPr txBox="1"/>
          <p:nvPr>
            <p:ph idx="2" type="title"/>
          </p:nvPr>
        </p:nvSpPr>
        <p:spPr>
          <a:xfrm>
            <a:off x="4082275" y="2365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050" y="2429950"/>
            <a:ext cx="19240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STRATEGY</a:t>
            </a:r>
            <a:endParaRPr/>
          </a:p>
        </p:txBody>
      </p:sp>
      <p:sp>
        <p:nvSpPr>
          <p:cNvPr id="216" name="Google Shape;216;p33"/>
          <p:cNvSpPr txBox="1"/>
          <p:nvPr>
            <p:ph idx="2" type="ctrTitle"/>
          </p:nvPr>
        </p:nvSpPr>
        <p:spPr>
          <a:xfrm>
            <a:off x="1000550" y="1034000"/>
            <a:ext cx="71427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b="0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Leverage precise </a:t>
            </a:r>
            <a:r>
              <a:rPr b="0" lang="en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b="0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fetch articles tailored to our classification needs, focusing on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prevention, diagnosis, and treatment</a:t>
            </a:r>
            <a:r>
              <a:rPr b="0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b="0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 crucial metadata including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article IDs, titles, and abstracts</a:t>
            </a:r>
            <a:r>
              <a:rPr b="0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feed our machine learning model.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STRATEGY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2825625"/>
            <a:ext cx="9001125" cy="18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800" y="1061588"/>
            <a:ext cx="59721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38225"/>
            <a:ext cx="3297025" cy="46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650" y="918425"/>
            <a:ext cx="5230999" cy="27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 flipH="1" rot="8625408">
            <a:off x="1956350" y="2546066"/>
            <a:ext cx="1996739" cy="190306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082275" y="1378350"/>
            <a:ext cx="4690200" cy="17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TEXT PROCESSING</a:t>
            </a:r>
            <a:endParaRPr sz="3200"/>
          </a:p>
        </p:txBody>
      </p:sp>
      <p:sp>
        <p:nvSpPr>
          <p:cNvPr id="236" name="Google Shape;236;p36"/>
          <p:cNvSpPr txBox="1"/>
          <p:nvPr>
            <p:ph idx="2" type="title"/>
          </p:nvPr>
        </p:nvSpPr>
        <p:spPr>
          <a:xfrm>
            <a:off x="4082275" y="2365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75" y="2666350"/>
            <a:ext cx="3160300" cy="2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