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i R" userId="130d8d862cc1af89" providerId="LiveId" clId="{4A2CD9F7-1C66-4772-90FE-61917AB98E9A}"/>
    <pc:docChg chg="custSel modSld">
      <pc:chgData name="Santhoshi R" userId="130d8d862cc1af89" providerId="LiveId" clId="{4A2CD9F7-1C66-4772-90FE-61917AB98E9A}" dt="2024-06-10T03:38:26.767" v="23" actId="1076"/>
      <pc:docMkLst>
        <pc:docMk/>
      </pc:docMkLst>
      <pc:sldChg chg="addSp modSp mod">
        <pc:chgData name="Santhoshi R" userId="130d8d862cc1af89" providerId="LiveId" clId="{4A2CD9F7-1C66-4772-90FE-61917AB98E9A}" dt="2024-06-10T03:38:26.767" v="23" actId="1076"/>
        <pc:sldMkLst>
          <pc:docMk/>
          <pc:sldMk cId="3088436569" sldId="257"/>
        </pc:sldMkLst>
        <pc:spChg chg="mod">
          <ac:chgData name="Santhoshi R" userId="130d8d862cc1af89" providerId="LiveId" clId="{4A2CD9F7-1C66-4772-90FE-61917AB98E9A}" dt="2024-06-10T03:37:15.774" v="1" actId="27636"/>
          <ac:spMkLst>
            <pc:docMk/>
            <pc:sldMk cId="3088436569" sldId="257"/>
            <ac:spMk id="3" creationId="{BEF63159-4570-F604-20ED-9D10CA5A976B}"/>
          </ac:spMkLst>
        </pc:spChg>
        <pc:spChg chg="add mod">
          <ac:chgData name="Santhoshi R" userId="130d8d862cc1af89" providerId="LiveId" clId="{4A2CD9F7-1C66-4772-90FE-61917AB98E9A}" dt="2024-06-10T03:38:18.236" v="21" actId="20577"/>
          <ac:spMkLst>
            <pc:docMk/>
            <pc:sldMk cId="3088436569" sldId="257"/>
            <ac:spMk id="4" creationId="{69935B0B-C9B0-9DB4-C819-60FBE5FCFC6E}"/>
          </ac:spMkLst>
        </pc:spChg>
        <pc:picChg chg="add mod">
          <ac:chgData name="Santhoshi R" userId="130d8d862cc1af89" providerId="LiveId" clId="{4A2CD9F7-1C66-4772-90FE-61917AB98E9A}" dt="2024-06-10T03:38:26.767" v="23" actId="1076"/>
          <ac:picMkLst>
            <pc:docMk/>
            <pc:sldMk cId="3088436569" sldId="257"/>
            <ac:picMk id="1026" creationId="{D0804B67-5877-6857-8983-C34D7B8A2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3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42370B-FBA0-49F9-9F90-AE144A8DBFD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2DEAF3-9489-43C7-8437-F120DC5ECD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nthoshiRavi/Spin-Glass-Community-Detection-Algorithm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drive/1u22tQJ_BCN1-K9PSxZwFD9LL5bGXXKSN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8E8-921A-12A3-9A48-8B82831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67" y="2402380"/>
            <a:ext cx="6328165" cy="1511637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SPIN GLASS ALGORITHM FOR COMMUNITY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BC50F-5FE1-C45F-1888-08F3DA8A7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IN" dirty="0"/>
              <a:t>Done by</a:t>
            </a:r>
          </a:p>
          <a:p>
            <a:pPr algn="r"/>
            <a:r>
              <a:rPr lang="en-IN" dirty="0"/>
              <a:t>Santhoshi R,</a:t>
            </a:r>
          </a:p>
          <a:p>
            <a:pPr algn="r"/>
            <a:r>
              <a:rPr lang="en-IN" dirty="0"/>
              <a:t>BE CSE,</a:t>
            </a:r>
          </a:p>
          <a:p>
            <a:pPr algn="r"/>
            <a:r>
              <a:rPr lang="en-IN" dirty="0"/>
              <a:t>PSG College of Technology</a:t>
            </a:r>
          </a:p>
        </p:txBody>
      </p:sp>
      <p:pic>
        <p:nvPicPr>
          <p:cNvPr id="2050" name="Picture 2" descr="Community Detection Algorithms. Many of ...">
            <a:extLst>
              <a:ext uri="{FF2B5EF4-FFF2-40B4-BE49-F238E27FC236}">
                <a16:creationId xmlns:a16="http://schemas.microsoft.com/office/drawing/2014/main" id="{82B89305-0545-9149-C545-AC415FC6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12" y="1111957"/>
            <a:ext cx="4710821" cy="25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DC5-7540-DAFA-FC4B-5D11C7A6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 GLASS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3159-4570-F604-20ED-9D10CA5A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03547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Community detection is the process of identifying groups or clusters of nodes within a network that are more </a:t>
            </a:r>
            <a:r>
              <a:rPr lang="en-US" sz="2800" dirty="0">
                <a:solidFill>
                  <a:srgbClr val="FF0000"/>
                </a:solidFill>
              </a:rPr>
              <a:t>densely connected </a:t>
            </a:r>
            <a:r>
              <a:rPr lang="en-US" sz="2800" dirty="0"/>
              <a:t>to each other than to the rest of the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The </a:t>
            </a:r>
            <a:r>
              <a:rPr lang="en-US" sz="2800" dirty="0">
                <a:solidFill>
                  <a:srgbClr val="FF0000"/>
                </a:solidFill>
              </a:rPr>
              <a:t>Spin Glass algorithm</a:t>
            </a:r>
            <a:r>
              <a:rPr lang="en-US" sz="2800" dirty="0"/>
              <a:t>, inspired by </a:t>
            </a:r>
            <a:r>
              <a:rPr lang="en-US" sz="2800" dirty="0">
                <a:solidFill>
                  <a:srgbClr val="FF0000"/>
                </a:solidFill>
              </a:rPr>
              <a:t>statistical physics</a:t>
            </a:r>
            <a:r>
              <a:rPr lang="en-US" sz="2800" dirty="0"/>
              <a:t>, models the network as a system of spins where each node is assigned a </a:t>
            </a:r>
            <a:r>
              <a:rPr lang="en-US" sz="2800" dirty="0">
                <a:solidFill>
                  <a:srgbClr val="FF0000"/>
                </a:solidFill>
              </a:rPr>
              <a:t>spin value</a:t>
            </a:r>
            <a:r>
              <a:rPr lang="en-US" sz="2800" dirty="0"/>
              <a:t>. The goal is to find a </a:t>
            </a:r>
            <a:r>
              <a:rPr lang="en-US" sz="2800" dirty="0">
                <a:solidFill>
                  <a:srgbClr val="FF0000"/>
                </a:solidFill>
              </a:rPr>
              <a:t>low-energy configuration</a:t>
            </a:r>
            <a:r>
              <a:rPr lang="en-US" sz="2800" dirty="0"/>
              <a:t> that corresponds to a good community structure.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804B67-5877-6857-8983-C34D7B8A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14" y="1876155"/>
            <a:ext cx="2205305" cy="28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35B0B-C9B0-9DB4-C819-60FBE5FCFC6E}"/>
              </a:ext>
            </a:extLst>
          </p:cNvPr>
          <p:cNvSpPr txBox="1"/>
          <p:nvPr/>
        </p:nvSpPr>
        <p:spPr>
          <a:xfrm>
            <a:off x="7903647" y="4911920"/>
            <a:ext cx="3480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Schematic representation of the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random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spin structure of 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spin </a:t>
            </a: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glass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(top) and the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ordered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one of 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ferromagnet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(bottom)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4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34E-5741-D38B-BDDC-E311E57D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1779"/>
          </a:xfrm>
        </p:spPr>
        <p:txBody>
          <a:bodyPr/>
          <a:lstStyle/>
          <a:p>
            <a:r>
              <a:rPr lang="en-IN" dirty="0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AD26-135B-94F5-A8F0-79BD9E5C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006" y="1818527"/>
            <a:ext cx="10058400" cy="3999197"/>
          </a:xfrm>
        </p:spPr>
        <p:txBody>
          <a:bodyPr>
            <a:noAutofit/>
          </a:bodyPr>
          <a:lstStyle/>
          <a:p>
            <a:r>
              <a:rPr lang="en-US" sz="2400" dirty="0"/>
              <a:t>The Hamiltonian 𝐻 of the system is given by: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J</a:t>
            </a:r>
            <a:r>
              <a:rPr lang="en-US" sz="2400" baseline="-25000" dirty="0" err="1"/>
              <a:t>ij</a:t>
            </a:r>
            <a:r>
              <a:rPr lang="en-US" sz="2400" dirty="0"/>
              <a:t>​ is the interaction strength between nodes </a:t>
            </a:r>
            <a:r>
              <a:rPr lang="en-US" sz="2400" dirty="0" err="1"/>
              <a:t>i</a:t>
            </a:r>
            <a:r>
              <a:rPr lang="en-US" sz="2400" dirty="0"/>
              <a:t> and j, set to </a:t>
            </a:r>
            <a:r>
              <a:rPr lang="en-US" sz="2400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 if there is an edge between the nodes, and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otherwise.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​ and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​ are the spin values of nodes </a:t>
            </a:r>
            <a:r>
              <a:rPr lang="en-US" sz="2400" dirty="0" err="1"/>
              <a:t>i</a:t>
            </a:r>
            <a:r>
              <a:rPr lang="en-US" sz="2400" dirty="0"/>
              <a:t> and j, which can be </a:t>
            </a:r>
            <a:r>
              <a:rPr lang="en-US" sz="2400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−1</a:t>
            </a:r>
            <a:r>
              <a:rPr lang="en-US" sz="2400" dirty="0"/>
              <a:t>.</a:t>
            </a:r>
          </a:p>
          <a:p>
            <a:r>
              <a:rPr lang="en-US" sz="2400" dirty="0"/>
              <a:t>The change in Hamiltonian ΔH when flipping the spin of a node is given by:</a:t>
            </a:r>
          </a:p>
          <a:p>
            <a:pPr lvl="1"/>
            <a:r>
              <a:rPr lang="en-US" sz="2200" dirty="0"/>
              <a:t>ΔH=</a:t>
            </a:r>
            <a:r>
              <a:rPr lang="en-US" sz="2200" dirty="0" err="1"/>
              <a:t>H</a:t>
            </a:r>
            <a:r>
              <a:rPr lang="en-US" sz="2200" baseline="-25000" dirty="0" err="1"/>
              <a:t>new</a:t>
            </a:r>
            <a:r>
              <a:rPr lang="en-US" sz="2200" dirty="0"/>
              <a:t> - H</a:t>
            </a:r>
            <a:r>
              <a:rPr lang="en-US" sz="2200" baseline="-25000" dirty="0"/>
              <a:t>old</a:t>
            </a:r>
            <a:endParaRPr lang="en-IN" sz="22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C050-35EE-5F8A-D196-850CA388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10" y="2496882"/>
            <a:ext cx="243874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7C6-5D4E-9815-BE86-DDFFEC12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24C-7E65-482C-2CA4-4B39F0DE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acceptance probability PPP for a spin flip that increases the Hamiltonian is given by: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where, T is the temperature of the system, which controls the likelihood of accepting higher-energy configurations to escape local minima.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2C4E7-3BE6-1F93-F02A-20CE8A4D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2592063"/>
            <a:ext cx="2400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AB74-610B-B5F3-8BF4-5EEFBA62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 GLASS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0064-BA43-FADA-187E-307B1D62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1 - Initialization</a:t>
            </a:r>
            <a:r>
              <a:rPr lang="en-IN" sz="2400" dirty="0"/>
              <a:t>: Assign random spins to each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2 - Calculate Initial Hamiltonian</a:t>
            </a:r>
            <a:r>
              <a:rPr lang="en-IN" sz="2400" dirty="0"/>
              <a:t>: Compute the initial energy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3 - Iteration: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3.1 Randomly select a node and flip its spin.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3.2 Calculate the new Hamiltonian and the change in energy (</a:t>
            </a:r>
            <a:r>
              <a:rPr lang="el-GR" sz="2400" dirty="0"/>
              <a:t>Δ𝐻</a:t>
            </a:r>
            <a:r>
              <a:rPr lang="en-IN" sz="24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3.3 Accept the spin flip if </a:t>
            </a:r>
            <a:r>
              <a:rPr lang="el-GR" sz="2400" dirty="0"/>
              <a:t>Δ𝐻≤0</a:t>
            </a:r>
            <a:r>
              <a:rPr lang="en-IN" sz="2400" dirty="0"/>
              <a:t> or with probability 𝑃=exp⁡(−</a:t>
            </a:r>
            <a:r>
              <a:rPr lang="el-GR" sz="2400" dirty="0"/>
              <a:t>Δ𝐻</a:t>
            </a:r>
            <a:r>
              <a:rPr lang="en-IN" sz="2400" dirty="0"/>
              <a:t> / </a:t>
            </a:r>
            <a:r>
              <a:rPr lang="el-GR" sz="2400" dirty="0"/>
              <a:t>𝑇)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Step 4 - Convergence: </a:t>
            </a:r>
            <a:r>
              <a:rPr lang="en-IN" sz="2400" dirty="0"/>
              <a:t>Repeat the iteration until the Hamiltonian stabilizes or a maximum number of iterations is reached.</a:t>
            </a:r>
          </a:p>
        </p:txBody>
      </p:sp>
    </p:spTree>
    <p:extLst>
      <p:ext uri="{BB962C8B-B14F-4D97-AF65-F5344CB8AC3E}">
        <p14:creationId xmlns:p14="http://schemas.microsoft.com/office/powerpoint/2010/main" val="36354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7F0-688F-163C-5BDD-4AD59B5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3D4-CC83-5087-DF45-6CC1FBC0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601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Question :</a:t>
            </a:r>
          </a:p>
          <a:p>
            <a:r>
              <a:rPr lang="en-IN" dirty="0"/>
              <a:t>Consider a graph with the following structure.  Identify the communities with the initial spins [+1, -1, +1, -1, +1], Temperature(T) = 2.0(arbitrary units) and a probability threshold 0.5 (</a:t>
            </a:r>
            <a:r>
              <a:rPr lang="en-IN" dirty="0" err="1"/>
              <a:t>i.e</a:t>
            </a:r>
            <a:r>
              <a:rPr lang="en-IN" dirty="0"/>
              <a:t>) accept the spin if P&lt;=0.5, reject otherwise. Show the steps for 5 iterations.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Solution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https://github.com/SanthoshiRavi/Spin-Glass-Community-Detection-Algorithm.git</a:t>
            </a:r>
            <a:endParaRPr lang="en-IN" dirty="0"/>
          </a:p>
          <a:p>
            <a:r>
              <a:rPr lang="en-IN" dirty="0"/>
              <a:t>(Refer PDF)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4C63C-E78A-0EC4-201C-B341FE7E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77" y="3044401"/>
            <a:ext cx="3187046" cy="21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875-1F46-7F8A-AE04-CFF9E766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CFBF-A152-8171-8314-4B3CCACC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https://colab.research.google.com/drive/1u22tQJ_BCN1-K9PSxZwFD9LL5bGXXKSN?usp=sharing</a:t>
            </a:r>
            <a:endParaRPr lang="en-IN" dirty="0"/>
          </a:p>
          <a:p>
            <a:r>
              <a:rPr lang="en-IN" dirty="0"/>
              <a:t>Sample output 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D726D-6F70-337A-E992-34B54CDE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6" y="2961531"/>
            <a:ext cx="4039809" cy="290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59892-EDA9-274A-9173-9C246B22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32" y="2961531"/>
            <a:ext cx="3539363" cy="3237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FE07A-3F93-8614-8E35-C241BB2BD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489" y="2878269"/>
            <a:ext cx="3074085" cy="30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0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481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SPIN GLASS ALGORITHM FOR COMMUNITY DETECTION</vt:lpstr>
      <vt:lpstr>SPIN GLASS DETECTION ALGORITHM</vt:lpstr>
      <vt:lpstr>FORMULA:</vt:lpstr>
      <vt:lpstr>FORMULA:</vt:lpstr>
      <vt:lpstr>SPIN GLASS ALGORITHM</vt:lpstr>
      <vt:lpstr>EXAMPLE PROBLEM:</vt:lpstr>
      <vt:lpstr>IMPLEMENTATION IN PYTHON: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Santhoshi R</dc:creator>
  <cp:lastModifiedBy>Santhoshi R</cp:lastModifiedBy>
  <cp:revision>1</cp:revision>
  <dcterms:created xsi:type="dcterms:W3CDTF">2024-06-09T17:39:37Z</dcterms:created>
  <dcterms:modified xsi:type="dcterms:W3CDTF">2024-06-10T03:38:37Z</dcterms:modified>
</cp:coreProperties>
</file>