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4f6901c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4f6901c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d32e404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fd32e404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fd32e40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fd32e40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fd32e40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fd32e40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43b9e6d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43b9e6d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43b9e6d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43b9e6d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43b9e6d3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43b9e6d3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fd32e40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fd32e40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43b9e6d3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43b9e6d3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d32e404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d32e404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d32e404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d32e40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4f6901c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4f6901c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573182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89733" y="3379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900">
                <a:latin typeface="Roboto"/>
                <a:ea typeface="Roboto"/>
                <a:cs typeface="Roboto"/>
                <a:sym typeface="Roboto"/>
              </a:rPr>
              <a:t>ENIAC</a:t>
            </a:r>
            <a:endParaRPr sz="5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91125" y="1201350"/>
            <a:ext cx="7150500" cy="8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77">
                <a:solidFill>
                  <a:srgbClr val="3D85C6"/>
                </a:solidFill>
              </a:rPr>
              <a:t>Discounts Strategy Evaluation</a:t>
            </a:r>
            <a:r>
              <a:rPr lang="en-GB" sz="7950">
                <a:solidFill>
                  <a:srgbClr val="3D85C6"/>
                </a:solidFill>
              </a:rPr>
              <a:t> </a:t>
            </a:r>
            <a:endParaRPr sz="7950">
              <a:solidFill>
                <a:srgbClr val="3D85C6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212275" y="4532975"/>
            <a:ext cx="27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lt1"/>
                </a:solidFill>
              </a:rPr>
              <a:t>Fabio , Guy ,Santhoshi.</a:t>
            </a:r>
            <a:endParaRPr b="1" i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Smartphone Category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00" y="1413175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1966000" y="1689950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457275" y="1577425"/>
            <a:ext cx="6921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825" y="3271500"/>
            <a:ext cx="1756799" cy="175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6386975" y="4358025"/>
            <a:ext cx="2668200" cy="51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341450" y="94325"/>
            <a:ext cx="875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Looking at the best selling Smartphone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0" y="1326700"/>
            <a:ext cx="6001198" cy="359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9650" y="1419650"/>
            <a:ext cx="2454574" cy="24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6758825" y="3535525"/>
            <a:ext cx="26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Apple iPhone 32GB Space Gray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401625" y="4419075"/>
            <a:ext cx="262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discount / sales correlation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Revenue Perspectives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25" y="1370875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8997888">
            <a:off x="1414434" y="172190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 rot="8997888">
            <a:off x="2767259" y="2637628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 rot="8997888">
            <a:off x="792834" y="398115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/>
          <p:nvPr/>
        </p:nvSpPr>
        <p:spPr>
          <a:xfrm rot="8997888">
            <a:off x="3959309" y="3290428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 rot="8997888">
            <a:off x="4966334" y="3981153"/>
            <a:ext cx="844501" cy="265873"/>
          </a:xfrm>
          <a:prstGeom prst="leftArrow">
            <a:avLst>
              <a:gd fmla="val 50000" name="adj1"/>
              <a:gd fmla="val 55748" name="adj2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817125" y="367030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17 %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171775" y="160455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791550" y="2379300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10 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949400" y="3096975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068925" y="3715975"/>
            <a:ext cx="79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42</a:t>
            </a:r>
            <a:r>
              <a:rPr b="1" lang="en-GB" sz="13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%</a:t>
            </a:r>
            <a:endParaRPr b="1" sz="13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373925" y="2764200"/>
            <a:ext cx="2668200" cy="6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388575" y="2825250"/>
            <a:ext cx="262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 revenue increases by </a:t>
            </a: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tuning</a:t>
            </a:r>
            <a:r>
              <a:rPr b="1"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the Discount!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25" y="161675"/>
            <a:ext cx="82719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Conclusions         and         </a:t>
            </a:r>
            <a:r>
              <a:rPr lang="en-GB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4819375" y="2431475"/>
            <a:ext cx="4166400" cy="11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u="sng"/>
              <a:t>Introduce</a:t>
            </a:r>
            <a:r>
              <a:rPr lang="en-GB" sz="1500"/>
              <a:t> </a:t>
            </a:r>
            <a:r>
              <a:rPr b="1" lang="en-GB" sz="1500"/>
              <a:t>New incentives</a:t>
            </a:r>
            <a:r>
              <a:rPr lang="en-GB" sz="1500"/>
              <a:t>: </a:t>
            </a:r>
            <a:br>
              <a:rPr lang="en-GB" sz="1500"/>
            </a:br>
            <a:r>
              <a:rPr lang="en-GB" sz="1500"/>
              <a:t>* </a:t>
            </a:r>
            <a:r>
              <a:rPr lang="en-GB" sz="1500" u="sng"/>
              <a:t>Free Shipping</a:t>
            </a:r>
            <a:r>
              <a:rPr lang="en-GB" sz="1500"/>
              <a:t> </a:t>
            </a:r>
            <a:br>
              <a:rPr lang="en-GB" sz="1500"/>
            </a:br>
            <a:r>
              <a:rPr lang="en-GB" sz="1500"/>
              <a:t>* </a:t>
            </a:r>
            <a:r>
              <a:rPr lang="en-GB" sz="1500" u="sng"/>
              <a:t>Bundle Offers</a:t>
            </a:r>
            <a:r>
              <a:rPr lang="en-GB" sz="1500"/>
              <a:t> (low- &amp; top-selling products offered together at a discount)</a:t>
            </a:r>
            <a:endParaRPr sz="1500"/>
          </a:p>
        </p:txBody>
      </p:sp>
      <p:sp>
        <p:nvSpPr>
          <p:cNvPr id="187" name="Google Shape;187;p25"/>
          <p:cNvSpPr txBox="1"/>
          <p:nvPr/>
        </p:nvSpPr>
        <p:spPr>
          <a:xfrm>
            <a:off x="704750" y="1924875"/>
            <a:ext cx="27939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Mid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discounts can increase sales &amp;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potentially better attract 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customers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819375" y="883100"/>
            <a:ext cx="3834300" cy="16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ata-collecting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channel needs to be </a:t>
            </a: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re-checked.</a:t>
            </a: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Set standards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regarding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nomenclature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relativity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scope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the dataset.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704750" y="989725"/>
            <a:ext cx="2618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Aggressive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discounts </a:t>
            </a: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don’t work!</a:t>
            </a:r>
            <a:endParaRPr sz="16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704750" y="3606875"/>
            <a:ext cx="23613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Top-selling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products sell </a:t>
            </a:r>
            <a:r>
              <a:rPr lang="en-GB" sz="16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regardless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discounts. 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4866125" y="3723725"/>
            <a:ext cx="34953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</a:t>
            </a: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other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Marketing tools,</a:t>
            </a:r>
            <a:b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discounts!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81325" y="532650"/>
            <a:ext cx="60888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2250">
                <a:solidFill>
                  <a:schemeClr val="lt1"/>
                </a:solidFill>
              </a:rPr>
              <a:t>Key Considerations:</a:t>
            </a:r>
            <a:endParaRPr b="1" sz="22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Do aggressive discounts create </a:t>
            </a:r>
            <a:r>
              <a:rPr lang="en-GB" sz="1550"/>
              <a:t>noticeable higher sales?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Is effectiveness of discounts correlated to specific product categories?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/>
              <a:t> Is Revenue decreasing due to misplaced discount?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-GB" sz="1550">
                <a:highlight>
                  <a:schemeClr val="lt1"/>
                </a:highlight>
              </a:rPr>
              <a:t>Does refined discount strategy can effectively drive increased revenue?</a:t>
            </a:r>
            <a:endParaRPr sz="155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250"/>
              <a:t> </a:t>
            </a:r>
            <a:endParaRPr sz="12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  <p:pic>
        <p:nvPicPr>
          <p:cNvPr descr="How To Write A Discount Offer On Magento 2 Store [Raise The Revenue]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125" y="1707725"/>
            <a:ext cx="2812775" cy="21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considerations: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ENIAC’s dataset is convoluted, mismatched and corrupt.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cleaning: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Duplications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Empty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Gross outliers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/>
              <a:t>Unexplainable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1221825" y="1193375"/>
            <a:ext cx="15654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689450" y="588288"/>
            <a:ext cx="1606200" cy="589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Orders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1,86021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221825" y="1559300"/>
            <a:ext cx="2612400" cy="58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      </a:t>
            </a:r>
            <a:r>
              <a:rPr b="1" lang="en-GB">
                <a:solidFill>
                  <a:schemeClr val="dk2"/>
                </a:solidFill>
              </a:rPr>
              <a:t> 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Completed Orders – 22.5%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2"/>
                </a:solidFill>
              </a:rPr>
              <a:t>2</a:t>
            </a:r>
            <a:r>
              <a:rPr b="1" lang="en-GB" sz="1000">
                <a:solidFill>
                  <a:schemeClr val="dk2"/>
                </a:solidFill>
              </a:rPr>
              <a:t>017-01-01 to 2018-03-14 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2"/>
                </a:solidFill>
              </a:rPr>
              <a:t>       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791150" y="4488475"/>
            <a:ext cx="1402800" cy="498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9992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>
            <a:off x="2431650" y="2251138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262550" y="2594400"/>
            <a:ext cx="2460000" cy="572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98.2</a:t>
            </a:r>
            <a:r>
              <a:rPr lang="en-GB" sz="1300"/>
              <a:t> %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Products </a:t>
            </a:r>
            <a:r>
              <a:rPr lang="en-GB" sz="800"/>
              <a:t>Sold with Discount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1689450" y="3590688"/>
            <a:ext cx="1606200" cy="5895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Total Revenue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7817204 Euros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2431650" y="3289550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flipH="1">
            <a:off x="2390925" y="1258138"/>
            <a:ext cx="121800" cy="220800"/>
          </a:xfrm>
          <a:prstGeom prst="downArrow">
            <a:avLst>
              <a:gd fmla="val 50000" name="adj1"/>
              <a:gd fmla="val 1863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Data Considerations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66100" y="2669000"/>
            <a:ext cx="2676900" cy="20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Price categories:</a:t>
            </a:r>
            <a:r>
              <a:rPr lang="en-GB" sz="2000">
                <a:solidFill>
                  <a:schemeClr val="lt1"/>
                </a:solidFill>
              </a:rPr>
              <a:t> 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Very Low  &lt;50€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Low  &lt;100€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Mid  &lt;200€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High  &lt;500€</a:t>
            </a:r>
            <a:br>
              <a:rPr lang="en-GB" sz="2000">
                <a:solidFill>
                  <a:schemeClr val="lt1"/>
                </a:solidFill>
              </a:rPr>
            </a:br>
            <a:r>
              <a:rPr lang="en-GB" sz="2000">
                <a:solidFill>
                  <a:schemeClr val="lt1"/>
                </a:solidFill>
              </a:rPr>
              <a:t>Expensive  &gt;500€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416875" y="2669000"/>
            <a:ext cx="31863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Discount categories:</a:t>
            </a:r>
            <a:r>
              <a:rPr lang="en-GB" sz="2000">
                <a:solidFill>
                  <a:schemeClr val="dk2"/>
                </a:solidFill>
              </a:rPr>
              <a:t> Low  &lt;10%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Mid  &lt;25%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High  &lt;50%</a:t>
            </a:r>
            <a:br>
              <a:rPr lang="en-GB" sz="2000">
                <a:solidFill>
                  <a:schemeClr val="dk2"/>
                </a:solidFill>
              </a:rPr>
            </a:br>
            <a:r>
              <a:rPr lang="en-GB" sz="2000">
                <a:solidFill>
                  <a:schemeClr val="dk2"/>
                </a:solidFill>
              </a:rPr>
              <a:t>Aggressive  &gt;50%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848125" y="1191950"/>
            <a:ext cx="2890200" cy="13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93250" y="1253000"/>
            <a:ext cx="262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Timeframe</a:t>
            </a: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Q1, Q2, Q3, Q4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2018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675925" y="1437800"/>
            <a:ext cx="2668200" cy="104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492800" y="1271150"/>
            <a:ext cx="2890200" cy="137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93225" y="1173800"/>
            <a:ext cx="3033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processed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Only Completed Orders were considered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48375" y="326200"/>
            <a:ext cx="81315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Aggressive discounts don’t work!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218175" y="1563413"/>
            <a:ext cx="30699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Across all price levels, </a:t>
            </a:r>
            <a:r>
              <a:rPr lang="en-GB" sz="1700" u="sng"/>
              <a:t>Aggressive </a:t>
            </a:r>
            <a:r>
              <a:rPr lang="en-GB" sz="1700"/>
              <a:t>discounts actually </a:t>
            </a:r>
            <a:r>
              <a:rPr b="1" lang="en-GB" sz="1700"/>
              <a:t>hinder </a:t>
            </a:r>
            <a:r>
              <a:rPr lang="en-GB" sz="1700"/>
              <a:t>number of sales.</a:t>
            </a:r>
            <a:br>
              <a:rPr lang="en-GB" sz="1700"/>
            </a:br>
            <a:br>
              <a:rPr lang="en-GB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/>
              <a:t>Medium to Low</a:t>
            </a:r>
            <a:r>
              <a:rPr lang="en-GB" sz="1700"/>
              <a:t> discounts seem to </a:t>
            </a:r>
            <a:r>
              <a:rPr b="1" lang="en-GB" sz="1700"/>
              <a:t>best </a:t>
            </a:r>
            <a:r>
              <a:rPr lang="en-GB" sz="1700"/>
              <a:t>induce product sales!</a:t>
            </a:r>
            <a:endParaRPr sz="17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10329"/>
          <a:stretch/>
        </p:blipFill>
        <p:spPr>
          <a:xfrm>
            <a:off x="3541925" y="1299375"/>
            <a:ext cx="5441573" cy="384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Yearly Overview (all products)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750" y="1283125"/>
            <a:ext cx="7701901" cy="36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Eniac portfolio distribution by Categories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00" y="1294075"/>
            <a:ext cx="796068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198675" y="1860350"/>
            <a:ext cx="13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29 Categories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Eniac p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ortfolio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 distribution by Categories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20"/>
          <p:cNvGrpSpPr/>
          <p:nvPr/>
        </p:nvGrpSpPr>
        <p:grpSpPr>
          <a:xfrm>
            <a:off x="504700" y="1294075"/>
            <a:ext cx="7960689" cy="3820975"/>
            <a:chOff x="504700" y="1294075"/>
            <a:chExt cx="7960689" cy="3820975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4700" y="1294075"/>
              <a:ext cx="7960689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0"/>
            <p:cNvSpPr/>
            <p:nvPr/>
          </p:nvSpPr>
          <p:spPr>
            <a:xfrm rot="-1795451">
              <a:off x="1821374" y="1926562"/>
              <a:ext cx="677754" cy="2018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1795451">
              <a:off x="1598473" y="1957427"/>
              <a:ext cx="677754" cy="2651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rot="-1795451">
              <a:off x="1974698" y="2206802"/>
              <a:ext cx="677754" cy="2651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1795778">
              <a:off x="2487658" y="2272490"/>
              <a:ext cx="1684785" cy="199311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1795451">
              <a:off x="3012698" y="3960985"/>
              <a:ext cx="677754" cy="1239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1661734">
              <a:off x="3714874" y="3802700"/>
              <a:ext cx="877201" cy="2919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1795332">
              <a:off x="4331107" y="3787370"/>
              <a:ext cx="1502936" cy="5195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357">
              <a:off x="4770625" y="3902025"/>
              <a:ext cx="2889600" cy="69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41438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Memory Category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800" y="1401150"/>
            <a:ext cx="6012001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1597700" y="1781300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088625" y="1559175"/>
            <a:ext cx="1379400" cy="28134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800" y="3586775"/>
            <a:ext cx="1597425" cy="11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121564">
            <a:off x="7485877" y="3241662"/>
            <a:ext cx="1814398" cy="181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