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56" r:id="rId2"/>
    <p:sldId id="260" r:id="rId3"/>
    <p:sldId id="257" r:id="rId4"/>
    <p:sldId id="271" r:id="rId5"/>
    <p:sldId id="258" r:id="rId6"/>
    <p:sldId id="274" r:id="rId7"/>
    <p:sldId id="275" r:id="rId8"/>
    <p:sldId id="269" r:id="rId9"/>
    <p:sldId id="261" r:id="rId10"/>
    <p:sldId id="270" r:id="rId11"/>
    <p:sldId id="263" r:id="rId12"/>
    <p:sldId id="264" r:id="rId13"/>
    <p:sldId id="265" r:id="rId14"/>
    <p:sldId id="266" r:id="rId15"/>
    <p:sldId id="267" r:id="rId16"/>
    <p:sldId id="26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66" d="100"/>
          <a:sy n="66" d="100"/>
        </p:scale>
        <p:origin x="3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123606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73649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0907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2785314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2312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8947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1813311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65708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362084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356F0-F892-40B1-B0E1-8AC85CE38048}" type="datetimeFigureOut">
              <a:rPr lang="en-IN" smtClean="0"/>
              <a:t>31-03-2023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20569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8356F0-F892-40B1-B0E1-8AC85CE38048}"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71466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8356F0-F892-40B1-B0E1-8AC85CE38048}" type="datetimeFigureOut">
              <a:rPr lang="en-IN" smtClean="0"/>
              <a:t>31-03-2023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242948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8356F0-F892-40B1-B0E1-8AC85CE38048}" type="datetimeFigureOut">
              <a:rPr lang="en-IN" smtClean="0"/>
              <a:t>31-03-2023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30263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356F0-F892-40B1-B0E1-8AC85CE38048}" type="datetimeFigureOut">
              <a:rPr lang="en-IN" smtClean="0"/>
              <a:t>31-03-2023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3823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8356F0-F892-40B1-B0E1-8AC85CE38048}" type="datetimeFigureOut">
              <a:rPr lang="en-IN" smtClean="0"/>
              <a:t>31-03-2023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185F8C-DC95-4412-BC37-6004B4672E58}" type="slidenum">
              <a:rPr lang="en-IN" smtClean="0"/>
              <a:t>‹#›</a:t>
            </a:fld>
            <a:endParaRPr lang="en-IN"/>
          </a:p>
        </p:txBody>
      </p:sp>
    </p:spTree>
    <p:extLst>
      <p:ext uri="{BB962C8B-B14F-4D97-AF65-F5344CB8AC3E}">
        <p14:creationId xmlns:p14="http://schemas.microsoft.com/office/powerpoint/2010/main" val="55670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185F8C-DC95-4412-BC37-6004B4672E58}" type="slidenum">
              <a:rPr lang="en-IN" smtClean="0"/>
              <a:t>‹#›</a:t>
            </a:fld>
            <a:endParaRPr lang="en-IN"/>
          </a:p>
        </p:txBody>
      </p:sp>
      <p:sp>
        <p:nvSpPr>
          <p:cNvPr id="5" name="Date Placeholder 4"/>
          <p:cNvSpPr>
            <a:spLocks noGrp="1"/>
          </p:cNvSpPr>
          <p:nvPr>
            <p:ph type="dt" sz="half" idx="10"/>
          </p:nvPr>
        </p:nvSpPr>
        <p:spPr/>
        <p:txBody>
          <a:bodyPr/>
          <a:lstStyle/>
          <a:p>
            <a:fld id="{178356F0-F892-40B1-B0E1-8AC85CE38048}" type="datetimeFigureOut">
              <a:rPr lang="en-IN" smtClean="0"/>
              <a:t>31-03-2023</a:t>
            </a:fld>
            <a:endParaRPr lang="en-IN"/>
          </a:p>
        </p:txBody>
      </p:sp>
    </p:spTree>
    <p:extLst>
      <p:ext uri="{BB962C8B-B14F-4D97-AF65-F5344CB8AC3E}">
        <p14:creationId xmlns:p14="http://schemas.microsoft.com/office/powerpoint/2010/main" val="27402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8356F0-F892-40B1-B0E1-8AC85CE38048}" type="datetimeFigureOut">
              <a:rPr lang="en-IN" smtClean="0"/>
              <a:t>31-03-2023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185F8C-DC95-4412-BC37-6004B4672E58}" type="slidenum">
              <a:rPr lang="en-IN" smtClean="0"/>
              <a:t>‹#›</a:t>
            </a:fld>
            <a:endParaRPr lang="en-IN"/>
          </a:p>
        </p:txBody>
      </p:sp>
    </p:spTree>
    <p:extLst>
      <p:ext uri="{BB962C8B-B14F-4D97-AF65-F5344CB8AC3E}">
        <p14:creationId xmlns:p14="http://schemas.microsoft.com/office/powerpoint/2010/main" val="622321786"/>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688F-06B7-B4E4-BCAC-C690EFAE811F}"/>
              </a:ext>
            </a:extLst>
          </p:cNvPr>
          <p:cNvSpPr>
            <a:spLocks noGrp="1"/>
          </p:cNvSpPr>
          <p:nvPr>
            <p:ph type="ctrTitle"/>
          </p:nvPr>
        </p:nvSpPr>
        <p:spPr>
          <a:xfrm>
            <a:off x="1774195" y="1058620"/>
            <a:ext cx="7766936" cy="2064724"/>
          </a:xfrm>
        </p:spPr>
        <p:txBody>
          <a:bodyPr>
            <a:noAutofit/>
          </a:bodyPr>
          <a:lstStyle/>
          <a:p>
            <a:pPr algn="ctr"/>
            <a:r>
              <a:rPr lang="en-IN" sz="4000" b="1">
                <a:solidFill>
                  <a:schemeClr val="tx1">
                    <a:lumMod val="95000"/>
                  </a:schemeClr>
                </a:solidFill>
                <a:latin typeface="Times New Roman" panose="02020603050405020304" pitchFamily="18" charset="0"/>
                <a:cs typeface="Times New Roman" panose="02020603050405020304" pitchFamily="18" charset="0"/>
              </a:rPr>
              <a:t>AURORAS </a:t>
            </a:r>
            <a:r>
              <a:rPr lang="en-IN" sz="4000" b="1" dirty="0">
                <a:solidFill>
                  <a:schemeClr val="tx1">
                    <a:lumMod val="95000"/>
                  </a:schemeClr>
                </a:solidFill>
                <a:latin typeface="Times New Roman" panose="02020603050405020304" pitchFamily="18" charset="0"/>
                <a:cs typeface="Times New Roman" panose="02020603050405020304" pitchFamily="18" charset="0"/>
              </a:rPr>
              <a:t>PG COLLEGE(MCA)</a:t>
            </a:r>
            <a:br>
              <a:rPr lang="en-IN" sz="4000" b="1" dirty="0">
                <a:solidFill>
                  <a:schemeClr val="tx1">
                    <a:lumMod val="95000"/>
                  </a:schemeClr>
                </a:solidFill>
                <a:latin typeface="Times New Roman" panose="02020603050405020304" pitchFamily="18" charset="0"/>
                <a:cs typeface="Times New Roman" panose="02020603050405020304" pitchFamily="18" charset="0"/>
              </a:rPr>
            </a:br>
            <a:br>
              <a:rPr lang="en-IN" sz="2400" b="1" dirty="0">
                <a:solidFill>
                  <a:schemeClr val="tx1">
                    <a:lumMod val="95000"/>
                  </a:schemeClr>
                </a:solidFill>
                <a:latin typeface="Times New Roman" panose="02020603050405020304" pitchFamily="18" charset="0"/>
                <a:cs typeface="Times New Roman" panose="02020603050405020304" pitchFamily="18" charset="0"/>
              </a:rPr>
            </a:br>
            <a:r>
              <a:rPr lang="en-IN" sz="2400" b="1" dirty="0">
                <a:solidFill>
                  <a:schemeClr val="tx1">
                    <a:lumMod val="95000"/>
                  </a:schemeClr>
                </a:solidFill>
                <a:latin typeface="Times New Roman" panose="02020603050405020304" pitchFamily="18" charset="0"/>
                <a:cs typeface="Times New Roman" panose="02020603050405020304" pitchFamily="18" charset="0"/>
              </a:rPr>
              <a:t>INTERSHIP PRESENTATION</a:t>
            </a:r>
            <a:br>
              <a:rPr lang="en-IN" sz="2400" b="1" dirty="0">
                <a:solidFill>
                  <a:schemeClr val="tx1">
                    <a:lumMod val="95000"/>
                  </a:schemeClr>
                </a:solidFill>
                <a:latin typeface="Times New Roman" panose="02020603050405020304" pitchFamily="18" charset="0"/>
                <a:cs typeface="Times New Roman" panose="02020603050405020304" pitchFamily="18" charset="0"/>
              </a:rPr>
            </a:br>
            <a:r>
              <a:rPr lang="en-IN" sz="2400" b="1" dirty="0">
                <a:solidFill>
                  <a:schemeClr val="tx1">
                    <a:lumMod val="95000"/>
                  </a:schemeClr>
                </a:solidFill>
                <a:latin typeface="Times New Roman" panose="02020603050405020304" pitchFamily="18" charset="0"/>
                <a:cs typeface="Times New Roman" panose="02020603050405020304" pitchFamily="18" charset="0"/>
              </a:rPr>
              <a:t>ON</a:t>
            </a:r>
            <a:br>
              <a:rPr lang="en-IN" sz="2400" b="1" dirty="0">
                <a:solidFill>
                  <a:schemeClr val="tx1">
                    <a:lumMod val="95000"/>
                  </a:schemeClr>
                </a:solidFill>
                <a:latin typeface="Times New Roman" panose="02020603050405020304" pitchFamily="18" charset="0"/>
                <a:cs typeface="Times New Roman" panose="02020603050405020304" pitchFamily="18" charset="0"/>
              </a:rPr>
            </a:br>
            <a:br>
              <a:rPr lang="en-IN" sz="2400" b="1" dirty="0">
                <a:solidFill>
                  <a:schemeClr val="tx1">
                    <a:lumMod val="95000"/>
                  </a:schemeClr>
                </a:solidFill>
                <a:latin typeface="Times New Roman" panose="02020603050405020304" pitchFamily="18" charset="0"/>
                <a:cs typeface="Times New Roman" panose="02020603050405020304" pitchFamily="18" charset="0"/>
              </a:rPr>
            </a:br>
            <a:r>
              <a:rPr lang="en-IN" sz="2400" b="1" dirty="0">
                <a:solidFill>
                  <a:schemeClr val="tx1">
                    <a:lumMod val="95000"/>
                  </a:schemeClr>
                </a:solidFill>
                <a:latin typeface="Times New Roman" panose="02020603050405020304" pitchFamily="18" charset="0"/>
                <a:cs typeface="Times New Roman" panose="02020603050405020304" pitchFamily="18" charset="0"/>
              </a:rPr>
              <a:t>VEHICLE DETECTION,TRACKING AND SPEED ESTIMATION USING OPEN CV AND PYTHON</a:t>
            </a:r>
          </a:p>
        </p:txBody>
      </p:sp>
      <p:sp>
        <p:nvSpPr>
          <p:cNvPr id="3" name="Subtitle 2">
            <a:extLst>
              <a:ext uri="{FF2B5EF4-FFF2-40B4-BE49-F238E27FC236}">
                <a16:creationId xmlns:a16="http://schemas.microsoft.com/office/drawing/2014/main" id="{3A905A51-508D-E56E-7811-F9851A3E2F95}"/>
              </a:ext>
            </a:extLst>
          </p:cNvPr>
          <p:cNvSpPr>
            <a:spLocks noGrp="1"/>
          </p:cNvSpPr>
          <p:nvPr>
            <p:ph type="subTitle" idx="1"/>
          </p:nvPr>
        </p:nvSpPr>
        <p:spPr>
          <a:xfrm>
            <a:off x="349321" y="5106255"/>
            <a:ext cx="11363218" cy="1325367"/>
          </a:xfrm>
        </p:spPr>
        <p:txBody>
          <a:bodyPr>
            <a:normAutofit/>
          </a:bodyPr>
          <a:lstStyle/>
          <a:p>
            <a:pPr algn="l"/>
            <a:r>
              <a:rPr lang="en-IN" b="1" dirty="0">
                <a:solidFill>
                  <a:schemeClr val="tx1"/>
                </a:solidFill>
                <a:latin typeface="Times New Roman" panose="02020603050405020304" pitchFamily="18" charset="0"/>
                <a:cs typeface="Times New Roman" panose="02020603050405020304" pitchFamily="18" charset="0"/>
              </a:rPr>
              <a:t>Submitted by:                                                                                                 Guided by:</a:t>
            </a:r>
          </a:p>
          <a:p>
            <a:pPr algn="l"/>
            <a:r>
              <a:rPr lang="en-IN" b="1" dirty="0">
                <a:solidFill>
                  <a:schemeClr val="tx1"/>
                </a:solidFill>
                <a:latin typeface="Times New Roman" panose="02020603050405020304" pitchFamily="18" charset="0"/>
                <a:cs typeface="Times New Roman" panose="02020603050405020304" pitchFamily="18" charset="0"/>
              </a:rPr>
              <a:t>Bommidi Santhoshini                                                                                     Mr. Ram Prasad MBA, MCA,LLB</a:t>
            </a:r>
          </a:p>
          <a:p>
            <a:pPr algn="l"/>
            <a:r>
              <a:rPr lang="en-IN" b="1" dirty="0">
                <a:solidFill>
                  <a:schemeClr val="tx1"/>
                </a:solidFill>
                <a:latin typeface="Times New Roman" panose="02020603050405020304" pitchFamily="18" charset="0"/>
                <a:cs typeface="Times New Roman" panose="02020603050405020304" pitchFamily="18" charset="0"/>
              </a:rPr>
              <a:t>Roll no: 2129-21-862-113    </a:t>
            </a:r>
          </a:p>
        </p:txBody>
      </p:sp>
    </p:spTree>
    <p:extLst>
      <p:ext uri="{BB962C8B-B14F-4D97-AF65-F5344CB8AC3E}">
        <p14:creationId xmlns:p14="http://schemas.microsoft.com/office/powerpoint/2010/main" val="32151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EFAC-82BE-9C4F-9FAB-93F8FBE455AC}"/>
              </a:ext>
            </a:extLst>
          </p:cNvPr>
          <p:cNvSpPr>
            <a:spLocks noGrp="1"/>
          </p:cNvSpPr>
          <p:nvPr>
            <p:ph type="title"/>
          </p:nvPr>
        </p:nvSpPr>
        <p:spPr/>
        <p:txBody>
          <a:bodyPr>
            <a:normAutofit/>
          </a:bodyPr>
          <a:lstStyle/>
          <a:p>
            <a:pPr algn="ctr"/>
            <a:r>
              <a:rPr lang="en-IN" u="sng" dirty="0">
                <a:solidFill>
                  <a:schemeClr val="tx1"/>
                </a:solidFill>
                <a:latin typeface="Algerian" panose="04020705040A02060702" pitchFamily="82" charset="0"/>
              </a:rPr>
              <a:t>Block diagram</a:t>
            </a:r>
          </a:p>
        </p:txBody>
      </p:sp>
      <p:pic>
        <p:nvPicPr>
          <p:cNvPr id="8" name="Content Placeholder 7">
            <a:extLst>
              <a:ext uri="{FF2B5EF4-FFF2-40B4-BE49-F238E27FC236}">
                <a16:creationId xmlns:a16="http://schemas.microsoft.com/office/drawing/2014/main" id="{BA402A72-2A79-A045-77B4-D071F9D64C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71938" y="2160983"/>
            <a:ext cx="6869931" cy="3335989"/>
          </a:xfrm>
        </p:spPr>
      </p:pic>
    </p:spTree>
    <p:extLst>
      <p:ext uri="{BB962C8B-B14F-4D97-AF65-F5344CB8AC3E}">
        <p14:creationId xmlns:p14="http://schemas.microsoft.com/office/powerpoint/2010/main" val="311646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ED85-7CDB-E94A-F116-32EAC4BF22B7}"/>
              </a:ext>
            </a:extLst>
          </p:cNvPr>
          <p:cNvSpPr>
            <a:spLocks noGrp="1"/>
          </p:cNvSpPr>
          <p:nvPr>
            <p:ph type="title"/>
          </p:nvPr>
        </p:nvSpPr>
        <p:spPr>
          <a:solidFill>
            <a:schemeClr val="bg1"/>
          </a:solidFill>
        </p:spPr>
        <p:txBody>
          <a:bodyPr/>
          <a:lstStyle/>
          <a:p>
            <a:pPr algn="ctr"/>
            <a:r>
              <a:rPr lang="en-IN" u="sng" dirty="0">
                <a:solidFill>
                  <a:schemeClr val="tx1"/>
                </a:solidFill>
                <a:latin typeface="Algerian" panose="04020705040A02060702" pitchFamily="82" charset="0"/>
              </a:rPr>
              <a:t>CLASSIFICATION OF IMAGES</a:t>
            </a:r>
          </a:p>
        </p:txBody>
      </p:sp>
      <p:sp>
        <p:nvSpPr>
          <p:cNvPr id="3" name="Content Placeholder 2">
            <a:extLst>
              <a:ext uri="{FF2B5EF4-FFF2-40B4-BE49-F238E27FC236}">
                <a16:creationId xmlns:a16="http://schemas.microsoft.com/office/drawing/2014/main" id="{3A9D0745-0B75-0F38-2EDC-16B13752AE39}"/>
              </a:ext>
            </a:extLst>
          </p:cNvPr>
          <p:cNvSpPr>
            <a:spLocks noGrp="1"/>
          </p:cNvSpPr>
          <p:nvPr>
            <p:ph idx="1"/>
          </p:nvPr>
        </p:nvSpPr>
        <p:spPr>
          <a:xfrm>
            <a:off x="677334" y="1578543"/>
            <a:ext cx="8596668" cy="4462819"/>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There are 3 types of images used in digital image </a:t>
            </a:r>
            <a:r>
              <a:rPr lang="en-IN" sz="2000" dirty="0" err="1">
                <a:latin typeface="Times New Roman" panose="02020603050405020304" pitchFamily="18" charset="0"/>
                <a:cs typeface="Times New Roman" panose="02020603050405020304" pitchFamily="18" charset="0"/>
              </a:rPr>
              <a:t>processing.They</a:t>
            </a:r>
            <a:r>
              <a:rPr lang="en-IN" sz="2000" dirty="0">
                <a:latin typeface="Times New Roman" panose="02020603050405020304" pitchFamily="18" charset="0"/>
                <a:cs typeface="Times New Roman" panose="02020603050405020304" pitchFamily="18" charset="0"/>
              </a:rPr>
              <a:t> are</a:t>
            </a:r>
          </a:p>
          <a:p>
            <a:pPr marL="0" indent="0">
              <a:buNone/>
            </a:pPr>
            <a:r>
              <a:rPr lang="en-IN" sz="2000" dirty="0">
                <a:latin typeface="Times New Roman" panose="02020603050405020304" pitchFamily="18" charset="0"/>
                <a:cs typeface="Times New Roman" panose="02020603050405020304" pitchFamily="18" charset="0"/>
              </a:rPr>
              <a:t>                                         1.Binary image</a:t>
            </a:r>
          </a:p>
          <a:p>
            <a:pPr marL="0" indent="0">
              <a:buNone/>
            </a:pPr>
            <a:r>
              <a:rPr lang="en-IN" sz="2000" dirty="0">
                <a:latin typeface="Times New Roman" panose="02020603050405020304" pitchFamily="18" charset="0"/>
                <a:cs typeface="Times New Roman" panose="02020603050405020304" pitchFamily="18" charset="0"/>
              </a:rPr>
              <a:t>                                         2.Gray scale image</a:t>
            </a:r>
          </a:p>
          <a:p>
            <a:pPr marL="0" indent="0">
              <a:buNone/>
            </a:pPr>
            <a:r>
              <a:rPr lang="en-IN" sz="2000" dirty="0">
                <a:latin typeface="Times New Roman" panose="02020603050405020304" pitchFamily="18" charset="0"/>
                <a:cs typeface="Times New Roman" panose="02020603050405020304" pitchFamily="18" charset="0"/>
              </a:rPr>
              <a:t>                                         3.Color image</a:t>
            </a:r>
          </a:p>
        </p:txBody>
      </p:sp>
    </p:spTree>
    <p:extLst>
      <p:ext uri="{BB962C8B-B14F-4D97-AF65-F5344CB8AC3E}">
        <p14:creationId xmlns:p14="http://schemas.microsoft.com/office/powerpoint/2010/main" val="264527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6838E-38BD-BF63-9ECB-F22045FE0B6C}"/>
              </a:ext>
            </a:extLst>
          </p:cNvPr>
          <p:cNvSpPr>
            <a:spLocks noGrp="1"/>
          </p:cNvSpPr>
          <p:nvPr>
            <p:ph type="title"/>
          </p:nvPr>
        </p:nvSpPr>
        <p:spPr/>
        <p:txBody>
          <a:bodyPr>
            <a:normAutofit/>
          </a:bodyPr>
          <a:lstStyle/>
          <a:p>
            <a:pPr algn="ctr"/>
            <a:r>
              <a:rPr lang="en-IN" u="sng" dirty="0">
                <a:solidFill>
                  <a:schemeClr val="tx1"/>
                </a:solidFill>
                <a:latin typeface="Algerian" panose="04020705040A02060702" pitchFamily="82" charset="0"/>
              </a:rPr>
              <a:t>Binary image</a:t>
            </a:r>
          </a:p>
        </p:txBody>
      </p:sp>
      <p:sp>
        <p:nvSpPr>
          <p:cNvPr id="3" name="Content Placeholder 2">
            <a:extLst>
              <a:ext uri="{FF2B5EF4-FFF2-40B4-BE49-F238E27FC236}">
                <a16:creationId xmlns:a16="http://schemas.microsoft.com/office/drawing/2014/main" id="{1E4B890B-2752-B4F0-D0AE-E328FB44F47C}"/>
              </a:ext>
            </a:extLst>
          </p:cNvPr>
          <p:cNvSpPr>
            <a:spLocks noGrp="1"/>
          </p:cNvSpPr>
          <p:nvPr>
            <p:ph idx="1"/>
          </p:nvPr>
        </p:nvSpPr>
        <p:spPr>
          <a:xfrm>
            <a:off x="677334" y="1848051"/>
            <a:ext cx="4289302" cy="4193311"/>
          </a:xfrm>
        </p:spPr>
        <p:txBody>
          <a:bodyPr>
            <a:normAutofit/>
          </a:bodyPr>
          <a:lstStyle/>
          <a:p>
            <a:pPr marL="0" indent="0">
              <a:buNone/>
            </a:pPr>
            <a:r>
              <a:rPr lang="en-IN" sz="2400" dirty="0">
                <a:solidFill>
                  <a:srgbClr val="000000"/>
                </a:solidFill>
                <a:effectLst/>
                <a:latin typeface="Times New Roman" panose="02020603050405020304" pitchFamily="18" charset="0"/>
                <a:ea typeface="Times New Roman" panose="02020603050405020304" pitchFamily="18" charset="0"/>
              </a:rPr>
              <a:t>A binary image is a </a:t>
            </a:r>
            <a:r>
              <a:rPr lang="en-IN" sz="2400" dirty="0">
                <a:solidFill>
                  <a:srgbClr val="000000"/>
                </a:solidFill>
                <a:latin typeface="Times New Roman" panose="02020603050405020304" pitchFamily="18" charset="0"/>
                <a:ea typeface="Times New Roman" panose="02020603050405020304" pitchFamily="18" charset="0"/>
              </a:rPr>
              <a:t>digital image</a:t>
            </a:r>
            <a:r>
              <a:rPr lang="en-IN" sz="2400" dirty="0">
                <a:solidFill>
                  <a:srgbClr val="000000"/>
                </a:solidFill>
                <a:effectLst/>
                <a:latin typeface="Times New Roman" panose="02020603050405020304" pitchFamily="18" charset="0"/>
                <a:ea typeface="Times New Roman" panose="02020603050405020304" pitchFamily="18" charset="0"/>
              </a:rPr>
              <a:t> that has only two possible values for each </a:t>
            </a:r>
            <a:r>
              <a:rPr lang="en-IN" sz="2400" dirty="0">
                <a:solidFill>
                  <a:srgbClr val="000000"/>
                </a:solidFill>
                <a:latin typeface="Times New Roman" panose="02020603050405020304" pitchFamily="18" charset="0"/>
                <a:ea typeface="Times New Roman" panose="02020603050405020304" pitchFamily="18" charset="0"/>
              </a:rPr>
              <a:t>pixel</a:t>
            </a:r>
            <a:r>
              <a:rPr lang="en-IN" sz="2400" dirty="0">
                <a:solidFill>
                  <a:srgbClr val="000000"/>
                </a:solidFill>
                <a:effectLst/>
                <a:latin typeface="Times New Roman" panose="02020603050405020304" pitchFamily="18" charset="0"/>
                <a:ea typeface="Times New Roman" panose="02020603050405020304" pitchFamily="18" charset="0"/>
              </a:rPr>
              <a:t>.  typically the two </a:t>
            </a:r>
            <a:r>
              <a:rPr lang="en-IN" sz="2400" dirty="0" err="1">
                <a:solidFill>
                  <a:srgbClr val="000000"/>
                </a:solidFill>
                <a:effectLst/>
                <a:latin typeface="Times New Roman" panose="02020603050405020304" pitchFamily="18" charset="0"/>
                <a:ea typeface="Times New Roman" panose="02020603050405020304" pitchFamily="18" charset="0"/>
              </a:rPr>
              <a:t>colors</a:t>
            </a:r>
            <a:r>
              <a:rPr lang="en-IN" sz="2400" dirty="0">
                <a:solidFill>
                  <a:srgbClr val="000000"/>
                </a:solidFill>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used for a binary image are black and white though any two </a:t>
            </a:r>
            <a:r>
              <a:rPr lang="en-IN" sz="2400" dirty="0" err="1">
                <a:solidFill>
                  <a:srgbClr val="000000"/>
                </a:solidFill>
                <a:effectLst/>
                <a:latin typeface="Times New Roman" panose="02020603050405020304" pitchFamily="18" charset="0"/>
                <a:ea typeface="Times New Roman" panose="02020603050405020304" pitchFamily="18" charset="0"/>
              </a:rPr>
              <a:t>colors</a:t>
            </a:r>
            <a:r>
              <a:rPr lang="en-IN" sz="2400" dirty="0">
                <a:solidFill>
                  <a:srgbClr val="000000"/>
                </a:solidFill>
                <a:effectLst/>
                <a:latin typeface="Times New Roman" panose="02020603050405020304" pitchFamily="18" charset="0"/>
                <a:ea typeface="Times New Roman" panose="02020603050405020304" pitchFamily="18" charset="0"/>
              </a:rPr>
              <a:t> can be used.  </a:t>
            </a:r>
            <a:endParaRPr lang="en-IN" sz="2400" dirty="0"/>
          </a:p>
        </p:txBody>
      </p:sp>
      <p:pic>
        <p:nvPicPr>
          <p:cNvPr id="5" name="Picture 4">
            <a:extLst>
              <a:ext uri="{FF2B5EF4-FFF2-40B4-BE49-F238E27FC236}">
                <a16:creationId xmlns:a16="http://schemas.microsoft.com/office/drawing/2014/main" id="{6EB09397-0688-4C1F-052A-8B20BC764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147" y="1869708"/>
            <a:ext cx="4010585" cy="3410426"/>
          </a:xfrm>
          <a:prstGeom prst="rect">
            <a:avLst/>
          </a:prstGeom>
        </p:spPr>
      </p:pic>
    </p:spTree>
    <p:extLst>
      <p:ext uri="{BB962C8B-B14F-4D97-AF65-F5344CB8AC3E}">
        <p14:creationId xmlns:p14="http://schemas.microsoft.com/office/powerpoint/2010/main" val="334357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7E74-6D75-8932-F3D5-50C98D4E83D2}"/>
              </a:ext>
            </a:extLst>
          </p:cNvPr>
          <p:cNvSpPr>
            <a:spLocks noGrp="1"/>
          </p:cNvSpPr>
          <p:nvPr>
            <p:ph type="title"/>
          </p:nvPr>
        </p:nvSpPr>
        <p:spPr/>
        <p:txBody>
          <a:bodyPr>
            <a:normAutofit/>
          </a:bodyPr>
          <a:lstStyle/>
          <a:p>
            <a:pPr algn="ctr"/>
            <a:r>
              <a:rPr lang="en-IN" u="sng" dirty="0">
                <a:solidFill>
                  <a:schemeClr val="tx1"/>
                </a:solidFill>
                <a:latin typeface="Algerian" panose="04020705040A02060702" pitchFamily="82" charset="0"/>
              </a:rPr>
              <a:t>Gray scale image</a:t>
            </a:r>
          </a:p>
        </p:txBody>
      </p:sp>
      <p:sp>
        <p:nvSpPr>
          <p:cNvPr id="3" name="Content Placeholder 2">
            <a:extLst>
              <a:ext uri="{FF2B5EF4-FFF2-40B4-BE49-F238E27FC236}">
                <a16:creationId xmlns:a16="http://schemas.microsoft.com/office/drawing/2014/main" id="{8B3DD0BB-BC5A-DD20-BCB7-ED1FAEEC4468}"/>
              </a:ext>
            </a:extLst>
          </p:cNvPr>
          <p:cNvSpPr>
            <a:spLocks noGrp="1"/>
          </p:cNvSpPr>
          <p:nvPr>
            <p:ph sz="half" idx="1"/>
          </p:nvPr>
        </p:nvSpPr>
        <p:spPr/>
        <p:txBody>
          <a:bodyPr>
            <a:normAutofit/>
          </a:bodyPr>
          <a:lstStyle/>
          <a:p>
            <a:pPr marL="0" indent="0">
              <a:buNone/>
            </a:pPr>
            <a:r>
              <a:rPr lang="en-US" sz="2400" dirty="0">
                <a:latin typeface="Times New Roman" panose="02020603050405020304" charset="0"/>
                <a:cs typeface="Times New Roman" panose="02020603050405020304" charset="0"/>
              </a:rPr>
              <a:t>A grayscale Image is </a:t>
            </a:r>
            <a:r>
              <a:rPr lang="en-US" sz="2400">
                <a:latin typeface="Times New Roman" panose="02020603050405020304" charset="0"/>
                <a:cs typeface="Times New Roman" panose="02020603050405020304" charset="0"/>
              </a:rPr>
              <a:t>digital image </a:t>
            </a:r>
            <a:r>
              <a:rPr lang="en-US" sz="2400" dirty="0">
                <a:latin typeface="Times New Roman" panose="02020603050405020304" charset="0"/>
                <a:cs typeface="Times New Roman" panose="02020603050405020304" charset="0"/>
              </a:rPr>
              <a:t>in which the value of each pixel is a single sample, that is, it carries only intensity  information.</a:t>
            </a:r>
          </a:p>
          <a:p>
            <a:endParaRPr lang="en-IN" sz="2400" dirty="0"/>
          </a:p>
        </p:txBody>
      </p:sp>
      <p:pic>
        <p:nvPicPr>
          <p:cNvPr id="6" name="Content Placeholder 5">
            <a:extLst>
              <a:ext uri="{FF2B5EF4-FFF2-40B4-BE49-F238E27FC236}">
                <a16:creationId xmlns:a16="http://schemas.microsoft.com/office/drawing/2014/main" id="{2CA95923-84CD-1C38-5DC3-5A462E38389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59547" y="2160589"/>
            <a:ext cx="4184650" cy="2362660"/>
          </a:xfrm>
        </p:spPr>
      </p:pic>
    </p:spTree>
    <p:extLst>
      <p:ext uri="{BB962C8B-B14F-4D97-AF65-F5344CB8AC3E}">
        <p14:creationId xmlns:p14="http://schemas.microsoft.com/office/powerpoint/2010/main" val="145857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B0B6-50A8-9271-26E6-782D18895F96}"/>
              </a:ext>
            </a:extLst>
          </p:cNvPr>
          <p:cNvSpPr>
            <a:spLocks noGrp="1"/>
          </p:cNvSpPr>
          <p:nvPr>
            <p:ph type="title"/>
          </p:nvPr>
        </p:nvSpPr>
        <p:spPr/>
        <p:txBody>
          <a:bodyPr>
            <a:normAutofit/>
          </a:bodyPr>
          <a:lstStyle/>
          <a:p>
            <a:pPr algn="ctr"/>
            <a:r>
              <a:rPr lang="en-IN" u="sng" dirty="0" err="1">
                <a:solidFill>
                  <a:schemeClr val="tx1"/>
                </a:solidFill>
                <a:latin typeface="Algerian" panose="04020705040A02060702" pitchFamily="82" charset="0"/>
              </a:rPr>
              <a:t>Color</a:t>
            </a:r>
            <a:r>
              <a:rPr lang="en-IN" u="sng" dirty="0">
                <a:solidFill>
                  <a:schemeClr val="tx1"/>
                </a:solidFill>
                <a:latin typeface="Algerian" panose="04020705040A02060702" pitchFamily="82" charset="0"/>
              </a:rPr>
              <a:t> image</a:t>
            </a:r>
          </a:p>
        </p:txBody>
      </p:sp>
      <p:sp>
        <p:nvSpPr>
          <p:cNvPr id="3" name="Content Placeholder 2">
            <a:extLst>
              <a:ext uri="{FF2B5EF4-FFF2-40B4-BE49-F238E27FC236}">
                <a16:creationId xmlns:a16="http://schemas.microsoft.com/office/drawing/2014/main" id="{4D75E9F9-377E-EB68-F843-1E0B522430B3}"/>
              </a:ext>
            </a:extLst>
          </p:cNvPr>
          <p:cNvSpPr>
            <a:spLocks noGrp="1"/>
          </p:cNvSpPr>
          <p:nvPr>
            <p:ph sz="half" idx="1"/>
          </p:nvPr>
        </p:nvSpPr>
        <p:spPr/>
        <p:txBody>
          <a:bodyPr>
            <a:normAutofit/>
          </a:bodyPr>
          <a:lstStyle/>
          <a:p>
            <a:pPr marL="0" indent="0">
              <a:buNone/>
            </a:pPr>
            <a:r>
              <a:rPr lang="en-US" sz="2400" dirty="0">
                <a:latin typeface="Times New Roman" panose="02020603050405020304" charset="0"/>
                <a:cs typeface="Times New Roman" panose="02020603050405020304" charset="0"/>
              </a:rPr>
              <a:t>A (digital) color image is a digital image that</a:t>
            </a: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includes color information for each pixel. Each pixel has a particular value which determines its appearing color.</a:t>
            </a:r>
          </a:p>
          <a:p>
            <a:endParaRPr lang="en-IN" sz="2400" dirty="0"/>
          </a:p>
        </p:txBody>
      </p:sp>
      <p:pic>
        <p:nvPicPr>
          <p:cNvPr id="6" name="Content Placeholder 5">
            <a:extLst>
              <a:ext uri="{FF2B5EF4-FFF2-40B4-BE49-F238E27FC236}">
                <a16:creationId xmlns:a16="http://schemas.microsoft.com/office/drawing/2014/main" id="{68B41E57-76D3-8E90-80D7-2DE9D5B79FE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3807" y="2160589"/>
            <a:ext cx="4184650" cy="2478788"/>
          </a:xfrm>
        </p:spPr>
      </p:pic>
    </p:spTree>
    <p:extLst>
      <p:ext uri="{BB962C8B-B14F-4D97-AF65-F5344CB8AC3E}">
        <p14:creationId xmlns:p14="http://schemas.microsoft.com/office/powerpoint/2010/main" val="292629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8C8C-E017-99BF-8D90-700C84209870}"/>
              </a:ext>
            </a:extLst>
          </p:cNvPr>
          <p:cNvSpPr>
            <a:spLocks noGrp="1"/>
          </p:cNvSpPr>
          <p:nvPr>
            <p:ph type="title"/>
          </p:nvPr>
        </p:nvSpPr>
        <p:spPr/>
        <p:txBody>
          <a:bodyPr/>
          <a:lstStyle/>
          <a:p>
            <a:pPr algn="ctr"/>
            <a:r>
              <a:rPr lang="en-IN" sz="3200" u="sng" dirty="0">
                <a:solidFill>
                  <a:srgbClr val="000000"/>
                </a:solidFill>
                <a:effectLst/>
                <a:latin typeface="Algerian" panose="04020705040A02060702" pitchFamily="82" charset="0"/>
                <a:ea typeface="Times New Roman" panose="02020603050405020304" pitchFamily="18" charset="0"/>
              </a:rPr>
              <a:t>FUNDAMENTALS OF DIGITAL IMAGE</a:t>
            </a:r>
            <a:br>
              <a:rPr lang="en-IN" sz="1800" u="sng" dirty="0">
                <a:effectLst/>
                <a:latin typeface="Calibri" panose="020F0502020204030204" pitchFamily="34" charset="0"/>
                <a:ea typeface="Calibri" panose="020F0502020204030204" pitchFamily="34" charset="0"/>
              </a:rPr>
            </a:br>
            <a:endParaRPr lang="en-IN" u="sng" dirty="0"/>
          </a:p>
        </p:txBody>
      </p:sp>
      <p:sp>
        <p:nvSpPr>
          <p:cNvPr id="3" name="Content Placeholder 2">
            <a:extLst>
              <a:ext uri="{FF2B5EF4-FFF2-40B4-BE49-F238E27FC236}">
                <a16:creationId xmlns:a16="http://schemas.microsoft.com/office/drawing/2014/main" id="{6358C974-DC39-4522-0846-46DF5D574AC3}"/>
              </a:ext>
            </a:extLst>
          </p:cNvPr>
          <p:cNvSpPr>
            <a:spLocks noGrp="1"/>
          </p:cNvSpPr>
          <p:nvPr>
            <p:ph idx="1"/>
          </p:nvPr>
        </p:nvSpPr>
        <p:spPr>
          <a:xfrm>
            <a:off x="677334" y="1395663"/>
            <a:ext cx="8596668" cy="5005137"/>
          </a:xfrm>
        </p:spPr>
        <p:txBody>
          <a:bodyPr>
            <a:normAutofit/>
          </a:bodyPr>
          <a:lstStyle/>
          <a:p>
            <a:pPr marL="0" indent="0">
              <a:buNone/>
            </a:pPr>
            <a:r>
              <a:rPr lang="en-IN" sz="1800" dirty="0">
                <a:solidFill>
                  <a:srgbClr val="000000"/>
                </a:solidFill>
                <a:effectLst/>
                <a:latin typeface="Arial Black" panose="020B0A04020102020204" pitchFamily="34" charset="0"/>
                <a:ea typeface="Times New Roman" panose="02020603050405020304" pitchFamily="18" charset="0"/>
              </a:rPr>
              <a:t>IMAGE:</a:t>
            </a:r>
            <a:endParaRPr lang="en-IN" sz="1800" dirty="0">
              <a:effectLst/>
              <a:latin typeface="Arial Black" panose="020B0A04020102020204" pitchFamily="34" charset="0"/>
              <a:ea typeface="Calibri" panose="020F0502020204030204" pitchFamily="34" charset="0"/>
            </a:endParaRPr>
          </a:p>
          <a:p>
            <a:pPr marL="0" indent="0">
              <a:buNone/>
            </a:pPr>
            <a:r>
              <a:rPr lang="en-IN" dirty="0"/>
              <a:t>          </a:t>
            </a:r>
            <a:r>
              <a:rPr lang="en-IN" sz="1800" dirty="0">
                <a:solidFill>
                  <a:srgbClr val="000000"/>
                </a:solidFill>
                <a:effectLst/>
                <a:latin typeface="Times New Roman" panose="02020603050405020304" pitchFamily="18" charset="0"/>
                <a:ea typeface="Times New Roman" panose="02020603050405020304" pitchFamily="18" charset="0"/>
              </a:rPr>
              <a:t>An image is a two-dimensional picture, which has a similar appearance to some subject usually a physical object or a person. Image is a two-dimensional, such as a photograph, screen display, and as well as a three-dimensional, such as a statue. </a:t>
            </a:r>
          </a:p>
          <a:p>
            <a:pPr marL="0" indent="0">
              <a:buNone/>
            </a:pPr>
            <a:r>
              <a:rPr lang="en-IN" sz="1800" dirty="0">
                <a:solidFill>
                  <a:srgbClr val="000000"/>
                </a:solidFill>
                <a:effectLst/>
                <a:latin typeface="Arial Black" panose="020B0A04020102020204" pitchFamily="34" charset="0"/>
                <a:ea typeface="Times New Roman" panose="02020603050405020304" pitchFamily="18" charset="0"/>
              </a:rPr>
              <a:t>IMAGE FILE SIZES:</a:t>
            </a:r>
            <a:endParaRPr lang="en-IN" sz="1800" dirty="0">
              <a:effectLst/>
              <a:latin typeface="Arial Black" panose="020B0A04020102020204" pitchFamily="34" charset="0"/>
              <a:ea typeface="Calibri" panose="020F0502020204030204" pitchFamily="34" charset="0"/>
            </a:endParaRPr>
          </a:p>
          <a:p>
            <a:pPr marL="0" indent="0">
              <a:buNone/>
            </a:pPr>
            <a:r>
              <a:rPr lang="en-IN" sz="1800" dirty="0">
                <a:effectLst/>
                <a:latin typeface="Calibri" panose="020F0502020204030204" pitchFamily="34"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Image file size is expressed as the number of bytes that increases with the number of pixels composing an image, and the </a:t>
            </a:r>
            <a:r>
              <a:rPr lang="en-IN" sz="1800" dirty="0" err="1">
                <a:solidFill>
                  <a:srgbClr val="000000"/>
                </a:solidFill>
                <a:effectLst/>
                <a:latin typeface="Times New Roman" panose="02020603050405020304" pitchFamily="18" charset="0"/>
                <a:ea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rPr>
              <a:t> depth of the pixels.</a:t>
            </a:r>
            <a:endParaRPr lang="en-IN" sz="1800" dirty="0">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Arial Black" panose="020B0A04020102020204" pitchFamily="34" charset="0"/>
                <a:ea typeface="Times New Roman" panose="02020603050405020304" pitchFamily="18" charset="0"/>
              </a:rPr>
              <a:t>IMAGE FILE FORMATS:</a:t>
            </a:r>
          </a:p>
          <a:p>
            <a:pPr marL="0" indent="0">
              <a:buNone/>
            </a:pPr>
            <a:r>
              <a:rPr lang="en-IN" dirty="0">
                <a:solidFill>
                  <a:srgbClr val="000000"/>
                </a:solidFill>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Image file formats are standardized means of organizing and storing images.</a:t>
            </a: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Arial Black" panose="020B0A04020102020204" pitchFamily="34" charset="0"/>
                <a:ea typeface="Times New Roman" panose="02020603050405020304" pitchFamily="18" charset="0"/>
              </a:rPr>
              <a:t>IMAGE PROCESSING:</a:t>
            </a:r>
            <a:endParaRPr lang="en-IN" sz="1800" dirty="0">
              <a:effectLst/>
              <a:latin typeface="Arial Black" panose="020B0A0402010202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Digital image processing, the manipulation of images by computer</a:t>
            </a:r>
          </a:p>
          <a:p>
            <a:pPr marL="0" indent="0">
              <a:buNone/>
            </a:pPr>
            <a:r>
              <a:rPr lang="en-IN" sz="1800" dirty="0">
                <a:solidFill>
                  <a:srgbClr val="000000"/>
                </a:solidFill>
                <a:effectLst/>
                <a:latin typeface="Arial Black" panose="020B0A04020102020204" pitchFamily="34" charset="0"/>
                <a:ea typeface="Times New Roman" panose="02020603050405020304" pitchFamily="18" charset="0"/>
              </a:rPr>
              <a:t>IMAGE ACQUISITION:</a:t>
            </a:r>
          </a:p>
          <a:p>
            <a:pPr marL="0" indent="0">
              <a:buNone/>
            </a:pPr>
            <a:r>
              <a:rPr lang="en-IN" dirty="0">
                <a:solidFill>
                  <a:srgbClr val="000000"/>
                </a:solidFill>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Image acquisition is to acquire a digital image. </a:t>
            </a:r>
            <a:endParaRPr lang="en-IN" sz="1800" dirty="0">
              <a:effectLst/>
              <a:latin typeface="Calibri" panose="020F0502020204030204" pitchFamily="34" charset="0"/>
              <a:ea typeface="Calibri" panose="020F0502020204030204" pitchFamily="34"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67946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BB2C-6A99-5C25-16A0-ED5E8DDE6CC9}"/>
              </a:ext>
            </a:extLst>
          </p:cNvPr>
          <p:cNvSpPr>
            <a:spLocks noGrp="1"/>
          </p:cNvSpPr>
          <p:nvPr>
            <p:ph type="title"/>
          </p:nvPr>
        </p:nvSpPr>
        <p:spPr/>
        <p:txBody>
          <a:bodyPr/>
          <a:lstStyle/>
          <a:p>
            <a:pPr algn="ctr"/>
            <a:r>
              <a:rPr lang="en-IN" u="sng" dirty="0">
                <a:solidFill>
                  <a:schemeClr val="tx1"/>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4C77FAD7-8FF9-03A5-A3D5-3101B0DBD2D8}"/>
              </a:ext>
            </a:extLst>
          </p:cNvPr>
          <p:cNvSpPr>
            <a:spLocks noGrp="1"/>
          </p:cNvSpPr>
          <p:nvPr>
            <p:ph sz="half" idx="1"/>
          </p:nvPr>
        </p:nvSpPr>
        <p:spPr>
          <a:xfrm>
            <a:off x="677334" y="2160589"/>
            <a:ext cx="8947929" cy="3880772"/>
          </a:xfrm>
        </p:spPr>
        <p:txBody>
          <a:bodyPr>
            <a:normAutofit/>
          </a:bodyPr>
          <a:lstStyle/>
          <a:p>
            <a:pPr marL="0" indent="0">
              <a:buNone/>
            </a:pPr>
            <a:r>
              <a:rPr lang="en-IN" sz="2800" dirty="0">
                <a:solidFill>
                  <a:srgbClr val="000000"/>
                </a:solidFill>
                <a:effectLst/>
                <a:latin typeface="Times New Roman" panose="02020603050405020304" pitchFamily="18" charset="0"/>
                <a:ea typeface="Times New Roman" panose="02020603050405020304" pitchFamily="18" charset="0"/>
              </a:rPr>
              <a:t>The principal motivation behind this paper to tally the vehicle and to assess the vehicle speed. By applying open-CV and by applying some pre-handling strategies presently it's feasible to ascertain the speed and check the vehicle. </a:t>
            </a:r>
            <a:endParaRPr lang="en-IN" sz="2800" dirty="0">
              <a:effectLst/>
              <a:latin typeface="Calibri" panose="020F0502020204030204" pitchFamily="34" charset="0"/>
              <a:ea typeface="Calibri" panose="020F0502020204030204" pitchFamily="34" charset="0"/>
            </a:endParaRPr>
          </a:p>
          <a:p>
            <a:endParaRPr lang="en-IN" sz="2800" dirty="0"/>
          </a:p>
        </p:txBody>
      </p:sp>
    </p:spTree>
    <p:extLst>
      <p:ext uri="{BB962C8B-B14F-4D97-AF65-F5344CB8AC3E}">
        <p14:creationId xmlns:p14="http://schemas.microsoft.com/office/powerpoint/2010/main" val="62426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AED5-94E2-A997-F5FB-C8EA580501C6}"/>
              </a:ext>
            </a:extLst>
          </p:cNvPr>
          <p:cNvSpPr>
            <a:spLocks noGrp="1"/>
          </p:cNvSpPr>
          <p:nvPr>
            <p:ph type="ctrTitle"/>
          </p:nvPr>
        </p:nvSpPr>
        <p:spPr>
          <a:xfrm>
            <a:off x="1410815" y="1984016"/>
            <a:ext cx="7766936" cy="1646302"/>
          </a:xfrm>
        </p:spPr>
        <p:txBody>
          <a:bodyPr/>
          <a:lstStyle/>
          <a:p>
            <a:pPr algn="ctr"/>
            <a:r>
              <a:rPr lang="en-IN" sz="6000" dirty="0">
                <a:solidFill>
                  <a:schemeClr val="tx1"/>
                </a:solidFill>
                <a:latin typeface="Arial Black" panose="020B0A04020102020204" pitchFamily="34" charset="0"/>
              </a:rPr>
              <a:t>THANK YOU</a:t>
            </a:r>
          </a:p>
        </p:txBody>
      </p:sp>
    </p:spTree>
    <p:extLst>
      <p:ext uri="{BB962C8B-B14F-4D97-AF65-F5344CB8AC3E}">
        <p14:creationId xmlns:p14="http://schemas.microsoft.com/office/powerpoint/2010/main" val="283982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3A54-8441-BED8-CE36-E290EAB5AD6E}"/>
              </a:ext>
            </a:extLst>
          </p:cNvPr>
          <p:cNvSpPr>
            <a:spLocks noGrp="1"/>
          </p:cNvSpPr>
          <p:nvPr>
            <p:ph type="title"/>
          </p:nvPr>
        </p:nvSpPr>
        <p:spPr/>
        <p:txBody>
          <a:bodyPr>
            <a:normAutofit/>
          </a:bodyPr>
          <a:lstStyle/>
          <a:p>
            <a:pPr algn="ctr"/>
            <a:r>
              <a:rPr lang="en-IN" u="sng" dirty="0">
                <a:solidFill>
                  <a:schemeClr val="tx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6DC258C-11F5-858A-DF6C-E14AD9DF9EBF}"/>
              </a:ext>
            </a:extLst>
          </p:cNvPr>
          <p:cNvSpPr>
            <a:spLocks noGrp="1"/>
          </p:cNvSpPr>
          <p:nvPr>
            <p:ph idx="1"/>
          </p:nvPr>
        </p:nvSpPr>
        <p:spPr>
          <a:xfrm>
            <a:off x="677334" y="1318661"/>
            <a:ext cx="8596668" cy="4722702"/>
          </a:xfrm>
        </p:spPr>
        <p:txBody>
          <a:bodyPr>
            <a:noAutofit/>
          </a:bodyPr>
          <a:lstStyle/>
          <a:p>
            <a:pPr marL="0" indent="0">
              <a:buNone/>
            </a:pPr>
            <a:r>
              <a:rPr lang="en-IN" sz="1600" dirty="0">
                <a:effectLst/>
                <a:latin typeface="Times New Roman" panose="02020603050405020304" pitchFamily="18" charset="0"/>
                <a:ea typeface="Times New Roman" panose="02020603050405020304" pitchFamily="18" charset="0"/>
              </a:rPr>
              <a:t>All public managements throughout the world are worryingly involved in the reorganization of trustworthy solutions for traffic control. Their main objective is the development of speed violation encounter system, that provides traffic flow control. As traffic intensity is more, it is necessary to improve the traffic control and its management system. Heavy automobile usage has been increasing the traffic and thus resulting in upsurge of road accidents. System designed for vehicle tracking and speed detection plays dynamic role in limiting the speed. Such systems are helpful in providing significant information regarding traffic control. Most of the road accidents happened due to over speed hence, many researches are going to detect speed of vehicles. The image-processing field is widely used for traffic management system. It has much application like classification of vehicle, number plate detection, automated toll system; vehicle counting, tracking and mainly speed measurement. All public managements throughout the world are worryingly involved in the reorganization of trustworthy solutions for traffic control. Their main objective is the development of speed violation encounter system, that provides traffic flow control. As traffic intensity is more, it is necessary to improve the traffic control and its management system. Heavy automobile usage has been increasing the traffic and thus resulting in upsurge of road accidents. System designed for vehicle tracking and speed detection plays dynamic role in limiting the speed. Such systems are helpful in providing significant information regarding traffic control. Most of the road accidents happened due to over speed hence, many researches are going to detect speed of vehicles. The image-processing field is widely used for traffic management system. It has much application like classification of vehicle, number plate detection, automated toll system; vehicle counting, tracking and mainly speed measurement. </a:t>
            </a:r>
            <a:endParaRPr lang="en-IN" sz="1600" dirty="0"/>
          </a:p>
        </p:txBody>
      </p:sp>
    </p:spTree>
    <p:extLst>
      <p:ext uri="{BB962C8B-B14F-4D97-AF65-F5344CB8AC3E}">
        <p14:creationId xmlns:p14="http://schemas.microsoft.com/office/powerpoint/2010/main" val="201900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D316-E7FC-9846-BEDA-CB3A70CFC6A7}"/>
              </a:ext>
            </a:extLst>
          </p:cNvPr>
          <p:cNvSpPr>
            <a:spLocks noGrp="1"/>
          </p:cNvSpPr>
          <p:nvPr>
            <p:ph type="title"/>
          </p:nvPr>
        </p:nvSpPr>
        <p:spPr/>
        <p:txBody>
          <a:bodyPr>
            <a:normAutofit/>
          </a:bodyPr>
          <a:lstStyle/>
          <a:p>
            <a:pPr algn="ctr"/>
            <a:r>
              <a:rPr lang="en-IN" sz="3200" u="sng" dirty="0">
                <a:solidFill>
                  <a:schemeClr val="tx1"/>
                </a:solidFill>
                <a:latin typeface="Algerian" panose="04020705040A02060702" pitchFamily="82" charset="0"/>
              </a:rPr>
              <a:t>VEHICLE DETECTION </a:t>
            </a:r>
          </a:p>
        </p:txBody>
      </p:sp>
      <p:pic>
        <p:nvPicPr>
          <p:cNvPr id="5" name="Content Placeholder 4">
            <a:extLst>
              <a:ext uri="{FF2B5EF4-FFF2-40B4-BE49-F238E27FC236}">
                <a16:creationId xmlns:a16="http://schemas.microsoft.com/office/drawing/2014/main" id="{52DC2655-F3C6-DA46-82F1-C3C406D6AF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169" y="1607419"/>
            <a:ext cx="7488454" cy="4523873"/>
          </a:xfrm>
        </p:spPr>
      </p:pic>
    </p:spTree>
    <p:extLst>
      <p:ext uri="{BB962C8B-B14F-4D97-AF65-F5344CB8AC3E}">
        <p14:creationId xmlns:p14="http://schemas.microsoft.com/office/powerpoint/2010/main" val="378066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BB37-802A-C0AD-6ED0-898C5D0139C1}"/>
              </a:ext>
            </a:extLst>
          </p:cNvPr>
          <p:cNvSpPr>
            <a:spLocks noGrp="1"/>
          </p:cNvSpPr>
          <p:nvPr>
            <p:ph type="title"/>
          </p:nvPr>
        </p:nvSpPr>
        <p:spPr/>
        <p:txBody>
          <a:bodyPr>
            <a:normAutofit/>
          </a:bodyPr>
          <a:lstStyle/>
          <a:p>
            <a:pPr algn="ctr"/>
            <a:r>
              <a:rPr lang="en-IN" u="sng" dirty="0">
                <a:solidFill>
                  <a:schemeClr val="tx1"/>
                </a:solidFill>
                <a:latin typeface="Algerian" panose="04020705040A02060702" pitchFamily="82" charset="0"/>
              </a:rPr>
              <a:t>Tracking</a:t>
            </a:r>
            <a:r>
              <a:rPr lang="en-IN" dirty="0">
                <a:solidFill>
                  <a:schemeClr val="tx1"/>
                </a:solidFill>
                <a:latin typeface="Algerian" panose="04020705040A02060702" pitchFamily="82" charset="0"/>
              </a:rPr>
              <a:t> </a:t>
            </a:r>
          </a:p>
        </p:txBody>
      </p:sp>
      <p:pic>
        <p:nvPicPr>
          <p:cNvPr id="5" name="Content Placeholder 4">
            <a:extLst>
              <a:ext uri="{FF2B5EF4-FFF2-40B4-BE49-F238E27FC236}">
                <a16:creationId xmlns:a16="http://schemas.microsoft.com/office/drawing/2014/main" id="{C1D63DBC-F25E-8A93-2A8C-ABDF481A11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699" y="1843772"/>
            <a:ext cx="6073540" cy="4095015"/>
          </a:xfrm>
        </p:spPr>
      </p:pic>
    </p:spTree>
    <p:extLst>
      <p:ext uri="{BB962C8B-B14F-4D97-AF65-F5344CB8AC3E}">
        <p14:creationId xmlns:p14="http://schemas.microsoft.com/office/powerpoint/2010/main" val="141974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47E8-EFE2-EDC8-7803-83AD8756943C}"/>
              </a:ext>
            </a:extLst>
          </p:cNvPr>
          <p:cNvSpPr>
            <a:spLocks noGrp="1"/>
          </p:cNvSpPr>
          <p:nvPr>
            <p:ph type="title"/>
          </p:nvPr>
        </p:nvSpPr>
        <p:spPr>
          <a:xfrm>
            <a:off x="677334" y="599975"/>
            <a:ext cx="8596668" cy="1320800"/>
          </a:xfrm>
        </p:spPr>
        <p:txBody>
          <a:bodyPr/>
          <a:lstStyle/>
          <a:p>
            <a:pPr algn="ctr"/>
            <a:r>
              <a:rPr lang="en-IN" u="sng" dirty="0">
                <a:solidFill>
                  <a:schemeClr val="tx1"/>
                </a:solidFill>
                <a:latin typeface="Algerian" panose="04020705040A02060702" pitchFamily="82" charset="0"/>
              </a:rPr>
              <a:t>SPEED ESTIMATION</a:t>
            </a:r>
          </a:p>
        </p:txBody>
      </p:sp>
      <p:pic>
        <p:nvPicPr>
          <p:cNvPr id="5" name="Content Placeholder 4">
            <a:extLst>
              <a:ext uri="{FF2B5EF4-FFF2-40B4-BE49-F238E27FC236}">
                <a16:creationId xmlns:a16="http://schemas.microsoft.com/office/drawing/2014/main" id="{B0E9E40D-2535-B7DA-2F95-AEA6E25A9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125" y="1489753"/>
            <a:ext cx="8147407" cy="4552272"/>
          </a:xfrm>
        </p:spPr>
      </p:pic>
    </p:spTree>
    <p:extLst>
      <p:ext uri="{BB962C8B-B14F-4D97-AF65-F5344CB8AC3E}">
        <p14:creationId xmlns:p14="http://schemas.microsoft.com/office/powerpoint/2010/main" val="117742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D4BC-0CDF-4EBE-41E9-D470CA6907C5}"/>
              </a:ext>
            </a:extLst>
          </p:cNvPr>
          <p:cNvSpPr>
            <a:spLocks noGrp="1"/>
          </p:cNvSpPr>
          <p:nvPr>
            <p:ph type="title"/>
          </p:nvPr>
        </p:nvSpPr>
        <p:spPr/>
        <p:txBody>
          <a:bodyPr>
            <a:normAutofit/>
          </a:bodyPr>
          <a:lstStyle/>
          <a:p>
            <a:pPr algn="ctr"/>
            <a:r>
              <a:rPr lang="en-IN" b="1" u="sng" dirty="0">
                <a:solidFill>
                  <a:srgbClr val="000000"/>
                </a:solidFill>
                <a:effectLst/>
                <a:latin typeface="Algerian" panose="04020705040A02060702" pitchFamily="82" charset="0"/>
                <a:ea typeface="Times New Roman" panose="02020603050405020304" pitchFamily="18" charset="0"/>
              </a:rPr>
              <a:t>EXISTING SYSTEM</a:t>
            </a:r>
            <a:endParaRPr lang="en-IN"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6FD40B61-E42A-6BD0-407B-EEE8EB6E3D8C}"/>
              </a:ext>
            </a:extLst>
          </p:cNvPr>
          <p:cNvSpPr>
            <a:spLocks noGrp="1"/>
          </p:cNvSpPr>
          <p:nvPr>
            <p:ph idx="1"/>
          </p:nvPr>
        </p:nvSpPr>
        <p:spPr>
          <a:xfrm>
            <a:off x="1466606" y="1842956"/>
            <a:ext cx="8596668" cy="388077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1.Manual segmentation:</a:t>
            </a:r>
          </a:p>
          <a:p>
            <a:pPr marL="0" indent="0">
              <a:buNone/>
            </a:pPr>
            <a:r>
              <a:rPr lang="en-IN" sz="2400" dirty="0">
                <a:latin typeface="Times New Roman" panose="02020603050405020304" pitchFamily="18" charset="0"/>
                <a:cs typeface="Times New Roman" panose="02020603050405020304" pitchFamily="18" charset="0"/>
              </a:rPr>
              <a:t>				Manual segmentation is a process of manually outlining or identifying specific regions of interest within an image or data set.</a:t>
            </a:r>
          </a:p>
          <a:p>
            <a:pPr marL="0" indent="0">
              <a:buNone/>
            </a:pPr>
            <a:r>
              <a:rPr lang="en-IN" sz="2400" dirty="0">
                <a:latin typeface="Times New Roman" panose="02020603050405020304" pitchFamily="18" charset="0"/>
                <a:cs typeface="Times New Roman" panose="02020603050405020304" pitchFamily="18" charset="0"/>
              </a:rPr>
              <a:t>2.Clustering algorithm:</a:t>
            </a:r>
          </a:p>
          <a:p>
            <a:pPr marL="0" indent="0">
              <a:buNone/>
            </a:pPr>
            <a:r>
              <a:rPr lang="en-IN" sz="2400" dirty="0">
                <a:latin typeface="Times New Roman" panose="02020603050405020304" pitchFamily="18" charset="0"/>
                <a:cs typeface="Times New Roman" panose="02020603050405020304" pitchFamily="18" charset="0"/>
              </a:rPr>
              <a:t>				A clustering algorithm is a type of machine learning algorithm that groups together similar data points in a dataset.</a:t>
            </a:r>
          </a:p>
        </p:txBody>
      </p:sp>
    </p:spTree>
    <p:extLst>
      <p:ext uri="{BB962C8B-B14F-4D97-AF65-F5344CB8AC3E}">
        <p14:creationId xmlns:p14="http://schemas.microsoft.com/office/powerpoint/2010/main" val="33782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F2D3-3113-977B-C63B-C8C6C1A26E10}"/>
              </a:ext>
            </a:extLst>
          </p:cNvPr>
          <p:cNvSpPr>
            <a:spLocks noGrp="1"/>
          </p:cNvSpPr>
          <p:nvPr>
            <p:ph type="title"/>
          </p:nvPr>
        </p:nvSpPr>
        <p:spPr/>
        <p:txBody>
          <a:bodyPr>
            <a:normAutofit/>
          </a:bodyPr>
          <a:lstStyle/>
          <a:p>
            <a:pPr algn="ctr"/>
            <a:r>
              <a:rPr lang="en-IN" b="1" u="sng" dirty="0">
                <a:solidFill>
                  <a:srgbClr val="000000"/>
                </a:solidFill>
                <a:effectLst/>
                <a:latin typeface="Algerian" panose="04020705040A02060702" pitchFamily="82" charset="0"/>
                <a:ea typeface="Times New Roman" panose="02020603050405020304" pitchFamily="18" charset="0"/>
              </a:rPr>
              <a:t>PROPOSED SYSTEM</a:t>
            </a:r>
            <a:endParaRPr lang="en-IN"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C538CCA8-B247-6227-3913-E3ADA9125857}"/>
              </a:ext>
            </a:extLst>
          </p:cNvPr>
          <p:cNvSpPr>
            <a:spLocks noGrp="1"/>
          </p:cNvSpPr>
          <p:nvPr>
            <p:ph idx="1"/>
          </p:nvPr>
        </p:nvSpPr>
        <p:spPr/>
        <p:txBody>
          <a:bodyPr>
            <a:normAutofit/>
          </a:bodyPr>
          <a:lstStyle/>
          <a:p>
            <a:pPr marL="0" indent="0">
              <a:buNone/>
            </a:pPr>
            <a:r>
              <a:rPr lang="en-IN" sz="2400" dirty="0">
                <a:solidFill>
                  <a:srgbClr val="000000"/>
                </a:solidFill>
                <a:effectLst/>
                <a:latin typeface="Times New Roman" panose="02020603050405020304" pitchFamily="18" charset="0"/>
                <a:ea typeface="Gungsuh" panose="02030600000101010101" pitchFamily="18" charset="-127"/>
              </a:rPr>
              <a:t>Firstly, a video is given as input to the system. The given input video is at first </a:t>
            </a:r>
            <a:r>
              <a:rPr lang="en-IN" sz="2400">
                <a:solidFill>
                  <a:srgbClr val="000000"/>
                </a:solidFill>
                <a:effectLst/>
                <a:latin typeface="Times New Roman" panose="02020603050405020304" pitchFamily="18" charset="0"/>
                <a:ea typeface="Gungsuh" panose="02030600000101010101" pitchFamily="18" charset="-127"/>
              </a:rPr>
              <a:t>preprocessed</a:t>
            </a:r>
            <a:r>
              <a:rPr lang="en-IN" sz="2400" dirty="0">
                <a:solidFill>
                  <a:srgbClr val="000000"/>
                </a:solidFill>
                <a:effectLst/>
                <a:latin typeface="Times New Roman" panose="02020603050405020304" pitchFamily="18" charset="0"/>
                <a:ea typeface="Gungsuh" panose="02030600000101010101" pitchFamily="18" charset="-127"/>
              </a:rPr>
              <a:t> according to the requirements. From the processed video sample, the vehicle is detected using the filters. This vehicle is then tracked and </a:t>
            </a:r>
            <a:r>
              <a:rPr lang="en-IN" sz="2400" dirty="0" err="1">
                <a:solidFill>
                  <a:srgbClr val="000000"/>
                </a:solidFill>
                <a:effectLst/>
                <a:latin typeface="Times New Roman" panose="02020603050405020304" pitchFamily="18" charset="0"/>
                <a:ea typeface="Gungsuh" panose="02030600000101010101" pitchFamily="18" charset="-127"/>
              </a:rPr>
              <a:t>analyzed</a:t>
            </a:r>
            <a:r>
              <a:rPr lang="en-IN" sz="2400" dirty="0">
                <a:solidFill>
                  <a:srgbClr val="000000"/>
                </a:solidFill>
                <a:effectLst/>
                <a:latin typeface="Times New Roman" panose="02020603050405020304" pitchFamily="18" charset="0"/>
                <a:ea typeface="Gungsuh" panose="02030600000101010101" pitchFamily="18" charset="-127"/>
              </a:rPr>
              <a:t> in order to find its speed.  A Video Capture object is created for getting a live stream video. Its debate can be either the contraption report or the name of a video record. </a:t>
            </a:r>
            <a:endParaRPr lang="en-IN" sz="2400" dirty="0"/>
          </a:p>
        </p:txBody>
      </p:sp>
    </p:spTree>
    <p:extLst>
      <p:ext uri="{BB962C8B-B14F-4D97-AF65-F5344CB8AC3E}">
        <p14:creationId xmlns:p14="http://schemas.microsoft.com/office/powerpoint/2010/main" val="2346622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5825-F54E-55E4-BAE5-B989744E112A}"/>
              </a:ext>
            </a:extLst>
          </p:cNvPr>
          <p:cNvSpPr>
            <a:spLocks noGrp="1"/>
          </p:cNvSpPr>
          <p:nvPr>
            <p:ph type="title"/>
          </p:nvPr>
        </p:nvSpPr>
        <p:spPr/>
        <p:txBody>
          <a:bodyPr/>
          <a:lstStyle/>
          <a:p>
            <a:pPr algn="ctr"/>
            <a:r>
              <a:rPr lang="en-IN" u="sng" dirty="0">
                <a:solidFill>
                  <a:schemeClr val="tx1"/>
                </a:solidFill>
                <a:latin typeface="Algerian" panose="04020705040A02060702" pitchFamily="82" charset="0"/>
              </a:rPr>
              <a:t>Advantages and Disadvantages</a:t>
            </a:r>
          </a:p>
        </p:txBody>
      </p:sp>
      <p:sp>
        <p:nvSpPr>
          <p:cNvPr id="3" name="Content Placeholder 2">
            <a:extLst>
              <a:ext uri="{FF2B5EF4-FFF2-40B4-BE49-F238E27FC236}">
                <a16:creationId xmlns:a16="http://schemas.microsoft.com/office/drawing/2014/main" id="{9B538D95-037B-5C3C-07B2-EAA73693D45E}"/>
              </a:ext>
            </a:extLst>
          </p:cNvPr>
          <p:cNvSpPr>
            <a:spLocks noGrp="1"/>
          </p:cNvSpPr>
          <p:nvPr>
            <p:ph sz="half" idx="1"/>
          </p:nvPr>
        </p:nvSpPr>
        <p:spPr/>
        <p:txBody>
          <a:bodyPr/>
          <a:lstStyle/>
          <a:p>
            <a:pPr marL="0" indent="0">
              <a:buNone/>
            </a:pPr>
            <a:r>
              <a:rPr lang="en-IN" u="sng" dirty="0">
                <a:latin typeface="Arial Black" panose="020B0A04020102020204" pitchFamily="34" charset="0"/>
              </a:rPr>
              <a:t>Advantages</a:t>
            </a:r>
            <a:r>
              <a:rPr lang="en-IN" dirty="0">
                <a:latin typeface="Arial Black" panose="020B0A04020102020204" pitchFamily="34" charset="0"/>
              </a:rPr>
              <a:t>:</a:t>
            </a:r>
          </a:p>
          <a:p>
            <a:pPr marL="0" lvl="0" indent="0">
              <a:lnSpc>
                <a:spcPct val="150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1.Efficient functionality .</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0" indent="0">
              <a:buNone/>
            </a:pPr>
            <a:r>
              <a:rPr lang="en-IN" dirty="0">
                <a:latin typeface="Times New Roman" panose="02020603050405020304" pitchFamily="18" charset="0"/>
                <a:cs typeface="Times New Roman" panose="02020603050405020304" pitchFamily="18" charset="0"/>
              </a:rPr>
              <a:t>2. High detection</a:t>
            </a:r>
          </a:p>
        </p:txBody>
      </p:sp>
      <p:sp>
        <p:nvSpPr>
          <p:cNvPr id="4" name="Content Placeholder 3">
            <a:extLst>
              <a:ext uri="{FF2B5EF4-FFF2-40B4-BE49-F238E27FC236}">
                <a16:creationId xmlns:a16="http://schemas.microsoft.com/office/drawing/2014/main" id="{18AFA633-B4EE-66EC-2F08-EA2D2B9ABFB7}"/>
              </a:ext>
            </a:extLst>
          </p:cNvPr>
          <p:cNvSpPr>
            <a:spLocks noGrp="1"/>
          </p:cNvSpPr>
          <p:nvPr>
            <p:ph sz="half" idx="2"/>
          </p:nvPr>
        </p:nvSpPr>
        <p:spPr/>
        <p:txBody>
          <a:bodyPr/>
          <a:lstStyle/>
          <a:p>
            <a:pPr marL="0" indent="0">
              <a:buNone/>
            </a:pPr>
            <a:r>
              <a:rPr lang="en-IN" u="sng" dirty="0">
                <a:latin typeface="Arial Black" panose="020B0A04020102020204" pitchFamily="34" charset="0"/>
              </a:rPr>
              <a:t>Disadvantages</a:t>
            </a:r>
            <a:r>
              <a:rPr lang="en-IN" dirty="0">
                <a:latin typeface="Arial Black" panose="020B0A04020102020204" pitchFamily="34" charset="0"/>
              </a:rPr>
              <a:t>:</a:t>
            </a:r>
          </a:p>
          <a:p>
            <a:pPr marL="0" lvl="0" indent="0">
              <a:lnSpc>
                <a:spcPct val="150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1.High accuracy.</a:t>
            </a:r>
            <a:endParaRPr lang="en-IN" sz="1800" dirty="0">
              <a:effectLst/>
              <a:latin typeface="Arial" panose="020B0604020202020204" pitchFamily="34" charset="0"/>
              <a:ea typeface="Arial" panose="020B0604020202020204" pitchFamily="34" charset="0"/>
              <a:cs typeface="Arial" panose="020B0604020202020204" pitchFamily="34" charset="0"/>
            </a:endParaRPr>
          </a:p>
          <a:p>
            <a:pPr marL="0" lvl="0" indent="0">
              <a:lnSpc>
                <a:spcPct val="150000"/>
              </a:lnSpc>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2.The variation of the wheel radius is negligible .</a:t>
            </a:r>
            <a:endParaRPr lang="en-IN" sz="1800" dirty="0">
              <a:effectLst/>
              <a:latin typeface="Arial" panose="020B0604020202020204" pitchFamily="34" charset="0"/>
              <a:ea typeface="Arial" panose="020B0604020202020204" pitchFamily="34" charset="0"/>
              <a:cs typeface="Arial" panose="020B06040202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74046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D28D-98D2-EF56-6360-E29581414077}"/>
              </a:ext>
            </a:extLst>
          </p:cNvPr>
          <p:cNvSpPr>
            <a:spLocks noGrp="1"/>
          </p:cNvSpPr>
          <p:nvPr>
            <p:ph type="title"/>
          </p:nvPr>
        </p:nvSpPr>
        <p:spPr/>
        <p:txBody>
          <a:bodyPr/>
          <a:lstStyle/>
          <a:p>
            <a:pPr algn="ctr"/>
            <a:r>
              <a:rPr lang="en-IN" u="sng" dirty="0">
                <a:solidFill>
                  <a:schemeClr val="tx1"/>
                </a:solidFill>
                <a:latin typeface="Algerian" panose="04020705040A02060702" pitchFamily="82" charset="0"/>
              </a:rPr>
              <a:t>SYSTEM REQUIREMENTS</a:t>
            </a:r>
          </a:p>
        </p:txBody>
      </p:sp>
      <p:sp>
        <p:nvSpPr>
          <p:cNvPr id="3" name="Content Placeholder 2">
            <a:extLst>
              <a:ext uri="{FF2B5EF4-FFF2-40B4-BE49-F238E27FC236}">
                <a16:creationId xmlns:a16="http://schemas.microsoft.com/office/drawing/2014/main" id="{06746226-71AE-C8EC-5B6B-167AC647F9AC}"/>
              </a:ext>
            </a:extLst>
          </p:cNvPr>
          <p:cNvSpPr>
            <a:spLocks noGrp="1"/>
          </p:cNvSpPr>
          <p:nvPr>
            <p:ph idx="1"/>
          </p:nvPr>
        </p:nvSpPr>
        <p:spPr/>
        <p:txBody>
          <a:bodyPr>
            <a:normAutofit fontScale="25000" lnSpcReduction="20000"/>
          </a:bodyPr>
          <a:lstStyle/>
          <a:p>
            <a:pPr marL="0"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rPr>
              <a:t>HARDWARE:</a:t>
            </a:r>
            <a:endParaRPr lang="en-IN" sz="8000" dirty="0">
              <a:effectLst/>
              <a:latin typeface="Calibri" panose="020F0502020204030204" pitchFamily="34" charset="0"/>
              <a:ea typeface="Calibri" panose="020F0502020204030204" pitchFamily="34" charset="0"/>
            </a:endParaRPr>
          </a:p>
          <a:p>
            <a:pPr marL="457200" lvl="1"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OS- WINDOWS 7,8,10(32 OR 64 BIT)</a:t>
            </a:r>
            <a:endParaRPr lang="en-IN" sz="8000" dirty="0">
              <a:effectLst/>
              <a:latin typeface="Arial" panose="020B0604020202020204" pitchFamily="34" charset="0"/>
              <a:ea typeface="Arial" panose="020B0604020202020204" pitchFamily="34" charset="0"/>
              <a:cs typeface="Arial" panose="020B0604020202020204" pitchFamily="34" charset="0"/>
            </a:endParaRPr>
          </a:p>
          <a:p>
            <a:pPr marL="457200" lvl="1"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RAM-4GB–2 or 64 bit)RAM – 4GB</a:t>
            </a:r>
            <a:endParaRPr lang="en-IN" sz="80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rPr>
              <a:t>SOFTWARE:</a:t>
            </a:r>
            <a:endParaRPr lang="en-IN" sz="8000" dirty="0">
              <a:effectLst/>
              <a:latin typeface="Calibri" panose="020F0502020204030204" pitchFamily="34" charset="0"/>
              <a:ea typeface="Calibri" panose="020F0502020204030204" pitchFamily="34" charset="0"/>
            </a:endParaRPr>
          </a:p>
          <a:p>
            <a:pPr marL="457200" lvl="1"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PYTHON IDLE</a:t>
            </a:r>
            <a:endParaRPr lang="en-IN" sz="8000" dirty="0">
              <a:effectLst/>
              <a:latin typeface="Arial" panose="020B0604020202020204" pitchFamily="34" charset="0"/>
              <a:ea typeface="Arial" panose="020B0604020202020204" pitchFamily="34" charset="0"/>
              <a:cs typeface="Arial" panose="020B0604020202020204" pitchFamily="34" charset="0"/>
            </a:endParaRPr>
          </a:p>
          <a:p>
            <a:pPr marL="457200" lvl="1"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ANACONDA</a:t>
            </a:r>
            <a:endParaRPr lang="en-IN" sz="8000" dirty="0">
              <a:effectLst/>
              <a:latin typeface="Arial" panose="020B0604020202020204" pitchFamily="34" charset="0"/>
              <a:ea typeface="Arial" panose="020B0604020202020204" pitchFamily="34" charset="0"/>
              <a:cs typeface="Arial" panose="020B0604020202020204" pitchFamily="34" charset="0"/>
            </a:endParaRPr>
          </a:p>
          <a:p>
            <a:pPr marL="457200" lvl="1"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JUPITER NOTE BOOK</a:t>
            </a:r>
            <a:endParaRPr lang="en-IN" sz="8000"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rPr>
              <a:t> </a:t>
            </a:r>
            <a:endParaRPr lang="en-IN" sz="8000" dirty="0">
              <a:effectLst/>
              <a:latin typeface="Calibri" panose="020F0502020204030204" pitchFamily="34" charset="0"/>
              <a:ea typeface="Calibri" panose="020F0502020204030204" pitchFamily="34" charset="0"/>
            </a:endParaRPr>
          </a:p>
          <a:p>
            <a:pPr marL="0" indent="0">
              <a:lnSpc>
                <a:spcPct val="150000"/>
              </a:lnSpc>
              <a:spcAft>
                <a:spcPts val="800"/>
              </a:spcAft>
              <a:buNone/>
            </a:pPr>
            <a:r>
              <a:rPr lang="en-IN" sz="8000" dirty="0">
                <a:solidFill>
                  <a:srgbClr val="000000"/>
                </a:solidFill>
                <a:effectLst/>
                <a:latin typeface="Times New Roman" panose="02020603050405020304" pitchFamily="18" charset="0"/>
                <a:ea typeface="Times New Roman" panose="02020603050405020304" pitchFamily="18" charset="0"/>
              </a:rPr>
              <a:t> </a:t>
            </a:r>
            <a:endParaRPr lang="en-IN" sz="80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6633136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256</TotalTime>
  <Words>894</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Arial Black</vt:lpstr>
      <vt:lpstr>Calibri</vt:lpstr>
      <vt:lpstr>Times New Roman</vt:lpstr>
      <vt:lpstr>Trebuchet MS</vt:lpstr>
      <vt:lpstr>Wingdings 3</vt:lpstr>
      <vt:lpstr>Facet</vt:lpstr>
      <vt:lpstr>AURORAS PG COLLEGE(MCA)  INTERSHIP PRESENTATION ON  VEHICLE DETECTION,TRACKING AND SPEED ESTIMATION USING OPEN CV AND PYTHON</vt:lpstr>
      <vt:lpstr>INTRODUCTION</vt:lpstr>
      <vt:lpstr>VEHICLE DETECTION </vt:lpstr>
      <vt:lpstr>Tracking </vt:lpstr>
      <vt:lpstr>SPEED ESTIMATION</vt:lpstr>
      <vt:lpstr>EXISTING SYSTEM</vt:lpstr>
      <vt:lpstr>PROPOSED SYSTEM</vt:lpstr>
      <vt:lpstr>Advantages and Disadvantages</vt:lpstr>
      <vt:lpstr>SYSTEM REQUIREMENTS</vt:lpstr>
      <vt:lpstr>Block diagram</vt:lpstr>
      <vt:lpstr>CLASSIFICATION OF IMAGES</vt:lpstr>
      <vt:lpstr>Binary image</vt:lpstr>
      <vt:lpstr>Gray scale image</vt:lpstr>
      <vt:lpstr>Color image</vt:lpstr>
      <vt:lpstr>FUNDAMENTALS OF DIGITAL IMAGE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AURORAS PG COLLEGE(MCA)  INTERSHIP PRESENTATION ON  VEHICLE DETECTION,TRACKING AND SPEED ESTIMATION USING OPEN CV AND PYTHON</dc:title>
  <dc:creator>Santhoshini Bommidi</dc:creator>
  <cp:lastModifiedBy>Santhoshini Bommidi</cp:lastModifiedBy>
  <cp:revision>4</cp:revision>
  <dcterms:created xsi:type="dcterms:W3CDTF">2023-02-27T12:11:42Z</dcterms:created>
  <dcterms:modified xsi:type="dcterms:W3CDTF">2023-03-31T03:33:52Z</dcterms:modified>
</cp:coreProperties>
</file>