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19" autoAdjust="0"/>
  </p:normalViewPr>
  <p:slideViewPr>
    <p:cSldViewPr snapToGrid="0">
      <p:cViewPr varScale="1">
        <p:scale>
          <a:sx n="61" d="100"/>
          <a:sy n="61" d="100"/>
        </p:scale>
        <p:origin x="1098"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5"/>
  </c:pivotSource>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dirty="0"/>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Sheet2!$A$5:$A$10</c:f>
              <c:strCache>
                <c:ptCount val="5"/>
                <c:pt idx="0">
                  <c:v>1</c:v>
                </c:pt>
                <c:pt idx="1">
                  <c:v>2</c:v>
                </c:pt>
                <c:pt idx="2">
                  <c:v>3</c:v>
                </c:pt>
                <c:pt idx="3">
                  <c:v>4</c:v>
                </c:pt>
                <c:pt idx="4">
                  <c:v>5</c:v>
                </c:pt>
              </c:strCache>
            </c:strRef>
          </c:cat>
          <c:val>
            <c:numRef>
              <c:f>Sheet2!$B$5:$B$10</c:f>
              <c:numCache>
                <c:formatCode>General</c:formatCode>
                <c:ptCount val="5"/>
                <c:pt idx="0">
                  <c:v>1.0</c:v>
                </c:pt>
                <c:pt idx="1">
                  <c:v>5.0</c:v>
                </c:pt>
                <c:pt idx="2">
                  <c:v>2.0</c:v>
                </c:pt>
                <c:pt idx="3">
                  <c:v>6.0</c:v>
                </c:pt>
              </c:numCache>
            </c:numRef>
          </c:val>
        </c:ser>
        <c:ser>
          <c:idx val="1"/>
          <c:order val="1"/>
          <c:tx>
            <c:strRef>
              <c:f>Sheet2!$C$3:$C$4</c:f>
              <c:strCache>
                <c:ptCount val="1"/>
                <c:pt idx="0">
                  <c:v>Fully Meets</c:v>
                </c:pt>
              </c:strCache>
            </c:strRef>
          </c:tx>
          <c:spPr>
            <a:solidFill>
              <a:schemeClr val="accent2"/>
            </a:solidFill>
            <a:ln>
              <a:noFill/>
            </a:ln>
            <a:effectLst/>
          </c:spPr>
          <c:invertIfNegative val="0"/>
          <c:cat>
            <c:strRef>
              <c:f>Sheet2!$A$5:$A$10</c:f>
              <c:strCache>
                <c:ptCount val="5"/>
                <c:pt idx="0">
                  <c:v>1</c:v>
                </c:pt>
                <c:pt idx="1">
                  <c:v>2</c:v>
                </c:pt>
                <c:pt idx="2">
                  <c:v>3</c:v>
                </c:pt>
                <c:pt idx="3">
                  <c:v>4</c:v>
                </c:pt>
                <c:pt idx="4">
                  <c:v>5</c:v>
                </c:pt>
              </c:strCache>
            </c:strRef>
          </c:cat>
          <c:val>
            <c:numRef>
              <c:f>Sheet2!$C$5:$C$10</c:f>
              <c:numCache>
                <c:formatCode>General</c:formatCode>
                <c:ptCount val="5"/>
                <c:pt idx="0">
                  <c:v>11.0</c:v>
                </c:pt>
                <c:pt idx="1">
                  <c:v>21.0</c:v>
                </c:pt>
                <c:pt idx="2">
                  <c:v>12.0</c:v>
                </c:pt>
                <c:pt idx="3">
                  <c:v>18.0</c:v>
                </c:pt>
                <c:pt idx="4">
                  <c:v>11.0</c:v>
                </c:pt>
              </c:numCache>
            </c:numRef>
          </c:val>
        </c:ser>
        <c:ser>
          <c:idx val="2"/>
          <c:order val="2"/>
          <c:tx>
            <c:strRef>
              <c:f>Sheet2!$D$3:$D$4</c:f>
              <c:strCache>
                <c:ptCount val="1"/>
                <c:pt idx="0">
                  <c:v>Needs Improvement</c:v>
                </c:pt>
              </c:strCache>
            </c:strRef>
          </c:tx>
          <c:spPr>
            <a:solidFill>
              <a:schemeClr val="accent3"/>
            </a:solidFill>
            <a:ln>
              <a:noFill/>
            </a:ln>
            <a:effectLst/>
          </c:spPr>
          <c:invertIfNegative val="0"/>
          <c:cat>
            <c:strRef>
              <c:f>Sheet2!$A$5:$A$10</c:f>
              <c:strCache>
                <c:ptCount val="5"/>
                <c:pt idx="0">
                  <c:v>1</c:v>
                </c:pt>
                <c:pt idx="1">
                  <c:v>2</c:v>
                </c:pt>
                <c:pt idx="2">
                  <c:v>3</c:v>
                </c:pt>
                <c:pt idx="3">
                  <c:v>4</c:v>
                </c:pt>
                <c:pt idx="4">
                  <c:v>5</c:v>
                </c:pt>
              </c:strCache>
            </c:strRef>
          </c:cat>
          <c:val>
            <c:numRef>
              <c:f>Sheet2!$D$5:$D$10</c:f>
              <c:numCache>
                <c:formatCode>General</c:formatCode>
                <c:ptCount val="5"/>
                <c:pt idx="0">
                  <c:v>1.0</c:v>
                </c:pt>
                <c:pt idx="1">
                  <c:v>3.0</c:v>
                </c:pt>
                <c:pt idx="2">
                  <c:v>6.0</c:v>
                </c:pt>
                <c:pt idx="3">
                  <c:v>1.0</c:v>
                </c:pt>
                <c:pt idx="4">
                  <c:v>1.0</c:v>
                </c:pt>
              </c:numCache>
            </c:numRef>
          </c:val>
        </c:ser>
        <c:dLbls>
          <c:showLegendKey val="0"/>
          <c:showVal val="0"/>
          <c:showCatName val="0"/>
          <c:showSerName val="0"/>
          <c:showPercent val="0"/>
          <c:showBubbleSize val="0"/>
        </c:dLbls>
        <c:gapWidth val="267"/>
        <c:overlap val="-43"/>
        <c:axId val="13671552"/>
        <c:axId val="13672512"/>
      </c:barChart>
      <c:catAx>
        <c:axId val="1367155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3672512"/>
        <c:crosses val="autoZero"/>
        <c:auto val="1"/>
        <c:lblAlgn val="ctr"/>
        <c:lblOffset val="100"/>
        <c:noMultiLvlLbl val="0"/>
      </c:catAx>
      <c:valAx>
        <c:axId val="1367251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671552"/>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4" name=""/>
        <p:cNvGrpSpPr/>
        <p:nvPr/>
      </p:nvGrpSpPr>
      <p:grpSpPr>
        <a:xfrm>
          <a:off x="0" y="0"/>
          <a:ext cx="0" cy="0"/>
          <a:chOff x="0" y="0"/>
          <a:chExt cx="0" cy="0"/>
        </a:xfrm>
      </p:grpSpPr>
      <p:sp>
        <p:nvSpPr>
          <p:cNvPr id="1048600"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1" name="Title 1"/>
          <p:cNvSpPr>
            <a:spLocks noGrp="1"/>
          </p:cNvSpPr>
          <p:nvPr>
            <p:ph type="ctrTitle"/>
          </p:nvPr>
        </p:nvSpPr>
        <p:spPr>
          <a:xfrm>
            <a:off x="1097280" y="758952"/>
            <a:ext cx="10058400" cy="3566160"/>
          </a:xfrm>
        </p:spPr>
        <p:txBody>
          <a:bodyPr anchor="b">
            <a:normAutofit/>
          </a:bodyPr>
          <a:lstStyle>
            <a:lvl1pPr algn="l">
              <a:lnSpc>
                <a:spcPct val="90000"/>
              </a:lnSpc>
              <a:defRPr baseline="0" sz="8000" spc="-50">
                <a:solidFill>
                  <a:schemeClr val="tx1">
                    <a:lumMod val="85000"/>
                    <a:lumOff val="15000"/>
                  </a:schemeClr>
                </a:solidFill>
              </a:defRPr>
            </a:lvl1pPr>
          </a:lstStyle>
          <a:p>
            <a:r>
              <a:rPr lang="en-US"/>
              <a:t>Click to edit Master title style</a:t>
            </a:r>
            <a:endParaRPr dirty="0" lang="en-US"/>
          </a:p>
        </p:txBody>
      </p:sp>
      <p:sp>
        <p:nvSpPr>
          <p:cNvPr id="1048602" name="Subtitle 2"/>
          <p:cNvSpPr>
            <a:spLocks noGrp="1"/>
          </p:cNvSpPr>
          <p:nvPr>
            <p:ph type="subTitle" idx="1"/>
          </p:nvPr>
        </p:nvSpPr>
        <p:spPr>
          <a:xfrm>
            <a:off x="1100051" y="4645152"/>
            <a:ext cx="10058400" cy="1143000"/>
          </a:xfrm>
        </p:spPr>
        <p:txBody>
          <a:bodyPr lIns="91440" rIns="91440">
            <a:normAutofit/>
          </a:bodyPr>
          <a:lstStyle>
            <a:lvl1pPr algn="l" indent="0" marL="0">
              <a:buNone/>
              <a:defRPr baseline="0" cap="all" sz="2400" spc="200">
                <a:solidFill>
                  <a:schemeClr val="tx1"/>
                </a:solidFill>
                <a:latin typeface="+mn-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cxnSp>
        <p:nvCxnSpPr>
          <p:cNvPr id="3145729" name="Straight Connector 8"/>
          <p:cNvCxnSpPr>
            <a:cxnSpLocks/>
          </p:cNvCxnSpPr>
          <p:nvPr/>
        </p:nvCxnSpPr>
        <p:spPr>
          <a:xfrm>
            <a:off x="1207658" y="4474741"/>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603" name="Date Placeholder 3"/>
          <p:cNvSpPr>
            <a:spLocks noGrp="1"/>
          </p:cNvSpPr>
          <p:nvPr>
            <p:ph type="dt" sz="half" idx="10"/>
          </p:nvPr>
        </p:nvSpPr>
        <p:spPr/>
        <p:txBody>
          <a:bodyPr/>
          <a:p>
            <a:fld id="{9184DA70-C731-4C70-880D-CCD4705E623C}" type="datetime1">
              <a:rPr lang="en-US" smtClean="0"/>
              <a:t>8/27/2024</a:t>
            </a:fld>
            <a:endParaRPr dirty="0" lang="en-US"/>
          </a:p>
        </p:txBody>
      </p:sp>
      <p:sp>
        <p:nvSpPr>
          <p:cNvPr id="1048604" name="Footer Placeholder 4"/>
          <p:cNvSpPr>
            <a:spLocks noGrp="1"/>
          </p:cNvSpPr>
          <p:nvPr>
            <p:ph type="ftr" sz="quarter" idx="11"/>
          </p:nvPr>
        </p:nvSpPr>
        <p:spPr/>
        <p:txBody>
          <a:bodyPr/>
          <a:p>
            <a:endParaRPr dirty="0" lang="en-US"/>
          </a:p>
        </p:txBody>
      </p:sp>
      <p:sp>
        <p:nvSpPr>
          <p:cNvPr id="1048605" name="Slide Number Placeholder 5"/>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22" name="Title 1"/>
          <p:cNvSpPr>
            <a:spLocks noGrp="1"/>
          </p:cNvSpPr>
          <p:nvPr>
            <p:ph type="title"/>
          </p:nvPr>
        </p:nvSpPr>
        <p:spPr/>
        <p:txBody>
          <a:bodyPr/>
          <a:p>
            <a:r>
              <a:rPr lang="en-US"/>
              <a:t>Click to edit Master title style</a:t>
            </a:r>
            <a:endParaRPr dirty="0" lang="en-US"/>
          </a:p>
        </p:txBody>
      </p:sp>
      <p:sp>
        <p:nvSpPr>
          <p:cNvPr id="104862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4" name="Date Placeholder 6"/>
          <p:cNvSpPr>
            <a:spLocks noGrp="1"/>
          </p:cNvSpPr>
          <p:nvPr>
            <p:ph type="dt" sz="half" idx="10"/>
          </p:nvPr>
        </p:nvSpPr>
        <p:spPr/>
        <p:txBody>
          <a:bodyPr/>
          <a:p>
            <a:fld id="{4BE1D723-8F53-4F53-90B0-1982A396982E}" type="datetime1">
              <a:rPr lang="en-US" smtClean="0"/>
              <a:t>8/27/2024</a:t>
            </a:fld>
            <a:endParaRPr dirty="0" lang="en-US"/>
          </a:p>
        </p:txBody>
      </p:sp>
      <p:sp>
        <p:nvSpPr>
          <p:cNvPr id="1048625" name="Footer Placeholder 7"/>
          <p:cNvSpPr>
            <a:spLocks noGrp="1"/>
          </p:cNvSpPr>
          <p:nvPr>
            <p:ph type="ftr" sz="quarter" idx="11"/>
          </p:nvPr>
        </p:nvSpPr>
        <p:spPr/>
        <p:txBody>
          <a:bodyPr/>
          <a:p>
            <a:endParaRPr dirty="0" lang="en-US"/>
          </a:p>
        </p:txBody>
      </p:sp>
      <p:sp>
        <p:nvSpPr>
          <p:cNvPr id="1048626" name="Slide Number Placeholder 8"/>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45" name=""/>
        <p:cNvGrpSpPr/>
        <p:nvPr/>
      </p:nvGrpSpPr>
      <p:grpSpPr>
        <a:xfrm>
          <a:off x="0" y="0"/>
          <a:ext cx="0" cy="0"/>
          <a:chOff x="0" y="0"/>
          <a:chExt cx="0" cy="0"/>
        </a:xfrm>
      </p:grpSpPr>
      <p:sp>
        <p:nvSpPr>
          <p:cNvPr id="1048634"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5" name="Title 1"/>
          <p:cNvSpPr>
            <a:spLocks noGrp="1"/>
          </p:cNvSpPr>
          <p:nvPr>
            <p:ph type="title"/>
          </p:nvPr>
        </p:nvSpPr>
        <p:spPr>
          <a:xfrm>
            <a:off x="1097280" y="758952"/>
            <a:ext cx="10058400" cy="3566160"/>
          </a:xfrm>
        </p:spPr>
        <p:txBody>
          <a:bodyPr anchor="b" anchorCtr="0">
            <a:normAutofit/>
          </a:bodyPr>
          <a:lstStyle>
            <a:lvl1pPr>
              <a:lnSpc>
                <a:spcPct val="90000"/>
              </a:lnSpc>
              <a:defRPr b="0" sz="8000">
                <a:solidFill>
                  <a:schemeClr val="tx1">
                    <a:lumMod val="85000"/>
                    <a:lumOff val="15000"/>
                  </a:schemeClr>
                </a:solidFill>
              </a:defRPr>
            </a:lvl1pPr>
          </a:lstStyle>
          <a:p>
            <a:r>
              <a:rPr lang="en-US"/>
              <a:t>Click to edit Master title style</a:t>
            </a:r>
            <a:endParaRPr dirty="0" lang="en-US"/>
          </a:p>
        </p:txBody>
      </p:sp>
      <p:sp>
        <p:nvSpPr>
          <p:cNvPr id="1048636" name="Text Placeholder 2"/>
          <p:cNvSpPr>
            <a:spLocks noGrp="1"/>
          </p:cNvSpPr>
          <p:nvPr>
            <p:ph type="body" idx="1"/>
          </p:nvPr>
        </p:nvSpPr>
        <p:spPr>
          <a:xfrm>
            <a:off x="1097280" y="4663440"/>
            <a:ext cx="10058400" cy="1143000"/>
          </a:xfrm>
        </p:spPr>
        <p:txBody>
          <a:bodyPr anchor="t" anchorCtr="0" lIns="91440" rIns="91440">
            <a:normAutofit/>
          </a:bodyPr>
          <a:lstStyle>
            <a:lvl1pPr indent="0" marL="0">
              <a:buNone/>
              <a:defRPr baseline="0" cap="all" sz="2400" spc="200">
                <a:solidFill>
                  <a:schemeClr val="tx1"/>
                </a:solidFill>
                <a:latin typeface="+mn-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cxnSp>
        <p:nvCxnSpPr>
          <p:cNvPr id="3145731" name="Straight Connector 8"/>
          <p:cNvCxnSpPr>
            <a:cxnSpLocks/>
          </p:cNvCxnSpPr>
          <p:nvPr/>
        </p:nvCxnSpPr>
        <p:spPr>
          <a:xfrm>
            <a:off x="1207658" y="4485132"/>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637" name="Date Placeholder 6"/>
          <p:cNvSpPr>
            <a:spLocks noGrp="1"/>
          </p:cNvSpPr>
          <p:nvPr>
            <p:ph type="dt" sz="half" idx="10"/>
          </p:nvPr>
        </p:nvSpPr>
        <p:spPr/>
        <p:txBody>
          <a:bodyPr/>
          <a:p>
            <a:fld id="{97669AF7-7BEB-44E4-9852-375E34362B5B}" type="datetime1">
              <a:rPr lang="en-US" smtClean="0"/>
              <a:t>8/27/2024</a:t>
            </a:fld>
            <a:endParaRPr dirty="0" lang="en-US"/>
          </a:p>
        </p:txBody>
      </p:sp>
      <p:sp>
        <p:nvSpPr>
          <p:cNvPr id="1048638" name="Footer Placeholder 7"/>
          <p:cNvSpPr>
            <a:spLocks noGrp="1"/>
          </p:cNvSpPr>
          <p:nvPr>
            <p:ph type="ftr" sz="quarter" idx="11"/>
          </p:nvPr>
        </p:nvSpPr>
        <p:spPr/>
        <p:txBody>
          <a:bodyPr/>
          <a:p>
            <a:endParaRPr dirty="0" lang="en-US"/>
          </a:p>
        </p:txBody>
      </p:sp>
      <p:sp>
        <p:nvSpPr>
          <p:cNvPr id="1048639" name="Slide Number Placeholder 10"/>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0" name="Title 7"/>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41" name="Content Placeholder 2"/>
          <p:cNvSpPr>
            <a:spLocks noGrp="1"/>
          </p:cNvSpPr>
          <p:nvPr>
            <p:ph sz="half" idx="1"/>
          </p:nvPr>
        </p:nvSpPr>
        <p:spPr>
          <a:xfrm>
            <a:off x="1097280" y="2120900"/>
            <a:ext cx="4639736" cy="374819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Content Placeholder 3"/>
          <p:cNvSpPr>
            <a:spLocks noGrp="1"/>
          </p:cNvSpPr>
          <p:nvPr>
            <p:ph sz="half" idx="2"/>
          </p:nvPr>
        </p:nvSpPr>
        <p:spPr>
          <a:xfrm>
            <a:off x="6515944" y="2120900"/>
            <a:ext cx="4639736" cy="37481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3" name="Date Placeholder 1"/>
          <p:cNvSpPr>
            <a:spLocks noGrp="1"/>
          </p:cNvSpPr>
          <p:nvPr>
            <p:ph type="dt" sz="half" idx="10"/>
          </p:nvPr>
        </p:nvSpPr>
        <p:spPr/>
        <p:txBody>
          <a:bodyPr/>
          <a:p>
            <a:fld id="{BAAAC38D-0552-4C82-B593-E6124DFADBE2}" type="datetime1">
              <a:rPr lang="en-US" smtClean="0"/>
              <a:t>8/27/2024</a:t>
            </a:fld>
            <a:endParaRPr dirty="0" lang="en-US"/>
          </a:p>
        </p:txBody>
      </p:sp>
      <p:sp>
        <p:nvSpPr>
          <p:cNvPr id="1048644" name="Footer Placeholder 8"/>
          <p:cNvSpPr>
            <a:spLocks noGrp="1"/>
          </p:cNvSpPr>
          <p:nvPr>
            <p:ph type="ftr" sz="quarter" idx="11"/>
          </p:nvPr>
        </p:nvSpPr>
        <p:spPr/>
        <p:txBody>
          <a:bodyPr/>
          <a:p>
            <a:endParaRPr dirty="0"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6" name="Title 9"/>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47" name="Text Placeholder 2"/>
          <p:cNvSpPr>
            <a:spLocks noGrp="1"/>
          </p:cNvSpPr>
          <p:nvPr>
            <p:ph type="body" idx="1"/>
          </p:nvPr>
        </p:nvSpPr>
        <p:spPr>
          <a:xfrm>
            <a:off x="1097280"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Content Placeholder 3"/>
          <p:cNvSpPr>
            <a:spLocks noGrp="1"/>
          </p:cNvSpPr>
          <p:nvPr>
            <p:ph sz="half" idx="2"/>
          </p:nvPr>
        </p:nvSpPr>
        <p:spPr>
          <a:xfrm>
            <a:off x="1097280" y="2958274"/>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9" name="Text Placeholder 4"/>
          <p:cNvSpPr>
            <a:spLocks noGrp="1"/>
          </p:cNvSpPr>
          <p:nvPr>
            <p:ph type="body" sz="quarter" idx="3"/>
          </p:nvPr>
        </p:nvSpPr>
        <p:spPr>
          <a:xfrm>
            <a:off x="6515944"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Content Placeholder 5"/>
          <p:cNvSpPr>
            <a:spLocks noGrp="1"/>
          </p:cNvSpPr>
          <p:nvPr>
            <p:ph sz="quarter" idx="4"/>
          </p:nvPr>
        </p:nvSpPr>
        <p:spPr>
          <a:xfrm>
            <a:off x="6515944" y="2958273"/>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Date Placeholder 1"/>
          <p:cNvSpPr>
            <a:spLocks noGrp="1"/>
          </p:cNvSpPr>
          <p:nvPr>
            <p:ph type="dt" sz="half" idx="10"/>
          </p:nvPr>
        </p:nvSpPr>
        <p:spPr/>
        <p:txBody>
          <a:bodyPr/>
          <a:p>
            <a:fld id="{D9DF0F1C-5577-4ACB-BB62-DF8F3C494C7E}" type="datetime1">
              <a:rPr lang="en-US" smtClean="0"/>
              <a:t>8/27/2024</a:t>
            </a:fld>
            <a:endParaRPr dirty="0" lang="en-US"/>
          </a:p>
        </p:txBody>
      </p:sp>
      <p:sp>
        <p:nvSpPr>
          <p:cNvPr id="1048652" name="Footer Placeholder 10"/>
          <p:cNvSpPr>
            <a:spLocks noGrp="1"/>
          </p:cNvSpPr>
          <p:nvPr>
            <p:ph type="ftr" sz="quarter" idx="11"/>
          </p:nvPr>
        </p:nvSpPr>
        <p:spPr/>
        <p:txBody>
          <a:bodyPr/>
          <a:p>
            <a:endParaRPr dirty="0" lang="en-US"/>
          </a:p>
        </p:txBody>
      </p:sp>
      <p:sp>
        <p:nvSpPr>
          <p:cNvPr id="1048653" name="Slide Number Placeholder 11"/>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Date Placeholder 5"/>
          <p:cNvSpPr>
            <a:spLocks noGrp="1"/>
          </p:cNvSpPr>
          <p:nvPr>
            <p:ph type="dt" sz="half" idx="10"/>
          </p:nvPr>
        </p:nvSpPr>
        <p:spPr/>
        <p:txBody>
          <a:bodyPr/>
          <a:p>
            <a:fld id="{1775B394-D9F9-4F0C-B15D-605F45CB9E9F}" type="datetime1">
              <a:rPr lang="en-US" smtClean="0"/>
              <a:t>8/27/2024</a:t>
            </a:fld>
            <a:endParaRPr dirty="0" lang="en-US"/>
          </a:p>
        </p:txBody>
      </p:sp>
      <p:sp>
        <p:nvSpPr>
          <p:cNvPr id="1048620" name="Footer Placeholder 6"/>
          <p:cNvSpPr>
            <a:spLocks noGrp="1"/>
          </p:cNvSpPr>
          <p:nvPr>
            <p:ph type="ftr" sz="quarter" idx="11"/>
          </p:nvPr>
        </p:nvSpPr>
        <p:spPr/>
        <p:txBody>
          <a:bodyPr/>
          <a:p>
            <a:endParaRPr dirty="0" lang="en-US"/>
          </a:p>
        </p:txBody>
      </p:sp>
      <p:sp>
        <p:nvSpPr>
          <p:cNvPr id="1048621" name="Slide Number Placeholder 7"/>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2" name=""/>
        <p:cNvGrpSpPr/>
        <p:nvPr/>
      </p:nvGrpSpPr>
      <p:grpSpPr>
        <a:xfrm>
          <a:off x="0" y="0"/>
          <a:ext cx="0" cy="0"/>
          <a:chOff x="0" y="0"/>
          <a:chExt cx="0" cy="0"/>
        </a:xfrm>
      </p:grpSpPr>
      <p:sp>
        <p:nvSpPr>
          <p:cNvPr id="1048582"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Date Placeholder 1"/>
          <p:cNvSpPr>
            <a:spLocks noGrp="1"/>
          </p:cNvSpPr>
          <p:nvPr>
            <p:ph type="dt" sz="half" idx="10"/>
          </p:nvPr>
        </p:nvSpPr>
        <p:spPr/>
        <p:txBody>
          <a:bodyPr/>
          <a:p>
            <a:fld id="{39667345-2558-425A-8533-9BFDBCE15005}" type="datetime1">
              <a:rPr lang="en-US" smtClean="0"/>
              <a:t>8/27/2024</a:t>
            </a:fld>
            <a:endParaRPr dirty="0" lang="en-US"/>
          </a:p>
        </p:txBody>
      </p:sp>
      <p:sp>
        <p:nvSpPr>
          <p:cNvPr id="1048584" name="Footer Placeholder 2"/>
          <p:cNvSpPr>
            <a:spLocks noGrp="1"/>
          </p:cNvSpPr>
          <p:nvPr>
            <p:ph type="ftr" sz="quarter" idx="11"/>
          </p:nvPr>
        </p:nvSpPr>
        <p:spPr/>
        <p:txBody>
          <a:bodyPr/>
          <a:p>
            <a:endParaRPr dirty="0" lang="en-US"/>
          </a:p>
        </p:txBody>
      </p:sp>
      <p:sp>
        <p:nvSpPr>
          <p:cNvPr id="1048585" name="Slide Number Placeholder 3"/>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8" name=""/>
        <p:cNvGrpSpPr/>
        <p:nvPr/>
      </p:nvGrpSpPr>
      <p:grpSpPr>
        <a:xfrm>
          <a:off x="0" y="0"/>
          <a:ext cx="0" cy="0"/>
          <a:chOff x="0" y="0"/>
          <a:chExt cx="0" cy="0"/>
        </a:xfrm>
      </p:grpSpPr>
      <p:sp>
        <p:nvSpPr>
          <p:cNvPr id="1048654" name="Rectangle 7"/>
          <p:cNvSpPr/>
          <p:nvPr/>
        </p:nvSpPr>
        <p:spPr>
          <a:xfrm>
            <a:off x="16" y="0"/>
            <a:ext cx="4654296" cy="68580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Title 1"/>
          <p:cNvSpPr>
            <a:spLocks noGrp="1"/>
          </p:cNvSpPr>
          <p:nvPr>
            <p:ph type="title"/>
          </p:nvPr>
        </p:nvSpPr>
        <p:spPr>
          <a:xfrm>
            <a:off x="643466" y="786383"/>
            <a:ext cx="3517567" cy="2093975"/>
          </a:xfrm>
        </p:spPr>
        <p:txBody>
          <a:bodyPr anchor="b">
            <a:normAutofit/>
          </a:bodyPr>
          <a:lstStyle>
            <a:lvl1pPr>
              <a:lnSpc>
                <a:spcPct val="90000"/>
              </a:lnSpc>
              <a:defRPr b="0" sz="3600">
                <a:solidFill>
                  <a:srgbClr val="FFFFFF"/>
                </a:solidFill>
              </a:defRPr>
            </a:lvl1pPr>
          </a:lstStyle>
          <a:p>
            <a:r>
              <a:rPr lang="en-US"/>
              <a:t>Click to edit Master title style</a:t>
            </a:r>
            <a:endParaRPr dirty="0" lang="en-US"/>
          </a:p>
        </p:txBody>
      </p:sp>
      <p:sp>
        <p:nvSpPr>
          <p:cNvPr id="1048656" name="Content Placeholder 2"/>
          <p:cNvSpPr>
            <a:spLocks noGrp="1"/>
          </p:cNvSpPr>
          <p:nvPr>
            <p:ph idx="1"/>
          </p:nvPr>
        </p:nvSpPr>
        <p:spPr>
          <a:xfrm>
            <a:off x="5458984" y="812799"/>
            <a:ext cx="5928344" cy="52947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Text Placeholder 3"/>
          <p:cNvSpPr>
            <a:spLocks noGrp="1"/>
          </p:cNvSpPr>
          <p:nvPr>
            <p:ph type="body" sz="half" idx="2"/>
          </p:nvPr>
        </p:nvSpPr>
        <p:spPr>
          <a:xfrm>
            <a:off x="643465" y="3043050"/>
            <a:ext cx="3517567" cy="3064505"/>
          </a:xfrm>
        </p:spPr>
        <p:txBody>
          <a:bodyPr lIns="91440" rIns="91440">
            <a:normAutofit/>
          </a:bodyPr>
          <a:lstStyle>
            <a:lvl1pPr indent="0" marL="0">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8" name="Date Placeholder 4"/>
          <p:cNvSpPr>
            <a:spLocks noGrp="1"/>
          </p:cNvSpPr>
          <p:nvPr>
            <p:ph type="dt" sz="half" idx="10"/>
          </p:nvPr>
        </p:nvSpPr>
        <p:spPr>
          <a:xfrm>
            <a:off x="643464" y="6446520"/>
            <a:ext cx="3517568" cy="365125"/>
          </a:xfrm>
        </p:spPr>
        <p:txBody>
          <a:bodyPr/>
          <a:lstStyle>
            <a:lvl1pPr algn="l"/>
          </a:lstStyle>
          <a:p>
            <a:fld id="{92BEA474-078D-4E9B-9B14-09A87B19DC46}" type="datetime1">
              <a:rPr lang="en-US" smtClean="0"/>
              <a:t>8/27/2024</a:t>
            </a:fld>
            <a:endParaRPr dirty="0" lang="en-US"/>
          </a:p>
        </p:txBody>
      </p:sp>
      <p:sp>
        <p:nvSpPr>
          <p:cNvPr id="1048659"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dirty="0" lang="en-US"/>
          </a:p>
        </p:txBody>
      </p:sp>
      <p:sp>
        <p:nvSpPr>
          <p:cNvPr id="1048660"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4" name=""/>
        <p:cNvGrpSpPr/>
        <p:nvPr/>
      </p:nvGrpSpPr>
      <p:grpSpPr>
        <a:xfrm>
          <a:off x="0" y="0"/>
          <a:ext cx="0" cy="0"/>
          <a:chOff x="0" y="0"/>
          <a:chExt cx="0" cy="0"/>
        </a:xfrm>
      </p:grpSpPr>
      <p:sp>
        <p:nvSpPr>
          <p:cNvPr id="1048627" name="Rectangle 7"/>
          <p:cNvSpPr/>
          <p:nvPr/>
        </p:nvSpPr>
        <p:spPr>
          <a:xfrm>
            <a:off x="0" y="4578350"/>
            <a:ext cx="12188825" cy="227965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8" name="Picture Placeholder 2"/>
          <p:cNvSpPr>
            <a:spLocks noChangeAspect="1" noGrp="1"/>
          </p:cNvSpPr>
          <p:nvPr>
            <p:ph type="pic" idx="1"/>
          </p:nvPr>
        </p:nvSpPr>
        <p:spPr>
          <a:xfrm>
            <a:off x="15" y="0"/>
            <a:ext cx="12191985" cy="4578350"/>
          </a:xfrm>
          <a:solidFill>
            <a:schemeClr val="bg1">
              <a:lumMod val="85000"/>
            </a:schemeClr>
          </a:solidFill>
        </p:spPr>
        <p:txBody>
          <a:bodyPr anchor="t" lIns="457200" tIns="457200"/>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9" name="Title 1"/>
          <p:cNvSpPr>
            <a:spLocks noGrp="1"/>
          </p:cNvSpPr>
          <p:nvPr>
            <p:ph type="title"/>
          </p:nvPr>
        </p:nvSpPr>
        <p:spPr>
          <a:xfrm>
            <a:off x="1097279" y="4799362"/>
            <a:ext cx="10113645" cy="743682"/>
          </a:xfrm>
        </p:spPr>
        <p:txBody>
          <a:bodyPr anchor="b" bIns="0" tIns="0">
            <a:noAutofit/>
          </a:bodyPr>
          <a:lstStyle>
            <a:lvl1pPr>
              <a:defRPr b="0" sz="3600">
                <a:solidFill>
                  <a:srgbClr val="FFFFFF"/>
                </a:solidFill>
              </a:defRPr>
            </a:lvl1pPr>
          </a:lstStyle>
          <a:p>
            <a:r>
              <a:rPr lang="en-US"/>
              <a:t>Click to edit Master title style</a:t>
            </a:r>
            <a:endParaRPr dirty="0" lang="en-US"/>
          </a:p>
        </p:txBody>
      </p:sp>
      <p:sp>
        <p:nvSpPr>
          <p:cNvPr id="1048630" name="Text Placeholder 3"/>
          <p:cNvSpPr>
            <a:spLocks noGrp="1"/>
          </p:cNvSpPr>
          <p:nvPr>
            <p:ph type="body" sz="half" idx="2"/>
          </p:nvPr>
        </p:nvSpPr>
        <p:spPr>
          <a:xfrm>
            <a:off x="1097279" y="5715000"/>
            <a:ext cx="10113264" cy="609600"/>
          </a:xfrm>
        </p:spPr>
        <p:txBody>
          <a:bodyPr bIns="0" lIns="91440" rIns="91440" tIns="0">
            <a:normAutofit/>
          </a:bodyPr>
          <a:lstStyle>
            <a:lvl1pPr indent="0" marL="0">
              <a:spcBef>
                <a:spcPts val="0"/>
              </a:spcBef>
              <a:spcAft>
                <a:spcPts val="600"/>
              </a:spcAft>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1" name="Date Placeholder 4"/>
          <p:cNvSpPr>
            <a:spLocks noGrp="1"/>
          </p:cNvSpPr>
          <p:nvPr>
            <p:ph type="dt" sz="half" idx="10"/>
          </p:nvPr>
        </p:nvSpPr>
        <p:spPr/>
        <p:txBody>
          <a:bodyPr/>
          <a:p>
            <a:fld id="{4907D986-8816-4272-A432-0437A28A9828}" type="datetime1">
              <a:rPr lang="en-US" smtClean="0"/>
              <a:t>8/27/2024</a:t>
            </a:fld>
            <a:endParaRPr dirty="0" lang="en-US"/>
          </a:p>
        </p:txBody>
      </p:sp>
      <p:sp>
        <p:nvSpPr>
          <p:cNvPr id="1048632" name="Footer Placeholder 5"/>
          <p:cNvSpPr>
            <a:spLocks noGrp="1"/>
          </p:cNvSpPr>
          <p:nvPr>
            <p:ph type="ftr" sz="quarter" idx="11"/>
          </p:nvPr>
        </p:nvSpPr>
        <p:spPr>
          <a:xfrm>
            <a:off x="1097279" y="6446838"/>
            <a:ext cx="6818262" cy="365125"/>
          </a:xfrm>
        </p:spPr>
        <p:txBody>
          <a:bodyPr/>
          <a:p>
            <a:pPr algn="l"/>
            <a:endParaRPr dirty="0" lang="en-US"/>
          </a:p>
        </p:txBody>
      </p:sp>
      <p:sp>
        <p:nvSpPr>
          <p:cNvPr id="1048633" name="Slide Number Placeholder 6"/>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97280" y="2108201"/>
            <a:ext cx="10058400" cy="3760891"/>
          </a:xfrm>
          <a:prstGeom prst="rect"/>
        </p:spPr>
        <p:txBody>
          <a:bodyPr bIns="45720" lIns="0" rIns="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218426" y="6446838"/>
            <a:ext cx="2584850" cy="365125"/>
          </a:xfrm>
          <a:prstGeom prst="rect"/>
        </p:spPr>
        <p:txBody>
          <a:bodyPr anchor="ctr" bIns="45720" lIns="91440" rIns="91440" rtlCol="0" tIns="45720" vert="horz"/>
          <a:lstStyle>
            <a:lvl1pPr algn="r">
              <a:defRPr sz="900">
                <a:solidFill>
                  <a:srgbClr val="FFFFFF"/>
                </a:solidFill>
              </a:defRPr>
            </a:lvl1pPr>
          </a:lstStyle>
          <a:p>
            <a:fld id="{62D6E202-B606-4609-B914-27C9371A1F6D}" type="datetime1">
              <a:rPr lang="en-US" smtClean="0"/>
              <a:t>8/27/2024</a:t>
            </a:fld>
            <a:endParaRPr dirty="0" lang="en-US"/>
          </a:p>
        </p:txBody>
      </p:sp>
      <p:sp>
        <p:nvSpPr>
          <p:cNvPr id="1048580" name="Footer Placeholder 4"/>
          <p:cNvSpPr>
            <a:spLocks noGrp="1"/>
          </p:cNvSpPr>
          <p:nvPr>
            <p:ph type="ftr" sz="quarter" idx="3"/>
          </p:nvPr>
        </p:nvSpPr>
        <p:spPr>
          <a:xfrm>
            <a:off x="1097279" y="6446838"/>
            <a:ext cx="6818262" cy="365125"/>
          </a:xfrm>
          <a:prstGeom prst="rect"/>
        </p:spPr>
        <p:txBody>
          <a:bodyPr anchor="ctr" bIns="45720" lIns="91440" rIns="91440" rtlCol="0" tIns="45720" vert="horz"/>
          <a:lstStyle>
            <a:lvl1pPr algn="l">
              <a:defRPr baseline="0" cap="all" sz="900">
                <a:solidFill>
                  <a:srgbClr val="FFFFFF"/>
                </a:solidFill>
              </a:defRPr>
            </a:lvl1pPr>
          </a:lstStyle>
          <a:p>
            <a:endParaRPr dirty="0" lang="en-US"/>
          </a:p>
        </p:txBody>
      </p:sp>
      <p:sp>
        <p:nvSpPr>
          <p:cNvPr id="1048581" name="Slide Number Placeholder 5"/>
          <p:cNvSpPr>
            <a:spLocks noGrp="1"/>
          </p:cNvSpPr>
          <p:nvPr>
            <p:ph type="sldNum" sz="quarter" idx="4"/>
          </p:nvPr>
        </p:nvSpPr>
        <p:spPr>
          <a:xfrm>
            <a:off x="10993582" y="6446838"/>
            <a:ext cx="780010" cy="365125"/>
          </a:xfrm>
          <a:prstGeom prst="rect"/>
        </p:spPr>
        <p:txBody>
          <a:bodyPr anchor="ctr" bIns="45720" lIns="91440" rIns="91440" rtlCol="0" tIns="45720" vert="horz"/>
          <a:lstStyle>
            <a:lvl1pPr algn="l">
              <a:defRPr sz="900">
                <a:solidFill>
                  <a:srgbClr val="FFFFFF"/>
                </a:solidFill>
              </a:defRPr>
            </a:lvl1pPr>
          </a:lstStyle>
          <a:p>
            <a:fld id="{3A98EE3D-8CD1-4C3F-BD1C-C98C9596463C}" type="slidenum">
              <a:rPr lang="en-US" smtClean="0"/>
              <a:t>‹#›</a:t>
            </a:fld>
            <a:endParaRPr dirty="0" lang="en-US"/>
          </a:p>
        </p:txBody>
      </p:sp>
      <p:cxnSp>
        <p:nvCxnSpPr>
          <p:cNvPr id="3145728" name="Straight Connector 9"/>
          <p:cNvCxnSpPr>
            <a:cxnSpLocks/>
          </p:cNvCxnSpPr>
          <p:nvPr/>
        </p:nvCxnSpPr>
        <p:spPr>
          <a:xfrm>
            <a:off x="1193532" y="1897380"/>
            <a:ext cx="996696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lvl1pPr algn="l" defTabSz="914400" eaLnBrk="1" hangingPunct="1" latinLnBrk="0" rtl="0">
        <a:lnSpc>
          <a:spcPct val="90000"/>
        </a:lnSpc>
        <a:spcBef>
          <a:spcPct val="0"/>
        </a:spcBef>
        <a:buNone/>
        <a:defRPr baseline="0" sz="460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algn="l" defTabSz="914400" eaLnBrk="1" hangingPunct="1" indent="-182880" latinLnBrk="0" marL="384048" rtl="0">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algn="l" defTabSz="914400" eaLnBrk="1" hangingPunct="1" indent="-182880" latinLnBrk="0" marL="566928" rtl="0">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algn="l" defTabSz="914400" eaLnBrk="1" hangingPunct="1" indent="-182880" latinLnBrk="0" marL="749808" rtl="0">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algn="l" defTabSz="914400" eaLnBrk="1" hangingPunct="1" indent="-182880" latinLnBrk="0" marL="932688" rtl="0">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useBgFill="1">
        <p:nvSpPr>
          <p:cNvPr id="1048606" name="Rectangle 23"/>
          <p:cNvSpPr>
            <a:spLocks noChangeAspect="1" noMove="1" noResize="1" noRot="1" noGrp="1" noAdjustHandles="1" noEditPoints="1" noChangeArrowheads="1" noChangeShapeType="1" noTextEdit="1"/>
          </p:cNvSpPr>
          <p:nvPr/>
        </p:nvSpPr>
        <p:spPr>
          <a:xfrm>
            <a:off x="0" y="0"/>
            <a:ext cx="12192001"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white"/>
              </a:solidFill>
              <a:effectLst/>
              <a:uLnTx/>
              <a:uFillTx/>
              <a:latin typeface="Speak Pro" panose="020F0502020204030204"/>
              <a:ea typeface="+mn-ea"/>
              <a:cs typeface="+mn-cs"/>
            </a:endParaRPr>
          </a:p>
        </p:txBody>
      </p:sp>
      <p:sp>
        <p:nvSpPr>
          <p:cNvPr id="1048607" name="Title 1"/>
          <p:cNvSpPr>
            <a:spLocks noGrp="1"/>
          </p:cNvSpPr>
          <p:nvPr>
            <p:ph type="ctrTitle"/>
          </p:nvPr>
        </p:nvSpPr>
        <p:spPr>
          <a:xfrm>
            <a:off x="6221261" y="544460"/>
            <a:ext cx="5846576" cy="1238605"/>
          </a:xfrm>
        </p:spPr>
        <p:txBody>
          <a:bodyPr>
            <a:normAutofit/>
          </a:bodyPr>
          <a:p>
            <a:pPr algn="ctr"/>
            <a:r>
              <a:rPr b="1" dirty="0" sz="4400" lang="en-US">
                <a:solidFill>
                  <a:srgbClr val="0F0F0F"/>
                </a:solidFill>
                <a:latin typeface="Times New Roman" panose="02020603050405020304" pitchFamily="18" charset="0"/>
                <a:cs typeface="Times New Roman" panose="02020603050405020304" pitchFamily="18" charset="0"/>
              </a:rPr>
              <a:t>Employee Data Analysis               using Excel </a:t>
            </a:r>
            <a:endParaRPr dirty="0" sz="4400" lang="en-US"/>
          </a:p>
        </p:txBody>
      </p:sp>
      <p:pic>
        <p:nvPicPr>
          <p:cNvPr id="2097152" name="Picture 5"/>
          <p:cNvPicPr>
            <a:picLocks noChangeAspect="1"/>
          </p:cNvPicPr>
          <p:nvPr/>
        </p:nvPicPr>
        <p:blipFill rotWithShape="1">
          <a:blip xmlns:r="http://schemas.openxmlformats.org/officeDocument/2006/relationships" r:embed="rId1"/>
          <a:srcRect/>
          <a:stretch>
            <a:fillRect/>
          </a:stretch>
        </p:blipFill>
        <p:spPr>
          <a:xfrm>
            <a:off x="1" y="10"/>
            <a:ext cx="6096000" cy="6857990"/>
          </a:xfrm>
          <a:prstGeom prst="rect"/>
        </p:spPr>
      </p:pic>
      <p:cxnSp>
        <p:nvCxnSpPr>
          <p:cNvPr id="3145730" name="Straight Connector 25"/>
          <p:cNvCxnSpPr>
            <a:cxnSpLocks noChangeAspect="1" noMove="1" noResize="1" noRot="1" noGrp="1" noAdjustHandles="1" noEditPoints="1" noChangeArrowheads="1" noChangeShapeType="1"/>
          </p:cNvCxnSpPr>
          <p:nvPr/>
        </p:nvCxnSpPr>
        <p:spPr>
          <a:xfrm>
            <a:off x="6805053" y="4294754"/>
            <a:ext cx="43891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608" name="TextBox 4"/>
          <p:cNvSpPr txBox="1"/>
          <p:nvPr/>
        </p:nvSpPr>
        <p:spPr>
          <a:xfrm>
            <a:off x="6221260" y="2121696"/>
            <a:ext cx="5970739" cy="2936240"/>
          </a:xfrm>
          <a:prstGeom prst="rect"/>
          <a:noFill/>
        </p:spPr>
        <p:txBody>
          <a:bodyPr rtlCol="0" wrap="square">
            <a:spAutoFit/>
          </a:bodyPr>
          <a:p>
            <a:r>
              <a:rPr dirty="0" sz="3200" lang="en-US">
                <a:latin typeface="Bahnschrift Light SemiCondensed" panose="020B0502040204020203" pitchFamily="34" charset="0"/>
              </a:rPr>
              <a:t>STUDENT NAME: A.SANTHOSH</a:t>
            </a:r>
          </a:p>
          <a:p>
            <a:r>
              <a:rPr dirty="0" sz="3200" lang="en-US">
                <a:latin typeface="Bahnschrift Light SemiCondensed" panose="020B0502040204020203" pitchFamily="34" charset="0"/>
              </a:rPr>
              <a:t>REGISTER NO: DFC54BAF9AA6D2599A14AC6343A8A35E</a:t>
            </a:r>
            <a:endParaRPr altLang="en-US" lang="zh-CN"/>
          </a:p>
          <a:p>
            <a:r>
              <a:rPr dirty="0" sz="3200" lang="en-US">
                <a:latin typeface="Bahnschrift Light SemiCondensed" panose="020B0502040204020203" pitchFamily="34" charset="0"/>
              </a:rPr>
              <a:t>DEPARTMENT: B.COM</a:t>
            </a:r>
          </a:p>
          <a:p>
            <a:r>
              <a:rPr dirty="0" sz="3200" lang="en-US">
                <a:latin typeface="Bahnschrift Light SemiCondensed" panose="020B0502040204020203" pitchFamily="34" charset="0"/>
              </a:rPr>
              <a:t>COLLEGE: DRBCCC HINDU COLLEGE</a:t>
            </a:r>
            <a:endParaRPr dirty="0" sz="3200" lang="en-IN">
              <a:latin typeface="Bahnschrift Light Semi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TextBox 1"/>
          <p:cNvSpPr txBox="1"/>
          <p:nvPr/>
        </p:nvSpPr>
        <p:spPr>
          <a:xfrm>
            <a:off x="480847" y="528145"/>
            <a:ext cx="3807373" cy="548640"/>
          </a:xfrm>
          <a:prstGeom prst="rect"/>
          <a:noFill/>
        </p:spPr>
        <p:txBody>
          <a:bodyPr rtlCol="0" wrap="square">
            <a:spAutoFit/>
          </a:bodyPr>
          <a:p>
            <a:r>
              <a:rPr b="1" dirty="0" sz="3600" lang="en-IN" spc="15">
                <a:latin typeface="Bodoni MT Black" panose="02070A03080606020203" pitchFamily="18" charset="0"/>
                <a:cs typeface="Trebuchet MS"/>
              </a:rPr>
              <a:t>M</a:t>
            </a:r>
            <a:r>
              <a:rPr b="1" dirty="0" sz="3600" lang="en-IN">
                <a:latin typeface="Bodoni MT Black" panose="02070A03080606020203" pitchFamily="18" charset="0"/>
                <a:cs typeface="Trebuchet MS"/>
              </a:rPr>
              <a:t>O</a:t>
            </a:r>
            <a:r>
              <a:rPr b="1" dirty="0" sz="3600" lang="en-IN" spc="-15">
                <a:latin typeface="Bodoni MT Black" panose="02070A03080606020203" pitchFamily="18" charset="0"/>
                <a:cs typeface="Trebuchet MS"/>
              </a:rPr>
              <a:t>D</a:t>
            </a:r>
            <a:r>
              <a:rPr b="1" dirty="0" sz="3600" lang="en-IN" spc="-35">
                <a:latin typeface="Bodoni MT Black" panose="02070A03080606020203" pitchFamily="18" charset="0"/>
                <a:cs typeface="Trebuchet MS"/>
              </a:rPr>
              <a:t>E</a:t>
            </a:r>
            <a:r>
              <a:rPr b="1" dirty="0" sz="3600" lang="en-IN" spc="-30">
                <a:latin typeface="Bodoni MT Black" panose="02070A03080606020203" pitchFamily="18" charset="0"/>
                <a:cs typeface="Trebuchet MS"/>
              </a:rPr>
              <a:t>LL</a:t>
            </a:r>
            <a:r>
              <a:rPr b="1" dirty="0" sz="3600" lang="en-IN" spc="-5">
                <a:latin typeface="Bodoni MT Black" panose="02070A03080606020203" pitchFamily="18" charset="0"/>
                <a:cs typeface="Trebuchet MS"/>
              </a:rPr>
              <a:t>I</a:t>
            </a:r>
            <a:r>
              <a:rPr b="1" dirty="0" sz="3600" lang="en-IN" spc="30">
                <a:latin typeface="Bodoni MT Black" panose="02070A03080606020203" pitchFamily="18" charset="0"/>
                <a:cs typeface="Trebuchet MS"/>
              </a:rPr>
              <a:t>N</a:t>
            </a:r>
            <a:r>
              <a:rPr b="1" dirty="0" sz="3600" lang="en-IN" spc="5">
                <a:latin typeface="Bodoni MT Black" panose="02070A03080606020203" pitchFamily="18" charset="0"/>
                <a:cs typeface="Trebuchet MS"/>
              </a:rPr>
              <a:t>G</a:t>
            </a:r>
            <a:endParaRPr dirty="0" sz="3600" lang="en-IN">
              <a:latin typeface="Bodoni MT Black" panose="02070A03080606020203" pitchFamily="18" charset="0"/>
            </a:endParaRPr>
          </a:p>
        </p:txBody>
      </p:sp>
      <p:sp>
        <p:nvSpPr>
          <p:cNvPr id="1048593" name="TextBox 3"/>
          <p:cNvSpPr txBox="1"/>
          <p:nvPr/>
        </p:nvSpPr>
        <p:spPr>
          <a:xfrm>
            <a:off x="1722383" y="1313197"/>
            <a:ext cx="10343493" cy="2047241"/>
          </a:xfrm>
          <a:prstGeom prst="rect"/>
          <a:noFill/>
        </p:spPr>
        <p:txBody>
          <a:bodyPr wrap="square">
            <a:spAutoFit/>
          </a:bodyPr>
          <a:p>
            <a:r>
              <a:rPr b="1" dirty="0" sz="2200" lang="en-US">
                <a:latin typeface="Times New Roman" panose="02020603050405020304" pitchFamily="18" charset="0"/>
                <a:cs typeface="Times New Roman" panose="02020603050405020304" pitchFamily="18" charset="0"/>
              </a:rPr>
              <a:t>Step1: Data Preparation &amp; Filtering</a:t>
            </a:r>
          </a:p>
          <a:p>
            <a:endParaRPr b="1" dirty="0" sz="2200"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b="1" dirty="0" sz="2200" lang="en-US">
                <a:latin typeface="Times New Roman" panose="02020603050405020304" pitchFamily="18" charset="0"/>
                <a:cs typeface="Times New Roman" panose="02020603050405020304" pitchFamily="18" charset="0"/>
              </a:rPr>
              <a:t>Data Entry</a:t>
            </a:r>
            <a:r>
              <a:rPr dirty="0" sz="2200" lang="en-US">
                <a:latin typeface="Times New Roman" panose="02020603050405020304" pitchFamily="18" charset="0"/>
                <a:cs typeface="Times New Roman" panose="02020603050405020304" pitchFamily="18" charset="0"/>
              </a:rPr>
              <a:t>: Entered employee details and performance ratings in Excel.</a:t>
            </a:r>
          </a:p>
          <a:p>
            <a:pPr>
              <a:buFont typeface="Arial" panose="020B0604020202020204" pitchFamily="34" charset="0"/>
              <a:buChar char="•"/>
            </a:pPr>
            <a:r>
              <a:rPr b="1" dirty="0" sz="2200" lang="en-US">
                <a:latin typeface="Times New Roman" panose="02020603050405020304" pitchFamily="18" charset="0"/>
                <a:cs typeface="Times New Roman" panose="02020603050405020304" pitchFamily="18" charset="0"/>
              </a:rPr>
              <a:t>Filter Setup</a:t>
            </a:r>
            <a:r>
              <a:rPr dirty="0" sz="2200" lang="en-US">
                <a:latin typeface="Times New Roman" panose="02020603050405020304" pitchFamily="18" charset="0"/>
                <a:cs typeface="Times New Roman" panose="02020603050405020304" pitchFamily="18" charset="0"/>
              </a:rPr>
              <a:t>: Used the </a:t>
            </a:r>
            <a:r>
              <a:rPr b="1" dirty="0" sz="2200" lang="en-US">
                <a:latin typeface="Times New Roman" panose="02020603050405020304" pitchFamily="18" charset="0"/>
                <a:cs typeface="Times New Roman" panose="02020603050405020304" pitchFamily="18" charset="0"/>
              </a:rPr>
              <a:t>Filter</a:t>
            </a:r>
            <a:r>
              <a:rPr dirty="0" sz="2200" lang="en-US">
                <a:latin typeface="Times New Roman" panose="02020603050405020304" pitchFamily="18" charset="0"/>
                <a:cs typeface="Times New Roman" panose="02020603050405020304" pitchFamily="18" charset="0"/>
              </a:rPr>
              <a:t> option under the Data tab to sort and view specific performance categories like "Exceeds," "Fully Meets," and "Needs Improvement."</a:t>
            </a:r>
          </a:p>
          <a:p>
            <a:pPr>
              <a:buFont typeface="Arial" panose="020B0604020202020204" pitchFamily="34" charset="0"/>
              <a:buChar char="•"/>
            </a:pPr>
            <a:r>
              <a:rPr b="1" dirty="0" sz="2200" lang="en-US">
                <a:latin typeface="Times New Roman" panose="02020603050405020304" pitchFamily="18" charset="0"/>
                <a:cs typeface="Times New Roman" panose="02020603050405020304" pitchFamily="18" charset="0"/>
              </a:rPr>
              <a:t>Filtering by Criteria</a:t>
            </a:r>
            <a:r>
              <a:rPr dirty="0" sz="2200" lang="en-US">
                <a:latin typeface="Times New Roman" panose="02020603050405020304" pitchFamily="18" charset="0"/>
                <a:cs typeface="Times New Roman" panose="02020603050405020304" pitchFamily="18" charset="0"/>
              </a:rPr>
              <a:t>: Applied filters to quickly identify employees based on their performance levels</a:t>
            </a:r>
          </a:p>
        </p:txBody>
      </p:sp>
      <p:sp>
        <p:nvSpPr>
          <p:cNvPr id="1048594" name="TextBox 9"/>
          <p:cNvSpPr txBox="1"/>
          <p:nvPr/>
        </p:nvSpPr>
        <p:spPr>
          <a:xfrm>
            <a:off x="1722383" y="3843562"/>
            <a:ext cx="9658631" cy="2047240"/>
          </a:xfrm>
          <a:prstGeom prst="rect"/>
          <a:noFill/>
        </p:spPr>
        <p:txBody>
          <a:bodyPr rtlCol="0" wrap="square">
            <a:spAutoFit/>
          </a:bodyPr>
          <a:p>
            <a:r>
              <a:rPr b="1" dirty="0" sz="2200" lang="en-US">
                <a:latin typeface="Times New Roman" panose="02020603050405020304" pitchFamily="18" charset="0"/>
                <a:cs typeface="Times New Roman" panose="02020603050405020304" pitchFamily="18" charset="0"/>
              </a:rPr>
              <a:t>Step 2: Conditional Formatting &amp; Formulas</a:t>
            </a:r>
          </a:p>
          <a:p>
            <a:endParaRPr b="1" dirty="0" sz="2200"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b="1" dirty="0" sz="2200" lang="en-US">
                <a:latin typeface="Times New Roman" panose="02020603050405020304" pitchFamily="18" charset="0"/>
                <a:cs typeface="Times New Roman" panose="02020603050405020304" pitchFamily="18" charset="0"/>
              </a:rPr>
              <a:t>Conditional Formatting</a:t>
            </a:r>
            <a:r>
              <a:rPr dirty="0" sz="2200" lang="en-US">
                <a:latin typeface="Times New Roman" panose="02020603050405020304" pitchFamily="18" charset="0"/>
                <a:cs typeface="Times New Roman" panose="02020603050405020304" pitchFamily="18" charset="0"/>
              </a:rPr>
              <a:t>: Applied different colors to performance ratings (e.g., Green for "Exceeds") using the </a:t>
            </a:r>
            <a:r>
              <a:rPr b="1" dirty="0" sz="2200" lang="en-US">
                <a:latin typeface="Times New Roman" panose="02020603050405020304" pitchFamily="18" charset="0"/>
                <a:cs typeface="Times New Roman" panose="02020603050405020304" pitchFamily="18" charset="0"/>
              </a:rPr>
              <a:t>Conditional Formatting</a:t>
            </a:r>
            <a:r>
              <a:rPr dirty="0" sz="2200" lang="en-US">
                <a:latin typeface="Times New Roman" panose="02020603050405020304" pitchFamily="18" charset="0"/>
                <a:cs typeface="Times New Roman" panose="02020603050405020304" pitchFamily="18" charset="0"/>
              </a:rPr>
              <a:t> option under the Home tab for easy visual identification.</a:t>
            </a:r>
          </a:p>
          <a:p>
            <a:pPr>
              <a:buFont typeface="Arial" panose="020B0604020202020204" pitchFamily="34" charset="0"/>
              <a:buChar char="•"/>
            </a:pPr>
            <a:r>
              <a:rPr b="1" dirty="0" sz="2200" lang="en-US">
                <a:latin typeface="Times New Roman" panose="02020603050405020304" pitchFamily="18" charset="0"/>
                <a:cs typeface="Times New Roman" panose="02020603050405020304" pitchFamily="18" charset="0"/>
              </a:rPr>
              <a:t>Formulas</a:t>
            </a:r>
            <a:r>
              <a:rPr dirty="0" sz="2200" lang="en-US">
                <a:latin typeface="Times New Roman" panose="02020603050405020304" pitchFamily="18" charset="0"/>
                <a:cs typeface="Times New Roman" panose="02020603050405020304" pitchFamily="18" charset="0"/>
              </a:rPr>
              <a:t>: Used </a:t>
            </a:r>
            <a:r>
              <a:rPr b="1" dirty="0" sz="2200" lang="en-US">
                <a:latin typeface="Times New Roman" panose="02020603050405020304" pitchFamily="18" charset="0"/>
                <a:cs typeface="Times New Roman" panose="02020603050405020304" pitchFamily="18" charset="0"/>
              </a:rPr>
              <a:t>COUNTIF</a:t>
            </a:r>
            <a:r>
              <a:rPr dirty="0" sz="2200" lang="en-US">
                <a:latin typeface="Times New Roman" panose="02020603050405020304" pitchFamily="18" charset="0"/>
                <a:cs typeface="Times New Roman" panose="02020603050405020304" pitchFamily="18" charset="0"/>
              </a:rPr>
              <a:t> to count employees in each category and </a:t>
            </a:r>
            <a:r>
              <a:rPr b="1" dirty="0" sz="2200" lang="en-US">
                <a:latin typeface="Times New Roman" panose="02020603050405020304" pitchFamily="18" charset="0"/>
                <a:cs typeface="Times New Roman" panose="02020603050405020304" pitchFamily="18" charset="0"/>
              </a:rPr>
              <a:t>AVERAGEIF</a:t>
            </a:r>
            <a:r>
              <a:rPr dirty="0" sz="2200" lang="en-US">
                <a:latin typeface="Times New Roman" panose="02020603050405020304" pitchFamily="18" charset="0"/>
                <a:cs typeface="Times New Roman" panose="02020603050405020304" pitchFamily="18" charset="0"/>
              </a:rPr>
              <a:t> to calculate average scores where applicable.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extBox 2"/>
          <p:cNvSpPr txBox="1"/>
          <p:nvPr/>
        </p:nvSpPr>
        <p:spPr>
          <a:xfrm>
            <a:off x="1592316" y="914398"/>
            <a:ext cx="8513379" cy="2313940"/>
          </a:xfrm>
          <a:prstGeom prst="rect"/>
          <a:noFill/>
        </p:spPr>
        <p:txBody>
          <a:bodyPr wrap="square">
            <a:spAutoFit/>
          </a:bodyPr>
          <a:p>
            <a:r>
              <a:rPr b="1" dirty="0" sz="2500" lang="en-US">
                <a:latin typeface="Times New Roman" panose="02020603050405020304" pitchFamily="18" charset="0"/>
                <a:cs typeface="Times New Roman" panose="02020603050405020304" pitchFamily="18" charset="0"/>
              </a:rPr>
              <a:t>Step 3: Visualization &amp; Results</a:t>
            </a:r>
          </a:p>
          <a:p>
            <a:endParaRPr b="1" dirty="0" sz="2500"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b="1" dirty="0" sz="2500" lang="en-US">
                <a:latin typeface="Times New Roman" panose="02020603050405020304" pitchFamily="18" charset="0"/>
                <a:cs typeface="Times New Roman" panose="02020603050405020304" pitchFamily="18" charset="0"/>
              </a:rPr>
              <a:t>Charts</a:t>
            </a:r>
            <a:r>
              <a:rPr dirty="0" sz="2500" lang="en-US">
                <a:latin typeface="Times New Roman" panose="02020603050405020304" pitchFamily="18" charset="0"/>
                <a:cs typeface="Times New Roman" panose="02020603050405020304" pitchFamily="18" charset="0"/>
              </a:rPr>
              <a:t>: Created visual representations like Pie and Bar Charts to summarize and present the performance distribution.</a:t>
            </a:r>
          </a:p>
          <a:p>
            <a:pPr>
              <a:buFont typeface="Arial" panose="020B0604020202020204" pitchFamily="34" charset="0"/>
              <a:buChar char="•"/>
            </a:pPr>
            <a:r>
              <a:rPr b="1" dirty="0" sz="2500" lang="en-US">
                <a:latin typeface="Times New Roman" panose="02020603050405020304" pitchFamily="18" charset="0"/>
                <a:cs typeface="Times New Roman" panose="02020603050405020304" pitchFamily="18" charset="0"/>
              </a:rPr>
              <a:t>Summary</a:t>
            </a:r>
            <a:r>
              <a:rPr dirty="0" sz="2500" lang="en-US">
                <a:latin typeface="Times New Roman" panose="02020603050405020304" pitchFamily="18" charset="0"/>
                <a:cs typeface="Times New Roman" panose="02020603050405020304" pitchFamily="18" charset="0"/>
              </a:rPr>
              <a:t>: Concluded with key insights from the analysis, highlighting patterns and areas needing attention, making the data easy to interpret</a:t>
            </a:r>
            <a:r>
              <a:rPr dirty="0" sz="2500" 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TextBox 2"/>
          <p:cNvSpPr txBox="1"/>
          <p:nvPr/>
        </p:nvSpPr>
        <p:spPr>
          <a:xfrm>
            <a:off x="571499" y="485368"/>
            <a:ext cx="6093372" cy="548640"/>
          </a:xfrm>
          <a:prstGeom prst="rect"/>
          <a:noFill/>
        </p:spPr>
        <p:txBody>
          <a:bodyPr wrap="square">
            <a:spAutoFit/>
          </a:bodyPr>
          <a:p>
            <a:r>
              <a:rPr dirty="0" sz="3600" lang="en-IN">
                <a:latin typeface="Bodoni MT" panose="02070603080606020203" pitchFamily="18" charset="0"/>
              </a:rPr>
              <a:t>R</a:t>
            </a:r>
            <a:r>
              <a:rPr dirty="0" sz="3600" lang="en-IN" spc="-40">
                <a:latin typeface="Bodoni MT" panose="02070603080606020203" pitchFamily="18" charset="0"/>
              </a:rPr>
              <a:t>E</a:t>
            </a:r>
            <a:r>
              <a:rPr dirty="0" sz="3600" lang="en-IN" spc="15">
                <a:latin typeface="Bodoni MT" panose="02070603080606020203" pitchFamily="18" charset="0"/>
              </a:rPr>
              <a:t>S</a:t>
            </a:r>
            <a:r>
              <a:rPr dirty="0" sz="3600" lang="en-IN" spc="-30">
                <a:latin typeface="Bodoni MT" panose="02070603080606020203" pitchFamily="18" charset="0"/>
              </a:rPr>
              <a:t>U</a:t>
            </a:r>
            <a:r>
              <a:rPr dirty="0" sz="3600" lang="en-IN" spc="-405">
                <a:latin typeface="Bodoni MT" panose="02070603080606020203" pitchFamily="18" charset="0"/>
              </a:rPr>
              <a:t>L</a:t>
            </a:r>
            <a:r>
              <a:rPr dirty="0" sz="3600" lang="en-IN">
                <a:latin typeface="Bodoni MT" panose="02070603080606020203" pitchFamily="18" charset="0"/>
              </a:rPr>
              <a:t>TS</a:t>
            </a:r>
          </a:p>
        </p:txBody>
      </p:sp>
      <p:graphicFrame>
        <p:nvGraphicFramePr>
          <p:cNvPr id="4194304" name="Chart 3"/>
          <p:cNvGraphicFramePr>
            <a:graphicFrameLocks/>
          </p:cNvGraphicFramePr>
          <p:nvPr/>
        </p:nvGraphicFramePr>
        <p:xfrm>
          <a:off x="725214" y="1131700"/>
          <a:ext cx="8734096" cy="414974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aphicFrame>
        <p:nvGraphicFramePr>
          <p:cNvPr id="4194305" name="Table 4"/>
          <p:cNvGraphicFramePr>
            <a:graphicFrameLocks noGrp="1"/>
          </p:cNvGraphicFramePr>
          <p:nvPr/>
        </p:nvGraphicFramePr>
        <p:xfrm>
          <a:off x="914400" y="677917"/>
          <a:ext cx="9790386" cy="4650830"/>
        </p:xfrm>
        <a:graphic>
          <a:graphicData uri="http://schemas.openxmlformats.org/drawingml/2006/table">
            <a:tbl>
              <a:tblPr>
                <a:tableStyleId>{5C22544A-7EE6-4342-B048-85BDC9FD1C3A}</a:tableStyleId>
              </a:tblPr>
              <a:tblGrid>
                <a:gridCol w="2343412"/>
                <a:gridCol w="2077663"/>
                <a:gridCol w="1449533"/>
                <a:gridCol w="2488364"/>
                <a:gridCol w="1431414"/>
              </a:tblGrid>
              <a:tr h="465083">
                <a:tc>
                  <a:txBody>
                    <a:bodyPr/>
                    <a:p>
                      <a:pPr algn="l" fontAlgn="b"/>
                      <a:r>
                        <a:rPr sz="2000" lang="en-IN" strike="noStrike" u="none">
                          <a:effectLst/>
                          <a:highlight>
                            <a:srgbClr val="D9E1F2"/>
                          </a:highlight>
                          <a:latin typeface="Bodoni MT" panose="02070603080606020203" pitchFamily="18" charset="0"/>
                        </a:rPr>
                        <a:t>GenderCode</a:t>
                      </a:r>
                      <a:endParaRPr b="0"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r>
                        <a:rPr dirty="0" sz="2000" lang="en-IN" strike="noStrike" u="none">
                          <a:effectLst/>
                          <a:highlight>
                            <a:srgbClr val="D9E1F2"/>
                          </a:highlight>
                          <a:latin typeface="Bodoni MT" panose="02070603080606020203" pitchFamily="18" charset="0"/>
                        </a:rPr>
                        <a:t>(All)</a:t>
                      </a:r>
                      <a:endParaRPr b="0" dirty="0"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l" fontAlgn="b"/>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l" fontAlgn="b"/>
                      <a:endParaRPr b="0" sz="2000" i="0" lang="en-IN" strike="noStrike" u="none">
                        <a:solidFill>
                          <a:srgbClr val="000000"/>
                        </a:solidFill>
                        <a:effectLst/>
                        <a:latin typeface="Bodoni MT" panose="02070603080606020203" pitchFamily="18" charset="0"/>
                      </a:endParaRPr>
                    </a:p>
                  </a:txBody>
                  <a:tcPr marL="9525" marR="9525" marT="9525" marB="0" anchor="b"/>
                </a:tc>
              </a:tr>
              <a:tr h="465083">
                <a:tc>
                  <a:txBody>
                    <a:bodyPr/>
                    <a:p>
                      <a:pPr algn="l" fontAlgn="b"/>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l" fontAlgn="b"/>
                      <a:endParaRPr b="0" dirty="0" sz="2000" i="0" lang="en-IN" strike="noStrike" u="none">
                        <a:solidFill>
                          <a:srgbClr val="000000"/>
                        </a:solidFill>
                        <a:effectLst/>
                        <a:latin typeface="Bodoni MT" panose="02070603080606020203" pitchFamily="18" charset="0"/>
                      </a:endParaRPr>
                    </a:p>
                  </a:txBody>
                  <a:tcPr marL="9525" marR="9525" marT="9525" marB="0" anchor="b"/>
                </a:tc>
                <a:tc>
                  <a:txBody>
                    <a:bodyPr/>
                    <a:p>
                      <a:pPr algn="l" fontAlgn="b"/>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l" fontAlgn="b"/>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l" fontAlgn="b"/>
                      <a:endParaRPr b="0" dirty="0" sz="2000" i="0" lang="en-IN" strike="noStrike" u="none">
                        <a:solidFill>
                          <a:srgbClr val="000000"/>
                        </a:solidFill>
                        <a:effectLst/>
                        <a:latin typeface="Bodoni MT" panose="02070603080606020203" pitchFamily="18" charset="0"/>
                      </a:endParaRPr>
                    </a:p>
                  </a:txBody>
                  <a:tcPr marL="9525" marR="9525" marT="9525" marB="0" anchor="b"/>
                </a:tc>
              </a:tr>
              <a:tr h="465083">
                <a:tc>
                  <a:txBody>
                    <a:bodyPr/>
                    <a:p>
                      <a:pPr algn="l" fontAlgn="b"/>
                      <a:r>
                        <a:rPr sz="2000" lang="en-IN" strike="noStrike" u="none">
                          <a:effectLst/>
                          <a:highlight>
                            <a:srgbClr val="D9E1F2"/>
                          </a:highlight>
                          <a:latin typeface="Bodoni MT" panose="02070603080606020203" pitchFamily="18" charset="0"/>
                        </a:rPr>
                        <a:t>Count of FirstName</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r>
                        <a:rPr dirty="0" sz="2000" lang="en-IN" strike="noStrike" u="none">
                          <a:effectLst/>
                          <a:highlight>
                            <a:srgbClr val="D9E1F2"/>
                          </a:highlight>
                          <a:latin typeface="Bodoni MT" panose="02070603080606020203" pitchFamily="18" charset="0"/>
                        </a:rPr>
                        <a:t>Column Labels</a:t>
                      </a:r>
                      <a:endParaRPr b="1" dirty="0"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r>
              <a:tr h="465083">
                <a:tc>
                  <a:txBody>
                    <a:bodyPr/>
                    <a:p>
                      <a:pPr algn="l" fontAlgn="b"/>
                      <a:r>
                        <a:rPr dirty="0" sz="2000" lang="en-IN" strike="noStrike" u="none">
                          <a:effectLst/>
                          <a:highlight>
                            <a:srgbClr val="D9E1F2"/>
                          </a:highlight>
                          <a:latin typeface="Bodoni MT" panose="02070603080606020203" pitchFamily="18" charset="0"/>
                        </a:rPr>
                        <a:t>Row Labels</a:t>
                      </a:r>
                      <a:endParaRPr b="1" dirty="0"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r>
                        <a:rPr sz="2000" lang="en-IN" strike="noStrike" u="none">
                          <a:effectLst/>
                          <a:highlight>
                            <a:srgbClr val="D9E1F2"/>
                          </a:highlight>
                          <a:latin typeface="Bodoni MT" panose="02070603080606020203" pitchFamily="18" charset="0"/>
                        </a:rPr>
                        <a:t>Exceeds</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r>
                        <a:rPr sz="2000" lang="en-IN" strike="noStrike" u="none">
                          <a:effectLst/>
                          <a:highlight>
                            <a:srgbClr val="D9E1F2"/>
                          </a:highlight>
                          <a:latin typeface="Bodoni MT" panose="02070603080606020203" pitchFamily="18" charset="0"/>
                        </a:rPr>
                        <a:t>Fully Meets</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r>
                        <a:rPr sz="2000" lang="en-IN" strike="noStrike" u="none">
                          <a:effectLst/>
                          <a:highlight>
                            <a:srgbClr val="D9E1F2"/>
                          </a:highlight>
                          <a:latin typeface="Bodoni MT" panose="02070603080606020203" pitchFamily="18" charset="0"/>
                        </a:rPr>
                        <a:t>Needs Improvement</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l" fontAlgn="b"/>
                      <a:r>
                        <a:rPr dirty="0" sz="2000" lang="en-IN" strike="noStrike" u="none">
                          <a:effectLst/>
                          <a:highlight>
                            <a:srgbClr val="D9E1F2"/>
                          </a:highlight>
                          <a:latin typeface="Bodoni MT" panose="02070603080606020203" pitchFamily="18" charset="0"/>
                        </a:rPr>
                        <a:t>Grand Total</a:t>
                      </a:r>
                      <a:endParaRPr b="1" dirty="0"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r>
              <a:tr h="465083">
                <a:tc>
                  <a:txBody>
                    <a:bodyPr/>
                    <a:p>
                      <a:pPr algn="l" fontAlgn="b"/>
                      <a:r>
                        <a:rPr sz="2000" lang="en-IN" strike="noStrike" u="none">
                          <a:effectLst/>
                          <a:latin typeface="Bodoni MT" panose="02070603080606020203" pitchFamily="18" charset="0"/>
                        </a:rPr>
                        <a:t>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dirty="0" sz="2000" lang="en-IN" strike="noStrike" u="none">
                          <a:effectLst/>
                          <a:latin typeface="Bodoni MT" panose="02070603080606020203" pitchFamily="18" charset="0"/>
                        </a:rPr>
                        <a:t>13</a:t>
                      </a:r>
                      <a:endParaRPr b="0" dirty="0" sz="2000" i="0" lang="en-IN" strike="noStrike" u="none">
                        <a:solidFill>
                          <a:srgbClr val="000000"/>
                        </a:solidFill>
                        <a:effectLst/>
                        <a:latin typeface="Bodoni MT" panose="02070603080606020203" pitchFamily="18" charset="0"/>
                      </a:endParaRPr>
                    </a:p>
                  </a:txBody>
                  <a:tcPr marL="9525" marR="9525" marT="9525" marB="0" anchor="b"/>
                </a:tc>
              </a:tr>
              <a:tr h="465083">
                <a:tc>
                  <a:txBody>
                    <a:bodyPr/>
                    <a:p>
                      <a:pPr algn="l" fontAlgn="b"/>
                      <a:r>
                        <a:rPr sz="2000" lang="en-IN" strike="noStrike" u="none">
                          <a:effectLst/>
                          <a:latin typeface="Bodoni MT" panose="02070603080606020203" pitchFamily="18" charset="0"/>
                        </a:rPr>
                        <a:t>2</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5</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21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3</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29</a:t>
                      </a:r>
                      <a:endParaRPr b="0" sz="2000" i="0" lang="en-IN" strike="noStrike" u="none">
                        <a:solidFill>
                          <a:srgbClr val="000000"/>
                        </a:solidFill>
                        <a:effectLst/>
                        <a:latin typeface="Bodoni MT" panose="02070603080606020203" pitchFamily="18" charset="0"/>
                      </a:endParaRPr>
                    </a:p>
                  </a:txBody>
                  <a:tcPr marL="9525" marR="9525" marT="9525" marB="0" anchor="b"/>
                </a:tc>
              </a:tr>
              <a:tr h="465083">
                <a:tc>
                  <a:txBody>
                    <a:bodyPr/>
                    <a:p>
                      <a:pPr algn="l" fontAlgn="b"/>
                      <a:r>
                        <a:rPr sz="2000" lang="en-IN" strike="noStrike" u="none">
                          <a:effectLst/>
                          <a:latin typeface="Bodoni MT" panose="02070603080606020203" pitchFamily="18" charset="0"/>
                        </a:rPr>
                        <a:t>3</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2</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12</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6</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20</a:t>
                      </a:r>
                      <a:endParaRPr b="0" sz="2000" i="0" lang="en-IN" strike="noStrike" u="none">
                        <a:solidFill>
                          <a:srgbClr val="000000"/>
                        </a:solidFill>
                        <a:effectLst/>
                        <a:latin typeface="Bodoni MT" panose="02070603080606020203" pitchFamily="18" charset="0"/>
                      </a:endParaRPr>
                    </a:p>
                  </a:txBody>
                  <a:tcPr marL="9525" marR="9525" marT="9525" marB="0" anchor="b"/>
                </a:tc>
              </a:tr>
              <a:tr h="465083">
                <a:tc>
                  <a:txBody>
                    <a:bodyPr/>
                    <a:p>
                      <a:pPr algn="l" fontAlgn="b"/>
                      <a:r>
                        <a:rPr sz="2000" lang="en-IN" strike="noStrike" u="none">
                          <a:effectLst/>
                          <a:latin typeface="Bodoni MT" panose="02070603080606020203" pitchFamily="18" charset="0"/>
                        </a:rPr>
                        <a:t>4</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6</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18</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25</a:t>
                      </a:r>
                      <a:endParaRPr b="0" sz="2000" i="0" lang="en-IN" strike="noStrike" u="none">
                        <a:solidFill>
                          <a:srgbClr val="000000"/>
                        </a:solidFill>
                        <a:effectLst/>
                        <a:latin typeface="Bodoni MT" panose="02070603080606020203" pitchFamily="18" charset="0"/>
                      </a:endParaRPr>
                    </a:p>
                  </a:txBody>
                  <a:tcPr marL="9525" marR="9525" marT="9525" marB="0" anchor="b"/>
                </a:tc>
              </a:tr>
              <a:tr h="465083">
                <a:tc>
                  <a:txBody>
                    <a:bodyPr/>
                    <a:p>
                      <a:pPr algn="l" fontAlgn="b"/>
                      <a:r>
                        <a:rPr sz="2000" lang="en-IN" strike="noStrike" u="none">
                          <a:effectLst/>
                          <a:latin typeface="Bodoni MT" panose="02070603080606020203" pitchFamily="18" charset="0"/>
                        </a:rPr>
                        <a:t>5</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l" fontAlgn="b"/>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a:t>
                      </a:r>
                      <a:endParaRPr b="0" sz="2000" i="0" lang="en-IN" strike="noStrike" u="none">
                        <a:solidFill>
                          <a:srgbClr val="000000"/>
                        </a:solidFill>
                        <a:effectLst/>
                        <a:latin typeface="Bodoni MT" panose="02070603080606020203" pitchFamily="18" charset="0"/>
                      </a:endParaRPr>
                    </a:p>
                  </a:txBody>
                  <a:tcPr marL="9525" marR="9525" marT="9525" marB="0" anchor="b"/>
                </a:tc>
                <a:tc>
                  <a:txBody>
                    <a:bodyPr/>
                    <a:p>
                      <a:pPr algn="r" fontAlgn="b"/>
                      <a:r>
                        <a:rPr sz="2000" lang="en-IN" strike="noStrike" u="none">
                          <a:effectLst/>
                          <a:latin typeface="Bodoni MT" panose="02070603080606020203" pitchFamily="18" charset="0"/>
                        </a:rPr>
                        <a:t>12</a:t>
                      </a:r>
                      <a:endParaRPr b="0" sz="2000" i="0" lang="en-IN" strike="noStrike" u="none">
                        <a:solidFill>
                          <a:srgbClr val="000000"/>
                        </a:solidFill>
                        <a:effectLst/>
                        <a:latin typeface="Bodoni MT" panose="02070603080606020203" pitchFamily="18" charset="0"/>
                      </a:endParaRPr>
                    </a:p>
                  </a:txBody>
                  <a:tcPr marL="9525" marR="9525" marT="9525" marB="0" anchor="b"/>
                </a:tc>
              </a:tr>
              <a:tr h="465083">
                <a:tc>
                  <a:txBody>
                    <a:bodyPr/>
                    <a:p>
                      <a:pPr algn="l" fontAlgn="b"/>
                      <a:r>
                        <a:rPr sz="2000" lang="en-IN" strike="noStrike" u="none">
                          <a:effectLst/>
                          <a:highlight>
                            <a:srgbClr val="D9E1F2"/>
                          </a:highlight>
                          <a:latin typeface="Bodoni MT" panose="02070603080606020203" pitchFamily="18" charset="0"/>
                        </a:rPr>
                        <a:t>Grand Total</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r" fontAlgn="b"/>
                      <a:r>
                        <a:rPr sz="2000" lang="en-IN" strike="noStrike" u="none">
                          <a:effectLst/>
                          <a:highlight>
                            <a:srgbClr val="D9E1F2"/>
                          </a:highlight>
                          <a:latin typeface="Bodoni MT" panose="02070603080606020203" pitchFamily="18" charset="0"/>
                        </a:rPr>
                        <a:t>14</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r" fontAlgn="b"/>
                      <a:r>
                        <a:rPr sz="2000" lang="en-IN" strike="noStrike" u="none">
                          <a:effectLst/>
                          <a:highlight>
                            <a:srgbClr val="D9E1F2"/>
                          </a:highlight>
                          <a:latin typeface="Bodoni MT" panose="02070603080606020203" pitchFamily="18" charset="0"/>
                        </a:rPr>
                        <a:t>73</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r" fontAlgn="b"/>
                      <a:r>
                        <a:rPr sz="2000" lang="en-IN" strike="noStrike" u="none">
                          <a:effectLst/>
                          <a:highlight>
                            <a:srgbClr val="D9E1F2"/>
                          </a:highlight>
                          <a:latin typeface="Bodoni MT" panose="02070603080606020203" pitchFamily="18" charset="0"/>
                        </a:rPr>
                        <a:t>12</a:t>
                      </a:r>
                      <a:endParaRPr b="1"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c>
                  <a:txBody>
                    <a:bodyPr/>
                    <a:p>
                      <a:pPr algn="r" fontAlgn="b"/>
                      <a:r>
                        <a:rPr dirty="0" sz="2000" lang="en-IN" strike="noStrike" u="none">
                          <a:effectLst/>
                          <a:highlight>
                            <a:srgbClr val="D9E1F2"/>
                          </a:highlight>
                          <a:latin typeface="Bodoni MT" panose="02070603080606020203" pitchFamily="18" charset="0"/>
                        </a:rPr>
                        <a:t>99</a:t>
                      </a:r>
                      <a:endParaRPr b="1" dirty="0" sz="2000" i="0" lang="en-IN" strike="noStrike" u="none">
                        <a:solidFill>
                          <a:srgbClr val="000000"/>
                        </a:solidFill>
                        <a:effectLst/>
                        <a:highlight>
                          <a:srgbClr val="D9E1F2"/>
                        </a:highlight>
                        <a:latin typeface="Bodoni MT" panose="02070603080606020203" pitchFamily="18" charset="0"/>
                      </a:endParaRPr>
                    </a:p>
                  </a:txBody>
                  <a:tcPr marL="9525" marR="9525" marT="9525" marB="0"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TextBox 2"/>
          <p:cNvSpPr txBox="1"/>
          <p:nvPr/>
        </p:nvSpPr>
        <p:spPr>
          <a:xfrm>
            <a:off x="556571" y="501135"/>
            <a:ext cx="5539429" cy="548640"/>
          </a:xfrm>
          <a:prstGeom prst="rect"/>
          <a:noFill/>
        </p:spPr>
        <p:txBody>
          <a:bodyPr wrap="square">
            <a:spAutoFit/>
          </a:bodyPr>
          <a:p>
            <a:r>
              <a:rPr dirty="0" sz="3600" lang="en-US">
                <a:latin typeface="Bodoni MT" panose="02070603080606020203" pitchFamily="18" charset="0"/>
                <a:cs typeface="Times New Roman" panose="02020603050405020304" pitchFamily="18" charset="0"/>
              </a:rPr>
              <a:t>CONCLUSION</a:t>
            </a:r>
            <a:endParaRPr dirty="0" sz="3600" lang="en-IN">
              <a:latin typeface="Bodoni MT" panose="02070603080606020203" pitchFamily="18" charset="0"/>
            </a:endParaRPr>
          </a:p>
        </p:txBody>
      </p:sp>
      <p:sp>
        <p:nvSpPr>
          <p:cNvPr id="1048617" name="TextBox 3"/>
          <p:cNvSpPr txBox="1"/>
          <p:nvPr/>
        </p:nvSpPr>
        <p:spPr>
          <a:xfrm>
            <a:off x="2301766" y="1277007"/>
            <a:ext cx="8749862" cy="3291840"/>
          </a:xfrm>
          <a:prstGeom prst="rect"/>
          <a:noFill/>
        </p:spPr>
        <p:txBody>
          <a:bodyPr wrap="square">
            <a:spAutoFit/>
          </a:bodyPr>
          <a:p>
            <a:r>
              <a:rPr dirty="0" sz="3600" lang="en-US">
                <a:latin typeface="Times New Roman" panose="02020603050405020304" pitchFamily="18" charset="0"/>
                <a:cs typeface="Times New Roman" panose="02020603050405020304" pitchFamily="18" charset="0"/>
              </a:rPr>
              <a:t>The conclusion wraps up the presentation, likely summarizing the key insights gained from the analysis. It might also offer recommendations for improving employee performance, optimizing evaluation processes, or addressing specific areas where employees struggle</a:t>
            </a:r>
            <a:r>
              <a:rPr dirty="0" sz="3200" lang="en-US">
                <a:latin typeface="Times New Roman" panose="02020603050405020304" pitchFamily="18" charset="0"/>
                <a:cs typeface="Times New Roman" panose="02020603050405020304" pitchFamily="18" charset="0"/>
              </a:rPr>
              <a:t>.</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extBox 1"/>
          <p:cNvSpPr txBox="1"/>
          <p:nvPr/>
        </p:nvSpPr>
        <p:spPr>
          <a:xfrm>
            <a:off x="788276" y="740979"/>
            <a:ext cx="3251171" cy="599440"/>
          </a:xfrm>
          <a:prstGeom prst="rect"/>
          <a:noFill/>
        </p:spPr>
        <p:txBody>
          <a:bodyPr rtlCol="0" wrap="none">
            <a:spAutoFit/>
          </a:bodyPr>
          <a:p>
            <a:r>
              <a:rPr dirty="0" sz="4000" lang="en-IN" spc="5">
                <a:latin typeface="Bodoni MT" panose="02070603080606020203" pitchFamily="18" charset="0"/>
              </a:rPr>
              <a:t>PROJECT</a:t>
            </a:r>
            <a:r>
              <a:rPr dirty="0" sz="4000" lang="en-IN" spc="-85">
                <a:latin typeface="Bodoni MT" panose="02070603080606020203" pitchFamily="18" charset="0"/>
              </a:rPr>
              <a:t> </a:t>
            </a:r>
            <a:r>
              <a:rPr dirty="0" sz="4000" lang="en-IN" spc="25">
                <a:latin typeface="Bodoni MT" panose="02070603080606020203" pitchFamily="18" charset="0"/>
              </a:rPr>
              <a:t>TITLE</a:t>
            </a:r>
            <a:endParaRPr dirty="0" sz="4000" lang="en-IN">
              <a:latin typeface="Bodoni MT" panose="02070603080606020203" pitchFamily="18" charset="0"/>
            </a:endParaRPr>
          </a:p>
        </p:txBody>
      </p:sp>
      <p:sp>
        <p:nvSpPr>
          <p:cNvPr id="1048610" name="TextBox 2"/>
          <p:cNvSpPr txBox="1"/>
          <p:nvPr/>
        </p:nvSpPr>
        <p:spPr>
          <a:xfrm>
            <a:off x="736675" y="2136338"/>
            <a:ext cx="10718649" cy="2148841"/>
          </a:xfrm>
          <a:prstGeom prst="rect"/>
          <a:noFill/>
        </p:spPr>
        <p:txBody>
          <a:bodyPr rtlCol="0" wrap="square">
            <a:spAutoFit/>
          </a:bodyPr>
          <a:p>
            <a:pPr algn="ctr"/>
            <a:r>
              <a:rPr b="1" dirty="0" sz="5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5400" lang="en-IN">
              <a:solidFill>
                <a:srgbClr val="7030A0"/>
              </a:solidFill>
              <a:latin typeface="Times New Roman" panose="02020603050405020304" pitchFamily="18" charset="0"/>
              <a:cs typeface="Times New Roman" panose="02020603050405020304" pitchFamily="18" charset="0"/>
            </a:endParaRPr>
          </a:p>
          <a:p>
            <a:pPr algn="ctr"/>
            <a:endParaRPr dirty="0" sz="5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TextBox 1"/>
          <p:cNvSpPr txBox="1"/>
          <p:nvPr/>
        </p:nvSpPr>
        <p:spPr>
          <a:xfrm>
            <a:off x="761810" y="567559"/>
            <a:ext cx="5334190" cy="701040"/>
          </a:xfrm>
          <a:prstGeom prst="rect"/>
          <a:noFill/>
        </p:spPr>
        <p:txBody>
          <a:bodyPr rtlCol="0" wrap="square">
            <a:spAutoFit/>
          </a:bodyPr>
          <a:p>
            <a:r>
              <a:rPr dirty="0" sz="4800" lang="en-IN" spc="25">
                <a:latin typeface="Bodoni MT" panose="02070603080606020203" pitchFamily="18" charset="0"/>
              </a:rPr>
              <a:t>A</a:t>
            </a:r>
            <a:r>
              <a:rPr dirty="0" sz="4800" lang="en-IN" spc="-5">
                <a:latin typeface="Bodoni MT" panose="02070603080606020203" pitchFamily="18" charset="0"/>
              </a:rPr>
              <a:t>G</a:t>
            </a:r>
            <a:r>
              <a:rPr dirty="0" sz="4800" lang="en-IN" spc="-35">
                <a:latin typeface="Bodoni MT" panose="02070603080606020203" pitchFamily="18" charset="0"/>
              </a:rPr>
              <a:t>E</a:t>
            </a:r>
            <a:r>
              <a:rPr dirty="0" sz="4800" lang="en-IN" spc="15">
                <a:latin typeface="Bodoni MT" panose="02070603080606020203" pitchFamily="18" charset="0"/>
              </a:rPr>
              <a:t>N</a:t>
            </a:r>
            <a:r>
              <a:rPr dirty="0" sz="4800" lang="en-IN">
                <a:latin typeface="Bodoni MT" panose="02070603080606020203" pitchFamily="18" charset="0"/>
              </a:rPr>
              <a:t>DA</a:t>
            </a:r>
          </a:p>
        </p:txBody>
      </p:sp>
      <p:sp>
        <p:nvSpPr>
          <p:cNvPr id="1048612" name="TextBox 2"/>
          <p:cNvSpPr txBox="1"/>
          <p:nvPr/>
        </p:nvSpPr>
        <p:spPr>
          <a:xfrm>
            <a:off x="3118262" y="772511"/>
            <a:ext cx="6012180" cy="4206240"/>
          </a:xfrm>
          <a:prstGeom prst="rect"/>
          <a:noFill/>
        </p:spPr>
        <p:txBody>
          <a:bodyPr rtlCol="0" wrap="none">
            <a:spAutoFit/>
          </a:bodyPr>
          <a:p>
            <a:pPr algn="l"/>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3600" lang="en-US">
                <a:solidFill>
                  <a:srgbClr val="0D0D0D"/>
                </a:solidFill>
                <a:latin typeface="Times New Roman" panose="02020603050405020304" pitchFamily="18" charset="0"/>
                <a:cs typeface="Times New Roman" panose="02020603050405020304" pitchFamily="18" charset="0"/>
              </a:rPr>
              <a:t>Dataset Description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Results and </a:t>
            </a:r>
            <a:r>
              <a:rPr dirty="0" sz="3600" lang="en-US">
                <a:solidFill>
                  <a:srgbClr val="0D0D0D"/>
                </a:solidFill>
                <a:latin typeface="Times New Roman" panose="02020603050405020304" pitchFamily="18" charset="0"/>
                <a:cs typeface="Times New Roman" panose="02020603050405020304" pitchFamily="18" charset="0"/>
              </a:rPr>
              <a:t>Discussion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extBox 3"/>
          <p:cNvSpPr txBox="1"/>
          <p:nvPr/>
        </p:nvSpPr>
        <p:spPr>
          <a:xfrm>
            <a:off x="433550" y="575441"/>
            <a:ext cx="6555829" cy="599440"/>
          </a:xfrm>
          <a:prstGeom prst="rect"/>
          <a:noFill/>
        </p:spPr>
        <p:txBody>
          <a:bodyPr rtlCol="0" wrap="square">
            <a:spAutoFit/>
          </a:bodyPr>
          <a:p>
            <a:r>
              <a:rPr dirty="0" sz="4000" lang="en-IN" spc="-20">
                <a:latin typeface="Bodoni MT" panose="02070603080606020203" pitchFamily="18" charset="0"/>
              </a:rPr>
              <a:t>P</a:t>
            </a:r>
            <a:r>
              <a:rPr dirty="0" sz="4000" lang="en-IN" spc="15">
                <a:latin typeface="Bodoni MT" panose="02070603080606020203" pitchFamily="18" charset="0"/>
              </a:rPr>
              <a:t>ROB</a:t>
            </a:r>
            <a:r>
              <a:rPr dirty="0" sz="4000" lang="en-IN" spc="55">
                <a:latin typeface="Bodoni MT" panose="02070603080606020203" pitchFamily="18" charset="0"/>
              </a:rPr>
              <a:t>L</a:t>
            </a:r>
            <a:r>
              <a:rPr dirty="0" sz="4000" lang="en-IN" spc="-20">
                <a:latin typeface="Bodoni MT" panose="02070603080606020203" pitchFamily="18" charset="0"/>
              </a:rPr>
              <a:t>E</a:t>
            </a:r>
            <a:r>
              <a:rPr dirty="0" sz="4000" lang="en-IN" spc="20">
                <a:latin typeface="Bodoni MT" panose="02070603080606020203" pitchFamily="18" charset="0"/>
              </a:rPr>
              <a:t>M </a:t>
            </a:r>
            <a:r>
              <a:rPr dirty="0" sz="4000" lang="en-IN" spc="10">
                <a:latin typeface="Bodoni MT" panose="02070603080606020203" pitchFamily="18" charset="0"/>
              </a:rPr>
              <a:t>S</a:t>
            </a:r>
            <a:r>
              <a:rPr dirty="0" sz="4000" lang="en-IN" spc="-370">
                <a:latin typeface="Bodoni MT" panose="02070603080606020203" pitchFamily="18" charset="0"/>
              </a:rPr>
              <a:t>T</a:t>
            </a:r>
            <a:r>
              <a:rPr dirty="0" sz="4000" lang="en-IN" spc="-375">
                <a:latin typeface="Bodoni MT" panose="02070603080606020203" pitchFamily="18" charset="0"/>
              </a:rPr>
              <a:t>A</a:t>
            </a:r>
            <a:r>
              <a:rPr dirty="0" sz="4000" lang="en-IN" spc="15">
                <a:latin typeface="Bodoni MT" panose="02070603080606020203" pitchFamily="18" charset="0"/>
              </a:rPr>
              <a:t>T</a:t>
            </a:r>
            <a:r>
              <a:rPr dirty="0" sz="4000" lang="en-IN" spc="-10">
                <a:latin typeface="Bodoni MT" panose="02070603080606020203" pitchFamily="18" charset="0"/>
              </a:rPr>
              <a:t>E</a:t>
            </a:r>
            <a:r>
              <a:rPr dirty="0" sz="4000" lang="en-IN" spc="-20">
                <a:latin typeface="Bodoni MT" panose="02070603080606020203" pitchFamily="18" charset="0"/>
              </a:rPr>
              <a:t>ME</a:t>
            </a:r>
            <a:r>
              <a:rPr dirty="0" sz="4000" lang="en-IN" spc="10">
                <a:latin typeface="Bodoni MT" panose="02070603080606020203" pitchFamily="18" charset="0"/>
              </a:rPr>
              <a:t>NT</a:t>
            </a:r>
            <a:endParaRPr dirty="0" sz="4000" lang="en-IN">
              <a:latin typeface="Bodoni MT" panose="02070603080606020203" pitchFamily="18" charset="0"/>
            </a:endParaRPr>
          </a:p>
        </p:txBody>
      </p:sp>
      <p:sp>
        <p:nvSpPr>
          <p:cNvPr id="1048614" name="TextBox 2"/>
          <p:cNvSpPr txBox="1"/>
          <p:nvPr/>
        </p:nvSpPr>
        <p:spPr>
          <a:xfrm>
            <a:off x="1261241" y="1623848"/>
            <a:ext cx="10389476" cy="2834641"/>
          </a:xfrm>
          <a:prstGeom prst="rect"/>
          <a:noFill/>
        </p:spPr>
        <p:txBody>
          <a:bodyPr wrap="square">
            <a:spAutoFit/>
          </a:bodyPr>
          <a:p>
            <a:r>
              <a:rPr dirty="0" sz="3600" lang="en-US">
                <a:latin typeface="Times New Roman" panose="02020603050405020304" pitchFamily="18" charset="0"/>
                <a:cs typeface="Times New Roman" panose="02020603050405020304" pitchFamily="18" charset="0"/>
              </a:rPr>
              <a:t>The problem statement section likely addresses specific challenges in measuring and improving employee performance. It might discuss issues like inconsistent evaluation methods, lack of data-driven insights, or inefficiencies in current performance review processes.</a:t>
            </a:r>
            <a:endParaRPr dirty="0" sz="3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extBox 1"/>
          <p:cNvSpPr txBox="1"/>
          <p:nvPr/>
        </p:nvSpPr>
        <p:spPr>
          <a:xfrm>
            <a:off x="701565" y="528145"/>
            <a:ext cx="6172200" cy="599440"/>
          </a:xfrm>
          <a:prstGeom prst="rect"/>
          <a:noFill/>
        </p:spPr>
        <p:txBody>
          <a:bodyPr rtlCol="0" wrap="square">
            <a:spAutoFit/>
          </a:bodyPr>
          <a:p>
            <a:r>
              <a:rPr dirty="0" sz="4000" lang="en-IN" spc="5">
                <a:latin typeface="Bodoni MT" panose="02070603080606020203" pitchFamily="18" charset="0"/>
              </a:rPr>
              <a:t>PROJECT	</a:t>
            </a:r>
            <a:r>
              <a:rPr dirty="0" sz="4000" lang="en-IN" spc="-20">
                <a:latin typeface="Bodoni MT" panose="02070603080606020203" pitchFamily="18" charset="0"/>
              </a:rPr>
              <a:t>OVERVIEW</a:t>
            </a:r>
            <a:endParaRPr dirty="0" sz="4000" lang="en-IN">
              <a:latin typeface="Bodoni MT" panose="02070603080606020203" pitchFamily="18" charset="0"/>
            </a:endParaRPr>
          </a:p>
        </p:txBody>
      </p:sp>
      <p:sp>
        <p:nvSpPr>
          <p:cNvPr id="1048599" name="TextBox 3"/>
          <p:cNvSpPr txBox="1"/>
          <p:nvPr/>
        </p:nvSpPr>
        <p:spPr>
          <a:xfrm>
            <a:off x="1974630" y="1479782"/>
            <a:ext cx="9171591" cy="3291840"/>
          </a:xfrm>
          <a:prstGeom prst="rect"/>
          <a:noFill/>
        </p:spPr>
        <p:txBody>
          <a:bodyPr wrap="square">
            <a:spAutoFit/>
          </a:bodyPr>
          <a:p>
            <a:r>
              <a:rPr dirty="0" sz="3600" lang="en-US">
                <a:latin typeface="Times New Roman" panose="02020603050405020304" pitchFamily="18" charset="0"/>
                <a:cs typeface="Times New Roman" panose="02020603050405020304" pitchFamily="18" charset="0"/>
              </a:rPr>
              <a:t>This section provides a brief overview of the project's objectives, perhaps aiming to enhance the effectiveness of performance evaluations using data analysis. It might also outline the scope of the project, including the number of employees analyzed, the duration of the study, and the key metrics considered.</a:t>
            </a:r>
            <a:endParaRPr dirty="0" sz="3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extBox 1"/>
          <p:cNvSpPr txBox="1"/>
          <p:nvPr/>
        </p:nvSpPr>
        <p:spPr>
          <a:xfrm>
            <a:off x="1340069" y="507103"/>
            <a:ext cx="9168620" cy="548640"/>
          </a:xfrm>
          <a:prstGeom prst="rect"/>
          <a:noFill/>
        </p:spPr>
        <p:txBody>
          <a:bodyPr rtlCol="0" wrap="square">
            <a:spAutoFit/>
          </a:bodyPr>
          <a:p>
            <a:r>
              <a:rPr dirty="0" sz="3600" lang="en-US" spc="25">
                <a:latin typeface="Bodoni MT" panose="02070603080606020203" pitchFamily="18" charset="0"/>
              </a:rPr>
              <a:t>W</a:t>
            </a:r>
            <a:r>
              <a:rPr dirty="0" sz="3600" lang="en-US" spc="-20">
                <a:latin typeface="Bodoni MT" panose="02070603080606020203" pitchFamily="18" charset="0"/>
              </a:rPr>
              <a:t>H</a:t>
            </a:r>
            <a:r>
              <a:rPr dirty="0" sz="3600" lang="en-US" spc="20">
                <a:latin typeface="Bodoni MT" panose="02070603080606020203" pitchFamily="18" charset="0"/>
              </a:rPr>
              <a:t>O</a:t>
            </a:r>
            <a:r>
              <a:rPr dirty="0" sz="3600" lang="en-US" spc="-235">
                <a:latin typeface="Bodoni MT" panose="02070603080606020203" pitchFamily="18" charset="0"/>
              </a:rPr>
              <a:t> </a:t>
            </a:r>
            <a:r>
              <a:rPr dirty="0" sz="3600" lang="en-US" spc="-10">
                <a:latin typeface="Bodoni MT" panose="02070603080606020203" pitchFamily="18" charset="0"/>
              </a:rPr>
              <a:t>AR</a:t>
            </a:r>
            <a:r>
              <a:rPr dirty="0" sz="3600" lang="en-US" spc="15">
                <a:latin typeface="Bodoni MT" panose="02070603080606020203" pitchFamily="18" charset="0"/>
              </a:rPr>
              <a:t>E</a:t>
            </a:r>
            <a:r>
              <a:rPr dirty="0" sz="3600" lang="en-US" spc="-35">
                <a:latin typeface="Bodoni MT" panose="02070603080606020203" pitchFamily="18" charset="0"/>
              </a:rPr>
              <a:t> </a:t>
            </a:r>
            <a:r>
              <a:rPr dirty="0" sz="3600" lang="en-US" spc="-10">
                <a:latin typeface="Bodoni MT" panose="02070603080606020203" pitchFamily="18" charset="0"/>
              </a:rPr>
              <a:t>T</a:t>
            </a:r>
            <a:r>
              <a:rPr dirty="0" sz="3600" lang="en-US" spc="-15">
                <a:latin typeface="Bodoni MT" panose="02070603080606020203" pitchFamily="18" charset="0"/>
              </a:rPr>
              <a:t>H</a:t>
            </a:r>
            <a:r>
              <a:rPr dirty="0" sz="3600" lang="en-US" spc="15">
                <a:latin typeface="Bodoni MT" panose="02070603080606020203" pitchFamily="18" charset="0"/>
              </a:rPr>
              <a:t>E</a:t>
            </a:r>
            <a:r>
              <a:rPr dirty="0" sz="3600" lang="en-US" spc="-35">
                <a:latin typeface="Bodoni MT" panose="02070603080606020203" pitchFamily="18" charset="0"/>
              </a:rPr>
              <a:t> </a:t>
            </a:r>
            <a:r>
              <a:rPr dirty="0" sz="3600" lang="en-US" spc="-20">
                <a:latin typeface="Bodoni MT" panose="02070603080606020203" pitchFamily="18" charset="0"/>
              </a:rPr>
              <a:t>E</a:t>
            </a:r>
            <a:r>
              <a:rPr dirty="0" sz="3600" lang="en-US" spc="30">
                <a:latin typeface="Bodoni MT" panose="02070603080606020203" pitchFamily="18" charset="0"/>
              </a:rPr>
              <a:t>N</a:t>
            </a:r>
            <a:r>
              <a:rPr dirty="0" sz="3600" lang="en-US" spc="15">
                <a:latin typeface="Bodoni MT" panose="02070603080606020203" pitchFamily="18" charset="0"/>
              </a:rPr>
              <a:t>D</a:t>
            </a:r>
            <a:r>
              <a:rPr dirty="0" sz="3600" lang="en-US" spc="-45">
                <a:latin typeface="Bodoni MT" panose="02070603080606020203" pitchFamily="18" charset="0"/>
              </a:rPr>
              <a:t> </a:t>
            </a:r>
            <a:r>
              <a:rPr dirty="0" sz="3600" lang="en-US">
                <a:latin typeface="Bodoni MT" panose="02070603080606020203" pitchFamily="18" charset="0"/>
              </a:rPr>
              <a:t>U</a:t>
            </a:r>
            <a:r>
              <a:rPr dirty="0" sz="3600" lang="en-US" spc="10">
                <a:latin typeface="Bodoni MT" panose="02070603080606020203" pitchFamily="18" charset="0"/>
              </a:rPr>
              <a:t>S</a:t>
            </a:r>
            <a:r>
              <a:rPr dirty="0" sz="3600" lang="en-US" spc="-25">
                <a:latin typeface="Bodoni MT" panose="02070603080606020203" pitchFamily="18" charset="0"/>
              </a:rPr>
              <a:t>E</a:t>
            </a:r>
            <a:r>
              <a:rPr dirty="0" sz="3600" lang="en-US" spc="-10">
                <a:latin typeface="Bodoni MT" panose="02070603080606020203" pitchFamily="18" charset="0"/>
              </a:rPr>
              <a:t>R</a:t>
            </a:r>
            <a:r>
              <a:rPr dirty="0" sz="3600" lang="en-US" spc="5">
                <a:latin typeface="Bodoni MT" panose="02070603080606020203" pitchFamily="18" charset="0"/>
              </a:rPr>
              <a:t>S?</a:t>
            </a:r>
            <a:endParaRPr dirty="0" sz="3600" lang="en-IN">
              <a:latin typeface="Bodoni MT" panose="02070603080606020203" pitchFamily="18" charset="0"/>
            </a:endParaRPr>
          </a:p>
        </p:txBody>
      </p:sp>
      <p:sp>
        <p:nvSpPr>
          <p:cNvPr id="1048596" name="TextBox 3"/>
          <p:cNvSpPr txBox="1"/>
          <p:nvPr/>
        </p:nvSpPr>
        <p:spPr>
          <a:xfrm>
            <a:off x="1793327" y="1674674"/>
            <a:ext cx="9589376" cy="3291841"/>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This part identifies the primary stakeholders who would benefit from the analysis. Likely end users include:</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HR Managers</a:t>
            </a:r>
            <a:r>
              <a:rPr dirty="0" sz="2800" lang="en-US">
                <a:latin typeface="Times New Roman" panose="02020603050405020304" pitchFamily="18" charset="0"/>
                <a:cs typeface="Times New Roman" panose="02020603050405020304" pitchFamily="18" charset="0"/>
              </a:rPr>
              <a:t>: To improve performance evaluation processes.</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Team Leaders</a:t>
            </a:r>
            <a:r>
              <a:rPr dirty="0" sz="2800" lang="en-US">
                <a:latin typeface="Times New Roman" panose="02020603050405020304" pitchFamily="18" charset="0"/>
                <a:cs typeface="Times New Roman" panose="02020603050405020304" pitchFamily="18" charset="0"/>
              </a:rPr>
              <a:t>: To identify top performers and areas needing improvement.</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Employees</a:t>
            </a:r>
            <a:r>
              <a:rPr dirty="0" sz="2800" lang="en-US">
                <a:latin typeface="Times New Roman" panose="02020603050405020304" pitchFamily="18" charset="0"/>
                <a:cs typeface="Times New Roman" panose="02020603050405020304" pitchFamily="18" charset="0"/>
              </a:rPr>
              <a:t>: To understand how their performance is measured.</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Senior Management</a:t>
            </a:r>
            <a:r>
              <a:rPr dirty="0" sz="2800" lang="en-US">
                <a:latin typeface="Times New Roman" panose="02020603050405020304" pitchFamily="18" charset="0"/>
                <a:cs typeface="Times New Roman" panose="02020603050405020304" pitchFamily="18" charset="0"/>
              </a:rPr>
              <a:t>: To make strategic decisions based on performance data</a:t>
            </a:r>
            <a:r>
              <a:rPr dirty="0"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TextBox 1"/>
          <p:cNvSpPr txBox="1"/>
          <p:nvPr/>
        </p:nvSpPr>
        <p:spPr>
          <a:xfrm>
            <a:off x="444062" y="496614"/>
            <a:ext cx="11303876" cy="548640"/>
          </a:xfrm>
          <a:prstGeom prst="rect"/>
          <a:noFill/>
        </p:spPr>
        <p:txBody>
          <a:bodyPr rtlCol="0" wrap="square">
            <a:spAutoFit/>
          </a:bodyPr>
          <a:p>
            <a:r>
              <a:rPr dirty="0" sz="3600" lang="en-US" spc="10">
                <a:latin typeface="Bodoni MT" panose="02070603080606020203" pitchFamily="18" charset="0"/>
              </a:rPr>
              <a:t>O</a:t>
            </a:r>
            <a:r>
              <a:rPr dirty="0" sz="3600" lang="en-US" spc="25">
                <a:latin typeface="Bodoni MT" panose="02070603080606020203" pitchFamily="18" charset="0"/>
              </a:rPr>
              <a:t>U</a:t>
            </a:r>
            <a:r>
              <a:rPr dirty="0" sz="3600" lang="en-US">
                <a:latin typeface="Bodoni MT" panose="02070603080606020203" pitchFamily="18" charset="0"/>
              </a:rPr>
              <a:t>R</a:t>
            </a:r>
            <a:r>
              <a:rPr dirty="0" sz="3600" lang="en-US" spc="5">
                <a:latin typeface="Bodoni MT" panose="02070603080606020203" pitchFamily="18" charset="0"/>
              </a:rPr>
              <a:t> </a:t>
            </a:r>
            <a:r>
              <a:rPr dirty="0" sz="3600" lang="en-US" spc="25">
                <a:latin typeface="Bodoni MT" panose="02070603080606020203" pitchFamily="18" charset="0"/>
              </a:rPr>
              <a:t>S</a:t>
            </a:r>
            <a:r>
              <a:rPr dirty="0" sz="3600" lang="en-US" spc="10">
                <a:latin typeface="Bodoni MT" panose="02070603080606020203" pitchFamily="18" charset="0"/>
              </a:rPr>
              <a:t>O</a:t>
            </a:r>
            <a:r>
              <a:rPr dirty="0" sz="3600" lang="en-US" spc="25">
                <a:latin typeface="Bodoni MT" panose="02070603080606020203" pitchFamily="18" charset="0"/>
              </a:rPr>
              <a:t>LU</a:t>
            </a:r>
            <a:r>
              <a:rPr dirty="0" sz="3600" lang="en-US" spc="-35">
                <a:latin typeface="Bodoni MT" panose="02070603080606020203" pitchFamily="18" charset="0"/>
              </a:rPr>
              <a:t>T</a:t>
            </a:r>
            <a:r>
              <a:rPr dirty="0" sz="3600" lang="en-US" spc="-30">
                <a:latin typeface="Bodoni MT" panose="02070603080606020203" pitchFamily="18" charset="0"/>
              </a:rPr>
              <a:t>I</a:t>
            </a:r>
            <a:r>
              <a:rPr dirty="0" sz="3600" lang="en-US" spc="10">
                <a:latin typeface="Bodoni MT" panose="02070603080606020203" pitchFamily="18" charset="0"/>
              </a:rPr>
              <a:t>O</a:t>
            </a:r>
            <a:r>
              <a:rPr dirty="0" sz="3600" lang="en-US">
                <a:latin typeface="Bodoni MT" panose="02070603080606020203" pitchFamily="18" charset="0"/>
              </a:rPr>
              <a:t>N</a:t>
            </a:r>
            <a:r>
              <a:rPr dirty="0" sz="3600" lang="en-US" spc="-345">
                <a:latin typeface="Bodoni MT" panose="02070603080606020203" pitchFamily="18" charset="0"/>
              </a:rPr>
              <a:t> </a:t>
            </a:r>
            <a:r>
              <a:rPr dirty="0" sz="3600" lang="en-US" spc="-35">
                <a:latin typeface="Bodoni MT" panose="02070603080606020203" pitchFamily="18" charset="0"/>
              </a:rPr>
              <a:t>A</a:t>
            </a:r>
            <a:r>
              <a:rPr dirty="0" sz="3600" lang="en-US" spc="-5">
                <a:latin typeface="Bodoni MT" panose="02070603080606020203" pitchFamily="18" charset="0"/>
              </a:rPr>
              <a:t>N</a:t>
            </a:r>
            <a:r>
              <a:rPr dirty="0" sz="3600" lang="en-US">
                <a:latin typeface="Bodoni MT" panose="02070603080606020203" pitchFamily="18" charset="0"/>
              </a:rPr>
              <a:t>D</a:t>
            </a:r>
            <a:r>
              <a:rPr dirty="0" sz="3600" lang="en-US" spc="35">
                <a:latin typeface="Bodoni MT" panose="02070603080606020203" pitchFamily="18" charset="0"/>
              </a:rPr>
              <a:t> </a:t>
            </a:r>
            <a:r>
              <a:rPr dirty="0" sz="3600" lang="en-US" spc="-30">
                <a:latin typeface="Bodoni MT" panose="02070603080606020203" pitchFamily="18" charset="0"/>
              </a:rPr>
              <a:t>I</a:t>
            </a:r>
            <a:r>
              <a:rPr dirty="0" sz="3600" lang="en-US" spc="-35">
                <a:latin typeface="Bodoni MT" panose="02070603080606020203" pitchFamily="18" charset="0"/>
              </a:rPr>
              <a:t>T</a:t>
            </a:r>
            <a:r>
              <a:rPr dirty="0" sz="3600" lang="en-US">
                <a:latin typeface="Bodoni MT" panose="02070603080606020203" pitchFamily="18" charset="0"/>
              </a:rPr>
              <a:t>S</a:t>
            </a:r>
            <a:r>
              <a:rPr dirty="0" sz="3600" lang="en-US" spc="60">
                <a:latin typeface="Bodoni MT" panose="02070603080606020203" pitchFamily="18" charset="0"/>
              </a:rPr>
              <a:t> </a:t>
            </a:r>
            <a:r>
              <a:rPr dirty="0" sz="3600" lang="en-US" spc="-295">
                <a:latin typeface="Bodoni MT" panose="02070603080606020203" pitchFamily="18" charset="0"/>
              </a:rPr>
              <a:t>V</a:t>
            </a:r>
            <a:r>
              <a:rPr dirty="0" sz="3600" lang="en-US" spc="-35">
                <a:latin typeface="Bodoni MT" panose="02070603080606020203" pitchFamily="18" charset="0"/>
              </a:rPr>
              <a:t>A</a:t>
            </a:r>
            <a:r>
              <a:rPr dirty="0" sz="3600" lang="en-US" spc="25">
                <a:latin typeface="Bodoni MT" panose="02070603080606020203" pitchFamily="18" charset="0"/>
              </a:rPr>
              <a:t>LU</a:t>
            </a:r>
            <a:r>
              <a:rPr dirty="0" sz="3600" lang="en-US">
                <a:latin typeface="Bodoni MT" panose="02070603080606020203" pitchFamily="18" charset="0"/>
              </a:rPr>
              <a:t>E</a:t>
            </a:r>
            <a:r>
              <a:rPr dirty="0" sz="3600" lang="en-US" spc="-65">
                <a:latin typeface="Bodoni MT" panose="02070603080606020203" pitchFamily="18" charset="0"/>
              </a:rPr>
              <a:t> </a:t>
            </a:r>
            <a:r>
              <a:rPr dirty="0" sz="3600" lang="en-US" spc="-15">
                <a:latin typeface="Bodoni MT" panose="02070603080606020203" pitchFamily="18" charset="0"/>
              </a:rPr>
              <a:t>P</a:t>
            </a:r>
            <a:r>
              <a:rPr dirty="0" sz="3600" lang="en-US" spc="-30">
                <a:latin typeface="Bodoni MT" panose="02070603080606020203" pitchFamily="18" charset="0"/>
              </a:rPr>
              <a:t>R</a:t>
            </a:r>
            <a:r>
              <a:rPr dirty="0" sz="3600" lang="en-US" spc="10">
                <a:latin typeface="Bodoni MT" panose="02070603080606020203" pitchFamily="18" charset="0"/>
              </a:rPr>
              <a:t>O</a:t>
            </a:r>
            <a:r>
              <a:rPr dirty="0" sz="3600" lang="en-US" spc="-15">
                <a:latin typeface="Bodoni MT" panose="02070603080606020203" pitchFamily="18" charset="0"/>
              </a:rPr>
              <a:t>P</a:t>
            </a:r>
            <a:r>
              <a:rPr dirty="0" sz="3600" lang="en-US" spc="10">
                <a:latin typeface="Bodoni MT" panose="02070603080606020203" pitchFamily="18" charset="0"/>
              </a:rPr>
              <a:t>O</a:t>
            </a:r>
            <a:r>
              <a:rPr dirty="0" sz="3600" lang="en-US" spc="25">
                <a:latin typeface="Bodoni MT" panose="02070603080606020203" pitchFamily="18" charset="0"/>
              </a:rPr>
              <a:t>S</a:t>
            </a:r>
            <a:r>
              <a:rPr dirty="0" sz="3600" lang="en-US" spc="-30">
                <a:latin typeface="Bodoni MT" panose="02070603080606020203" pitchFamily="18" charset="0"/>
              </a:rPr>
              <a:t>I</a:t>
            </a:r>
            <a:r>
              <a:rPr dirty="0" sz="3600" lang="en-US" spc="-35">
                <a:latin typeface="Bodoni MT" panose="02070603080606020203" pitchFamily="18" charset="0"/>
              </a:rPr>
              <a:t>T</a:t>
            </a:r>
            <a:r>
              <a:rPr dirty="0" sz="3600" lang="en-US" spc="-30">
                <a:latin typeface="Bodoni MT" panose="02070603080606020203" pitchFamily="18" charset="0"/>
              </a:rPr>
              <a:t>I</a:t>
            </a:r>
            <a:r>
              <a:rPr dirty="0" sz="3600" lang="en-US" spc="10">
                <a:latin typeface="Bodoni MT" panose="02070603080606020203" pitchFamily="18" charset="0"/>
              </a:rPr>
              <a:t>O</a:t>
            </a:r>
            <a:r>
              <a:rPr dirty="0" sz="3600" lang="en-US">
                <a:latin typeface="Bodoni MT" panose="02070603080606020203" pitchFamily="18" charset="0"/>
              </a:rPr>
              <a:t>N</a:t>
            </a:r>
            <a:endParaRPr dirty="0" sz="3600" lang="en-IN">
              <a:latin typeface="Bodoni MT" panose="02070603080606020203" pitchFamily="18" charset="0"/>
            </a:endParaRPr>
          </a:p>
        </p:txBody>
      </p:sp>
      <p:sp>
        <p:nvSpPr>
          <p:cNvPr id="1048591" name="TextBox 3"/>
          <p:cNvSpPr txBox="1"/>
          <p:nvPr/>
        </p:nvSpPr>
        <p:spPr>
          <a:xfrm>
            <a:off x="2084989" y="1443841"/>
            <a:ext cx="8903576" cy="3291840"/>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This section outlines the proposed solution, which involves using Excel for employee performance analysis. The value proposition might highlight how this solution is:</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Cost-Effective</a:t>
            </a:r>
            <a:r>
              <a:rPr dirty="0" sz="2800" lang="en-US">
                <a:latin typeface="Times New Roman" panose="02020603050405020304" pitchFamily="18" charset="0"/>
                <a:cs typeface="Times New Roman" panose="02020603050405020304" pitchFamily="18" charset="0"/>
              </a:rPr>
              <a:t>: Excel is widely available and requires no additional investment.</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User-Friendly</a:t>
            </a:r>
            <a:r>
              <a:rPr dirty="0" sz="2800" lang="en-US">
                <a:latin typeface="Times New Roman" panose="02020603050405020304" pitchFamily="18" charset="0"/>
                <a:cs typeface="Times New Roman" panose="02020603050405020304" pitchFamily="18" charset="0"/>
              </a:rPr>
              <a:t>: Easily accessible to HR teams without specialized software training.</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Customizable</a:t>
            </a:r>
            <a:r>
              <a:rPr dirty="0" sz="2800" lang="en-US">
                <a:latin typeface="Times New Roman" panose="02020603050405020304" pitchFamily="18" charset="0"/>
                <a:cs typeface="Times New Roman" panose="02020603050405020304" pitchFamily="18" charset="0"/>
              </a:rPr>
              <a:t>: Can be tailored to meet the specific needs of different organizations.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TextBox 1"/>
          <p:cNvSpPr txBox="1"/>
          <p:nvPr/>
        </p:nvSpPr>
        <p:spPr>
          <a:xfrm>
            <a:off x="502702" y="528146"/>
            <a:ext cx="5898097" cy="548640"/>
          </a:xfrm>
          <a:prstGeom prst="rect"/>
          <a:noFill/>
        </p:spPr>
        <p:txBody>
          <a:bodyPr rtlCol="0" wrap="square">
            <a:spAutoFit/>
          </a:bodyPr>
          <a:p>
            <a:r>
              <a:rPr dirty="0" sz="3600" lang="en-IN">
                <a:latin typeface="Bodoni MT" panose="02070603080606020203" pitchFamily="18" charset="0"/>
              </a:rPr>
              <a:t>DATASET DESCRIPTION</a:t>
            </a:r>
          </a:p>
        </p:txBody>
      </p:sp>
      <p:sp>
        <p:nvSpPr>
          <p:cNvPr id="1048587" name="TextBox 3"/>
          <p:cNvSpPr txBox="1"/>
          <p:nvPr/>
        </p:nvSpPr>
        <p:spPr>
          <a:xfrm>
            <a:off x="2100755" y="1558610"/>
            <a:ext cx="9045466" cy="2225041"/>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Here, the presentation likely details the data used for analysis, which might include:</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Employee Demographics</a:t>
            </a:r>
            <a:r>
              <a:rPr dirty="0" sz="2800" lang="en-US">
                <a:latin typeface="Times New Roman" panose="02020603050405020304" pitchFamily="18" charset="0"/>
                <a:cs typeface="Times New Roman" panose="02020603050405020304" pitchFamily="18" charset="0"/>
              </a:rPr>
              <a:t>: Gender, age, department, etc.</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Performance Ratings</a:t>
            </a:r>
            <a:r>
              <a:rPr dirty="0" sz="2800" lang="en-US">
                <a:latin typeface="Times New Roman" panose="02020603050405020304" pitchFamily="18" charset="0"/>
                <a:cs typeface="Times New Roman" panose="02020603050405020304" pitchFamily="18" charset="0"/>
              </a:rPr>
              <a:t>: Categorized into “Exceeds,” “Fully Meets,” and “Needs Improvement.”</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Other Metrics</a:t>
            </a:r>
            <a:r>
              <a:rPr dirty="0" sz="2800" lang="en-US">
                <a:latin typeface="Times New Roman" panose="02020603050405020304" pitchFamily="18" charset="0"/>
                <a:cs typeface="Times New Roman" panose="02020603050405020304" pitchFamily="18" charset="0"/>
              </a:rPr>
              <a:t>: Attendance, project completion rates, etc</a:t>
            </a:r>
            <a:r>
              <a:rPr dirty="0"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8" name="TextBox 2"/>
          <p:cNvSpPr txBox="1"/>
          <p:nvPr/>
        </p:nvSpPr>
        <p:spPr>
          <a:xfrm>
            <a:off x="1450427" y="1300601"/>
            <a:ext cx="9695794" cy="3164840"/>
          </a:xfrm>
          <a:prstGeom prst="rect"/>
          <a:noFill/>
        </p:spPr>
        <p:txBody>
          <a:bodyPr wrap="square">
            <a:spAutoFit/>
          </a:bodyPr>
          <a:p>
            <a:endParaRPr b="1" dirty="0" lang="en-US"/>
          </a:p>
          <a:p>
            <a:r>
              <a:rPr dirty="0" sz="2800" lang="en-US">
                <a:latin typeface="Times New Roman" panose="02020603050405020304" pitchFamily="18" charset="0"/>
                <a:cs typeface="Times New Roman" panose="02020603050405020304" pitchFamily="18" charset="0"/>
              </a:rPr>
              <a:t>The modeling approach describes the methods used to analyze the data, likely involving:</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Data Segmentation</a:t>
            </a:r>
            <a:r>
              <a:rPr dirty="0" sz="2800" lang="en-US">
                <a:latin typeface="Times New Roman" panose="02020603050405020304" pitchFamily="18" charset="0"/>
                <a:cs typeface="Times New Roman" panose="02020603050405020304" pitchFamily="18" charset="0"/>
              </a:rPr>
              <a:t>: Grouping employees based on performance levels.</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Statistical Analysis</a:t>
            </a:r>
            <a:r>
              <a:rPr dirty="0" sz="2800" lang="en-US">
                <a:latin typeface="Times New Roman" panose="02020603050405020304" pitchFamily="18" charset="0"/>
                <a:cs typeface="Times New Roman" panose="02020603050405020304" pitchFamily="18" charset="0"/>
              </a:rPr>
              <a:t>: Using Excel functions to calculate averages, distributions, and trends.</a:t>
            </a:r>
          </a:p>
          <a:p>
            <a:pPr>
              <a:buFont typeface="Arial" panose="020B0604020202020204" pitchFamily="34" charset="0"/>
              <a:buChar char="•"/>
            </a:pPr>
            <a:r>
              <a:rPr b="1" dirty="0" sz="2800" lang="en-US">
                <a:latin typeface="Times New Roman" panose="02020603050405020304" pitchFamily="18" charset="0"/>
                <a:cs typeface="Times New Roman" panose="02020603050405020304" pitchFamily="18" charset="0"/>
              </a:rPr>
              <a:t>Visualizations</a:t>
            </a:r>
            <a:r>
              <a:rPr dirty="0" sz="2800" lang="en-US">
                <a:latin typeface="Times New Roman" panose="02020603050405020304" pitchFamily="18" charset="0"/>
                <a:cs typeface="Times New Roman" panose="02020603050405020304" pitchFamily="18" charset="0"/>
              </a:rPr>
              <a:t>: Creating charts and tables to represent the data clearly.</a:t>
            </a:r>
          </a:p>
        </p:txBody>
      </p:sp>
      <p:sp>
        <p:nvSpPr>
          <p:cNvPr id="1048589" name="TextBox 3"/>
          <p:cNvSpPr txBox="1"/>
          <p:nvPr/>
        </p:nvSpPr>
        <p:spPr>
          <a:xfrm>
            <a:off x="807982" y="654270"/>
            <a:ext cx="6491453" cy="548640"/>
          </a:xfrm>
          <a:prstGeom prst="rect"/>
          <a:noFill/>
        </p:spPr>
        <p:txBody>
          <a:bodyPr rtlCol="0" wrap="square">
            <a:spAutoFit/>
          </a:bodyPr>
          <a:p>
            <a:r>
              <a:rPr dirty="0" sz="3600" lang="en-US">
                <a:latin typeface="Bodoni MT" panose="02070603080606020203" pitchFamily="18" charset="0"/>
              </a:rPr>
              <a:t>MODELLING APPROACH</a:t>
            </a:r>
            <a:endParaRPr dirty="0" sz="3600" lang="en-IN">
              <a:latin typeface="Bodoni MT" panose="02070603080606020203" pitchFamily="18" charset="0"/>
            </a:endParaRPr>
          </a:p>
        </p:txBody>
      </p:sp>
    </p:spTree>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Custom 40">
    <a:dk1>
      <a:sysClr lastClr="000000" val="windowText"/>
    </a:dk1>
    <a:lt1>
      <a:sysClr lastClr="FFFFFF" val="window"/>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Velu max</dc:creator>
  <cp:lastModifiedBy>Velu max</cp:lastModifiedBy>
  <dcterms:created xsi:type="dcterms:W3CDTF">2024-08-26T07:53:42Z</dcterms:created>
  <dcterms:modified xsi:type="dcterms:W3CDTF">2024-08-28T06:31:35Z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160b5ed59497467eabe930b1a4c79530</vt:lpwstr>
  </property>
</Properties>
</file>