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Lst>
  <p:sldIdLst>
    <p:sldId id="267" r:id="rId2"/>
    <p:sldId id="290" r:id="rId3"/>
    <p:sldId id="258" r:id="rId4"/>
    <p:sldId id="259" r:id="rId5"/>
    <p:sldId id="260" r:id="rId6"/>
    <p:sldId id="271" r:id="rId7"/>
    <p:sldId id="272" r:id="rId8"/>
    <p:sldId id="273" r:id="rId9"/>
    <p:sldId id="274" r:id="rId10"/>
    <p:sldId id="275" r:id="rId11"/>
    <p:sldId id="276" r:id="rId12"/>
    <p:sldId id="277" r:id="rId13"/>
    <p:sldId id="293" r:id="rId14"/>
    <p:sldId id="291" r:id="rId15"/>
    <p:sldId id="298" r:id="rId16"/>
    <p:sldId id="297" r:id="rId17"/>
    <p:sldId id="296" r:id="rId18"/>
    <p:sldId id="295" r:id="rId19"/>
    <p:sldId id="294" r:id="rId20"/>
    <p:sldId id="292" r:id="rId21"/>
    <p:sldId id="270" r:id="rId22"/>
    <p:sldId id="278" r:id="rId23"/>
    <p:sldId id="286" r:id="rId24"/>
    <p:sldId id="287" r:id="rId25"/>
    <p:sldId id="26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EDD0F47-653F-4E9F-97FA-37917E0D7540}">
          <p14:sldIdLst>
            <p14:sldId id="267"/>
            <p14:sldId id="290"/>
            <p14:sldId id="258"/>
            <p14:sldId id="259"/>
            <p14:sldId id="260"/>
            <p14:sldId id="271"/>
            <p14:sldId id="272"/>
            <p14:sldId id="273"/>
            <p14:sldId id="274"/>
            <p14:sldId id="275"/>
            <p14:sldId id="276"/>
            <p14:sldId id="277"/>
            <p14:sldId id="293"/>
            <p14:sldId id="291"/>
            <p14:sldId id="298"/>
            <p14:sldId id="297"/>
            <p14:sldId id="296"/>
            <p14:sldId id="295"/>
            <p14:sldId id="294"/>
            <p14:sldId id="292"/>
            <p14:sldId id="270"/>
            <p14:sldId id="278"/>
            <p14:sldId id="286"/>
            <p14:sldId id="287"/>
            <p14:sldId id="26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0F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59D244-6778-4475-A44E-72CCFC4FB465}" type="datetimeFigureOut">
              <a:rPr lang="en-US" smtClean="0"/>
              <a:pPr/>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A36BE-B898-4E5D-802A-00A8F73D2CBA}" type="slidenum">
              <a:rPr lang="en-US" smtClean="0"/>
              <a:pPr/>
              <a:t>‹#›</a:t>
            </a:fld>
            <a:endParaRPr lang="en-US"/>
          </a:p>
        </p:txBody>
      </p:sp>
    </p:spTree>
    <p:extLst>
      <p:ext uri="{BB962C8B-B14F-4D97-AF65-F5344CB8AC3E}">
        <p14:creationId xmlns:p14="http://schemas.microsoft.com/office/powerpoint/2010/main" val="1118569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59D244-6778-4475-A44E-72CCFC4FB465}" type="datetimeFigureOut">
              <a:rPr lang="en-US" smtClean="0"/>
              <a:pPr/>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A36BE-B898-4E5D-802A-00A8F73D2CBA}" type="slidenum">
              <a:rPr lang="en-US" smtClean="0"/>
              <a:pPr/>
              <a:t>‹#›</a:t>
            </a:fld>
            <a:endParaRPr lang="en-US"/>
          </a:p>
        </p:txBody>
      </p:sp>
    </p:spTree>
    <p:extLst>
      <p:ext uri="{BB962C8B-B14F-4D97-AF65-F5344CB8AC3E}">
        <p14:creationId xmlns:p14="http://schemas.microsoft.com/office/powerpoint/2010/main" val="290152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59D244-6778-4475-A44E-72CCFC4FB465}" type="datetimeFigureOut">
              <a:rPr lang="en-US" smtClean="0"/>
              <a:pPr/>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A36BE-B898-4E5D-802A-00A8F73D2CBA}"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27537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59D244-6778-4475-A44E-72CCFC4FB465}" type="datetimeFigureOut">
              <a:rPr lang="en-US" smtClean="0"/>
              <a:pPr/>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A36BE-B898-4E5D-802A-00A8F73D2CBA}" type="slidenum">
              <a:rPr lang="en-US" smtClean="0"/>
              <a:pPr/>
              <a:t>‹#›</a:t>
            </a:fld>
            <a:endParaRPr lang="en-US"/>
          </a:p>
        </p:txBody>
      </p:sp>
    </p:spTree>
    <p:extLst>
      <p:ext uri="{BB962C8B-B14F-4D97-AF65-F5344CB8AC3E}">
        <p14:creationId xmlns:p14="http://schemas.microsoft.com/office/powerpoint/2010/main" val="30858299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59D244-6778-4475-A44E-72CCFC4FB465}" type="datetimeFigureOut">
              <a:rPr lang="en-US" smtClean="0"/>
              <a:pPr/>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A36BE-B898-4E5D-802A-00A8F73D2CBA}"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24775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59D244-6778-4475-A44E-72CCFC4FB465}" type="datetimeFigureOut">
              <a:rPr lang="en-US" smtClean="0"/>
              <a:pPr/>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A36BE-B898-4E5D-802A-00A8F73D2CBA}" type="slidenum">
              <a:rPr lang="en-US" smtClean="0"/>
              <a:pPr/>
              <a:t>‹#›</a:t>
            </a:fld>
            <a:endParaRPr lang="en-US"/>
          </a:p>
        </p:txBody>
      </p:sp>
    </p:spTree>
    <p:extLst>
      <p:ext uri="{BB962C8B-B14F-4D97-AF65-F5344CB8AC3E}">
        <p14:creationId xmlns:p14="http://schemas.microsoft.com/office/powerpoint/2010/main" val="3690963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59D244-6778-4475-A44E-72CCFC4FB465}" type="datetimeFigureOut">
              <a:rPr lang="en-US" smtClean="0"/>
              <a:pPr/>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A36BE-B898-4E5D-802A-00A8F73D2CBA}" type="slidenum">
              <a:rPr lang="en-US" smtClean="0"/>
              <a:pPr/>
              <a:t>‹#›</a:t>
            </a:fld>
            <a:endParaRPr lang="en-US"/>
          </a:p>
        </p:txBody>
      </p:sp>
    </p:spTree>
    <p:extLst>
      <p:ext uri="{BB962C8B-B14F-4D97-AF65-F5344CB8AC3E}">
        <p14:creationId xmlns:p14="http://schemas.microsoft.com/office/powerpoint/2010/main" val="4099096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59D244-6778-4475-A44E-72CCFC4FB465}" type="datetimeFigureOut">
              <a:rPr lang="en-US" smtClean="0"/>
              <a:pPr/>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A36BE-B898-4E5D-802A-00A8F73D2CBA}" type="slidenum">
              <a:rPr lang="en-US" smtClean="0"/>
              <a:pPr/>
              <a:t>‹#›</a:t>
            </a:fld>
            <a:endParaRPr lang="en-US"/>
          </a:p>
        </p:txBody>
      </p:sp>
    </p:spTree>
    <p:extLst>
      <p:ext uri="{BB962C8B-B14F-4D97-AF65-F5344CB8AC3E}">
        <p14:creationId xmlns:p14="http://schemas.microsoft.com/office/powerpoint/2010/main" val="3095540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59D244-6778-4475-A44E-72CCFC4FB465}" type="datetimeFigureOut">
              <a:rPr lang="en-US" smtClean="0"/>
              <a:pPr/>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A36BE-B898-4E5D-802A-00A8F73D2CBA}" type="slidenum">
              <a:rPr lang="en-US" smtClean="0"/>
              <a:pPr/>
              <a:t>‹#›</a:t>
            </a:fld>
            <a:endParaRPr lang="en-US"/>
          </a:p>
        </p:txBody>
      </p:sp>
    </p:spTree>
    <p:extLst>
      <p:ext uri="{BB962C8B-B14F-4D97-AF65-F5344CB8AC3E}">
        <p14:creationId xmlns:p14="http://schemas.microsoft.com/office/powerpoint/2010/main" val="3908496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59D244-6778-4475-A44E-72CCFC4FB465}" type="datetimeFigureOut">
              <a:rPr lang="en-US" smtClean="0"/>
              <a:pPr/>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A36BE-B898-4E5D-802A-00A8F73D2CBA}" type="slidenum">
              <a:rPr lang="en-US" smtClean="0"/>
              <a:pPr/>
              <a:t>‹#›</a:t>
            </a:fld>
            <a:endParaRPr lang="en-US"/>
          </a:p>
        </p:txBody>
      </p:sp>
    </p:spTree>
    <p:extLst>
      <p:ext uri="{BB962C8B-B14F-4D97-AF65-F5344CB8AC3E}">
        <p14:creationId xmlns:p14="http://schemas.microsoft.com/office/powerpoint/2010/main" val="2428234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59D244-6778-4475-A44E-72CCFC4FB465}" type="datetimeFigureOut">
              <a:rPr lang="en-US" smtClean="0"/>
              <a:pPr/>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A36BE-B898-4E5D-802A-00A8F73D2CBA}" type="slidenum">
              <a:rPr lang="en-US" smtClean="0"/>
              <a:pPr/>
              <a:t>‹#›</a:t>
            </a:fld>
            <a:endParaRPr lang="en-US"/>
          </a:p>
        </p:txBody>
      </p:sp>
    </p:spTree>
    <p:extLst>
      <p:ext uri="{BB962C8B-B14F-4D97-AF65-F5344CB8AC3E}">
        <p14:creationId xmlns:p14="http://schemas.microsoft.com/office/powerpoint/2010/main" val="4107365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59D244-6778-4475-A44E-72CCFC4FB465}" type="datetimeFigureOut">
              <a:rPr lang="en-US" smtClean="0"/>
              <a:pPr/>
              <a:t>10/15/2023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EA36BE-B898-4E5D-802A-00A8F73D2CBA}" type="slidenum">
              <a:rPr lang="en-US" smtClean="0"/>
              <a:pPr/>
              <a:t>‹#›</a:t>
            </a:fld>
            <a:endParaRPr lang="en-US"/>
          </a:p>
        </p:txBody>
      </p:sp>
    </p:spTree>
    <p:extLst>
      <p:ext uri="{BB962C8B-B14F-4D97-AF65-F5344CB8AC3E}">
        <p14:creationId xmlns:p14="http://schemas.microsoft.com/office/powerpoint/2010/main" val="2892820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59D244-6778-4475-A44E-72CCFC4FB465}" type="datetimeFigureOut">
              <a:rPr lang="en-US" smtClean="0"/>
              <a:pPr/>
              <a:t>10/15/2023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EA36BE-B898-4E5D-802A-00A8F73D2CBA}" type="slidenum">
              <a:rPr lang="en-US" smtClean="0"/>
              <a:pPr/>
              <a:t>‹#›</a:t>
            </a:fld>
            <a:endParaRPr lang="en-US"/>
          </a:p>
        </p:txBody>
      </p:sp>
    </p:spTree>
    <p:extLst>
      <p:ext uri="{BB962C8B-B14F-4D97-AF65-F5344CB8AC3E}">
        <p14:creationId xmlns:p14="http://schemas.microsoft.com/office/powerpoint/2010/main" val="139275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9D244-6778-4475-A44E-72CCFC4FB465}" type="datetimeFigureOut">
              <a:rPr lang="en-US" smtClean="0"/>
              <a:pPr/>
              <a:t>10/15/2023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EA36BE-B898-4E5D-802A-00A8F73D2CBA}" type="slidenum">
              <a:rPr lang="en-US" smtClean="0"/>
              <a:pPr/>
              <a:t>‹#›</a:t>
            </a:fld>
            <a:endParaRPr lang="en-US"/>
          </a:p>
        </p:txBody>
      </p:sp>
    </p:spTree>
    <p:extLst>
      <p:ext uri="{BB962C8B-B14F-4D97-AF65-F5344CB8AC3E}">
        <p14:creationId xmlns:p14="http://schemas.microsoft.com/office/powerpoint/2010/main" val="3173781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59D244-6778-4475-A44E-72CCFC4FB465}" type="datetimeFigureOut">
              <a:rPr lang="en-US" smtClean="0"/>
              <a:pPr/>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A36BE-B898-4E5D-802A-00A8F73D2CBA}" type="slidenum">
              <a:rPr lang="en-US" smtClean="0"/>
              <a:pPr/>
              <a:t>‹#›</a:t>
            </a:fld>
            <a:endParaRPr lang="en-US"/>
          </a:p>
        </p:txBody>
      </p:sp>
    </p:spTree>
    <p:extLst>
      <p:ext uri="{BB962C8B-B14F-4D97-AF65-F5344CB8AC3E}">
        <p14:creationId xmlns:p14="http://schemas.microsoft.com/office/powerpoint/2010/main" val="1635882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A36BE-B898-4E5D-802A-00A8F73D2CBA}" type="slidenum">
              <a:rPr lang="en-US" smtClean="0"/>
              <a:pPr/>
              <a:t>‹#›</a:t>
            </a:fld>
            <a:endParaRPr lang="en-US"/>
          </a:p>
        </p:txBody>
      </p:sp>
      <p:sp>
        <p:nvSpPr>
          <p:cNvPr id="5" name="Date Placeholder 4"/>
          <p:cNvSpPr>
            <a:spLocks noGrp="1"/>
          </p:cNvSpPr>
          <p:nvPr>
            <p:ph type="dt" sz="half" idx="10"/>
          </p:nvPr>
        </p:nvSpPr>
        <p:spPr/>
        <p:txBody>
          <a:bodyPr/>
          <a:lstStyle/>
          <a:p>
            <a:fld id="{DF59D244-6778-4475-A44E-72CCFC4FB465}" type="datetimeFigureOut">
              <a:rPr lang="en-US" smtClean="0"/>
              <a:pPr/>
              <a:t>10/15/2023</a:t>
            </a:fld>
            <a:endParaRPr lang="en-US"/>
          </a:p>
        </p:txBody>
      </p:sp>
    </p:spTree>
    <p:extLst>
      <p:ext uri="{BB962C8B-B14F-4D97-AF65-F5344CB8AC3E}">
        <p14:creationId xmlns:p14="http://schemas.microsoft.com/office/powerpoint/2010/main" val="1575781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F59D244-6778-4475-A44E-72CCFC4FB465}" type="datetimeFigureOut">
              <a:rPr lang="en-US" smtClean="0"/>
              <a:pPr/>
              <a:t>10/15/2023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6EA36BE-B898-4E5D-802A-00A8F73D2CBA}" type="slidenum">
              <a:rPr lang="en-US" smtClean="0"/>
              <a:pPr/>
              <a:t>‹#›</a:t>
            </a:fld>
            <a:endParaRPr lang="en-US"/>
          </a:p>
        </p:txBody>
      </p:sp>
    </p:spTree>
    <p:extLst>
      <p:ext uri="{BB962C8B-B14F-4D97-AF65-F5344CB8AC3E}">
        <p14:creationId xmlns:p14="http://schemas.microsoft.com/office/powerpoint/2010/main" val="2780796585"/>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3C1B85-2AA6-CF9D-9974-158C1B7E574A}"/>
              </a:ext>
            </a:extLst>
          </p:cNvPr>
          <p:cNvSpPr>
            <a:spLocks noGrp="1"/>
          </p:cNvSpPr>
          <p:nvPr>
            <p:ph type="ctrTitle"/>
          </p:nvPr>
        </p:nvSpPr>
        <p:spPr>
          <a:xfrm>
            <a:off x="1275247" y="412124"/>
            <a:ext cx="7766936" cy="2994768"/>
          </a:xfrm>
        </p:spPr>
        <p:txBody>
          <a:bodyPr>
            <a:noAutofit/>
          </a:bodyPr>
          <a:lstStyle/>
          <a:p>
            <a:pPr algn="ctr"/>
            <a:r>
              <a:rPr lang="en-US" sz="6600" dirty="0">
                <a:solidFill>
                  <a:schemeClr val="accent1">
                    <a:lumMod val="75000"/>
                  </a:schemeClr>
                </a:solidFill>
                <a:latin typeface="Algerian" panose="04020705040A02060702" pitchFamily="82" charset="0"/>
              </a:rPr>
              <a:t>Fundamentals of DATA analytics WITH TABLEAU</a:t>
            </a:r>
          </a:p>
        </p:txBody>
      </p:sp>
      <p:sp>
        <p:nvSpPr>
          <p:cNvPr id="3" name="Subtitle 2">
            <a:extLst>
              <a:ext uri="{FF2B5EF4-FFF2-40B4-BE49-F238E27FC236}">
                <a16:creationId xmlns:a16="http://schemas.microsoft.com/office/drawing/2014/main" xmlns="" id="{CA85B793-B42C-5F6A-AD8F-BED12B171819}"/>
              </a:ext>
            </a:extLst>
          </p:cNvPr>
          <p:cNvSpPr>
            <a:spLocks noGrp="1"/>
          </p:cNvSpPr>
          <p:nvPr>
            <p:ph type="subTitle" idx="1"/>
          </p:nvPr>
        </p:nvSpPr>
        <p:spPr>
          <a:xfrm>
            <a:off x="1507067" y="4012196"/>
            <a:ext cx="7766936" cy="1654508"/>
          </a:xfrm>
        </p:spPr>
        <p:txBody>
          <a:bodyPr>
            <a:normAutofit fontScale="85000" lnSpcReduction="20000"/>
          </a:bodyPr>
          <a:lstStyle/>
          <a:p>
            <a:pPr algn="ctr"/>
            <a:r>
              <a:rPr lang="en-US" sz="3500" b="1" dirty="0">
                <a:solidFill>
                  <a:schemeClr val="tx1">
                    <a:lumMod val="65000"/>
                    <a:lumOff val="35000"/>
                  </a:schemeClr>
                </a:solidFill>
                <a:latin typeface="Imprint MT Shadow" panose="04020605060303030202" pitchFamily="82" charset="0"/>
              </a:rPr>
              <a:t>PROJECT </a:t>
            </a:r>
            <a:r>
              <a:rPr lang="en-US" sz="3500" b="1" dirty="0" smtClean="0">
                <a:solidFill>
                  <a:schemeClr val="tx1">
                    <a:lumMod val="65000"/>
                    <a:lumOff val="35000"/>
                  </a:schemeClr>
                </a:solidFill>
                <a:latin typeface="Imprint MT Shadow" panose="04020605060303030202" pitchFamily="82" charset="0"/>
              </a:rPr>
              <a:t>TITLE:</a:t>
            </a:r>
            <a:endParaRPr lang="en-US" sz="3500" b="1" dirty="0">
              <a:solidFill>
                <a:schemeClr val="tx1">
                  <a:lumMod val="65000"/>
                  <a:lumOff val="35000"/>
                </a:schemeClr>
              </a:solidFill>
              <a:latin typeface="Imprint MT Shadow" panose="04020605060303030202" pitchFamily="82" charset="0"/>
            </a:endParaRPr>
          </a:p>
          <a:p>
            <a:pPr algn="ctr"/>
            <a:r>
              <a:rPr lang="en-US" sz="3200" dirty="0" smtClean="0">
                <a:solidFill>
                  <a:schemeClr val="tx1">
                    <a:lumMod val="75000"/>
                    <a:lumOff val="25000"/>
                  </a:schemeClr>
                </a:solidFill>
                <a:latin typeface="Imprint MT Shadow" panose="04020605060303030202" pitchFamily="82" charset="0"/>
              </a:rPr>
              <a:t>IREVOLUTION:A DATA-DRIVEN EXPLORATION OF APPLE’S IPHONE IMPACT IN INDIA</a:t>
            </a:r>
            <a:endParaRPr lang="en-US" sz="3200" dirty="0">
              <a:solidFill>
                <a:schemeClr val="tx1">
                  <a:lumMod val="75000"/>
                  <a:lumOff val="25000"/>
                </a:schemeClr>
              </a:solidFill>
              <a:latin typeface="Imprint MT Shadow" panose="04020605060303030202" pitchFamily="82" charset="0"/>
            </a:endParaRPr>
          </a:p>
        </p:txBody>
      </p:sp>
    </p:spTree>
    <p:extLst>
      <p:ext uri="{BB962C8B-B14F-4D97-AF65-F5344CB8AC3E}">
        <p14:creationId xmlns:p14="http://schemas.microsoft.com/office/powerpoint/2010/main" val="3210040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4146E9-4ECA-EF41-B796-67A2F51265EC}"/>
              </a:ext>
            </a:extLst>
          </p:cNvPr>
          <p:cNvSpPr>
            <a:spLocks noGrp="1"/>
          </p:cNvSpPr>
          <p:nvPr>
            <p:ph type="title"/>
          </p:nvPr>
        </p:nvSpPr>
        <p:spPr>
          <a:xfrm>
            <a:off x="209302" y="1"/>
            <a:ext cx="10018713" cy="1120462"/>
          </a:xfrm>
        </p:spPr>
        <p:txBody>
          <a:bodyPr>
            <a:normAutofit fontScale="90000"/>
          </a:bodyPr>
          <a:lstStyle/>
          <a:p>
            <a:pPr algn="ctr"/>
            <a:r>
              <a:rPr lang="en-US" dirty="0" smtClean="0">
                <a:solidFill>
                  <a:schemeClr val="tx1"/>
                </a:solidFill>
                <a:latin typeface="Algerian" panose="04020705040A02060702" pitchFamily="82" charset="0"/>
              </a:rPr>
              <a:t>3. RESULT:</a:t>
            </a:r>
            <a:br>
              <a:rPr lang="en-US" dirty="0" smtClean="0">
                <a:solidFill>
                  <a:schemeClr val="tx1"/>
                </a:solidFill>
                <a:latin typeface="Algerian" panose="04020705040A02060702" pitchFamily="82" charset="0"/>
              </a:rPr>
            </a:br>
            <a:r>
              <a:rPr lang="en-US" dirty="0" smtClean="0">
                <a:solidFill>
                  <a:schemeClr val="tx1"/>
                </a:solidFill>
                <a:latin typeface="Algerian" panose="04020705040A02060702" pitchFamily="82" charset="0"/>
              </a:rPr>
              <a:t> </a:t>
            </a:r>
            <a:r>
              <a:rPr lang="en-US" sz="3100" dirty="0">
                <a:solidFill>
                  <a:schemeClr val="accent1">
                    <a:lumMod val="75000"/>
                  </a:schemeClr>
                </a:solidFill>
                <a:latin typeface="Aptos" panose="020B0004020202020204" pitchFamily="34" charset="0"/>
              </a:rPr>
              <a:t>Final findings </a:t>
            </a:r>
            <a:r>
              <a:rPr lang="en-US" sz="3100" dirty="0" smtClean="0">
                <a:solidFill>
                  <a:schemeClr val="accent1">
                    <a:lumMod val="75000"/>
                  </a:schemeClr>
                </a:solidFill>
                <a:latin typeface="Aptos" panose="020B0004020202020204" pitchFamily="34" charset="0"/>
              </a:rPr>
              <a:t>(Output</a:t>
            </a:r>
            <a:r>
              <a:rPr lang="en-US" sz="3100" dirty="0">
                <a:solidFill>
                  <a:schemeClr val="accent1">
                    <a:lumMod val="75000"/>
                  </a:schemeClr>
                </a:solidFill>
                <a:latin typeface="Aptos" panose="020B0004020202020204" pitchFamily="34" charset="0"/>
              </a:rPr>
              <a:t>) of the </a:t>
            </a:r>
            <a:r>
              <a:rPr lang="en-US" sz="3100" dirty="0" smtClean="0">
                <a:solidFill>
                  <a:schemeClr val="accent1">
                    <a:lumMod val="75000"/>
                  </a:schemeClr>
                </a:solidFill>
                <a:latin typeface="Aptos" panose="020B0004020202020204" pitchFamily="34" charset="0"/>
              </a:rPr>
              <a:t>project.</a:t>
            </a:r>
            <a:r>
              <a:rPr lang="en-US" sz="3100" dirty="0">
                <a:latin typeface="Aptos" panose="020B0004020202020204" pitchFamily="34" charset="0"/>
              </a:rPr>
              <a:t/>
            </a:r>
            <a:br>
              <a:rPr lang="en-US" sz="3100" dirty="0">
                <a:latin typeface="Aptos" panose="020B0004020202020204" pitchFamily="34" charset="0"/>
              </a:rPr>
            </a:br>
            <a:endParaRPr lang="en-US" sz="3100" dirty="0">
              <a:latin typeface="Aptos" panose="020B0004020202020204" pitchFamily="34" charset="0"/>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385" t="16367" r="1921" b="11666"/>
          <a:stretch/>
        </p:blipFill>
        <p:spPr>
          <a:xfrm>
            <a:off x="695460" y="1539130"/>
            <a:ext cx="9826580" cy="5190186"/>
          </a:xfrm>
          <a:prstGeom prst="rect">
            <a:avLst/>
          </a:prstGeom>
        </p:spPr>
      </p:pic>
      <p:sp>
        <p:nvSpPr>
          <p:cNvPr id="7" name="Rectangle 6"/>
          <p:cNvSpPr/>
          <p:nvPr/>
        </p:nvSpPr>
        <p:spPr>
          <a:xfrm>
            <a:off x="695460" y="1077465"/>
            <a:ext cx="2172390" cy="461665"/>
          </a:xfrm>
          <a:prstGeom prst="rect">
            <a:avLst/>
          </a:prstGeom>
        </p:spPr>
        <p:txBody>
          <a:bodyPr wrap="none">
            <a:spAutoFit/>
          </a:bodyPr>
          <a:lstStyle/>
          <a:p>
            <a:r>
              <a:rPr lang="en-US" sz="2400" b="1" dirty="0"/>
              <a:t>Dash Board 1:</a:t>
            </a:r>
            <a:endParaRPr lang="en-IN" sz="2400" dirty="0"/>
          </a:p>
        </p:txBody>
      </p:sp>
    </p:spTree>
    <p:extLst>
      <p:ext uri="{BB962C8B-B14F-4D97-AF65-F5344CB8AC3E}">
        <p14:creationId xmlns:p14="http://schemas.microsoft.com/office/powerpoint/2010/main" val="10773365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3792" y="501133"/>
            <a:ext cx="2143536" cy="461665"/>
          </a:xfrm>
          <a:prstGeom prst="rect">
            <a:avLst/>
          </a:prstGeom>
        </p:spPr>
        <p:txBody>
          <a:bodyPr wrap="none">
            <a:spAutoFit/>
          </a:bodyPr>
          <a:lstStyle/>
          <a:p>
            <a:r>
              <a:rPr lang="en-US" sz="2400" b="1" dirty="0"/>
              <a:t>Dash Board </a:t>
            </a:r>
            <a:r>
              <a:rPr lang="en-US" sz="2400" b="1" dirty="0" smtClean="0"/>
              <a:t>2</a:t>
            </a:r>
            <a:r>
              <a:rPr lang="en-US" b="1" dirty="0" smtClean="0"/>
              <a:t>:</a:t>
            </a:r>
            <a:endParaRPr lang="en-IN"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384" t="19329" r="2049" b="9161"/>
          <a:stretch/>
        </p:blipFill>
        <p:spPr>
          <a:xfrm>
            <a:off x="566671" y="1313644"/>
            <a:ext cx="9813702" cy="5306097"/>
          </a:xfrm>
          <a:prstGeom prst="rect">
            <a:avLst/>
          </a:prstGeom>
        </p:spPr>
      </p:pic>
    </p:spTree>
    <p:extLst>
      <p:ext uri="{BB962C8B-B14F-4D97-AF65-F5344CB8AC3E}">
        <p14:creationId xmlns:p14="http://schemas.microsoft.com/office/powerpoint/2010/main" val="3068483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FD0EA33-F70E-8DA9-980E-9FB30A9B30C4}"/>
              </a:ext>
            </a:extLst>
          </p:cNvPr>
          <p:cNvSpPr txBox="1"/>
          <p:nvPr/>
        </p:nvSpPr>
        <p:spPr>
          <a:xfrm>
            <a:off x="346984" y="244287"/>
            <a:ext cx="2164397" cy="1107996"/>
          </a:xfrm>
          <a:prstGeom prst="rect">
            <a:avLst/>
          </a:prstGeom>
          <a:noFill/>
        </p:spPr>
        <p:txBody>
          <a:bodyPr wrap="square" rtlCol="0">
            <a:spAutoFit/>
          </a:bodyPr>
          <a:lstStyle/>
          <a:p>
            <a:r>
              <a:rPr lang="en-US" sz="2400" b="1" u="sng" dirty="0">
                <a:latin typeface="Imprint MT Shadow" panose="04020605060303030202" pitchFamily="82" charset="0"/>
              </a:rPr>
              <a:t>Story</a:t>
            </a:r>
          </a:p>
          <a:p>
            <a:r>
              <a:rPr lang="en-US" sz="2400" b="1" u="sng" dirty="0">
                <a:latin typeface="Imprint MT Shadow" panose="04020605060303030202" pitchFamily="82" charset="0"/>
              </a:rPr>
              <a:t>Visualization </a:t>
            </a:r>
            <a:r>
              <a:rPr lang="en-US" sz="2400" b="1" u="sng" dirty="0" smtClean="0">
                <a:latin typeface="Imprint MT Shadow" panose="04020605060303030202" pitchFamily="82" charset="0"/>
              </a:rPr>
              <a:t>1:</a:t>
            </a:r>
            <a:endParaRPr lang="en-US" sz="2400" b="1" u="sng" dirty="0">
              <a:latin typeface="Imprint MT Shadow" panose="04020605060303030202" pitchFamily="82" charset="0"/>
            </a:endParaRPr>
          </a:p>
          <a:p>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12" t="25022" r="1537" b="8934"/>
          <a:stretch/>
        </p:blipFill>
        <p:spPr>
          <a:xfrm>
            <a:off x="346984" y="1352283"/>
            <a:ext cx="10600058" cy="4945486"/>
          </a:xfrm>
          <a:prstGeom prst="rect">
            <a:avLst/>
          </a:prstGeom>
        </p:spPr>
      </p:pic>
    </p:spTree>
    <p:extLst>
      <p:ext uri="{BB962C8B-B14F-4D97-AF65-F5344CB8AC3E}">
        <p14:creationId xmlns:p14="http://schemas.microsoft.com/office/powerpoint/2010/main" val="23178691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FD0EA33-F70E-8DA9-980E-9FB30A9B30C4}"/>
              </a:ext>
            </a:extLst>
          </p:cNvPr>
          <p:cNvSpPr txBox="1"/>
          <p:nvPr/>
        </p:nvSpPr>
        <p:spPr>
          <a:xfrm>
            <a:off x="346984" y="244287"/>
            <a:ext cx="2280306" cy="1107996"/>
          </a:xfrm>
          <a:prstGeom prst="rect">
            <a:avLst/>
          </a:prstGeom>
          <a:noFill/>
        </p:spPr>
        <p:txBody>
          <a:bodyPr wrap="square" rtlCol="0">
            <a:spAutoFit/>
          </a:bodyPr>
          <a:lstStyle/>
          <a:p>
            <a:r>
              <a:rPr lang="en-US" sz="2400" b="1" u="sng" dirty="0">
                <a:latin typeface="Imprint MT Shadow" panose="04020605060303030202" pitchFamily="82" charset="0"/>
              </a:rPr>
              <a:t>Story</a:t>
            </a:r>
          </a:p>
          <a:p>
            <a:r>
              <a:rPr lang="en-US" sz="2400" b="1" u="sng" dirty="0">
                <a:latin typeface="Imprint MT Shadow" panose="04020605060303030202" pitchFamily="82" charset="0"/>
              </a:rPr>
              <a:t>Visualization </a:t>
            </a:r>
            <a:r>
              <a:rPr lang="en-US" sz="2400" b="1" u="sng" dirty="0">
                <a:latin typeface="Imprint MT Shadow" panose="04020605060303030202" pitchFamily="82" charset="0"/>
              </a:rPr>
              <a:t>2</a:t>
            </a:r>
            <a:r>
              <a:rPr lang="en-US" sz="2400" b="1" u="sng" dirty="0" smtClean="0">
                <a:latin typeface="Imprint MT Shadow" panose="04020605060303030202" pitchFamily="82" charset="0"/>
              </a:rPr>
              <a:t>:</a:t>
            </a:r>
            <a:endParaRPr lang="en-US" sz="2400" b="1" u="sng" dirty="0">
              <a:latin typeface="Imprint MT Shadow" panose="04020605060303030202" pitchFamily="82" charset="0"/>
            </a:endParaRP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84" t="25705" r="1281" b="9162"/>
          <a:stretch/>
        </p:blipFill>
        <p:spPr>
          <a:xfrm>
            <a:off x="346984" y="1352283"/>
            <a:ext cx="10638695" cy="5112911"/>
          </a:xfrm>
          <a:prstGeom prst="rect">
            <a:avLst/>
          </a:prstGeom>
        </p:spPr>
      </p:pic>
    </p:spTree>
    <p:extLst>
      <p:ext uri="{BB962C8B-B14F-4D97-AF65-F5344CB8AC3E}">
        <p14:creationId xmlns:p14="http://schemas.microsoft.com/office/powerpoint/2010/main" val="58938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FD0EA33-F70E-8DA9-980E-9FB30A9B30C4}"/>
              </a:ext>
            </a:extLst>
          </p:cNvPr>
          <p:cNvSpPr txBox="1"/>
          <p:nvPr/>
        </p:nvSpPr>
        <p:spPr>
          <a:xfrm>
            <a:off x="346984" y="244287"/>
            <a:ext cx="2241670" cy="1107996"/>
          </a:xfrm>
          <a:prstGeom prst="rect">
            <a:avLst/>
          </a:prstGeom>
          <a:noFill/>
        </p:spPr>
        <p:txBody>
          <a:bodyPr wrap="square" rtlCol="0">
            <a:spAutoFit/>
          </a:bodyPr>
          <a:lstStyle/>
          <a:p>
            <a:r>
              <a:rPr lang="en-US" sz="2400" b="1" u="sng" dirty="0">
                <a:latin typeface="Imprint MT Shadow" panose="04020605060303030202" pitchFamily="82" charset="0"/>
              </a:rPr>
              <a:t>Story</a:t>
            </a:r>
          </a:p>
          <a:p>
            <a:r>
              <a:rPr lang="en-US" sz="2400" b="1" u="sng" dirty="0">
                <a:latin typeface="Imprint MT Shadow" panose="04020605060303030202" pitchFamily="82" charset="0"/>
              </a:rPr>
              <a:t>Visualization </a:t>
            </a:r>
            <a:r>
              <a:rPr lang="en-US" sz="2400" b="1" u="sng" dirty="0">
                <a:latin typeface="Imprint MT Shadow" panose="04020605060303030202" pitchFamily="82" charset="0"/>
              </a:rPr>
              <a:t>3</a:t>
            </a:r>
            <a:r>
              <a:rPr lang="en-US" sz="2400" b="1" u="sng" dirty="0" smtClean="0">
                <a:latin typeface="Imprint MT Shadow" panose="04020605060303030202" pitchFamily="82" charset="0"/>
              </a:rPr>
              <a:t>:</a:t>
            </a:r>
            <a:endParaRPr lang="en-US" sz="2400" b="1" u="sng" dirty="0">
              <a:latin typeface="Imprint MT Shadow" panose="04020605060303030202" pitchFamily="82" charset="0"/>
            </a:endParaRPr>
          </a:p>
          <a:p>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85" t="24795" r="1664" b="9161"/>
          <a:stretch/>
        </p:blipFill>
        <p:spPr>
          <a:xfrm>
            <a:off x="346984" y="1352283"/>
            <a:ext cx="10587179" cy="5022759"/>
          </a:xfrm>
          <a:prstGeom prst="rect">
            <a:avLst/>
          </a:prstGeom>
        </p:spPr>
      </p:pic>
    </p:spTree>
    <p:extLst>
      <p:ext uri="{BB962C8B-B14F-4D97-AF65-F5344CB8AC3E}">
        <p14:creationId xmlns:p14="http://schemas.microsoft.com/office/powerpoint/2010/main" val="40353388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FD0EA33-F70E-8DA9-980E-9FB30A9B30C4}"/>
              </a:ext>
            </a:extLst>
          </p:cNvPr>
          <p:cNvSpPr txBox="1"/>
          <p:nvPr/>
        </p:nvSpPr>
        <p:spPr>
          <a:xfrm>
            <a:off x="346984" y="244287"/>
            <a:ext cx="2306064" cy="1107996"/>
          </a:xfrm>
          <a:prstGeom prst="rect">
            <a:avLst/>
          </a:prstGeom>
          <a:noFill/>
        </p:spPr>
        <p:txBody>
          <a:bodyPr wrap="square" rtlCol="0">
            <a:spAutoFit/>
          </a:bodyPr>
          <a:lstStyle/>
          <a:p>
            <a:r>
              <a:rPr lang="en-US" sz="2400" b="1" u="sng" dirty="0">
                <a:latin typeface="Imprint MT Shadow" panose="04020605060303030202" pitchFamily="82" charset="0"/>
              </a:rPr>
              <a:t>Story</a:t>
            </a:r>
          </a:p>
          <a:p>
            <a:r>
              <a:rPr lang="en-US" sz="2400" b="1" u="sng" dirty="0">
                <a:latin typeface="Imprint MT Shadow" panose="04020605060303030202" pitchFamily="82" charset="0"/>
              </a:rPr>
              <a:t>Visualization </a:t>
            </a:r>
            <a:r>
              <a:rPr lang="en-US" sz="2400" b="1" u="sng" dirty="0" smtClean="0">
                <a:latin typeface="Imprint MT Shadow" panose="04020605060303030202" pitchFamily="82" charset="0"/>
              </a:rPr>
              <a:t>4:</a:t>
            </a:r>
            <a:endParaRPr lang="en-US" sz="2400" b="1" u="sng" dirty="0">
              <a:latin typeface="Imprint MT Shadow" panose="04020605060303030202" pitchFamily="82" charset="0"/>
            </a:endParaRPr>
          </a:p>
          <a:p>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84" t="25249" r="1281" b="10528"/>
          <a:stretch/>
        </p:blipFill>
        <p:spPr>
          <a:xfrm>
            <a:off x="346984" y="1352283"/>
            <a:ext cx="10818999" cy="5125790"/>
          </a:xfrm>
          <a:prstGeom prst="rect">
            <a:avLst/>
          </a:prstGeom>
        </p:spPr>
      </p:pic>
    </p:spTree>
    <p:extLst>
      <p:ext uri="{BB962C8B-B14F-4D97-AF65-F5344CB8AC3E}">
        <p14:creationId xmlns:p14="http://schemas.microsoft.com/office/powerpoint/2010/main" val="36070780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FD0EA33-F70E-8DA9-980E-9FB30A9B30C4}"/>
              </a:ext>
            </a:extLst>
          </p:cNvPr>
          <p:cNvSpPr txBox="1"/>
          <p:nvPr/>
        </p:nvSpPr>
        <p:spPr>
          <a:xfrm>
            <a:off x="346984" y="244287"/>
            <a:ext cx="2280306" cy="1107996"/>
          </a:xfrm>
          <a:prstGeom prst="rect">
            <a:avLst/>
          </a:prstGeom>
          <a:noFill/>
        </p:spPr>
        <p:txBody>
          <a:bodyPr wrap="square" rtlCol="0">
            <a:spAutoFit/>
          </a:bodyPr>
          <a:lstStyle/>
          <a:p>
            <a:r>
              <a:rPr lang="en-US" sz="2400" b="1" u="sng" dirty="0">
                <a:latin typeface="Imprint MT Shadow" panose="04020605060303030202" pitchFamily="82" charset="0"/>
              </a:rPr>
              <a:t>Story</a:t>
            </a:r>
          </a:p>
          <a:p>
            <a:r>
              <a:rPr lang="en-US" sz="2400" b="1" u="sng" dirty="0">
                <a:latin typeface="Imprint MT Shadow" panose="04020605060303030202" pitchFamily="82" charset="0"/>
              </a:rPr>
              <a:t>Visualization </a:t>
            </a:r>
            <a:r>
              <a:rPr lang="en-US" sz="2400" b="1" u="sng" dirty="0">
                <a:latin typeface="Imprint MT Shadow" panose="04020605060303030202" pitchFamily="82" charset="0"/>
              </a:rPr>
              <a:t>5</a:t>
            </a:r>
            <a:r>
              <a:rPr lang="en-US" sz="2400" b="1" u="sng" dirty="0" smtClean="0">
                <a:latin typeface="Imprint MT Shadow" panose="04020605060303030202" pitchFamily="82" charset="0"/>
              </a:rPr>
              <a:t>:</a:t>
            </a:r>
            <a:endParaRPr lang="en-US" sz="2400" b="1" u="sng" dirty="0">
              <a:latin typeface="Imprint MT Shadow" panose="04020605060303030202" pitchFamily="82" charset="0"/>
            </a:endParaRP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365" t="16595" b="12350"/>
          <a:stretch/>
        </p:blipFill>
        <p:spPr>
          <a:xfrm>
            <a:off x="346984" y="1352283"/>
            <a:ext cx="10754605" cy="5112911"/>
          </a:xfrm>
          <a:prstGeom prst="rect">
            <a:avLst/>
          </a:prstGeom>
        </p:spPr>
      </p:pic>
    </p:spTree>
    <p:extLst>
      <p:ext uri="{BB962C8B-B14F-4D97-AF65-F5344CB8AC3E}">
        <p14:creationId xmlns:p14="http://schemas.microsoft.com/office/powerpoint/2010/main" val="13675885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FD0EA33-F70E-8DA9-980E-9FB30A9B30C4}"/>
              </a:ext>
            </a:extLst>
          </p:cNvPr>
          <p:cNvSpPr txBox="1"/>
          <p:nvPr/>
        </p:nvSpPr>
        <p:spPr>
          <a:xfrm>
            <a:off x="346984" y="244287"/>
            <a:ext cx="2396216" cy="1107996"/>
          </a:xfrm>
          <a:prstGeom prst="rect">
            <a:avLst/>
          </a:prstGeom>
          <a:noFill/>
        </p:spPr>
        <p:txBody>
          <a:bodyPr wrap="square" rtlCol="0">
            <a:spAutoFit/>
          </a:bodyPr>
          <a:lstStyle/>
          <a:p>
            <a:r>
              <a:rPr lang="en-US" sz="2400" b="1" u="sng" dirty="0">
                <a:latin typeface="Imprint MT Shadow" panose="04020605060303030202" pitchFamily="82" charset="0"/>
              </a:rPr>
              <a:t>Story</a:t>
            </a:r>
          </a:p>
          <a:p>
            <a:r>
              <a:rPr lang="en-US" sz="2400" b="1" u="sng" dirty="0">
                <a:latin typeface="Imprint MT Shadow" panose="04020605060303030202" pitchFamily="82" charset="0"/>
              </a:rPr>
              <a:t>Visualization </a:t>
            </a:r>
            <a:r>
              <a:rPr lang="en-US" sz="2400" b="1" u="sng" dirty="0" smtClean="0">
                <a:latin typeface="Imprint MT Shadow" panose="04020605060303030202" pitchFamily="82" charset="0"/>
              </a:rPr>
              <a:t>6:</a:t>
            </a:r>
            <a:endParaRPr lang="en-US" sz="2400" b="1" u="sng" dirty="0">
              <a:latin typeface="Imprint MT Shadow" panose="04020605060303030202" pitchFamily="82" charset="0"/>
            </a:endParaRPr>
          </a:p>
          <a:p>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28" t="25249" r="1664" b="11211"/>
          <a:stretch/>
        </p:blipFill>
        <p:spPr>
          <a:xfrm>
            <a:off x="346984" y="1352282"/>
            <a:ext cx="10844757" cy="5048517"/>
          </a:xfrm>
          <a:prstGeom prst="rect">
            <a:avLst/>
          </a:prstGeom>
        </p:spPr>
      </p:pic>
    </p:spTree>
    <p:extLst>
      <p:ext uri="{BB962C8B-B14F-4D97-AF65-F5344CB8AC3E}">
        <p14:creationId xmlns:p14="http://schemas.microsoft.com/office/powerpoint/2010/main" val="30310699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FD0EA33-F70E-8DA9-980E-9FB30A9B30C4}"/>
              </a:ext>
            </a:extLst>
          </p:cNvPr>
          <p:cNvSpPr txBox="1"/>
          <p:nvPr/>
        </p:nvSpPr>
        <p:spPr>
          <a:xfrm>
            <a:off x="346984" y="244287"/>
            <a:ext cx="2254548" cy="1107996"/>
          </a:xfrm>
          <a:prstGeom prst="rect">
            <a:avLst/>
          </a:prstGeom>
          <a:noFill/>
        </p:spPr>
        <p:txBody>
          <a:bodyPr wrap="square" rtlCol="0">
            <a:spAutoFit/>
          </a:bodyPr>
          <a:lstStyle/>
          <a:p>
            <a:r>
              <a:rPr lang="en-US" sz="2400" b="1" u="sng" dirty="0">
                <a:latin typeface="Imprint MT Shadow" panose="04020605060303030202" pitchFamily="82" charset="0"/>
              </a:rPr>
              <a:t>Story</a:t>
            </a:r>
          </a:p>
          <a:p>
            <a:r>
              <a:rPr lang="en-US" sz="2400" b="1" u="sng" dirty="0">
                <a:latin typeface="Imprint MT Shadow" panose="04020605060303030202" pitchFamily="82" charset="0"/>
              </a:rPr>
              <a:t>Visualization </a:t>
            </a:r>
            <a:r>
              <a:rPr lang="en-US" sz="2400" b="1" u="sng" dirty="0">
                <a:latin typeface="Imprint MT Shadow" panose="04020605060303030202" pitchFamily="82" charset="0"/>
              </a:rPr>
              <a:t>7</a:t>
            </a:r>
            <a:r>
              <a:rPr lang="en-US" sz="2400" b="1" u="sng" dirty="0" smtClean="0">
                <a:latin typeface="Imprint MT Shadow" panose="04020605060303030202" pitchFamily="82" charset="0"/>
              </a:rPr>
              <a:t>:</a:t>
            </a:r>
            <a:endParaRPr lang="en-US" sz="2400" b="1" u="sng" dirty="0">
              <a:latin typeface="Imprint MT Shadow" panose="04020605060303030202" pitchFamily="82" charset="0"/>
            </a:endParaRPr>
          </a:p>
          <a:p>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640" t="25478" r="1536" b="10301"/>
          <a:stretch/>
        </p:blipFill>
        <p:spPr>
          <a:xfrm>
            <a:off x="346983" y="1352283"/>
            <a:ext cx="10909151" cy="4855334"/>
          </a:xfrm>
          <a:prstGeom prst="rect">
            <a:avLst/>
          </a:prstGeom>
        </p:spPr>
      </p:pic>
    </p:spTree>
    <p:extLst>
      <p:ext uri="{BB962C8B-B14F-4D97-AF65-F5344CB8AC3E}">
        <p14:creationId xmlns:p14="http://schemas.microsoft.com/office/powerpoint/2010/main" val="42325828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FD0EA33-F70E-8DA9-980E-9FB30A9B30C4}"/>
              </a:ext>
            </a:extLst>
          </p:cNvPr>
          <p:cNvSpPr txBox="1"/>
          <p:nvPr/>
        </p:nvSpPr>
        <p:spPr>
          <a:xfrm>
            <a:off x="346984" y="244287"/>
            <a:ext cx="2318943" cy="1107996"/>
          </a:xfrm>
          <a:prstGeom prst="rect">
            <a:avLst/>
          </a:prstGeom>
          <a:noFill/>
        </p:spPr>
        <p:txBody>
          <a:bodyPr wrap="square" rtlCol="0">
            <a:spAutoFit/>
          </a:bodyPr>
          <a:lstStyle/>
          <a:p>
            <a:r>
              <a:rPr lang="en-US" sz="2400" b="1" u="sng" dirty="0">
                <a:latin typeface="Imprint MT Shadow" panose="04020605060303030202" pitchFamily="82" charset="0"/>
              </a:rPr>
              <a:t>Story</a:t>
            </a:r>
          </a:p>
          <a:p>
            <a:r>
              <a:rPr lang="en-US" sz="2400" b="1" u="sng" dirty="0">
                <a:latin typeface="Imprint MT Shadow" panose="04020605060303030202" pitchFamily="82" charset="0"/>
              </a:rPr>
              <a:t>Visualization </a:t>
            </a:r>
            <a:r>
              <a:rPr lang="en-US" sz="2400" b="1" u="sng" dirty="0">
                <a:latin typeface="Imprint MT Shadow" panose="04020605060303030202" pitchFamily="82" charset="0"/>
              </a:rPr>
              <a:t>8</a:t>
            </a:r>
            <a:r>
              <a:rPr lang="en-US" sz="2400" b="1" u="sng" dirty="0" smtClean="0">
                <a:latin typeface="Imprint MT Shadow" panose="04020605060303030202" pitchFamily="82" charset="0"/>
              </a:rPr>
              <a:t>:</a:t>
            </a:r>
            <a:endParaRPr lang="en-US" sz="2400" b="1" u="sng" dirty="0">
              <a:latin typeface="Imprint MT Shadow" panose="04020605060303030202" pitchFamily="82" charset="0"/>
            </a:endParaRPr>
          </a:p>
          <a:p>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28" t="25478" r="1536" b="8934"/>
          <a:stretch/>
        </p:blipFill>
        <p:spPr>
          <a:xfrm>
            <a:off x="346983" y="1197736"/>
            <a:ext cx="10587179" cy="5267458"/>
          </a:xfrm>
          <a:prstGeom prst="rect">
            <a:avLst/>
          </a:prstGeom>
        </p:spPr>
      </p:pic>
    </p:spTree>
    <p:extLst>
      <p:ext uri="{BB962C8B-B14F-4D97-AF65-F5344CB8AC3E}">
        <p14:creationId xmlns:p14="http://schemas.microsoft.com/office/powerpoint/2010/main" val="1850266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63FC774-EFC1-ACDB-6B5F-06C899D2101F}"/>
              </a:ext>
            </a:extLst>
          </p:cNvPr>
          <p:cNvSpPr txBox="1"/>
          <p:nvPr/>
        </p:nvSpPr>
        <p:spPr>
          <a:xfrm>
            <a:off x="255142" y="213032"/>
            <a:ext cx="1829027" cy="369332"/>
          </a:xfrm>
          <a:prstGeom prst="rect">
            <a:avLst/>
          </a:prstGeom>
          <a:noFill/>
        </p:spPr>
        <p:txBody>
          <a:bodyPr wrap="none" rtlCol="0">
            <a:spAutoFit/>
          </a:bodyPr>
          <a:lstStyle/>
          <a:p>
            <a:r>
              <a:rPr lang="en-US" u="sng" dirty="0" smtClean="0"/>
              <a:t>PROJECT TITLE:</a:t>
            </a:r>
            <a:endParaRPr lang="en-US" u="sng" dirty="0"/>
          </a:p>
        </p:txBody>
      </p:sp>
      <p:sp>
        <p:nvSpPr>
          <p:cNvPr id="3" name="TextBox 2">
            <a:extLst>
              <a:ext uri="{FF2B5EF4-FFF2-40B4-BE49-F238E27FC236}">
                <a16:creationId xmlns:a16="http://schemas.microsoft.com/office/drawing/2014/main" xmlns="" id="{6599C310-D8C2-E46D-3C8B-8EBA73A8072E}"/>
              </a:ext>
            </a:extLst>
          </p:cNvPr>
          <p:cNvSpPr txBox="1"/>
          <p:nvPr/>
        </p:nvSpPr>
        <p:spPr>
          <a:xfrm>
            <a:off x="1491966" y="711283"/>
            <a:ext cx="6359149" cy="323165"/>
          </a:xfrm>
          <a:prstGeom prst="rect">
            <a:avLst/>
          </a:prstGeom>
          <a:noFill/>
        </p:spPr>
        <p:txBody>
          <a:bodyPr wrap="square" rtlCol="0">
            <a:spAutoFit/>
          </a:bodyPr>
          <a:lstStyle/>
          <a:p>
            <a:r>
              <a:rPr lang="en-US" sz="1500" dirty="0" err="1" smtClean="0">
                <a:solidFill>
                  <a:srgbClr val="000000"/>
                </a:solidFill>
                <a:latin typeface="Times New Roman" pitchFamily="18" charset="0"/>
                <a:cs typeface="Times New Roman" pitchFamily="18" charset="0"/>
              </a:rPr>
              <a:t>IRevolution</a:t>
            </a:r>
            <a:r>
              <a:rPr lang="en-US" sz="1500" dirty="0" smtClean="0">
                <a:solidFill>
                  <a:srgbClr val="000000"/>
                </a:solidFill>
                <a:latin typeface="Times New Roman" pitchFamily="18" charset="0"/>
                <a:cs typeface="Times New Roman" pitchFamily="18" charset="0"/>
              </a:rPr>
              <a:t>: A Data-driven Exploration of Apple’s iPhone Impact in India.</a:t>
            </a:r>
            <a:endParaRPr lang="en-US" sz="1500" dirty="0">
              <a:solidFill>
                <a:srgbClr val="000000"/>
              </a:solidFill>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xmlns="" id="{AAEEE1C4-191E-636B-E93B-B5CF83AA863C}"/>
              </a:ext>
            </a:extLst>
          </p:cNvPr>
          <p:cNvSpPr txBox="1"/>
          <p:nvPr/>
        </p:nvSpPr>
        <p:spPr>
          <a:xfrm>
            <a:off x="582454" y="1237533"/>
            <a:ext cx="8293809" cy="1200329"/>
          </a:xfrm>
          <a:prstGeom prst="rect">
            <a:avLst/>
          </a:prstGeom>
          <a:noFill/>
        </p:spPr>
        <p:txBody>
          <a:bodyPr wrap="none" rtlCol="0">
            <a:spAutoFit/>
          </a:bodyPr>
          <a:lstStyle/>
          <a:p>
            <a:pPr algn="ctr"/>
            <a:r>
              <a:rPr lang="en-US" dirty="0">
                <a:latin typeface="Arial" panose="020B0604020202020204" pitchFamily="34" charset="0"/>
                <a:cs typeface="Arial" panose="020B0604020202020204" pitchFamily="34" charset="0"/>
              </a:rPr>
              <a:t>This is a group project. We have include </a:t>
            </a:r>
            <a:r>
              <a:rPr lang="en-US" dirty="0" smtClean="0">
                <a:latin typeface="Arial" panose="020B0604020202020204" pitchFamily="34" charset="0"/>
                <a:cs typeface="Arial" panose="020B0604020202020204" pitchFamily="34" charset="0"/>
              </a:rPr>
              <a:t>Five </a:t>
            </a:r>
            <a:r>
              <a:rPr lang="en-US" dirty="0">
                <a:latin typeface="Arial" panose="020B0604020202020204" pitchFamily="34" charset="0"/>
                <a:cs typeface="Arial" panose="020B0604020202020204" pitchFamily="34" charset="0"/>
              </a:rPr>
              <a:t>members on this </a:t>
            </a:r>
            <a:r>
              <a:rPr lang="en-US" dirty="0" smtClean="0">
                <a:latin typeface="Arial" panose="020B0604020202020204" pitchFamily="34" charset="0"/>
                <a:cs typeface="Arial" panose="020B0604020202020204" pitchFamily="34" charset="0"/>
              </a:rPr>
              <a:t>Project</a:t>
            </a:r>
            <a:r>
              <a:rPr lang="en-US" dirty="0">
                <a:latin typeface="Arial" panose="020B0604020202020204" pitchFamily="34" charset="0"/>
                <a:cs typeface="Arial" panose="020B0604020202020204" pitchFamily="34" charset="0"/>
              </a:rPr>
              <a:t>. Namely,</a:t>
            </a:r>
          </a:p>
          <a:p>
            <a:pPr algn="ctr"/>
            <a:r>
              <a:rPr lang="en-US" dirty="0">
                <a:latin typeface="Arial" panose="020B0604020202020204" pitchFamily="34" charset="0"/>
                <a:cs typeface="Arial" panose="020B0604020202020204" pitchFamily="34" charset="0"/>
              </a:rPr>
              <a:t>I am the TEAM </a:t>
            </a:r>
            <a:r>
              <a:rPr lang="en-US" dirty="0" smtClean="0">
                <a:latin typeface="Arial" panose="020B0604020202020204" pitchFamily="34" charset="0"/>
                <a:cs typeface="Arial" panose="020B0604020202020204" pitchFamily="34" charset="0"/>
              </a:rPr>
              <a:t>LEADER </a:t>
            </a:r>
            <a:r>
              <a:rPr lang="en-US" dirty="0" smtClean="0">
                <a:solidFill>
                  <a:srgbClr val="000000"/>
                </a:solidFill>
                <a:latin typeface="Times New Roman" pitchFamily="18" charset="0"/>
                <a:cs typeface="Times New Roman" pitchFamily="18" charset="0"/>
              </a:rPr>
              <a:t>SANTHOSH K</a:t>
            </a:r>
            <a:r>
              <a:rPr lang="en-US" dirty="0" smtClean="0"/>
              <a:t>, TEAM PERSONS ARE AS FOLLOWS</a:t>
            </a:r>
            <a:r>
              <a:rPr lang="en-US" dirty="0" smtClean="0"/>
              <a:t>: </a:t>
            </a:r>
          </a:p>
          <a:p>
            <a:pPr algn="ctr"/>
            <a:r>
              <a:rPr lang="en-US" dirty="0" smtClean="0">
                <a:solidFill>
                  <a:srgbClr val="000000"/>
                </a:solidFill>
                <a:latin typeface="Times New Roman" pitchFamily="18" charset="0"/>
                <a:cs typeface="Times New Roman" pitchFamily="18" charset="0"/>
              </a:rPr>
              <a:t>VIJAYAKANTH S, TAMILSELVAN L, RAGAVAN A, NISSHANTHRAJ T R.</a:t>
            </a:r>
            <a:endParaRPr lang="en-US" dirty="0" smtClean="0"/>
          </a:p>
          <a:p>
            <a:pPr algn="ctr"/>
            <a:endParaRPr lang="en-US" dirty="0"/>
          </a:p>
        </p:txBody>
      </p:sp>
      <p:sp>
        <p:nvSpPr>
          <p:cNvPr id="5" name="TextBox 4">
            <a:extLst>
              <a:ext uri="{FF2B5EF4-FFF2-40B4-BE49-F238E27FC236}">
                <a16:creationId xmlns:a16="http://schemas.microsoft.com/office/drawing/2014/main" xmlns="" id="{8668850F-DE83-60C8-0179-5E6B2B10412D}"/>
              </a:ext>
            </a:extLst>
          </p:cNvPr>
          <p:cNvSpPr txBox="1"/>
          <p:nvPr/>
        </p:nvSpPr>
        <p:spPr>
          <a:xfrm>
            <a:off x="2955508" y="2274936"/>
            <a:ext cx="3547702" cy="369332"/>
          </a:xfrm>
          <a:prstGeom prst="rect">
            <a:avLst/>
          </a:prstGeom>
          <a:noFill/>
        </p:spPr>
        <p:txBody>
          <a:bodyPr wrap="none" rtlCol="0">
            <a:spAutoFit/>
          </a:bodyPr>
          <a:lstStyle/>
          <a:p>
            <a:r>
              <a:rPr lang="en-US" dirty="0">
                <a:latin typeface="Times New Roman" pitchFamily="18" charset="0"/>
                <a:cs typeface="Times New Roman" pitchFamily="18" charset="0"/>
              </a:rPr>
              <a:t>Team NM ID </a:t>
            </a:r>
            <a:r>
              <a:rPr lang="en-US" dirty="0" smtClean="0">
                <a:latin typeface="Times New Roman" pitchFamily="18" charset="0"/>
                <a:cs typeface="Times New Roman" pitchFamily="18" charset="0"/>
              </a:rPr>
              <a:t>:NM2023TMID28739</a:t>
            </a:r>
            <a:endParaRPr lang="en-US"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xmlns="" id="{7866613D-B2E5-5D9E-DBC8-1A26D6715CFF}"/>
              </a:ext>
            </a:extLst>
          </p:cNvPr>
          <p:cNvSpPr txBox="1"/>
          <p:nvPr/>
        </p:nvSpPr>
        <p:spPr>
          <a:xfrm>
            <a:off x="3353341" y="2639603"/>
            <a:ext cx="2703945" cy="369332"/>
          </a:xfrm>
          <a:prstGeom prst="rect">
            <a:avLst/>
          </a:prstGeom>
          <a:noFill/>
        </p:spPr>
        <p:txBody>
          <a:bodyPr wrap="none" rtlCol="0">
            <a:spAutoFit/>
          </a:bodyPr>
          <a:lstStyle/>
          <a:p>
            <a:r>
              <a:rPr lang="en-US" dirty="0">
                <a:latin typeface="Arial Rounded MT Bold" panose="020F0704030504030204" pitchFamily="34" charset="0"/>
              </a:rPr>
              <a:t>IIIrd B.Sc.Mathematics</a:t>
            </a:r>
          </a:p>
        </p:txBody>
      </p:sp>
      <p:pic>
        <p:nvPicPr>
          <p:cNvPr id="8" name="Picture 7">
            <a:extLst>
              <a:ext uri="{FF2B5EF4-FFF2-40B4-BE49-F238E27FC236}">
                <a16:creationId xmlns:a16="http://schemas.microsoft.com/office/drawing/2014/main" xmlns="" id="{F0A658AC-74FB-5C57-192B-0A27EDE5CF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4400" y="0"/>
            <a:ext cx="1167669" cy="1140888"/>
          </a:xfrm>
          <a:prstGeom prst="rect">
            <a:avLst/>
          </a:prstGeom>
        </p:spPr>
      </p:pic>
      <p:sp>
        <p:nvSpPr>
          <p:cNvPr id="9" name="TextBox 8">
            <a:extLst>
              <a:ext uri="{FF2B5EF4-FFF2-40B4-BE49-F238E27FC236}">
                <a16:creationId xmlns:a16="http://schemas.microsoft.com/office/drawing/2014/main" xmlns="" id="{0C1EAF86-ACCF-6BF5-3001-DAD6C690D448}"/>
              </a:ext>
            </a:extLst>
          </p:cNvPr>
          <p:cNvSpPr txBox="1"/>
          <p:nvPr/>
        </p:nvSpPr>
        <p:spPr>
          <a:xfrm>
            <a:off x="3343306" y="4984729"/>
            <a:ext cx="2772106" cy="369332"/>
          </a:xfrm>
          <a:prstGeom prst="rect">
            <a:avLst/>
          </a:prstGeom>
          <a:noFill/>
        </p:spPr>
        <p:txBody>
          <a:bodyPr wrap="none" rtlCol="0">
            <a:spAutoFit/>
          </a:bodyPr>
          <a:lstStyle/>
          <a:p>
            <a:r>
              <a:rPr lang="en-US" dirty="0">
                <a:latin typeface="Arial Rounded MT Bold" panose="020F0704030504030204" pitchFamily="34" charset="0"/>
              </a:rPr>
              <a:t>Under The Guidance of</a:t>
            </a:r>
          </a:p>
        </p:txBody>
      </p:sp>
      <p:sp>
        <p:nvSpPr>
          <p:cNvPr id="10" name="TextBox 9">
            <a:extLst>
              <a:ext uri="{FF2B5EF4-FFF2-40B4-BE49-F238E27FC236}">
                <a16:creationId xmlns:a16="http://schemas.microsoft.com/office/drawing/2014/main" xmlns="" id="{D0914A4C-3B1E-A981-17D4-A9AC9085AF24}"/>
              </a:ext>
            </a:extLst>
          </p:cNvPr>
          <p:cNvSpPr txBox="1"/>
          <p:nvPr/>
        </p:nvSpPr>
        <p:spPr>
          <a:xfrm>
            <a:off x="2682585" y="5366441"/>
            <a:ext cx="4093548" cy="369332"/>
          </a:xfrm>
          <a:prstGeom prst="rect">
            <a:avLst/>
          </a:prstGeom>
          <a:noFill/>
        </p:spPr>
        <p:txBody>
          <a:bodyPr wrap="square" rtlCol="0">
            <a:spAutoFit/>
          </a:bodyPr>
          <a:lstStyle/>
          <a:p>
            <a:pPr algn="ctr"/>
            <a:r>
              <a:rPr lang="en-US" dirty="0" smtClean="0">
                <a:solidFill>
                  <a:schemeClr val="accent4"/>
                </a:solidFill>
              </a:rPr>
              <a:t>D.TAMILSELVAN M.Sc., </a:t>
            </a:r>
            <a:r>
              <a:rPr lang="en-US" dirty="0" err="1" smtClean="0">
                <a:solidFill>
                  <a:schemeClr val="accent4"/>
                </a:solidFill>
              </a:rPr>
              <a:t>M.phil</a:t>
            </a:r>
            <a:r>
              <a:rPr lang="en-US" dirty="0" smtClean="0">
                <a:solidFill>
                  <a:schemeClr val="accent4"/>
                </a:solidFill>
              </a:rPr>
              <a:t>.,</a:t>
            </a:r>
            <a:endParaRPr lang="en-US" dirty="0">
              <a:solidFill>
                <a:schemeClr val="accent4"/>
              </a:solidFill>
            </a:endParaRPr>
          </a:p>
        </p:txBody>
      </p:sp>
      <p:sp>
        <p:nvSpPr>
          <p:cNvPr id="11" name="TextBox 10">
            <a:extLst>
              <a:ext uri="{FF2B5EF4-FFF2-40B4-BE49-F238E27FC236}">
                <a16:creationId xmlns:a16="http://schemas.microsoft.com/office/drawing/2014/main" xmlns="" id="{45677AF7-9939-1281-19AE-D937D5FE7854}"/>
              </a:ext>
            </a:extLst>
          </p:cNvPr>
          <p:cNvSpPr txBox="1"/>
          <p:nvPr/>
        </p:nvSpPr>
        <p:spPr>
          <a:xfrm>
            <a:off x="525599" y="5726444"/>
            <a:ext cx="8291885" cy="923330"/>
          </a:xfrm>
          <a:prstGeom prst="rect">
            <a:avLst/>
          </a:prstGeom>
          <a:noFill/>
        </p:spPr>
        <p:txBody>
          <a:bodyPr wrap="none" rtlCol="0">
            <a:spAutoFit/>
          </a:bodyPr>
          <a:lstStyle/>
          <a:p>
            <a:r>
              <a:rPr lang="en-US" dirty="0" smtClean="0">
                <a:solidFill>
                  <a:schemeClr val="accent1">
                    <a:lumMod val="75000"/>
                  </a:schemeClr>
                </a:solidFill>
                <a:latin typeface="Times New Roman" pitchFamily="18" charset="0"/>
                <a:cs typeface="Times New Roman" pitchFamily="18" charset="0"/>
              </a:rPr>
              <a:t>ASSISTANT PROFESSOR PG </a:t>
            </a:r>
            <a:r>
              <a:rPr lang="en-US" dirty="0">
                <a:solidFill>
                  <a:schemeClr val="accent1">
                    <a:lumMod val="75000"/>
                  </a:schemeClr>
                </a:solidFill>
                <a:latin typeface="Times New Roman" pitchFamily="18" charset="0"/>
                <a:cs typeface="Times New Roman" pitchFamily="18" charset="0"/>
              </a:rPr>
              <a:t>&amp; RESEARCH DEPARTMENT OF MATHEMATICS,</a:t>
            </a:r>
          </a:p>
          <a:p>
            <a:pPr algn="ctr"/>
            <a:r>
              <a:rPr lang="en-US" dirty="0" smtClean="0">
                <a:solidFill>
                  <a:schemeClr val="accent1">
                    <a:lumMod val="75000"/>
                  </a:schemeClr>
                </a:solidFill>
                <a:latin typeface="Times New Roman" pitchFamily="18" charset="0"/>
                <a:cs typeface="Times New Roman" pitchFamily="18" charset="0"/>
              </a:rPr>
              <a:t>K.M.G COLLEGE OF ARTS AND SCIENCE,</a:t>
            </a:r>
            <a:endParaRPr lang="en-US" dirty="0">
              <a:solidFill>
                <a:schemeClr val="accent1">
                  <a:lumMod val="75000"/>
                </a:schemeClr>
              </a:solidFill>
              <a:latin typeface="Times New Roman" pitchFamily="18" charset="0"/>
              <a:cs typeface="Times New Roman" pitchFamily="18" charset="0"/>
            </a:endParaRPr>
          </a:p>
          <a:p>
            <a:pPr algn="ctr"/>
            <a:r>
              <a:rPr lang="en-US" dirty="0" smtClean="0">
                <a:solidFill>
                  <a:schemeClr val="accent1">
                    <a:lumMod val="75000"/>
                  </a:schemeClr>
                </a:solidFill>
                <a:latin typeface="Times New Roman" pitchFamily="18" charset="0"/>
                <a:cs typeface="Times New Roman" pitchFamily="18" charset="0"/>
              </a:rPr>
              <a:t>GUDIYATTAM-635803.</a:t>
            </a:r>
            <a:endParaRPr lang="en-US" dirty="0">
              <a:solidFill>
                <a:schemeClr val="accent1">
                  <a:lumMod val="75000"/>
                </a:schemeClr>
              </a:solidFill>
              <a:latin typeface="Times New Roman" pitchFamily="18" charset="0"/>
              <a:cs typeface="Times New Roman" pitchFamily="18"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1790014145"/>
              </p:ext>
            </p:extLst>
          </p:nvPr>
        </p:nvGraphicFramePr>
        <p:xfrm>
          <a:off x="245618" y="3083065"/>
          <a:ext cx="9405258" cy="1820574"/>
        </p:xfrm>
        <a:graphic>
          <a:graphicData uri="http://schemas.openxmlformats.org/drawingml/2006/table">
            <a:tbl>
              <a:tblPr firstRow="1" bandRow="1">
                <a:tableStyleId>{5C22544A-7EE6-4342-B048-85BDC9FD1C3A}</a:tableStyleId>
              </a:tblPr>
              <a:tblGrid>
                <a:gridCol w="863198"/>
                <a:gridCol w="1924211"/>
                <a:gridCol w="2787409"/>
                <a:gridCol w="3830440"/>
              </a:tblGrid>
              <a:tr h="303429">
                <a:tc>
                  <a:txBody>
                    <a:bodyPr/>
                    <a:lstStyle/>
                    <a:p>
                      <a:pPr algn="l" fontAlgn="b"/>
                      <a:r>
                        <a:rPr lang="en-US" sz="1500" b="0" i="0" u="none" strike="noStrike" dirty="0">
                          <a:solidFill>
                            <a:srgbClr val="000000"/>
                          </a:solidFill>
                          <a:latin typeface="Times New Roman" pitchFamily="18" charset="0"/>
                          <a:cs typeface="Times New Roman" pitchFamily="18" charset="0"/>
                        </a:rPr>
                        <a:t>S.NO</a:t>
                      </a:r>
                    </a:p>
                  </a:txBody>
                  <a:tcPr marL="9525" marR="9525" marT="9525" marB="0" anchor="b"/>
                </a:tc>
                <a:tc>
                  <a:txBody>
                    <a:bodyPr/>
                    <a:lstStyle/>
                    <a:p>
                      <a:pPr algn="l" fontAlgn="b"/>
                      <a:r>
                        <a:rPr lang="en-US" sz="1500" b="0" i="0" u="none" strike="noStrike" dirty="0">
                          <a:solidFill>
                            <a:srgbClr val="000000"/>
                          </a:solidFill>
                          <a:latin typeface="Times New Roman" pitchFamily="18" charset="0"/>
                          <a:cs typeface="Times New Roman" pitchFamily="18" charset="0"/>
                        </a:rPr>
                        <a:t>REG NUMBER</a:t>
                      </a:r>
                    </a:p>
                  </a:txBody>
                  <a:tcPr marL="9525" marR="9525" marT="9525" marB="0" anchor="b"/>
                </a:tc>
                <a:tc>
                  <a:txBody>
                    <a:bodyPr/>
                    <a:lstStyle/>
                    <a:p>
                      <a:pPr algn="ctr" fontAlgn="b"/>
                      <a:r>
                        <a:rPr lang="en-US" sz="1500" b="0" i="0" u="none" strike="noStrike" dirty="0">
                          <a:solidFill>
                            <a:srgbClr val="000000"/>
                          </a:solidFill>
                          <a:latin typeface="Times New Roman" pitchFamily="18" charset="0"/>
                          <a:cs typeface="Times New Roman" pitchFamily="18" charset="0"/>
                        </a:rPr>
                        <a:t>NAME</a:t>
                      </a:r>
                    </a:p>
                  </a:txBody>
                  <a:tcPr marL="9525" marR="9525" marT="9525" marB="0" anchor="b"/>
                </a:tc>
                <a:tc>
                  <a:txBody>
                    <a:bodyPr/>
                    <a:lstStyle/>
                    <a:p>
                      <a:pPr algn="ctr" fontAlgn="b"/>
                      <a:r>
                        <a:rPr lang="en-US" sz="1500" b="0" i="0" u="none" strike="noStrike" dirty="0">
                          <a:solidFill>
                            <a:srgbClr val="000000"/>
                          </a:solidFill>
                          <a:latin typeface="Times New Roman" pitchFamily="18" charset="0"/>
                          <a:cs typeface="Times New Roman" pitchFamily="18" charset="0"/>
                        </a:rPr>
                        <a:t>NM ID</a:t>
                      </a:r>
                    </a:p>
                  </a:txBody>
                  <a:tcPr marL="9525" marR="9525" marT="9525" marB="0" anchor="b"/>
                </a:tc>
              </a:tr>
              <a:tr h="303429">
                <a:tc>
                  <a:txBody>
                    <a:bodyPr/>
                    <a:lstStyle/>
                    <a:p>
                      <a:pPr algn="r" fontAlgn="b"/>
                      <a:r>
                        <a:rPr lang="en-US" sz="1400" b="0" i="0" u="none" strike="noStrike" dirty="0">
                          <a:solidFill>
                            <a:srgbClr val="000000"/>
                          </a:solidFill>
                          <a:latin typeface="Times New Roman" pitchFamily="18" charset="0"/>
                          <a:cs typeface="Times New Roman" pitchFamily="18" charset="0"/>
                        </a:rPr>
                        <a:t>1</a:t>
                      </a:r>
                    </a:p>
                  </a:txBody>
                  <a:tcPr marL="9525" marR="9525" marT="9525" marB="0" anchor="b"/>
                </a:tc>
                <a:tc>
                  <a:txBody>
                    <a:bodyPr/>
                    <a:lstStyle/>
                    <a:p>
                      <a:pPr algn="l" fontAlgn="b"/>
                      <a:r>
                        <a:rPr lang="en-US" sz="1400" b="0" i="0" u="none" strike="noStrike" dirty="0">
                          <a:solidFill>
                            <a:srgbClr val="000000"/>
                          </a:solidFill>
                          <a:latin typeface="Times New Roman" pitchFamily="18" charset="0"/>
                          <a:cs typeface="Times New Roman" pitchFamily="18" charset="0"/>
                        </a:rPr>
                        <a:t>31521U25007</a:t>
                      </a:r>
                    </a:p>
                  </a:txBody>
                  <a:tcPr marL="9525" marR="9525" marT="9525" marB="0" anchor="b"/>
                </a:tc>
                <a:tc>
                  <a:txBody>
                    <a:bodyPr/>
                    <a:lstStyle/>
                    <a:p>
                      <a:pPr algn="l" fontAlgn="b"/>
                      <a:r>
                        <a:rPr lang="en-US" sz="1400" b="0" i="0" u="none" strike="noStrike" dirty="0">
                          <a:solidFill>
                            <a:srgbClr val="000000"/>
                          </a:solidFill>
                          <a:latin typeface="Times New Roman" pitchFamily="18" charset="0"/>
                          <a:cs typeface="Times New Roman" pitchFamily="18" charset="0"/>
                        </a:rPr>
                        <a:t> SANTHOSH K</a:t>
                      </a:r>
                    </a:p>
                  </a:txBody>
                  <a:tcPr marL="9525" marR="9525" marT="9525" marB="0" anchor="b"/>
                </a:tc>
                <a:tc>
                  <a:txBody>
                    <a:bodyPr/>
                    <a:lstStyle/>
                    <a:p>
                      <a:pPr algn="l" fontAlgn="b"/>
                      <a:r>
                        <a:rPr lang="en-US" sz="1400" b="0" i="0" u="none" strike="noStrike">
                          <a:solidFill>
                            <a:srgbClr val="000000"/>
                          </a:solidFill>
                          <a:latin typeface="Times New Roman" pitchFamily="18" charset="0"/>
                          <a:cs typeface="Times New Roman" pitchFamily="18" charset="0"/>
                        </a:rPr>
                        <a:t> AF303A58D8A2FFE91684AFA3069D5991 </a:t>
                      </a:r>
                    </a:p>
                  </a:txBody>
                  <a:tcPr marL="9525" marR="9525" marT="9525" marB="0" anchor="b"/>
                </a:tc>
              </a:tr>
              <a:tr h="303429">
                <a:tc>
                  <a:txBody>
                    <a:bodyPr/>
                    <a:lstStyle/>
                    <a:p>
                      <a:pPr algn="r" fontAlgn="b"/>
                      <a:r>
                        <a:rPr lang="en-US" sz="1400" b="0" i="0" u="none" strike="noStrike">
                          <a:solidFill>
                            <a:srgbClr val="000000"/>
                          </a:solidFill>
                          <a:latin typeface="Times New Roman" pitchFamily="18" charset="0"/>
                          <a:cs typeface="Times New Roman" pitchFamily="18" charset="0"/>
                        </a:rPr>
                        <a:t>2</a:t>
                      </a:r>
                    </a:p>
                  </a:txBody>
                  <a:tcPr marL="9525" marR="9525" marT="9525" marB="0" anchor="b"/>
                </a:tc>
                <a:tc>
                  <a:txBody>
                    <a:bodyPr/>
                    <a:lstStyle/>
                    <a:p>
                      <a:pPr algn="l" fontAlgn="b"/>
                      <a:r>
                        <a:rPr lang="en-US" sz="1400" b="0" i="0" u="none" strike="noStrike">
                          <a:solidFill>
                            <a:srgbClr val="000000"/>
                          </a:solidFill>
                          <a:latin typeface="Times New Roman" pitchFamily="18" charset="0"/>
                          <a:cs typeface="Times New Roman" pitchFamily="18" charset="0"/>
                        </a:rPr>
                        <a:t>31518U25047</a:t>
                      </a:r>
                    </a:p>
                  </a:txBody>
                  <a:tcPr marL="9525" marR="9525" marT="9525" marB="0" anchor="b"/>
                </a:tc>
                <a:tc>
                  <a:txBody>
                    <a:bodyPr/>
                    <a:lstStyle/>
                    <a:p>
                      <a:pPr algn="l" fontAlgn="b"/>
                      <a:r>
                        <a:rPr lang="en-US" sz="1400" b="0" i="0" u="none" strike="noStrike" dirty="0">
                          <a:solidFill>
                            <a:srgbClr val="000000"/>
                          </a:solidFill>
                          <a:latin typeface="Times New Roman" pitchFamily="18" charset="0"/>
                          <a:cs typeface="Times New Roman" pitchFamily="18" charset="0"/>
                        </a:rPr>
                        <a:t> VIJAYAKANTH S</a:t>
                      </a:r>
                    </a:p>
                  </a:txBody>
                  <a:tcPr marL="9525" marR="9525" marT="9525" marB="0" anchor="b"/>
                </a:tc>
                <a:tc>
                  <a:txBody>
                    <a:bodyPr/>
                    <a:lstStyle/>
                    <a:p>
                      <a:pPr algn="l" fontAlgn="b"/>
                      <a:r>
                        <a:rPr lang="en-US" sz="1400" b="0" i="0" u="none" strike="noStrike">
                          <a:solidFill>
                            <a:srgbClr val="000000"/>
                          </a:solidFill>
                          <a:latin typeface="Times New Roman" pitchFamily="18" charset="0"/>
                          <a:cs typeface="Times New Roman" pitchFamily="18" charset="0"/>
                        </a:rPr>
                        <a:t> 58D2F976286540193D34927211F418FD </a:t>
                      </a:r>
                    </a:p>
                  </a:txBody>
                  <a:tcPr marL="9525" marR="9525" marT="9525" marB="0" anchor="b"/>
                </a:tc>
              </a:tr>
              <a:tr h="303429">
                <a:tc>
                  <a:txBody>
                    <a:bodyPr/>
                    <a:lstStyle/>
                    <a:p>
                      <a:pPr algn="r" fontAlgn="b"/>
                      <a:r>
                        <a:rPr lang="en-US" sz="1400" b="0" i="0" u="none" strike="noStrike">
                          <a:solidFill>
                            <a:srgbClr val="000000"/>
                          </a:solidFill>
                          <a:latin typeface="Times New Roman" pitchFamily="18" charset="0"/>
                          <a:cs typeface="Times New Roman" pitchFamily="18" charset="0"/>
                        </a:rPr>
                        <a:t>3</a:t>
                      </a:r>
                    </a:p>
                  </a:txBody>
                  <a:tcPr marL="9525" marR="9525" marT="9525" marB="0" anchor="b"/>
                </a:tc>
                <a:tc>
                  <a:txBody>
                    <a:bodyPr/>
                    <a:lstStyle/>
                    <a:p>
                      <a:pPr algn="l" fontAlgn="b"/>
                      <a:r>
                        <a:rPr lang="en-US" sz="1400" b="0" i="0" u="none" strike="noStrike">
                          <a:solidFill>
                            <a:srgbClr val="000000"/>
                          </a:solidFill>
                          <a:latin typeface="Times New Roman" pitchFamily="18" charset="0"/>
                          <a:cs typeface="Times New Roman" pitchFamily="18" charset="0"/>
                        </a:rPr>
                        <a:t>31521U25008</a:t>
                      </a:r>
                    </a:p>
                  </a:txBody>
                  <a:tcPr marL="9525" marR="9525" marT="9525" marB="0" anchor="b"/>
                </a:tc>
                <a:tc>
                  <a:txBody>
                    <a:bodyPr/>
                    <a:lstStyle/>
                    <a:p>
                      <a:pPr algn="l" fontAlgn="b"/>
                      <a:r>
                        <a:rPr lang="en-US" sz="1400" b="0" i="0" u="none" strike="noStrike">
                          <a:solidFill>
                            <a:srgbClr val="000000"/>
                          </a:solidFill>
                          <a:latin typeface="Times New Roman" pitchFamily="18" charset="0"/>
                          <a:cs typeface="Times New Roman" pitchFamily="18" charset="0"/>
                        </a:rPr>
                        <a:t> TAMILSELVAN L  </a:t>
                      </a:r>
                    </a:p>
                  </a:txBody>
                  <a:tcPr marL="9525" marR="9525" marT="9525" marB="0" anchor="b"/>
                </a:tc>
                <a:tc>
                  <a:txBody>
                    <a:bodyPr/>
                    <a:lstStyle/>
                    <a:p>
                      <a:pPr algn="l" fontAlgn="b"/>
                      <a:r>
                        <a:rPr lang="en-US" sz="1400" b="0" i="0" u="none" strike="noStrike" dirty="0">
                          <a:solidFill>
                            <a:srgbClr val="000000"/>
                          </a:solidFill>
                          <a:latin typeface="Times New Roman" pitchFamily="18" charset="0"/>
                          <a:cs typeface="Times New Roman" pitchFamily="18" charset="0"/>
                        </a:rPr>
                        <a:t> B720EA2251445FF8FD3455D14AB8AF07 </a:t>
                      </a:r>
                    </a:p>
                  </a:txBody>
                  <a:tcPr marL="9525" marR="9525" marT="9525" marB="0" anchor="b"/>
                </a:tc>
              </a:tr>
              <a:tr h="303429">
                <a:tc>
                  <a:txBody>
                    <a:bodyPr/>
                    <a:lstStyle/>
                    <a:p>
                      <a:pPr algn="r" fontAlgn="b"/>
                      <a:r>
                        <a:rPr lang="en-US" sz="1400" b="0" i="0" u="none" strike="noStrike">
                          <a:solidFill>
                            <a:srgbClr val="000000"/>
                          </a:solidFill>
                          <a:latin typeface="Times New Roman" pitchFamily="18" charset="0"/>
                          <a:cs typeface="Times New Roman" pitchFamily="18" charset="0"/>
                        </a:rPr>
                        <a:t>4</a:t>
                      </a:r>
                    </a:p>
                  </a:txBody>
                  <a:tcPr marL="9525" marR="9525" marT="9525" marB="0" anchor="b"/>
                </a:tc>
                <a:tc>
                  <a:txBody>
                    <a:bodyPr/>
                    <a:lstStyle/>
                    <a:p>
                      <a:pPr algn="l" fontAlgn="b"/>
                      <a:r>
                        <a:rPr lang="en-US" sz="1400" b="0" i="0" u="none" strike="noStrike">
                          <a:solidFill>
                            <a:srgbClr val="000000"/>
                          </a:solidFill>
                          <a:latin typeface="Times New Roman" pitchFamily="18" charset="0"/>
                          <a:cs typeface="Times New Roman" pitchFamily="18" charset="0"/>
                        </a:rPr>
                        <a:t>31521U25005</a:t>
                      </a:r>
                    </a:p>
                  </a:txBody>
                  <a:tcPr marL="9525" marR="9525" marT="9525" marB="0" anchor="b"/>
                </a:tc>
                <a:tc>
                  <a:txBody>
                    <a:bodyPr/>
                    <a:lstStyle/>
                    <a:p>
                      <a:pPr algn="l" fontAlgn="b"/>
                      <a:r>
                        <a:rPr lang="en-US" sz="1400" b="0" i="0" u="none" strike="noStrike">
                          <a:solidFill>
                            <a:srgbClr val="000000"/>
                          </a:solidFill>
                          <a:latin typeface="Times New Roman" pitchFamily="18" charset="0"/>
                          <a:cs typeface="Times New Roman" pitchFamily="18" charset="0"/>
                        </a:rPr>
                        <a:t> RAGAVAN A </a:t>
                      </a:r>
                    </a:p>
                  </a:txBody>
                  <a:tcPr marL="9525" marR="9525" marT="9525" marB="0" anchor="b"/>
                </a:tc>
                <a:tc>
                  <a:txBody>
                    <a:bodyPr/>
                    <a:lstStyle/>
                    <a:p>
                      <a:pPr algn="l" fontAlgn="b"/>
                      <a:r>
                        <a:rPr lang="en-US" sz="1400" b="0" i="0" u="none" strike="noStrike" dirty="0">
                          <a:solidFill>
                            <a:srgbClr val="000000"/>
                          </a:solidFill>
                          <a:latin typeface="Times New Roman" pitchFamily="18" charset="0"/>
                          <a:cs typeface="Times New Roman" pitchFamily="18" charset="0"/>
                        </a:rPr>
                        <a:t> 58972AACDEC43E081604392B5FDEFA60 </a:t>
                      </a:r>
                    </a:p>
                  </a:txBody>
                  <a:tcPr marL="9525" marR="9525" marT="9525" marB="0" anchor="b"/>
                </a:tc>
              </a:tr>
              <a:tr h="303429">
                <a:tc>
                  <a:txBody>
                    <a:bodyPr/>
                    <a:lstStyle/>
                    <a:p>
                      <a:pPr algn="r" fontAlgn="b"/>
                      <a:r>
                        <a:rPr lang="en-US" sz="1400" b="0" i="0" u="none" strike="noStrike" dirty="0">
                          <a:solidFill>
                            <a:srgbClr val="000000"/>
                          </a:solidFill>
                          <a:latin typeface="Times New Roman" pitchFamily="18" charset="0"/>
                          <a:cs typeface="Times New Roman" pitchFamily="18" charset="0"/>
                        </a:rPr>
                        <a:t>5</a:t>
                      </a:r>
                    </a:p>
                  </a:txBody>
                  <a:tcPr marL="9525" marR="9525" marT="9525" marB="0" anchor="b"/>
                </a:tc>
                <a:tc>
                  <a:txBody>
                    <a:bodyPr/>
                    <a:lstStyle/>
                    <a:p>
                      <a:pPr algn="l" fontAlgn="b"/>
                      <a:r>
                        <a:rPr lang="en-US" sz="1400" b="0" i="0" u="none" strike="noStrike">
                          <a:solidFill>
                            <a:srgbClr val="000000"/>
                          </a:solidFill>
                          <a:latin typeface="Times New Roman" pitchFamily="18" charset="0"/>
                          <a:cs typeface="Times New Roman" pitchFamily="18" charset="0"/>
                        </a:rPr>
                        <a:t>31521U25002</a:t>
                      </a:r>
                    </a:p>
                  </a:txBody>
                  <a:tcPr marL="9525" marR="9525" marT="9525" marB="0" anchor="b"/>
                </a:tc>
                <a:tc>
                  <a:txBody>
                    <a:bodyPr/>
                    <a:lstStyle/>
                    <a:p>
                      <a:pPr algn="l" fontAlgn="b"/>
                      <a:r>
                        <a:rPr lang="en-US" sz="1400" b="0" i="0" u="none" strike="noStrike">
                          <a:solidFill>
                            <a:srgbClr val="000000"/>
                          </a:solidFill>
                          <a:latin typeface="Times New Roman" pitchFamily="18" charset="0"/>
                          <a:cs typeface="Times New Roman" pitchFamily="18" charset="0"/>
                        </a:rPr>
                        <a:t> NISSHANTHRAJ T R</a:t>
                      </a:r>
                    </a:p>
                  </a:txBody>
                  <a:tcPr marL="9525" marR="9525" marT="9525" marB="0" anchor="b"/>
                </a:tc>
                <a:tc>
                  <a:txBody>
                    <a:bodyPr/>
                    <a:lstStyle/>
                    <a:p>
                      <a:pPr algn="l" fontAlgn="b"/>
                      <a:r>
                        <a:rPr lang="en-US" sz="1400" b="0" i="0" u="none" strike="noStrike" dirty="0">
                          <a:solidFill>
                            <a:srgbClr val="000000"/>
                          </a:solidFill>
                          <a:latin typeface="Times New Roman" pitchFamily="18" charset="0"/>
                          <a:cs typeface="Times New Roman" pitchFamily="18" charset="0"/>
                        </a:rPr>
                        <a:t> 8E877945E2270FD9F2143FA0FC99AB0B </a:t>
                      </a:r>
                    </a:p>
                  </a:txBody>
                  <a:tcPr marL="9525" marR="9525" marT="9525" marB="0" anchor="b"/>
                </a:tc>
              </a:tr>
            </a:tbl>
          </a:graphicData>
        </a:graphic>
      </p:graphicFrame>
    </p:spTree>
    <p:extLst>
      <p:ext uri="{BB962C8B-B14F-4D97-AF65-F5344CB8AC3E}">
        <p14:creationId xmlns:p14="http://schemas.microsoft.com/office/powerpoint/2010/main" val="4292948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FD0EA33-F70E-8DA9-980E-9FB30A9B30C4}"/>
              </a:ext>
            </a:extLst>
          </p:cNvPr>
          <p:cNvSpPr txBox="1"/>
          <p:nvPr/>
        </p:nvSpPr>
        <p:spPr>
          <a:xfrm>
            <a:off x="346984" y="244287"/>
            <a:ext cx="2370458" cy="1107996"/>
          </a:xfrm>
          <a:prstGeom prst="rect">
            <a:avLst/>
          </a:prstGeom>
          <a:noFill/>
        </p:spPr>
        <p:txBody>
          <a:bodyPr wrap="square" rtlCol="0">
            <a:spAutoFit/>
          </a:bodyPr>
          <a:lstStyle/>
          <a:p>
            <a:r>
              <a:rPr lang="en-US" sz="2400" b="1" u="sng" dirty="0">
                <a:latin typeface="Imprint MT Shadow" panose="04020605060303030202" pitchFamily="82" charset="0"/>
              </a:rPr>
              <a:t>Story</a:t>
            </a:r>
          </a:p>
          <a:p>
            <a:r>
              <a:rPr lang="en-US" sz="2400" b="1" u="sng" dirty="0">
                <a:latin typeface="Imprint MT Shadow" panose="04020605060303030202" pitchFamily="82" charset="0"/>
              </a:rPr>
              <a:t>Visualization </a:t>
            </a:r>
            <a:r>
              <a:rPr lang="en-US" sz="2400" b="1" u="sng" dirty="0">
                <a:latin typeface="Imprint MT Shadow" panose="04020605060303030202" pitchFamily="82" charset="0"/>
              </a:rPr>
              <a:t>9</a:t>
            </a:r>
            <a:r>
              <a:rPr lang="en-US" sz="2400" b="1" u="sng" dirty="0" smtClean="0">
                <a:latin typeface="Imprint MT Shadow" panose="04020605060303030202" pitchFamily="82" charset="0"/>
              </a:rPr>
              <a:t>:</a:t>
            </a:r>
            <a:endParaRPr lang="en-US" sz="2400" b="1" u="sng" dirty="0">
              <a:latin typeface="Imprint MT Shadow" panose="04020605060303030202" pitchFamily="82" charset="0"/>
            </a:endParaRPr>
          </a:p>
          <a:p>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56" t="25249" r="1409" b="10072"/>
          <a:stretch/>
        </p:blipFill>
        <p:spPr>
          <a:xfrm>
            <a:off x="346984" y="1159099"/>
            <a:ext cx="10657174" cy="5203063"/>
          </a:xfrm>
          <a:prstGeom prst="rect">
            <a:avLst/>
          </a:prstGeom>
        </p:spPr>
      </p:pic>
    </p:spTree>
    <p:extLst>
      <p:ext uri="{BB962C8B-B14F-4D97-AF65-F5344CB8AC3E}">
        <p14:creationId xmlns:p14="http://schemas.microsoft.com/office/powerpoint/2010/main" val="15239709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4A2B685-8BE7-2B01-60AA-50C52986A32F}"/>
              </a:ext>
            </a:extLst>
          </p:cNvPr>
          <p:cNvSpPr txBox="1"/>
          <p:nvPr/>
        </p:nvSpPr>
        <p:spPr>
          <a:xfrm>
            <a:off x="685940" y="577309"/>
            <a:ext cx="2781531" cy="461665"/>
          </a:xfrm>
          <a:prstGeom prst="rect">
            <a:avLst/>
          </a:prstGeom>
          <a:noFill/>
        </p:spPr>
        <p:txBody>
          <a:bodyPr wrap="none" rtlCol="0">
            <a:spAutoFit/>
          </a:bodyPr>
          <a:lstStyle/>
          <a:p>
            <a:r>
              <a:rPr lang="en-US" sz="2400" dirty="0">
                <a:latin typeface="Algerian" panose="04020705040A02060702" pitchFamily="82" charset="0"/>
              </a:rPr>
              <a:t>DASHBOARD LINK:</a:t>
            </a:r>
          </a:p>
        </p:txBody>
      </p:sp>
      <p:sp>
        <p:nvSpPr>
          <p:cNvPr id="4" name="TextBox 3">
            <a:extLst>
              <a:ext uri="{FF2B5EF4-FFF2-40B4-BE49-F238E27FC236}">
                <a16:creationId xmlns:a16="http://schemas.microsoft.com/office/drawing/2014/main" xmlns="" id="{6CD7C286-046D-5220-B6C7-477A57D27BE3}"/>
              </a:ext>
            </a:extLst>
          </p:cNvPr>
          <p:cNvSpPr txBox="1"/>
          <p:nvPr/>
        </p:nvSpPr>
        <p:spPr>
          <a:xfrm>
            <a:off x="678230" y="4472466"/>
            <a:ext cx="1789272" cy="430887"/>
          </a:xfrm>
          <a:prstGeom prst="rect">
            <a:avLst/>
          </a:prstGeom>
          <a:noFill/>
        </p:spPr>
        <p:txBody>
          <a:bodyPr wrap="none" rtlCol="0">
            <a:spAutoFit/>
          </a:bodyPr>
          <a:lstStyle/>
          <a:p>
            <a:r>
              <a:rPr lang="en-US" sz="2200" dirty="0">
                <a:latin typeface="Algerian" panose="04020705040A02060702" pitchFamily="82" charset="0"/>
              </a:rPr>
              <a:t>STORY LINK:</a:t>
            </a:r>
          </a:p>
        </p:txBody>
      </p:sp>
      <p:sp>
        <p:nvSpPr>
          <p:cNvPr id="6" name="Rectangle 5"/>
          <p:cNvSpPr/>
          <p:nvPr/>
        </p:nvSpPr>
        <p:spPr>
          <a:xfrm>
            <a:off x="1460482" y="1300767"/>
            <a:ext cx="6310648" cy="12106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IN" dirty="0" smtClean="0">
                <a:solidFill>
                  <a:schemeClr val="tx1"/>
                </a:solidFill>
              </a:rPr>
              <a:t>DASHBOARD LINK 1:</a:t>
            </a:r>
          </a:p>
          <a:p>
            <a:pPr algn="ctr"/>
            <a:r>
              <a:rPr lang="en-IN" sz="1600" dirty="0" smtClean="0">
                <a:solidFill>
                  <a:schemeClr val="accent1">
                    <a:lumMod val="50000"/>
                  </a:schemeClr>
                </a:solidFill>
              </a:rPr>
              <a:t>https</a:t>
            </a:r>
            <a:r>
              <a:rPr lang="en-IN" sz="1600" dirty="0">
                <a:solidFill>
                  <a:schemeClr val="accent1">
                    <a:lumMod val="50000"/>
                  </a:schemeClr>
                </a:solidFill>
              </a:rPr>
              <a:t>://public.tableau.com/views/ApplesiPhoneDiffersThink/Dashboard1?:</a:t>
            </a:r>
            <a:r>
              <a:rPr lang="en-IN" sz="1600" dirty="0" smtClean="0">
                <a:solidFill>
                  <a:schemeClr val="accent1">
                    <a:lumMod val="50000"/>
                  </a:schemeClr>
                </a:solidFill>
              </a:rPr>
              <a:t>language=en-US&amp;publish=yes</a:t>
            </a:r>
            <a:r>
              <a:rPr lang="en-IN" sz="1600" dirty="0">
                <a:solidFill>
                  <a:schemeClr val="accent1">
                    <a:lumMod val="50000"/>
                  </a:schemeClr>
                </a:solidFill>
              </a:rPr>
              <a:t>&amp;:display_count=n&amp;:origin=viz_share_link</a:t>
            </a:r>
          </a:p>
        </p:txBody>
      </p:sp>
      <p:sp>
        <p:nvSpPr>
          <p:cNvPr id="9" name="Rectangle 8"/>
          <p:cNvSpPr/>
          <p:nvPr/>
        </p:nvSpPr>
        <p:spPr>
          <a:xfrm>
            <a:off x="2240925" y="2773173"/>
            <a:ext cx="6310648" cy="12707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smtClean="0"/>
              <a:t>DASHBOARD LINK 2:</a:t>
            </a:r>
          </a:p>
          <a:p>
            <a:pPr algn="ctr"/>
            <a:r>
              <a:rPr lang="en-IN" sz="1600" dirty="0">
                <a:solidFill>
                  <a:schemeClr val="accent1">
                    <a:lumMod val="50000"/>
                  </a:schemeClr>
                </a:solidFill>
              </a:rPr>
              <a:t>https://public.tableau.com/views/ApplesiPhoneDiffersThink-2/Dashboard2?:language=en-US&amp;publish=yes&amp;:display_count=n&amp;:origin=viz_share_link</a:t>
            </a:r>
          </a:p>
        </p:txBody>
      </p:sp>
      <p:sp>
        <p:nvSpPr>
          <p:cNvPr id="10" name="Rectangle 9"/>
          <p:cNvSpPr/>
          <p:nvPr/>
        </p:nvSpPr>
        <p:spPr>
          <a:xfrm>
            <a:off x="1460482" y="5164427"/>
            <a:ext cx="6125174" cy="114621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solidFill>
                  <a:schemeClr val="accent1">
                    <a:lumMod val="50000"/>
                  </a:schemeClr>
                </a:solidFill>
              </a:rPr>
              <a:t>https://public.tableau.com/views/ApplesiPhoneDiffersThink-Storys/Story1?:language=en-US&amp;publish=yes&amp;:display_count=n&amp;:origin=viz_share_link</a:t>
            </a:r>
          </a:p>
        </p:txBody>
      </p:sp>
    </p:spTree>
    <p:extLst>
      <p:ext uri="{BB962C8B-B14F-4D97-AF65-F5344CB8AC3E}">
        <p14:creationId xmlns:p14="http://schemas.microsoft.com/office/powerpoint/2010/main" val="37957583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E4DBAA9-5ACB-DD27-1C6B-E7E9A30C80A5}"/>
              </a:ext>
            </a:extLst>
          </p:cNvPr>
          <p:cNvSpPr txBox="1"/>
          <p:nvPr/>
        </p:nvSpPr>
        <p:spPr>
          <a:xfrm>
            <a:off x="1818161" y="0"/>
            <a:ext cx="7184172" cy="523220"/>
          </a:xfrm>
          <a:prstGeom prst="rect">
            <a:avLst/>
          </a:prstGeom>
          <a:noFill/>
        </p:spPr>
        <p:txBody>
          <a:bodyPr wrap="square" rtlCol="0">
            <a:spAutoFit/>
          </a:bodyPr>
          <a:lstStyle/>
          <a:p>
            <a:r>
              <a:rPr lang="en-US" sz="2800" dirty="0" smtClean="0">
                <a:latin typeface="Algerian" panose="04020705040A02060702" pitchFamily="82" charset="0"/>
              </a:rPr>
              <a:t>4.ADVANTAGES </a:t>
            </a:r>
            <a:r>
              <a:rPr lang="en-US" sz="2800" dirty="0">
                <a:latin typeface="Algerian" panose="04020705040A02060702" pitchFamily="82" charset="0"/>
              </a:rPr>
              <a:t>&amp; DISADVANTAGES :</a:t>
            </a:r>
          </a:p>
        </p:txBody>
      </p:sp>
      <p:graphicFrame>
        <p:nvGraphicFramePr>
          <p:cNvPr id="2" name="Table 1"/>
          <p:cNvGraphicFramePr>
            <a:graphicFrameLocks noGrp="1"/>
          </p:cNvGraphicFramePr>
          <p:nvPr>
            <p:extLst>
              <p:ext uri="{D42A27DB-BD31-4B8C-83A1-F6EECF244321}">
                <p14:modId xmlns:p14="http://schemas.microsoft.com/office/powerpoint/2010/main" val="3483669171"/>
              </p:ext>
            </p:extLst>
          </p:nvPr>
        </p:nvGraphicFramePr>
        <p:xfrm>
          <a:off x="538050" y="670206"/>
          <a:ext cx="8966558" cy="5645165"/>
        </p:xfrm>
        <a:graphic>
          <a:graphicData uri="http://schemas.openxmlformats.org/drawingml/2006/table">
            <a:tbl>
              <a:tblPr firstRow="1" bandRow="1">
                <a:tableStyleId>{21E4AEA4-8DFA-4A89-87EB-49C32662AFE0}</a:tableStyleId>
              </a:tblPr>
              <a:tblGrid>
                <a:gridCol w="4483279"/>
                <a:gridCol w="4483279"/>
              </a:tblGrid>
              <a:tr h="527530">
                <a:tc>
                  <a:txBody>
                    <a:bodyPr/>
                    <a:lstStyle/>
                    <a:p>
                      <a:pPr algn="ctr"/>
                      <a:r>
                        <a:rPr lang="en-US" b="0" dirty="0" smtClean="0">
                          <a:solidFill>
                            <a:schemeClr val="tx1">
                              <a:lumMod val="85000"/>
                              <a:lumOff val="15000"/>
                            </a:schemeClr>
                          </a:solidFill>
                          <a:latin typeface="Arial Black" panose="020B0A04020102020204" pitchFamily="34" charset="0"/>
                        </a:rPr>
                        <a:t>ADVANTAGES</a:t>
                      </a:r>
                      <a:endParaRPr lang="en-IN" b="0" dirty="0">
                        <a:solidFill>
                          <a:schemeClr val="tx1">
                            <a:lumMod val="85000"/>
                            <a:lumOff val="15000"/>
                          </a:schemeClr>
                        </a:solidFill>
                        <a:latin typeface="Arial Black" panose="020B0A04020102020204" pitchFamily="34" charset="0"/>
                      </a:endParaRPr>
                    </a:p>
                  </a:txBody>
                  <a:tcPr/>
                </a:tc>
                <a:tc>
                  <a:txBody>
                    <a:bodyPr/>
                    <a:lstStyle/>
                    <a:p>
                      <a:pPr algn="ctr"/>
                      <a:r>
                        <a:rPr lang="en-US" b="0" dirty="0" smtClean="0">
                          <a:solidFill>
                            <a:schemeClr val="tx1">
                              <a:lumMod val="85000"/>
                              <a:lumOff val="15000"/>
                            </a:schemeClr>
                          </a:solidFill>
                          <a:latin typeface="Arial Black" panose="020B0A04020102020204" pitchFamily="34" charset="0"/>
                        </a:rPr>
                        <a:t>DISADVANTAGES</a:t>
                      </a:r>
                      <a:endParaRPr lang="en-IN" b="0" dirty="0">
                        <a:solidFill>
                          <a:schemeClr val="tx1">
                            <a:lumMod val="85000"/>
                            <a:lumOff val="15000"/>
                          </a:schemeClr>
                        </a:solidFill>
                        <a:latin typeface="Arial Black" panose="020B0A04020102020204" pitchFamily="34" charset="0"/>
                      </a:endParaRPr>
                    </a:p>
                  </a:txBody>
                  <a:tcPr/>
                </a:tc>
              </a:tr>
              <a:tr h="1429555">
                <a:tc>
                  <a:txBody>
                    <a:bodyPr/>
                    <a:lstStyle/>
                    <a:p>
                      <a:r>
                        <a:rPr lang="en-US" sz="1600" dirty="0" smtClean="0">
                          <a:latin typeface="High Tower Text" panose="02040502050506030303" pitchFamily="18" charset="0"/>
                        </a:rPr>
                        <a:t>ECONOMIC GROWTH: The penetration of iPhones</a:t>
                      </a:r>
                      <a:r>
                        <a:rPr lang="en-US" sz="1600" baseline="0" dirty="0" smtClean="0">
                          <a:latin typeface="High Tower Text" panose="02040502050506030303" pitchFamily="18" charset="0"/>
                        </a:rPr>
                        <a:t> in the India market has generated substantial revenue, both for Apple and the Indian economy. This has led to job creation and stimulated ancillary industries.</a:t>
                      </a:r>
                      <a:endParaRPr lang="en-IN" sz="1600" dirty="0">
                        <a:latin typeface="High Tower Text" panose="02040502050506030303" pitchFamily="18" charset="0"/>
                      </a:endParaRPr>
                    </a:p>
                  </a:txBody>
                  <a:tcPr/>
                </a:tc>
                <a:tc>
                  <a:txBody>
                    <a:bodyPr/>
                    <a:lstStyle/>
                    <a:p>
                      <a:r>
                        <a:rPr lang="en-US" sz="1600" dirty="0" smtClean="0">
                          <a:latin typeface="High Tower Text" panose="02040502050506030303" pitchFamily="18" charset="0"/>
                        </a:rPr>
                        <a:t>HIGH PRICE POINT: The cost of  iPhones is considerably higher compared to</a:t>
                      </a:r>
                      <a:r>
                        <a:rPr lang="en-US" sz="1600" baseline="0" dirty="0" smtClean="0">
                          <a:latin typeface="High Tower Text" panose="02040502050506030303" pitchFamily="18" charset="0"/>
                        </a:rPr>
                        <a:t> many other smartphones available in India, limiting their accessibility to a significant portion of the population.</a:t>
                      </a:r>
                      <a:endParaRPr lang="en-IN" sz="1600" dirty="0">
                        <a:latin typeface="High Tower Text" panose="02040502050506030303" pitchFamily="18" charset="0"/>
                      </a:endParaRPr>
                    </a:p>
                  </a:txBody>
                  <a:tcPr/>
                </a:tc>
              </a:tr>
              <a:tr h="921455">
                <a:tc>
                  <a:txBody>
                    <a:bodyPr/>
                    <a:lstStyle/>
                    <a:p>
                      <a:r>
                        <a:rPr lang="en-US" sz="1600" dirty="0" smtClean="0">
                          <a:latin typeface="High Tower Text" panose="02040502050506030303" pitchFamily="18" charset="0"/>
                        </a:rPr>
                        <a:t>TECHNOLOGICAL ADVANCEMENT:</a:t>
                      </a:r>
                      <a:r>
                        <a:rPr lang="en-US" sz="1600" baseline="0" dirty="0" smtClean="0">
                          <a:latin typeface="High Tower Text" panose="02040502050506030303" pitchFamily="18" charset="0"/>
                        </a:rPr>
                        <a:t> iPhones have played a pivotal role in raising the bar for technological innovation in India.</a:t>
                      </a:r>
                      <a:endParaRPr lang="en-IN" sz="1600" dirty="0">
                        <a:latin typeface="High Tower Text" panose="02040502050506030303" pitchFamily="18" charset="0"/>
                      </a:endParaRPr>
                    </a:p>
                  </a:txBody>
                  <a:tcPr/>
                </a:tc>
                <a:tc>
                  <a:txBody>
                    <a:bodyPr/>
                    <a:lstStyle/>
                    <a:p>
                      <a:r>
                        <a:rPr lang="en-US" sz="1600" dirty="0" smtClean="0">
                          <a:latin typeface="High Tower Text" panose="02040502050506030303" pitchFamily="18" charset="0"/>
                        </a:rPr>
                        <a:t>MARKET</a:t>
                      </a:r>
                      <a:r>
                        <a:rPr lang="en-US" sz="1600" baseline="0" dirty="0" smtClean="0">
                          <a:latin typeface="High Tower Text" panose="02040502050506030303" pitchFamily="18" charset="0"/>
                        </a:rPr>
                        <a:t> DOMINANCE: Apple’s dominance in the premium smartphone segment may hinder competition and potentially stifle innovation, restricting consumer choices.</a:t>
                      </a:r>
                      <a:endParaRPr lang="en-IN" sz="1600" dirty="0">
                        <a:latin typeface="High Tower Text" panose="02040502050506030303" pitchFamily="18" charset="0"/>
                      </a:endParaRPr>
                    </a:p>
                  </a:txBody>
                  <a:tcPr/>
                </a:tc>
              </a:tr>
              <a:tr h="921455">
                <a:tc>
                  <a:txBody>
                    <a:bodyPr/>
                    <a:lstStyle/>
                    <a:p>
                      <a:r>
                        <a:rPr lang="en-US" sz="1600" dirty="0" smtClean="0">
                          <a:latin typeface="High Tower Text" panose="02040502050506030303" pitchFamily="18" charset="0"/>
                        </a:rPr>
                        <a:t>BRAND IMAGE: The iPhone’s premium brand image has not only attracted Indian consumers but also enhanced the reputation of the Indian smartphone market as a whole.</a:t>
                      </a:r>
                      <a:endParaRPr lang="en-IN" sz="1600" dirty="0">
                        <a:latin typeface="High Tower Text" panose="02040502050506030303" pitchFamily="18" charset="0"/>
                      </a:endParaRPr>
                    </a:p>
                  </a:txBody>
                  <a:tcPr/>
                </a:tc>
                <a:tc>
                  <a:txBody>
                    <a:bodyPr/>
                    <a:lstStyle/>
                    <a:p>
                      <a:r>
                        <a:rPr lang="en-US" sz="1600" dirty="0" smtClean="0">
                          <a:latin typeface="High Tower Text" panose="02040502050506030303" pitchFamily="18" charset="0"/>
                        </a:rPr>
                        <a:t>E-WASTE AND SUSTAINABILITY: Frequent smartphone upgrade and Apple’s closed ecosystem can contribute to electronic waste and present challenges in terms of recycling and sustainability.</a:t>
                      </a:r>
                      <a:endParaRPr lang="en-IN" sz="1600" dirty="0">
                        <a:latin typeface="High Tower Text" panose="02040502050506030303" pitchFamily="18" charset="0"/>
                      </a:endParaRPr>
                    </a:p>
                  </a:txBody>
                  <a:tcPr/>
                </a:tc>
              </a:tr>
              <a:tr h="921455">
                <a:tc>
                  <a:txBody>
                    <a:bodyPr/>
                    <a:lstStyle/>
                    <a:p>
                      <a:r>
                        <a:rPr lang="en-US" sz="1600" dirty="0" smtClean="0">
                          <a:latin typeface="High Tower Text" panose="02040502050506030303" pitchFamily="18" charset="0"/>
                        </a:rPr>
                        <a:t>ECOSYSTEM INTEGRATION: The</a:t>
                      </a:r>
                      <a:r>
                        <a:rPr lang="en-US" sz="1600" baseline="0" dirty="0" smtClean="0">
                          <a:latin typeface="High Tower Text" panose="02040502050506030303" pitchFamily="18" charset="0"/>
                        </a:rPr>
                        <a:t> iPhone seamlessly integrates with other Apple products and services, fostering brand loyalty and creating a network effect in India.</a:t>
                      </a:r>
                      <a:endParaRPr lang="en-IN" sz="1600" dirty="0">
                        <a:latin typeface="High Tower Text" panose="02040502050506030303" pitchFamily="18" charset="0"/>
                      </a:endParaRPr>
                    </a:p>
                  </a:txBody>
                  <a:tcPr/>
                </a:tc>
                <a:tc>
                  <a:txBody>
                    <a:bodyPr/>
                    <a:lstStyle/>
                    <a:p>
                      <a:r>
                        <a:rPr lang="en-US" sz="1600" dirty="0" smtClean="0">
                          <a:latin typeface="High Tower Text" panose="02040502050506030303" pitchFamily="18" charset="0"/>
                        </a:rPr>
                        <a:t>IMPORT DEPENDENCE: A substantial proportion of iPhones and their</a:t>
                      </a:r>
                      <a:r>
                        <a:rPr lang="en-US" sz="1600" baseline="0" dirty="0" smtClean="0">
                          <a:latin typeface="High Tower Text" panose="02040502050506030303" pitchFamily="18" charset="0"/>
                        </a:rPr>
                        <a:t> components are imported, contributing to trade imbalances and making the supply chain vulnerable to disruptions.</a:t>
                      </a:r>
                      <a:endParaRPr lang="en-IN" sz="1600" dirty="0">
                        <a:latin typeface="High Tower Text" panose="02040502050506030303" pitchFamily="18" charset="0"/>
                      </a:endParaRPr>
                    </a:p>
                  </a:txBody>
                  <a:tcPr/>
                </a:tc>
              </a:tr>
            </a:tbl>
          </a:graphicData>
        </a:graphic>
      </p:graphicFrame>
    </p:spTree>
    <p:extLst>
      <p:ext uri="{BB962C8B-B14F-4D97-AF65-F5344CB8AC3E}">
        <p14:creationId xmlns:p14="http://schemas.microsoft.com/office/powerpoint/2010/main" val="40293437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8068" y="115910"/>
            <a:ext cx="4280924" cy="6825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chemeClr val="tx1">
                    <a:lumMod val="85000"/>
                    <a:lumOff val="15000"/>
                  </a:schemeClr>
                </a:solidFill>
                <a:latin typeface="Algerian" panose="04020705040A02060702" pitchFamily="82" charset="0"/>
              </a:rPr>
              <a:t>5. Applications:</a:t>
            </a:r>
            <a:endParaRPr lang="en-IN" sz="3600" dirty="0">
              <a:solidFill>
                <a:schemeClr val="tx1">
                  <a:lumMod val="85000"/>
                  <a:lumOff val="15000"/>
                </a:schemeClr>
              </a:solidFill>
              <a:latin typeface="Algerian" panose="04020705040A02060702" pitchFamily="82" charset="0"/>
            </a:endParaRPr>
          </a:p>
        </p:txBody>
      </p:sp>
      <p:sp>
        <p:nvSpPr>
          <p:cNvPr id="4" name="Rectangle 3"/>
          <p:cNvSpPr/>
          <p:nvPr/>
        </p:nvSpPr>
        <p:spPr>
          <a:xfrm>
            <a:off x="850006" y="1519707"/>
            <a:ext cx="8100811" cy="4278094"/>
          </a:xfrm>
          <a:prstGeom prst="rect">
            <a:avLst/>
          </a:prstGeom>
        </p:spPr>
        <p:txBody>
          <a:bodyPr wrap="square">
            <a:spAutoFit/>
          </a:bodyPr>
          <a:lstStyle/>
          <a:p>
            <a:r>
              <a:rPr lang="en-US" sz="2400" dirty="0" smtClean="0">
                <a:solidFill>
                  <a:schemeClr val="accent1">
                    <a:lumMod val="75000"/>
                  </a:schemeClr>
                </a:solidFill>
                <a:latin typeface="Algerian" panose="04020705040A02060702" pitchFamily="82" charset="0"/>
              </a:rPr>
              <a:t>1. ECONOMIC RESEARCH: </a:t>
            </a:r>
          </a:p>
          <a:p>
            <a:r>
              <a:rPr lang="en-US" sz="1600" dirty="0">
                <a:solidFill>
                  <a:schemeClr val="accent2">
                    <a:lumMod val="75000"/>
                  </a:schemeClr>
                </a:solidFill>
                <a:latin typeface="Algerian" panose="04020705040A02060702" pitchFamily="82" charset="0"/>
              </a:rPr>
              <a:t> </a:t>
            </a:r>
            <a:r>
              <a:rPr lang="en-US" sz="1600" dirty="0" smtClean="0">
                <a:solidFill>
                  <a:schemeClr val="accent2">
                    <a:lumMod val="75000"/>
                  </a:schemeClr>
                </a:solidFill>
                <a:latin typeface="Algerian" panose="04020705040A02060702" pitchFamily="82" charset="0"/>
              </a:rPr>
              <a:t>             </a:t>
            </a:r>
            <a:r>
              <a:rPr lang="en-US" dirty="0" smtClean="0">
                <a:solidFill>
                  <a:schemeClr val="accent2">
                    <a:lumMod val="75000"/>
                  </a:schemeClr>
                </a:solidFill>
                <a:latin typeface="Algerian" panose="04020705040A02060702" pitchFamily="82" charset="0"/>
              </a:rPr>
              <a:t> </a:t>
            </a:r>
            <a:r>
              <a:rPr lang="en-US" dirty="0" err="1" smtClean="0">
                <a:solidFill>
                  <a:schemeClr val="accent2">
                    <a:lumMod val="75000"/>
                  </a:schemeClr>
                </a:solidFill>
                <a:latin typeface="High Tower Text" panose="02040502050506030303" pitchFamily="18" charset="0"/>
              </a:rPr>
              <a:t>iRevolution</a:t>
            </a:r>
            <a:r>
              <a:rPr lang="en-US" dirty="0" smtClean="0">
                <a:solidFill>
                  <a:schemeClr val="accent2">
                    <a:lumMod val="75000"/>
                  </a:schemeClr>
                </a:solidFill>
                <a:latin typeface="High Tower Text" panose="02040502050506030303" pitchFamily="18" charset="0"/>
              </a:rPr>
              <a:t> can provide valuable insights for economists, policymakers, and business looking to understand the economic impact of Apple’s iPhone in India.</a:t>
            </a:r>
          </a:p>
          <a:p>
            <a:endParaRPr lang="en-US" sz="1600" dirty="0">
              <a:solidFill>
                <a:schemeClr val="tx1">
                  <a:lumMod val="85000"/>
                  <a:lumOff val="15000"/>
                </a:schemeClr>
              </a:solidFill>
              <a:latin typeface="Algerian" panose="04020705040A02060702" pitchFamily="82" charset="0"/>
            </a:endParaRPr>
          </a:p>
          <a:p>
            <a:r>
              <a:rPr lang="en-US" sz="2400" dirty="0" smtClean="0">
                <a:solidFill>
                  <a:schemeClr val="accent1">
                    <a:lumMod val="75000"/>
                  </a:schemeClr>
                </a:solidFill>
                <a:latin typeface="Algerian" panose="04020705040A02060702" pitchFamily="82" charset="0"/>
              </a:rPr>
              <a:t>2. MARKET STRATEGY: </a:t>
            </a:r>
          </a:p>
          <a:p>
            <a:r>
              <a:rPr lang="en-US" sz="1600" dirty="0">
                <a:solidFill>
                  <a:schemeClr val="accent2">
                    <a:lumMod val="75000"/>
                  </a:schemeClr>
                </a:solidFill>
                <a:latin typeface="Algerian" panose="04020705040A02060702" pitchFamily="82" charset="0"/>
              </a:rPr>
              <a:t> </a:t>
            </a:r>
            <a:r>
              <a:rPr lang="en-US" sz="1600" dirty="0" smtClean="0">
                <a:solidFill>
                  <a:schemeClr val="accent2">
                    <a:lumMod val="75000"/>
                  </a:schemeClr>
                </a:solidFill>
                <a:latin typeface="Algerian" panose="04020705040A02060702" pitchFamily="82" charset="0"/>
              </a:rPr>
              <a:t>              </a:t>
            </a:r>
            <a:r>
              <a:rPr lang="en-US" dirty="0" smtClean="0">
                <a:solidFill>
                  <a:schemeClr val="accent2">
                    <a:lumMod val="75000"/>
                  </a:schemeClr>
                </a:solidFill>
                <a:latin typeface="High Tower Text" panose="02040502050506030303" pitchFamily="18" charset="0"/>
              </a:rPr>
              <a:t>Companies in the smartphone industry can benefit from the study’s findings to refine their market strategies and product offerings in the Indian market.</a:t>
            </a:r>
          </a:p>
          <a:p>
            <a:endParaRPr lang="en-US" sz="1600" dirty="0">
              <a:solidFill>
                <a:schemeClr val="tx1">
                  <a:lumMod val="85000"/>
                  <a:lumOff val="15000"/>
                </a:schemeClr>
              </a:solidFill>
              <a:latin typeface="Algerian" panose="04020705040A02060702" pitchFamily="82" charset="0"/>
            </a:endParaRPr>
          </a:p>
          <a:p>
            <a:r>
              <a:rPr lang="en-US" sz="2400" dirty="0" smtClean="0">
                <a:solidFill>
                  <a:schemeClr val="accent1">
                    <a:lumMod val="75000"/>
                  </a:schemeClr>
                </a:solidFill>
                <a:latin typeface="Algerian" panose="04020705040A02060702" pitchFamily="82" charset="0"/>
              </a:rPr>
              <a:t>3. TECHNOLOGY </a:t>
            </a:r>
            <a:r>
              <a:rPr lang="en-US" sz="2400" dirty="0">
                <a:solidFill>
                  <a:schemeClr val="accent1">
                    <a:lumMod val="75000"/>
                  </a:schemeClr>
                </a:solidFill>
                <a:latin typeface="Algerian" panose="04020705040A02060702" pitchFamily="82" charset="0"/>
              </a:rPr>
              <a:t>DEVELOPMENT: </a:t>
            </a:r>
            <a:endParaRPr lang="en-US" sz="2000" dirty="0" smtClean="0">
              <a:solidFill>
                <a:schemeClr val="accent1">
                  <a:lumMod val="75000"/>
                </a:schemeClr>
              </a:solidFill>
              <a:latin typeface="Algerian" panose="04020705040A02060702" pitchFamily="82" charset="0"/>
            </a:endParaRPr>
          </a:p>
          <a:p>
            <a:r>
              <a:rPr lang="en-US" sz="2000" dirty="0" smtClean="0">
                <a:solidFill>
                  <a:schemeClr val="tx1">
                    <a:lumMod val="85000"/>
                    <a:lumOff val="15000"/>
                  </a:schemeClr>
                </a:solidFill>
                <a:latin typeface="Algerian" panose="04020705040A02060702" pitchFamily="82" charset="0"/>
              </a:rPr>
              <a:t>               </a:t>
            </a:r>
            <a:r>
              <a:rPr lang="en-US" sz="2000" dirty="0" smtClean="0">
                <a:solidFill>
                  <a:schemeClr val="accent2">
                    <a:lumMod val="75000"/>
                  </a:schemeClr>
                </a:solidFill>
                <a:latin typeface="High Tower Text" panose="02040502050506030303" pitchFamily="18" charset="0"/>
              </a:rPr>
              <a:t>The </a:t>
            </a:r>
            <a:r>
              <a:rPr lang="en-US" sz="2000" dirty="0">
                <a:solidFill>
                  <a:schemeClr val="accent2">
                    <a:lumMod val="75000"/>
                  </a:schemeClr>
                </a:solidFill>
                <a:latin typeface="High Tower Text" panose="02040502050506030303" pitchFamily="18" charset="0"/>
              </a:rPr>
              <a:t>research can guide technology firms in India to identity areas where they can compete and innovate effectively in response to the iPhone’s influence</a:t>
            </a:r>
            <a:r>
              <a:rPr lang="en-US" sz="2000" dirty="0">
                <a:solidFill>
                  <a:schemeClr val="tx1">
                    <a:lumMod val="85000"/>
                    <a:lumOff val="15000"/>
                  </a:schemeClr>
                </a:solidFill>
                <a:latin typeface="High Tower Text" panose="02040502050506030303" pitchFamily="18" charset="0"/>
              </a:rPr>
              <a:t>.</a:t>
            </a:r>
            <a:endParaRPr lang="en-IN" sz="2000" dirty="0">
              <a:solidFill>
                <a:schemeClr val="tx1">
                  <a:lumMod val="85000"/>
                  <a:lumOff val="15000"/>
                </a:schemeClr>
              </a:solidFill>
              <a:latin typeface="High Tower Text" panose="02040502050506030303" pitchFamily="18" charset="0"/>
            </a:endParaRPr>
          </a:p>
        </p:txBody>
      </p:sp>
    </p:spTree>
    <p:extLst>
      <p:ext uri="{BB962C8B-B14F-4D97-AF65-F5344CB8AC3E}">
        <p14:creationId xmlns:p14="http://schemas.microsoft.com/office/powerpoint/2010/main" val="28520957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41183" y="141667"/>
            <a:ext cx="3327042" cy="584775"/>
          </a:xfrm>
          <a:prstGeom prst="rect">
            <a:avLst/>
          </a:prstGeom>
        </p:spPr>
        <p:txBody>
          <a:bodyPr wrap="square">
            <a:spAutoFit/>
          </a:bodyPr>
          <a:lstStyle/>
          <a:p>
            <a:r>
              <a:rPr lang="en-US" sz="3200" dirty="0" smtClean="0">
                <a:latin typeface="Algerian" panose="04020705040A02060702" pitchFamily="82" charset="0"/>
              </a:rPr>
              <a:t>6. CONCLUTION:</a:t>
            </a:r>
            <a:endParaRPr lang="en-IN" sz="3200" dirty="0">
              <a:latin typeface="Algerian" panose="04020705040A02060702" pitchFamily="82" charset="0"/>
            </a:endParaRPr>
          </a:p>
        </p:txBody>
      </p:sp>
      <p:sp>
        <p:nvSpPr>
          <p:cNvPr id="4" name="Rectangle 3"/>
          <p:cNvSpPr/>
          <p:nvPr/>
        </p:nvSpPr>
        <p:spPr>
          <a:xfrm>
            <a:off x="927278" y="1563379"/>
            <a:ext cx="8165205" cy="3970318"/>
          </a:xfrm>
          <a:prstGeom prst="rect">
            <a:avLst/>
          </a:prstGeom>
        </p:spPr>
        <p:txBody>
          <a:bodyPr wrap="square">
            <a:spAutoFit/>
          </a:bodyPr>
          <a:lstStyle/>
          <a:p>
            <a:r>
              <a:rPr lang="en-US" sz="2800" dirty="0" smtClean="0">
                <a:latin typeface="High Tower Text" panose="02040502050506030303" pitchFamily="18" charset="0"/>
              </a:rPr>
              <a:t>               </a:t>
            </a:r>
            <a:r>
              <a:rPr lang="en-US" sz="2800" i="1" dirty="0" err="1" smtClean="0">
                <a:solidFill>
                  <a:srgbClr val="0070C0"/>
                </a:solidFill>
                <a:latin typeface="High Tower Text" panose="02040502050506030303" pitchFamily="18" charset="0"/>
              </a:rPr>
              <a:t>iRevolution</a:t>
            </a:r>
            <a:r>
              <a:rPr lang="en-US" sz="2800" i="1" dirty="0" smtClean="0">
                <a:solidFill>
                  <a:srgbClr val="0070C0"/>
                </a:solidFill>
                <a:latin typeface="High Tower Text" panose="02040502050506030303" pitchFamily="18" charset="0"/>
              </a:rPr>
              <a:t>: A Data-driven Exploration of Apple’s iPhone Impact </a:t>
            </a:r>
            <a:r>
              <a:rPr lang="en-US" sz="2800" dirty="0" smtClean="0">
                <a:solidFill>
                  <a:srgbClr val="0070C0"/>
                </a:solidFill>
                <a:latin typeface="High Tower Text" panose="02040502050506030303" pitchFamily="18" charset="0"/>
              </a:rPr>
              <a:t>in India illuminates the multifaceted effects of iPhones in India. While it has fueled economic growth, technological progress, and brand recognition, challenges such as pricing, market dominance, and sustainability issues remain. An informed and balanced approach is essential to fully comprehend the scope of Apple’s iPhone impact in India and to navigate its implications effectively.</a:t>
            </a:r>
            <a:endParaRPr lang="en-IN" sz="2800" dirty="0">
              <a:solidFill>
                <a:srgbClr val="0070C0"/>
              </a:solidFill>
              <a:latin typeface="High Tower Text" panose="02040502050506030303" pitchFamily="18" charset="0"/>
            </a:endParaRPr>
          </a:p>
        </p:txBody>
      </p:sp>
    </p:spTree>
    <p:extLst>
      <p:ext uri="{BB962C8B-B14F-4D97-AF65-F5344CB8AC3E}">
        <p14:creationId xmlns:p14="http://schemas.microsoft.com/office/powerpoint/2010/main" val="41367265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017431" y="1378040"/>
            <a:ext cx="7959144" cy="406972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600" dirty="0" smtClean="0">
                <a:solidFill>
                  <a:schemeClr val="bg1"/>
                </a:solidFill>
                <a:latin typeface="Algerian" panose="04020705040A02060702" pitchFamily="82" charset="0"/>
              </a:rPr>
              <a:t>THANK YOU</a:t>
            </a:r>
            <a:endParaRPr lang="en-IN" sz="96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5010190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893A8DC8-4F3F-D3BB-8910-A2BABDAECB42}"/>
              </a:ext>
            </a:extLst>
          </p:cNvPr>
          <p:cNvSpPr txBox="1"/>
          <p:nvPr/>
        </p:nvSpPr>
        <p:spPr>
          <a:xfrm>
            <a:off x="371798" y="2895694"/>
            <a:ext cx="10343213" cy="2862322"/>
          </a:xfrm>
          <a:prstGeom prst="rect">
            <a:avLst/>
          </a:prstGeom>
          <a:noFill/>
        </p:spPr>
        <p:txBody>
          <a:bodyPr wrap="square" rtlCol="0">
            <a:spAutoFit/>
          </a:bodyPr>
          <a:lstStyle/>
          <a:p>
            <a:pPr algn="ctr"/>
            <a:r>
              <a:rPr lang="en-US" sz="2800" b="0" i="0" dirty="0">
                <a:effectLst/>
                <a:latin typeface="Inter"/>
              </a:rPr>
              <a:t>                    </a:t>
            </a:r>
            <a:r>
              <a:rPr lang="en-US" sz="3000" b="0" i="0" dirty="0" err="1" smtClean="0">
                <a:effectLst/>
                <a:latin typeface="High Tower Text" panose="02040502050506030303" pitchFamily="18" charset="0"/>
              </a:rPr>
              <a:t>iRevolution</a:t>
            </a:r>
            <a:r>
              <a:rPr lang="en-US" sz="3000" b="0" i="0" dirty="0" smtClean="0">
                <a:effectLst/>
                <a:latin typeface="High Tower Text" panose="02040502050506030303" pitchFamily="18" charset="0"/>
              </a:rPr>
              <a:t>: A Data-driven Exploration of Apple’s</a:t>
            </a:r>
          </a:p>
          <a:p>
            <a:pPr algn="ctr"/>
            <a:r>
              <a:rPr lang="en-US" sz="3000" dirty="0" smtClean="0">
                <a:latin typeface="High Tower Text" panose="02040502050506030303" pitchFamily="18" charset="0"/>
              </a:rPr>
              <a:t>iPhone Impact in India is a comprehensive research study that</a:t>
            </a:r>
          </a:p>
          <a:p>
            <a:pPr algn="ctr"/>
            <a:r>
              <a:rPr lang="en-US" sz="3000" dirty="0">
                <a:latin typeface="High Tower Text" panose="02040502050506030303" pitchFamily="18" charset="0"/>
              </a:rPr>
              <a:t>s</a:t>
            </a:r>
            <a:r>
              <a:rPr lang="en-US" sz="3000" dirty="0" smtClean="0">
                <a:latin typeface="High Tower Text" panose="02040502050506030303" pitchFamily="18" charset="0"/>
              </a:rPr>
              <a:t>eeks to shed light on the influence of Apple’s iconic iPhone in the India context. </a:t>
            </a:r>
            <a:r>
              <a:rPr lang="en-US" sz="3000" dirty="0" smtClean="0">
                <a:latin typeface="High Tower Text" panose="02040502050506030303" pitchFamily="18" charset="0"/>
              </a:rPr>
              <a:t>By employing data-driven approaches, this </a:t>
            </a:r>
          </a:p>
          <a:p>
            <a:pPr algn="ctr"/>
            <a:r>
              <a:rPr lang="en-US" sz="3000" dirty="0">
                <a:latin typeface="High Tower Text" panose="02040502050506030303" pitchFamily="18" charset="0"/>
              </a:rPr>
              <a:t>r</a:t>
            </a:r>
            <a:r>
              <a:rPr lang="en-US" sz="3000" dirty="0" smtClean="0">
                <a:latin typeface="High Tower Text" panose="02040502050506030303" pitchFamily="18" charset="0"/>
              </a:rPr>
              <a:t>esearch explores how iPhones have shaped various aspects of </a:t>
            </a:r>
          </a:p>
          <a:p>
            <a:pPr algn="ctr"/>
            <a:r>
              <a:rPr lang="en-US" sz="3000" dirty="0" smtClean="0">
                <a:latin typeface="High Tower Text" panose="02040502050506030303" pitchFamily="18" charset="0"/>
              </a:rPr>
              <a:t>India society, from technology adoption to economic dynamics.</a:t>
            </a:r>
            <a:endParaRPr lang="en-US" sz="3000" dirty="0">
              <a:latin typeface="High Tower Text" panose="02040502050506030303" pitchFamily="18" charset="0"/>
            </a:endParaRPr>
          </a:p>
        </p:txBody>
      </p:sp>
      <p:sp>
        <p:nvSpPr>
          <p:cNvPr id="2" name="Oval 1"/>
          <p:cNvSpPr/>
          <p:nvPr/>
        </p:nvSpPr>
        <p:spPr>
          <a:xfrm>
            <a:off x="417612" y="1648496"/>
            <a:ext cx="3490175" cy="91440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US" sz="2400" dirty="0" smtClean="0">
                <a:latin typeface="Algerian" panose="04020705040A02060702" pitchFamily="82" charset="0"/>
              </a:rPr>
              <a:t>1.1. OVERVIEW</a:t>
            </a:r>
            <a:endParaRPr lang="en-IN" sz="2400" dirty="0">
              <a:latin typeface="Algerian" panose="04020705040A02060702" pitchFamily="82" charset="0"/>
            </a:endParaRPr>
          </a:p>
        </p:txBody>
      </p:sp>
      <p:sp>
        <p:nvSpPr>
          <p:cNvPr id="3" name="Rectangle 2"/>
          <p:cNvSpPr/>
          <p:nvPr/>
        </p:nvSpPr>
        <p:spPr>
          <a:xfrm>
            <a:off x="3907787" y="607360"/>
            <a:ext cx="3626354" cy="708338"/>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smtClean="0">
                <a:solidFill>
                  <a:schemeClr val="tx1">
                    <a:lumMod val="85000"/>
                    <a:lumOff val="15000"/>
                  </a:schemeClr>
                </a:solidFill>
                <a:latin typeface="Algerian" panose="04020705040A02060702" pitchFamily="82" charset="0"/>
              </a:rPr>
              <a:t>1. INTRODUCTION</a:t>
            </a:r>
            <a:endParaRPr lang="en-IN" sz="3200" dirty="0">
              <a:solidFill>
                <a:schemeClr val="tx1">
                  <a:lumMod val="85000"/>
                  <a:lumOff val="15000"/>
                </a:schemeClr>
              </a:solidFill>
              <a:latin typeface="Algerian" panose="04020705040A02060702" pitchFamily="82" charset="0"/>
            </a:endParaRPr>
          </a:p>
        </p:txBody>
      </p:sp>
    </p:spTree>
    <p:extLst>
      <p:ext uri="{BB962C8B-B14F-4D97-AF65-F5344CB8AC3E}">
        <p14:creationId xmlns:p14="http://schemas.microsoft.com/office/powerpoint/2010/main" val="3245262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xmlns="" id="{BC4DE6EB-02A3-B6D2-C313-7457E1EB764E}"/>
              </a:ext>
            </a:extLst>
          </p:cNvPr>
          <p:cNvSpPr/>
          <p:nvPr/>
        </p:nvSpPr>
        <p:spPr>
          <a:xfrm>
            <a:off x="677935" y="733163"/>
            <a:ext cx="3636487" cy="1018364"/>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latin typeface="Algerian" panose="04020705040A02060702" pitchFamily="82" charset="0"/>
              </a:rPr>
              <a:t>1.2. PURPOSE</a:t>
            </a:r>
            <a:endParaRPr lang="en-US" sz="2800" dirty="0">
              <a:latin typeface="Algerian" panose="04020705040A02060702" pitchFamily="82" charset="0"/>
            </a:endParaRPr>
          </a:p>
        </p:txBody>
      </p:sp>
      <p:sp>
        <p:nvSpPr>
          <p:cNvPr id="5" name="TextBox 4">
            <a:extLst>
              <a:ext uri="{FF2B5EF4-FFF2-40B4-BE49-F238E27FC236}">
                <a16:creationId xmlns:a16="http://schemas.microsoft.com/office/drawing/2014/main" xmlns="" id="{FD7104F3-C2E5-201F-4C79-B7E44B254366}"/>
              </a:ext>
            </a:extLst>
          </p:cNvPr>
          <p:cNvSpPr txBox="1"/>
          <p:nvPr/>
        </p:nvSpPr>
        <p:spPr>
          <a:xfrm>
            <a:off x="1285461" y="2199861"/>
            <a:ext cx="10383375" cy="4031873"/>
          </a:xfrm>
          <a:prstGeom prst="rect">
            <a:avLst/>
          </a:prstGeom>
          <a:noFill/>
        </p:spPr>
        <p:txBody>
          <a:bodyPr wrap="square" rtlCol="0">
            <a:spAutoFit/>
          </a:bodyPr>
          <a:lstStyle/>
          <a:p>
            <a:pPr marL="285750" indent="-285750" algn="l">
              <a:buFont typeface="Wingdings" panose="05000000000000000000" pitchFamily="2" charset="2"/>
              <a:buChar char="v"/>
            </a:pPr>
            <a:r>
              <a:rPr lang="en-US" sz="3200" b="0" i="0" dirty="0">
                <a:effectLst/>
                <a:latin typeface="-apple-system"/>
              </a:rPr>
              <a:t>Let us analyze </a:t>
            </a:r>
            <a:r>
              <a:rPr lang="en-US" sz="3200" dirty="0" smtClean="0">
                <a:latin typeface="-apple-system"/>
              </a:rPr>
              <a:t>a Data-driven Exploration of Apple’s iPhone for the Data set  collected</a:t>
            </a:r>
            <a:r>
              <a:rPr lang="en-US" sz="3200" b="0" i="0" dirty="0" smtClean="0">
                <a:effectLst/>
                <a:latin typeface="-apple-system"/>
              </a:rPr>
              <a:t>.</a:t>
            </a:r>
            <a:endParaRPr lang="en-US" sz="3200" b="0" i="0" dirty="0">
              <a:effectLst/>
              <a:latin typeface="-apple-system"/>
            </a:endParaRPr>
          </a:p>
          <a:p>
            <a:pPr marL="285750" indent="-285750" algn="l">
              <a:buFont typeface="Wingdings" panose="05000000000000000000" pitchFamily="2" charset="2"/>
              <a:buChar char="v"/>
            </a:pPr>
            <a:endParaRPr lang="en-US" sz="3200" dirty="0">
              <a:latin typeface="-apple-system"/>
            </a:endParaRPr>
          </a:p>
          <a:p>
            <a:pPr marL="285750" indent="-285750" algn="l">
              <a:buFont typeface="Wingdings" panose="05000000000000000000" pitchFamily="2" charset="2"/>
              <a:buChar char="v"/>
            </a:pPr>
            <a:endParaRPr lang="en-US" sz="3200" b="0" i="0" dirty="0">
              <a:effectLst/>
              <a:latin typeface="-apple-system"/>
            </a:endParaRPr>
          </a:p>
          <a:p>
            <a:pPr marL="285750" indent="-285750">
              <a:buFont typeface="Wingdings" panose="05000000000000000000" pitchFamily="2" charset="2"/>
              <a:buChar char="v"/>
            </a:pPr>
            <a:r>
              <a:rPr lang="en-US" sz="3200" b="0" i="0" dirty="0">
                <a:effectLst/>
                <a:latin typeface="-apple-system"/>
              </a:rPr>
              <a:t> Let us ask interesting </a:t>
            </a:r>
            <a:r>
              <a:rPr lang="en-US" sz="3200" b="0" i="0" dirty="0" smtClean="0">
                <a:effectLst/>
                <a:latin typeface="-apple-system"/>
              </a:rPr>
              <a:t>questions</a:t>
            </a:r>
            <a:r>
              <a:rPr lang="en-US" sz="3200" dirty="0">
                <a:latin typeface="-apple-system"/>
              </a:rPr>
              <a:t> </a:t>
            </a:r>
            <a:r>
              <a:rPr lang="en-US" sz="3200" dirty="0" smtClean="0">
                <a:latin typeface="-apple-system"/>
              </a:rPr>
              <a:t>on existing data, Apple’s i</a:t>
            </a:r>
            <a:r>
              <a:rPr lang="en-US" sz="3200" dirty="0" smtClean="0">
                <a:latin typeface="-apple-system"/>
              </a:rPr>
              <a:t>Phone and it’s Model Specification Explanation and Model- Wise Shares</a:t>
            </a:r>
            <a:r>
              <a:rPr lang="en-US" sz="3200" dirty="0"/>
              <a:t/>
            </a:r>
            <a:br>
              <a:rPr lang="en-US" sz="3200" dirty="0"/>
            </a:br>
            <a:endParaRPr lang="en-US" sz="3200" dirty="0"/>
          </a:p>
        </p:txBody>
      </p:sp>
    </p:spTree>
    <p:extLst>
      <p:ext uri="{BB962C8B-B14F-4D97-AF65-F5344CB8AC3E}">
        <p14:creationId xmlns:p14="http://schemas.microsoft.com/office/powerpoint/2010/main" val="35867707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38A16418-7459-4419-5880-8580041E6B03}"/>
              </a:ext>
            </a:extLst>
          </p:cNvPr>
          <p:cNvSpPr/>
          <p:nvPr/>
        </p:nvSpPr>
        <p:spPr>
          <a:xfrm>
            <a:off x="465539" y="68501"/>
            <a:ext cx="8745781" cy="106017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latin typeface="Algerian" panose="04020705040A02060702" pitchFamily="82" charset="0"/>
              </a:rPr>
              <a:t>2. PROBLEM </a:t>
            </a:r>
            <a:r>
              <a:rPr lang="en-US" sz="2800" dirty="0">
                <a:latin typeface="Algerian" panose="04020705040A02060702" pitchFamily="82" charset="0"/>
              </a:rPr>
              <a:t>DEFINING &amp; DESIGN THINKING</a:t>
            </a:r>
          </a:p>
          <a:p>
            <a:pPr algn="ctr"/>
            <a:r>
              <a:rPr lang="en-US" sz="2800" dirty="0">
                <a:latin typeface="Algerian" panose="04020705040A02060702" pitchFamily="82" charset="0"/>
              </a:rPr>
              <a:t>2.1 </a:t>
            </a:r>
            <a:r>
              <a:rPr lang="en-US" sz="2800" dirty="0" smtClean="0">
                <a:latin typeface="Algerian" panose="04020705040A02060702" pitchFamily="82" charset="0"/>
              </a:rPr>
              <a:t>EMPATHY MAP</a:t>
            </a:r>
            <a:endParaRPr lang="en-US" sz="2800" dirty="0">
              <a:latin typeface="Algerian" panose="04020705040A02060702" pitchFamily="82"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432" y="1038523"/>
            <a:ext cx="8293993" cy="5626294"/>
          </a:xfrm>
          <a:prstGeom prst="rect">
            <a:avLst/>
          </a:prstGeom>
        </p:spPr>
      </p:pic>
    </p:spTree>
    <p:extLst>
      <p:ext uri="{BB962C8B-B14F-4D97-AF65-F5344CB8AC3E}">
        <p14:creationId xmlns:p14="http://schemas.microsoft.com/office/powerpoint/2010/main" val="3351549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135C90-F3CE-2B70-04D1-93044C4566B0}"/>
              </a:ext>
            </a:extLst>
          </p:cNvPr>
          <p:cNvSpPr>
            <a:spLocks noGrp="1"/>
          </p:cNvSpPr>
          <p:nvPr>
            <p:ph type="title"/>
          </p:nvPr>
        </p:nvSpPr>
        <p:spPr>
          <a:xfrm>
            <a:off x="1250924" y="198782"/>
            <a:ext cx="7262191" cy="477079"/>
          </a:xfrm>
        </p:spPr>
        <p:txBody>
          <a:bodyPr>
            <a:noAutofit/>
          </a:bodyPr>
          <a:lstStyle/>
          <a:p>
            <a:pPr algn="ctr"/>
            <a:r>
              <a:rPr lang="en-US" sz="2800" dirty="0" smtClean="0">
                <a:solidFill>
                  <a:schemeClr val="tx1"/>
                </a:solidFill>
                <a:latin typeface="Algerian" panose="04020705040A02060702" pitchFamily="82" charset="0"/>
              </a:rPr>
              <a:t>2.2.1 IDEATION </a:t>
            </a:r>
            <a:r>
              <a:rPr lang="en-US" sz="2800" dirty="0">
                <a:solidFill>
                  <a:schemeClr val="tx1"/>
                </a:solidFill>
                <a:latin typeface="Algerian" panose="04020705040A02060702" pitchFamily="82" charset="0"/>
              </a:rPr>
              <a:t>&amp; </a:t>
            </a:r>
            <a:r>
              <a:rPr lang="en-US" sz="2800" dirty="0" smtClean="0">
                <a:solidFill>
                  <a:schemeClr val="tx1"/>
                </a:solidFill>
                <a:latin typeface="Algerian" panose="04020705040A02060702" pitchFamily="82" charset="0"/>
              </a:rPr>
              <a:t>BRAINSTORMING </a:t>
            </a:r>
            <a:r>
              <a:rPr lang="en-US" sz="2800" b="1" dirty="0" smtClean="0">
                <a:solidFill>
                  <a:schemeClr val="tx1"/>
                </a:solidFill>
                <a:latin typeface="Imprint MT Shadow" panose="04020605060303030202" pitchFamily="82" charset="0"/>
              </a:rPr>
              <a:t>MAP</a:t>
            </a:r>
            <a:endParaRPr lang="en-US" sz="2800" b="1" dirty="0">
              <a:solidFill>
                <a:schemeClr val="tx1"/>
              </a:solidFill>
              <a:latin typeface="Imprint MT Shadow" panose="04020605060303030202" pitchFamily="82" charset="0"/>
            </a:endParaRP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12019" b="17747"/>
          <a:stretch/>
        </p:blipFill>
        <p:spPr>
          <a:xfrm>
            <a:off x="851860" y="675861"/>
            <a:ext cx="8086078" cy="6059790"/>
          </a:xfrm>
          <a:prstGeom prst="rect">
            <a:avLst/>
          </a:prstGeom>
        </p:spPr>
      </p:pic>
    </p:spTree>
    <p:extLst>
      <p:ext uri="{BB962C8B-B14F-4D97-AF65-F5344CB8AC3E}">
        <p14:creationId xmlns:p14="http://schemas.microsoft.com/office/powerpoint/2010/main" val="1538866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99501" y="217798"/>
            <a:ext cx="5998758" cy="523220"/>
          </a:xfrm>
          <a:prstGeom prst="rect">
            <a:avLst/>
          </a:prstGeom>
        </p:spPr>
        <p:txBody>
          <a:bodyPr wrap="none">
            <a:spAutoFit/>
          </a:bodyPr>
          <a:lstStyle/>
          <a:p>
            <a:r>
              <a:rPr lang="en-US" sz="2800" dirty="0" smtClean="0">
                <a:latin typeface="Algerian" panose="04020705040A02060702" pitchFamily="82" charset="0"/>
              </a:rPr>
              <a:t>2.2.2 </a:t>
            </a:r>
            <a:r>
              <a:rPr lang="en-US" sz="2800" dirty="0">
                <a:latin typeface="Algerian" panose="04020705040A02060702" pitchFamily="82" charset="0"/>
              </a:rPr>
              <a:t>IDEATION &amp; BRAINSTORMING </a:t>
            </a:r>
            <a:endParaRPr lang="en-IN" sz="2800" dirty="0">
              <a:latin typeface="Algerian" panose="04020705040A02060702" pitchFamily="82" charset="0"/>
            </a:endParaRPr>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7242" t="7611" r="4224"/>
          <a:stretch/>
        </p:blipFill>
        <p:spPr>
          <a:xfrm>
            <a:off x="592428" y="987163"/>
            <a:ext cx="8905015" cy="5722729"/>
          </a:xfrm>
          <a:prstGeom prst="rect">
            <a:avLst/>
          </a:prstGeom>
        </p:spPr>
      </p:pic>
    </p:spTree>
    <p:extLst>
      <p:ext uri="{BB962C8B-B14F-4D97-AF65-F5344CB8AC3E}">
        <p14:creationId xmlns:p14="http://schemas.microsoft.com/office/powerpoint/2010/main" val="9785670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2531" y="217798"/>
            <a:ext cx="5998758" cy="523220"/>
          </a:xfrm>
          <a:prstGeom prst="rect">
            <a:avLst/>
          </a:prstGeom>
        </p:spPr>
        <p:txBody>
          <a:bodyPr wrap="none">
            <a:spAutoFit/>
          </a:bodyPr>
          <a:lstStyle/>
          <a:p>
            <a:r>
              <a:rPr lang="en-US" sz="2800" dirty="0" smtClean="0">
                <a:latin typeface="Algerian" panose="04020705040A02060702" pitchFamily="82" charset="0"/>
              </a:rPr>
              <a:t>2.2.3 </a:t>
            </a:r>
            <a:r>
              <a:rPr lang="en-US" sz="2800" dirty="0">
                <a:latin typeface="Algerian" panose="04020705040A02060702" pitchFamily="82" charset="0"/>
              </a:rPr>
              <a:t>IDEATION &amp; BRAINSTORMING </a:t>
            </a:r>
            <a:endParaRPr lang="en-IN" sz="2800" dirty="0">
              <a:latin typeface="Algerian" panose="04020705040A02060702" pitchFamily="82" charset="0"/>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452" t="15586" r="3399" b="32207"/>
          <a:stretch/>
        </p:blipFill>
        <p:spPr>
          <a:xfrm>
            <a:off x="1602530" y="741018"/>
            <a:ext cx="6774611" cy="6116982"/>
          </a:xfrm>
          <a:prstGeom prst="rect">
            <a:avLst/>
          </a:prstGeom>
        </p:spPr>
      </p:pic>
    </p:spTree>
    <p:extLst>
      <p:ext uri="{BB962C8B-B14F-4D97-AF65-F5344CB8AC3E}">
        <p14:creationId xmlns:p14="http://schemas.microsoft.com/office/powerpoint/2010/main" val="10495520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6774" y="179162"/>
            <a:ext cx="6094938" cy="523220"/>
          </a:xfrm>
          <a:prstGeom prst="rect">
            <a:avLst/>
          </a:prstGeom>
        </p:spPr>
        <p:txBody>
          <a:bodyPr wrap="none">
            <a:spAutoFit/>
          </a:bodyPr>
          <a:lstStyle/>
          <a:p>
            <a:r>
              <a:rPr lang="en-US" sz="2800" dirty="0" smtClean="0">
                <a:latin typeface="Algerian" panose="04020705040A02060702" pitchFamily="82" charset="0"/>
              </a:rPr>
              <a:t>2.2.4. </a:t>
            </a:r>
            <a:r>
              <a:rPr lang="en-US" sz="2800" dirty="0">
                <a:latin typeface="Algerian" panose="04020705040A02060702" pitchFamily="82" charset="0"/>
              </a:rPr>
              <a:t>IDEATION &amp; BRAINSTORMING </a:t>
            </a:r>
            <a:endParaRPr lang="en-IN" sz="2800" dirty="0">
              <a:latin typeface="Algerian" panose="04020705040A02060702" pitchFamily="82" charset="0"/>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287" t="20282" r="2983" b="28451"/>
          <a:stretch/>
        </p:blipFill>
        <p:spPr>
          <a:xfrm>
            <a:off x="1080852" y="702382"/>
            <a:ext cx="7881871" cy="5891601"/>
          </a:xfrm>
          <a:prstGeom prst="rect">
            <a:avLst/>
          </a:prstGeom>
        </p:spPr>
      </p:pic>
    </p:spTree>
    <p:extLst>
      <p:ext uri="{BB962C8B-B14F-4D97-AF65-F5344CB8AC3E}">
        <p14:creationId xmlns:p14="http://schemas.microsoft.com/office/powerpoint/2010/main" val="247615964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1094</TotalTime>
  <Words>767</Words>
  <Application>Microsoft Office PowerPoint</Application>
  <PresentationFormat>Widescreen</PresentationFormat>
  <Paragraphs>108</Paragraphs>
  <Slides>25</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25</vt:i4>
      </vt:variant>
    </vt:vector>
  </HeadingPairs>
  <TitlesOfParts>
    <vt:vector size="39" baseType="lpstr">
      <vt:lpstr>Algerian</vt:lpstr>
      <vt:lpstr>-apple-system</vt:lpstr>
      <vt:lpstr>Aptos</vt:lpstr>
      <vt:lpstr>Arial</vt:lpstr>
      <vt:lpstr>Arial Black</vt:lpstr>
      <vt:lpstr>Arial Rounded MT Bold</vt:lpstr>
      <vt:lpstr>High Tower Text</vt:lpstr>
      <vt:lpstr>Imprint MT Shadow</vt:lpstr>
      <vt:lpstr>Inter</vt:lpstr>
      <vt:lpstr>Times New Roman</vt:lpstr>
      <vt:lpstr>Trebuchet MS</vt:lpstr>
      <vt:lpstr>Wingdings</vt:lpstr>
      <vt:lpstr>Wingdings 3</vt:lpstr>
      <vt:lpstr>Facet</vt:lpstr>
      <vt:lpstr>Fundamentals of DATA analytics WITH TABLEAU</vt:lpstr>
      <vt:lpstr>PowerPoint Presentation</vt:lpstr>
      <vt:lpstr>PowerPoint Presentation</vt:lpstr>
      <vt:lpstr>PowerPoint Presentation</vt:lpstr>
      <vt:lpstr>PowerPoint Presentation</vt:lpstr>
      <vt:lpstr>2.2.1 IDEATION &amp; BRAINSTORMING MAP</vt:lpstr>
      <vt:lpstr>PowerPoint Presentation</vt:lpstr>
      <vt:lpstr>PowerPoint Presentation</vt:lpstr>
      <vt:lpstr>PowerPoint Presentation</vt:lpstr>
      <vt:lpstr>3. RESULT:  Final findings (Output) of the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LITERACY WITH TABLEAU</dc:title>
  <dc:creator>Administrator</dc:creator>
  <cp:lastModifiedBy>LENOVO</cp:lastModifiedBy>
  <cp:revision>48</cp:revision>
  <dcterms:created xsi:type="dcterms:W3CDTF">2023-10-07T15:02:26Z</dcterms:created>
  <dcterms:modified xsi:type="dcterms:W3CDTF">2023-10-15T15:12:02Z</dcterms:modified>
</cp:coreProperties>
</file>