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2302a37f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2302a37f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2302a37f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2302a37f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2302a37f0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2302a37f0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2302a37f0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2302a37f0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2302a37f0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2302a37f0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2302a37f0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2302a37f0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2302a37f0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2302a37f0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2302a37f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2302a37f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302a37f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2302a37f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2302a37f0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2302a37f0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2302a37f0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2302a37f0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302a37f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302a37f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2302a37f0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2302a37f0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2302a37f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2302a37f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2302a37f0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2302a37f0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39725" y="139197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Attendance automation using image recognition</a:t>
            </a:r>
            <a:endParaRPr sz="3000"/>
          </a:p>
        </p:txBody>
      </p:sp>
      <p:sp>
        <p:nvSpPr>
          <p:cNvPr id="135" name="Google Shape;135;p13"/>
          <p:cNvSpPr txBox="1"/>
          <p:nvPr>
            <p:ph idx="1" type="subTitle"/>
          </p:nvPr>
        </p:nvSpPr>
        <p:spPr>
          <a:xfrm>
            <a:off x="3537225" y="3173825"/>
            <a:ext cx="5017500" cy="12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Santhoshkumar - 20BCE1184 </a:t>
            </a:r>
            <a:endParaRPr/>
          </a:p>
          <a:p>
            <a:pPr indent="0" lvl="0" marL="0" rtl="0" algn="l">
              <a:spcBef>
                <a:spcPts val="0"/>
              </a:spcBef>
              <a:spcAft>
                <a:spcPts val="0"/>
              </a:spcAft>
              <a:buNone/>
            </a:pPr>
            <a:r>
              <a:rPr lang="en"/>
              <a:t>2. Arvind Narayanan - 20BCE1447</a:t>
            </a:r>
            <a:endParaRPr/>
          </a:p>
          <a:p>
            <a:pPr indent="0" lvl="0" marL="0" rtl="0" algn="l">
              <a:spcBef>
                <a:spcPts val="0"/>
              </a:spcBef>
              <a:spcAft>
                <a:spcPts val="0"/>
              </a:spcAft>
              <a:buNone/>
            </a:pPr>
            <a:r>
              <a:rPr lang="en"/>
              <a:t> 3. Mahir - 20BCE1524</a:t>
            </a:r>
            <a:endParaRPr/>
          </a:p>
          <a:p>
            <a:pPr indent="0" lvl="0" marL="0" rtl="0" algn="l">
              <a:spcBef>
                <a:spcPts val="0"/>
              </a:spcBef>
              <a:spcAft>
                <a:spcPts val="0"/>
              </a:spcAft>
              <a:buNone/>
            </a:pPr>
            <a:r>
              <a:rPr lang="en"/>
              <a:t> 4. Ganesh V - 20BCE1692 </a:t>
            </a:r>
            <a:endParaRPr/>
          </a:p>
          <a:p>
            <a:pPr indent="0" lvl="0" marL="0" rtl="0" algn="l">
              <a:spcBef>
                <a:spcPts val="0"/>
              </a:spcBef>
              <a:spcAft>
                <a:spcPts val="0"/>
              </a:spcAft>
              <a:buNone/>
            </a:pPr>
            <a:r>
              <a:rPr lang="en"/>
              <a:t>5. Harini S - 20BCE1832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t>
            </a:r>
            <a:endParaRPr/>
          </a:p>
        </p:txBody>
      </p:sp>
      <p:pic>
        <p:nvPicPr>
          <p:cNvPr id="200" name="Google Shape;200;p22"/>
          <p:cNvPicPr preferRelativeResize="0"/>
          <p:nvPr/>
        </p:nvPicPr>
        <p:blipFill>
          <a:blip r:embed="rId3">
            <a:alphaModFix/>
          </a:blip>
          <a:stretch>
            <a:fillRect/>
          </a:stretch>
        </p:blipFill>
        <p:spPr>
          <a:xfrm>
            <a:off x="1238025" y="1421150"/>
            <a:ext cx="5140774" cy="3173875"/>
          </a:xfrm>
          <a:prstGeom prst="rect">
            <a:avLst/>
          </a:prstGeom>
          <a:noFill/>
          <a:ln>
            <a:noFill/>
          </a:ln>
        </p:spPr>
      </p:pic>
      <p:sp>
        <p:nvSpPr>
          <p:cNvPr id="201" name="Google Shape;201;p22"/>
          <p:cNvSpPr txBox="1"/>
          <p:nvPr/>
        </p:nvSpPr>
        <p:spPr>
          <a:xfrm>
            <a:off x="6864200" y="1560475"/>
            <a:ext cx="2124600" cy="29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Lato"/>
              <a:ea typeface="Lato"/>
              <a:cs typeface="Lato"/>
              <a:sym typeface="Lato"/>
            </a:endParaRPr>
          </a:p>
          <a:p>
            <a:pPr indent="0" lvl="0" marL="0" rtl="0" algn="ctr">
              <a:spcBef>
                <a:spcPts val="0"/>
              </a:spcBef>
              <a:spcAft>
                <a:spcPts val="0"/>
              </a:spcAft>
              <a:buNone/>
            </a:pPr>
            <a:r>
              <a:t/>
            </a:r>
            <a:endParaRPr sz="2600">
              <a:solidFill>
                <a:schemeClr val="lt1"/>
              </a:solidFill>
              <a:latin typeface="Lato"/>
              <a:ea typeface="Lato"/>
              <a:cs typeface="Lato"/>
              <a:sym typeface="Lato"/>
            </a:endParaRPr>
          </a:p>
          <a:p>
            <a:pPr indent="0" lvl="0" marL="0" rtl="0" algn="ctr">
              <a:spcBef>
                <a:spcPts val="0"/>
              </a:spcBef>
              <a:spcAft>
                <a:spcPts val="0"/>
              </a:spcAft>
              <a:buNone/>
            </a:pPr>
            <a:r>
              <a:rPr lang="en" sz="2600">
                <a:solidFill>
                  <a:schemeClr val="lt1"/>
                </a:solidFill>
                <a:latin typeface="Lato"/>
                <a:ea typeface="Lato"/>
                <a:cs typeface="Lato"/>
                <a:sym typeface="Lato"/>
              </a:rPr>
              <a:t>Image </a:t>
            </a:r>
            <a:r>
              <a:rPr lang="en" sz="2600">
                <a:solidFill>
                  <a:schemeClr val="lt1"/>
                </a:solidFill>
                <a:latin typeface="Lato"/>
                <a:ea typeface="Lato"/>
                <a:cs typeface="Lato"/>
                <a:sym typeface="Lato"/>
              </a:rPr>
              <a:t>Recognition</a:t>
            </a:r>
            <a:endParaRPr sz="26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164175" y="173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pic>
        <p:nvPicPr>
          <p:cNvPr id="207" name="Google Shape;207;p23"/>
          <p:cNvPicPr preferRelativeResize="0"/>
          <p:nvPr/>
        </p:nvPicPr>
        <p:blipFill>
          <a:blip r:embed="rId3">
            <a:alphaModFix/>
          </a:blip>
          <a:stretch>
            <a:fillRect/>
          </a:stretch>
        </p:blipFill>
        <p:spPr>
          <a:xfrm>
            <a:off x="1212175" y="762150"/>
            <a:ext cx="7038900" cy="41534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052550" y="4634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a:t>
            </a:r>
            <a:endParaRPr/>
          </a:p>
        </p:txBody>
      </p:sp>
      <p:sp>
        <p:nvSpPr>
          <p:cNvPr id="213" name="Google Shape;213;p24"/>
          <p:cNvSpPr txBox="1"/>
          <p:nvPr>
            <p:ph idx="1" type="body"/>
          </p:nvPr>
        </p:nvSpPr>
        <p:spPr>
          <a:xfrm>
            <a:off x="1929675" y="1499300"/>
            <a:ext cx="56892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Fig 1. Group picture is provided as the input to the face recognition software</a:t>
            </a:r>
            <a:endParaRPr sz="1600"/>
          </a:p>
          <a:p>
            <a:pPr indent="-330200" lvl="0" marL="457200" rtl="0" algn="l">
              <a:spcBef>
                <a:spcPts val="0"/>
              </a:spcBef>
              <a:spcAft>
                <a:spcPts val="0"/>
              </a:spcAft>
              <a:buSzPts val="1600"/>
              <a:buChar char="●"/>
            </a:pPr>
            <a:r>
              <a:rPr lang="en" sz="1600"/>
              <a:t>Fig 2. Shows the result that is obtained</a:t>
            </a:r>
            <a:endParaRPr sz="1600"/>
          </a:p>
          <a:p>
            <a:pPr indent="-330200" lvl="0" marL="457200" rtl="0" algn="l">
              <a:spcBef>
                <a:spcPts val="0"/>
              </a:spcBef>
              <a:spcAft>
                <a:spcPts val="0"/>
              </a:spcAft>
              <a:buSzPts val="1600"/>
              <a:buChar char="●"/>
            </a:pPr>
            <a:r>
              <a:rPr lang="en" sz="1600"/>
              <a:t>Inference</a:t>
            </a:r>
            <a:endParaRPr sz="1600"/>
          </a:p>
          <a:p>
            <a:pPr indent="-317500" lvl="1" marL="914400" rtl="0" algn="l">
              <a:spcBef>
                <a:spcPts val="0"/>
              </a:spcBef>
              <a:spcAft>
                <a:spcPts val="0"/>
              </a:spcAft>
              <a:buSzPts val="1400"/>
              <a:buChar char="○"/>
            </a:pPr>
            <a:r>
              <a:rPr lang="en" sz="1400"/>
              <a:t>Some of the faces are not </a:t>
            </a:r>
            <a:r>
              <a:rPr lang="en" sz="1400"/>
              <a:t>being</a:t>
            </a:r>
            <a:r>
              <a:rPr lang="en" sz="1400"/>
              <a:t> </a:t>
            </a:r>
            <a:r>
              <a:rPr lang="en" sz="1400"/>
              <a:t>recognized</a:t>
            </a:r>
            <a:r>
              <a:rPr lang="en" sz="1400"/>
              <a:t> since they are very far away</a:t>
            </a:r>
            <a:endParaRPr sz="1400"/>
          </a:p>
          <a:p>
            <a:pPr indent="-317500" lvl="1" marL="914400" rtl="0" algn="l">
              <a:spcBef>
                <a:spcPts val="0"/>
              </a:spcBef>
              <a:spcAft>
                <a:spcPts val="0"/>
              </a:spcAft>
              <a:buSzPts val="1400"/>
              <a:buChar char="○"/>
            </a:pPr>
            <a:r>
              <a:rPr lang="en" sz="1400"/>
              <a:t>Most of faces are giving above 90% accuracy</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pic>
        <p:nvPicPr>
          <p:cNvPr id="219" name="Google Shape;219;p25"/>
          <p:cNvPicPr preferRelativeResize="0"/>
          <p:nvPr/>
        </p:nvPicPr>
        <p:blipFill>
          <a:blip r:embed="rId3">
            <a:alphaModFix/>
          </a:blip>
          <a:stretch>
            <a:fillRect/>
          </a:stretch>
        </p:blipFill>
        <p:spPr>
          <a:xfrm>
            <a:off x="1219825" y="1464238"/>
            <a:ext cx="3480875" cy="3014475"/>
          </a:xfrm>
          <a:prstGeom prst="rect">
            <a:avLst/>
          </a:prstGeom>
          <a:noFill/>
          <a:ln>
            <a:noFill/>
          </a:ln>
        </p:spPr>
      </p:pic>
      <p:sp>
        <p:nvSpPr>
          <p:cNvPr id="220" name="Google Shape;220;p2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1" name="Google Shape;221;p25"/>
          <p:cNvSpPr txBox="1"/>
          <p:nvPr>
            <p:ph idx="2" type="body"/>
          </p:nvPr>
        </p:nvSpPr>
        <p:spPr>
          <a:xfrm>
            <a:off x="4933225" y="1464275"/>
            <a:ext cx="3544800" cy="301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200"/>
          </a:p>
          <a:p>
            <a:pPr indent="457200" lvl="0" marL="0" rtl="0" algn="ctr">
              <a:spcBef>
                <a:spcPts val="1200"/>
              </a:spcBef>
              <a:spcAft>
                <a:spcPts val="0"/>
              </a:spcAft>
              <a:buNone/>
            </a:pPr>
            <a:r>
              <a:t/>
            </a:r>
            <a:endParaRPr sz="2200"/>
          </a:p>
          <a:p>
            <a:pPr indent="457200" lvl="0" marL="0" rtl="0" algn="ctr">
              <a:spcBef>
                <a:spcPts val="1200"/>
              </a:spcBef>
              <a:spcAft>
                <a:spcPts val="0"/>
              </a:spcAft>
              <a:buNone/>
            </a:pPr>
            <a:r>
              <a:rPr lang="en" sz="2200"/>
              <a:t>Live Recogniziton</a:t>
            </a:r>
            <a:endParaRPr sz="2200"/>
          </a:p>
          <a:p>
            <a:pPr indent="0" lvl="0" marL="0" rtl="0" algn="l">
              <a:spcBef>
                <a:spcPts val="1200"/>
              </a:spcBef>
              <a:spcAft>
                <a:spcPts val="0"/>
              </a:spcAft>
              <a:buNone/>
            </a:pPr>
            <a:r>
              <a:rPr lang="en"/>
              <a:t>https://drive.google.com/file/d/1xsliffqDswu_kQAwsnYj2bJrhkdHBFQP/view?usp=shari</a:t>
            </a:r>
            <a:endParaRPr/>
          </a:p>
          <a:p>
            <a:pPr indent="0" lvl="0" marL="0" rtl="0" algn="l">
              <a:spcBef>
                <a:spcPts val="1200"/>
              </a:spcBef>
              <a:spcAft>
                <a:spcPts val="120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052550" y="4634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a:t>
            </a:r>
            <a:endParaRPr/>
          </a:p>
        </p:txBody>
      </p:sp>
      <p:sp>
        <p:nvSpPr>
          <p:cNvPr id="227" name="Google Shape;227;p26"/>
          <p:cNvSpPr txBox="1"/>
          <p:nvPr>
            <p:ph idx="1" type="body"/>
          </p:nvPr>
        </p:nvSpPr>
        <p:spPr>
          <a:xfrm>
            <a:off x="1929675" y="1499300"/>
            <a:ext cx="56892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Drive Link</a:t>
            </a:r>
            <a:r>
              <a:rPr lang="en" sz="1600"/>
              <a:t>. Shows the live demo of the software </a:t>
            </a:r>
            <a:r>
              <a:rPr lang="en" sz="1600"/>
              <a:t>recognizing</a:t>
            </a:r>
            <a:r>
              <a:rPr lang="en" sz="1600"/>
              <a:t> faces</a:t>
            </a:r>
            <a:endParaRPr sz="1600"/>
          </a:p>
          <a:p>
            <a:pPr indent="-330200" lvl="0" marL="457200" rtl="0" algn="l">
              <a:spcBef>
                <a:spcPts val="0"/>
              </a:spcBef>
              <a:spcAft>
                <a:spcPts val="0"/>
              </a:spcAft>
              <a:buSzPts val="1600"/>
              <a:buChar char="●"/>
            </a:pPr>
            <a:r>
              <a:rPr lang="en" sz="1600"/>
              <a:t>Fig 3. Shows the result that is obtained </a:t>
            </a:r>
            <a:r>
              <a:rPr lang="en" sz="1600"/>
              <a:t>in</a:t>
            </a:r>
            <a:r>
              <a:rPr lang="en" sz="1600"/>
              <a:t> an excel sheet</a:t>
            </a:r>
            <a:endParaRPr sz="1600"/>
          </a:p>
          <a:p>
            <a:pPr indent="-330200" lvl="0" marL="457200" rtl="0" algn="l">
              <a:spcBef>
                <a:spcPts val="0"/>
              </a:spcBef>
              <a:spcAft>
                <a:spcPts val="0"/>
              </a:spcAft>
              <a:buSzPts val="1600"/>
              <a:buChar char="●"/>
            </a:pPr>
            <a:r>
              <a:rPr lang="en" sz="1600"/>
              <a:t>Inference</a:t>
            </a:r>
            <a:endParaRPr sz="1600"/>
          </a:p>
          <a:p>
            <a:pPr indent="-317500" lvl="1" marL="914400" rtl="0" algn="l">
              <a:spcBef>
                <a:spcPts val="0"/>
              </a:spcBef>
              <a:spcAft>
                <a:spcPts val="0"/>
              </a:spcAft>
              <a:buSzPts val="1400"/>
              <a:buChar char="○"/>
            </a:pPr>
            <a:r>
              <a:rPr lang="en" sz="1400"/>
              <a:t>Some of the faces are not registered, hence given as unknown</a:t>
            </a:r>
            <a:endParaRPr sz="1400"/>
          </a:p>
          <a:p>
            <a:pPr indent="-317500" lvl="1" marL="914400" rtl="0" algn="l">
              <a:spcBef>
                <a:spcPts val="0"/>
              </a:spcBef>
              <a:spcAft>
                <a:spcPts val="0"/>
              </a:spcAft>
              <a:buSzPts val="1400"/>
              <a:buChar char="○"/>
            </a:pPr>
            <a:r>
              <a:rPr lang="en" sz="1400"/>
              <a:t>Rest of the faces are easily being </a:t>
            </a:r>
            <a:r>
              <a:rPr lang="en" sz="1400"/>
              <a:t>recognized</a:t>
            </a:r>
            <a:endParaRPr sz="1400"/>
          </a:p>
          <a:p>
            <a:pPr indent="-317500" lvl="1" marL="914400" rtl="0" algn="l">
              <a:spcBef>
                <a:spcPts val="0"/>
              </a:spcBef>
              <a:spcAft>
                <a:spcPts val="0"/>
              </a:spcAft>
              <a:buSzPts val="1400"/>
              <a:buChar char="○"/>
            </a:pPr>
            <a:r>
              <a:rPr lang="en" sz="1400"/>
              <a:t>The time and date are being noted down</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t>
            </a:r>
            <a:endParaRPr/>
          </a:p>
        </p:txBody>
      </p:sp>
      <p:sp>
        <p:nvSpPr>
          <p:cNvPr id="233" name="Google Shape;233;p27"/>
          <p:cNvSpPr txBox="1"/>
          <p:nvPr/>
        </p:nvSpPr>
        <p:spPr>
          <a:xfrm>
            <a:off x="6864200" y="1560475"/>
            <a:ext cx="2124600" cy="297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600">
              <a:solidFill>
                <a:schemeClr val="lt1"/>
              </a:solidFill>
              <a:latin typeface="Lato"/>
              <a:ea typeface="Lato"/>
              <a:cs typeface="Lato"/>
              <a:sym typeface="Lato"/>
            </a:endParaRPr>
          </a:p>
          <a:p>
            <a:pPr indent="0" lvl="0" marL="0" rtl="0" algn="ctr">
              <a:spcBef>
                <a:spcPts val="0"/>
              </a:spcBef>
              <a:spcAft>
                <a:spcPts val="0"/>
              </a:spcAft>
              <a:buNone/>
            </a:pPr>
            <a:r>
              <a:t/>
            </a:r>
            <a:endParaRPr sz="2600">
              <a:solidFill>
                <a:schemeClr val="lt1"/>
              </a:solidFill>
              <a:latin typeface="Lato"/>
              <a:ea typeface="Lato"/>
              <a:cs typeface="Lato"/>
              <a:sym typeface="Lato"/>
            </a:endParaRPr>
          </a:p>
          <a:p>
            <a:pPr indent="0" lvl="0" marL="0" rtl="0" algn="ctr">
              <a:spcBef>
                <a:spcPts val="0"/>
              </a:spcBef>
              <a:spcAft>
                <a:spcPts val="0"/>
              </a:spcAft>
              <a:buNone/>
            </a:pPr>
            <a:r>
              <a:rPr lang="en" sz="2600">
                <a:solidFill>
                  <a:schemeClr val="lt1"/>
                </a:solidFill>
                <a:latin typeface="Lato"/>
                <a:ea typeface="Lato"/>
                <a:cs typeface="Lato"/>
                <a:sym typeface="Lato"/>
              </a:rPr>
              <a:t>Website</a:t>
            </a:r>
            <a:endParaRPr sz="2600">
              <a:solidFill>
                <a:schemeClr val="lt1"/>
              </a:solidFill>
              <a:latin typeface="Lato"/>
              <a:ea typeface="Lato"/>
              <a:cs typeface="Lato"/>
              <a:sym typeface="Lato"/>
            </a:endParaRPr>
          </a:p>
        </p:txBody>
      </p:sp>
      <p:pic>
        <p:nvPicPr>
          <p:cNvPr id="234" name="Google Shape;234;p27"/>
          <p:cNvPicPr preferRelativeResize="0"/>
          <p:nvPr/>
        </p:nvPicPr>
        <p:blipFill>
          <a:blip r:embed="rId3">
            <a:alphaModFix/>
          </a:blip>
          <a:stretch>
            <a:fillRect/>
          </a:stretch>
        </p:blipFill>
        <p:spPr>
          <a:xfrm>
            <a:off x="523950" y="1135150"/>
            <a:ext cx="6277066" cy="3530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52550" y="4634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a:t>
            </a:r>
            <a:endParaRPr/>
          </a:p>
        </p:txBody>
      </p:sp>
      <p:sp>
        <p:nvSpPr>
          <p:cNvPr id="240" name="Google Shape;240;p28"/>
          <p:cNvSpPr txBox="1"/>
          <p:nvPr>
            <p:ph idx="1" type="body"/>
          </p:nvPr>
        </p:nvSpPr>
        <p:spPr>
          <a:xfrm>
            <a:off x="1929675" y="1499300"/>
            <a:ext cx="56892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Fig 4. Website to take attendance</a:t>
            </a:r>
            <a:endParaRPr sz="1600"/>
          </a:p>
          <a:p>
            <a:pPr indent="-330200" lvl="0" marL="457200" rtl="0" algn="l">
              <a:spcBef>
                <a:spcPts val="0"/>
              </a:spcBef>
              <a:spcAft>
                <a:spcPts val="0"/>
              </a:spcAft>
              <a:buSzPts val="1600"/>
              <a:buChar char="●"/>
            </a:pPr>
            <a:r>
              <a:rPr lang="en" sz="1600"/>
              <a:t>Inference</a:t>
            </a:r>
            <a:endParaRPr sz="1600"/>
          </a:p>
          <a:p>
            <a:pPr indent="-317500" lvl="1" marL="914400" rtl="0" algn="l">
              <a:spcBef>
                <a:spcPts val="0"/>
              </a:spcBef>
              <a:spcAft>
                <a:spcPts val="0"/>
              </a:spcAft>
              <a:buSzPts val="1400"/>
              <a:buChar char="○"/>
            </a:pPr>
            <a:r>
              <a:rPr lang="en" sz="1400"/>
              <a:t>Attendance can be taken from this website</a:t>
            </a:r>
            <a:endParaRPr sz="1400"/>
          </a:p>
          <a:p>
            <a:pPr indent="-317500" lvl="1" marL="914400" rtl="0" algn="l">
              <a:spcBef>
                <a:spcPts val="0"/>
              </a:spcBef>
              <a:spcAft>
                <a:spcPts val="0"/>
              </a:spcAft>
              <a:buSzPts val="1400"/>
              <a:buChar char="○"/>
            </a:pPr>
            <a:r>
              <a:rPr lang="en" sz="1400"/>
              <a:t>The faces are being </a:t>
            </a:r>
            <a:r>
              <a:rPr lang="en" sz="1400"/>
              <a:t>recognized</a:t>
            </a:r>
            <a:r>
              <a:rPr lang="en" sz="1400"/>
              <a:t> and given below</a:t>
            </a:r>
            <a:endParaRPr sz="1400"/>
          </a:p>
          <a:p>
            <a:pPr indent="-317500" lvl="1" marL="914400" rtl="0" algn="l">
              <a:spcBef>
                <a:spcPts val="0"/>
              </a:spcBef>
              <a:spcAft>
                <a:spcPts val="0"/>
              </a:spcAft>
              <a:buSzPts val="1400"/>
              <a:buChar char="○"/>
            </a:pPr>
            <a:r>
              <a:rPr lang="en" sz="1400"/>
              <a:t>The time and date are being noted down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ECECF1"/>
                </a:solidFill>
                <a:highlight>
                  <a:srgbClr val="343541"/>
                </a:highlight>
                <a:latin typeface="Roboto"/>
                <a:ea typeface="Roboto"/>
                <a:cs typeface="Roboto"/>
                <a:sym typeface="Roboto"/>
              </a:rPr>
              <a:t>Attendance automation with image recognition integrates advanced computer vision technologies to revolutionize traditional attendance tracking methods. Utilizing algorithms, the system analyzes images or video feeds to identify and register individuals present in a given space. </a:t>
            </a:r>
            <a:endParaRPr sz="1200">
              <a:solidFill>
                <a:srgbClr val="ECECF1"/>
              </a:solidFill>
              <a:highlight>
                <a:srgbClr val="343541"/>
              </a:highlight>
              <a:latin typeface="Roboto"/>
              <a:ea typeface="Roboto"/>
              <a:cs typeface="Roboto"/>
              <a:sym typeface="Roboto"/>
            </a:endParaRPr>
          </a:p>
          <a:p>
            <a:pPr indent="0" lvl="0" marL="0" rtl="0" algn="l">
              <a:spcBef>
                <a:spcPts val="1200"/>
              </a:spcBef>
              <a:spcAft>
                <a:spcPts val="0"/>
              </a:spcAft>
              <a:buNone/>
            </a:pPr>
            <a:r>
              <a:rPr lang="en" sz="1200">
                <a:solidFill>
                  <a:srgbClr val="ECECF1"/>
                </a:solidFill>
                <a:highlight>
                  <a:srgbClr val="343541"/>
                </a:highlight>
                <a:latin typeface="Roboto"/>
                <a:ea typeface="Roboto"/>
                <a:cs typeface="Roboto"/>
                <a:sym typeface="Roboto"/>
              </a:rPr>
              <a:t>This innovative approach minimizes manual efforts and human errors associated with traditional methods, offering seamless and accurate attendance management. Applied across educational institutions and workplaces, it enhances efficiency, reduces administrative burden, and provides real-time insights. </a:t>
            </a:r>
            <a:endParaRPr sz="1200">
              <a:solidFill>
                <a:srgbClr val="ECECF1"/>
              </a:solidFill>
              <a:highlight>
                <a:srgbClr val="343541"/>
              </a:highlight>
              <a:latin typeface="Roboto"/>
              <a:ea typeface="Roboto"/>
              <a:cs typeface="Roboto"/>
              <a:sym typeface="Roboto"/>
            </a:endParaRPr>
          </a:p>
          <a:p>
            <a:pPr indent="0" lvl="0" marL="0" rtl="0" algn="l">
              <a:spcBef>
                <a:spcPts val="1200"/>
              </a:spcBef>
              <a:spcAft>
                <a:spcPts val="1200"/>
              </a:spcAft>
              <a:buNone/>
            </a:pPr>
            <a:r>
              <a:rPr lang="en" sz="1200">
                <a:solidFill>
                  <a:srgbClr val="ECECF1"/>
                </a:solidFill>
                <a:highlight>
                  <a:srgbClr val="343541"/>
                </a:highlight>
                <a:latin typeface="Roboto"/>
                <a:ea typeface="Roboto"/>
                <a:cs typeface="Roboto"/>
                <a:sym typeface="Roboto"/>
              </a:rPr>
              <a:t>The technology showcases the potential to transform various sectors, offering a reliable, automated solution for tracking attendance while promoting a more streamlined and digitally advanced environment.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309100" y="219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p:txBody>
      </p:sp>
      <p:sp>
        <p:nvSpPr>
          <p:cNvPr id="147" name="Google Shape;147;p15"/>
          <p:cNvSpPr txBox="1"/>
          <p:nvPr>
            <p:ph idx="1" type="body"/>
          </p:nvPr>
        </p:nvSpPr>
        <p:spPr>
          <a:xfrm>
            <a:off x="455150" y="1305050"/>
            <a:ext cx="3982500" cy="352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Times New Roman"/>
                <a:ea typeface="Times New Roman"/>
                <a:cs typeface="Times New Roman"/>
                <a:sym typeface="Times New Roman"/>
              </a:rPr>
              <a:t>1. Import Libraries: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Import the necessary libraries, including PyTorch, OpenCV, and other dependencies.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2. Load Models: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Load the YOLOv5 face detection model (`yolov5m-face.pt`).</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Load the InsightFace recognition model (`resnet100_backbone.pth`).</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148" name="Google Shape;148;p15"/>
          <p:cNvSpPr txBox="1"/>
          <p:nvPr>
            <p:ph idx="1" type="body"/>
          </p:nvPr>
        </p:nvSpPr>
        <p:spPr>
          <a:xfrm>
            <a:off x="4833800" y="956725"/>
            <a:ext cx="3982500" cy="352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Times New Roman"/>
                <a:ea typeface="Times New Roman"/>
                <a:cs typeface="Times New Roman"/>
                <a:sym typeface="Times New Roman"/>
              </a:rPr>
              <a:t>3. Preprocess Images: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Define functions for resizing and preprocessing images for both face detection and recognition.</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4. Recognition Functions: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Define functions for recognizing faces using the loaded models.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Use the YOLOv5 model to detect faces and landmarks.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Use the InsightFace model to extract features from the detected faces.</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309100" y="219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p:txBody>
      </p:sp>
      <p:sp>
        <p:nvSpPr>
          <p:cNvPr id="154" name="Google Shape;154;p16"/>
          <p:cNvSpPr txBox="1"/>
          <p:nvPr>
            <p:ph idx="1" type="body"/>
          </p:nvPr>
        </p:nvSpPr>
        <p:spPr>
          <a:xfrm>
            <a:off x="455150" y="1305050"/>
            <a:ext cx="3982500" cy="352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Times New Roman"/>
                <a:ea typeface="Times New Roman"/>
                <a:cs typeface="Times New Roman"/>
                <a:sym typeface="Times New Roman"/>
              </a:rPr>
              <a:t>5. Read Features: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Define a function to read precomputed face features from a file.</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6. Recognition Process: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Perform face recognition on a given image.</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Calculate the similarity scores between the query face and the stored faces.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If the score is above a certain threshold, consider the face recognized.</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
        <p:nvSpPr>
          <p:cNvPr id="155" name="Google Shape;155;p16"/>
          <p:cNvSpPr txBox="1"/>
          <p:nvPr>
            <p:ph idx="1" type="body"/>
          </p:nvPr>
        </p:nvSpPr>
        <p:spPr>
          <a:xfrm>
            <a:off x="4833800" y="956725"/>
            <a:ext cx="3982500" cy="352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Times New Roman"/>
                <a:ea typeface="Times New Roman"/>
                <a:cs typeface="Times New Roman"/>
                <a:sym typeface="Times New Roman"/>
              </a:rPr>
              <a:t>7. CSV Operations: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Maintain a CSV file (`recognized_faces.csv`) to store recognized faces along with the date and time of recognition.</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8. Recognize from Images: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Define a function to recognize faces from a folder of images.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Iterate through the images, detect faces, and perform recognition.</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309100" y="219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a:t>
            </a:r>
            <a:endParaRPr/>
          </a:p>
        </p:txBody>
      </p:sp>
      <p:sp>
        <p:nvSpPr>
          <p:cNvPr id="161" name="Google Shape;161;p17"/>
          <p:cNvSpPr txBox="1"/>
          <p:nvPr>
            <p:ph idx="1" type="body"/>
          </p:nvPr>
        </p:nvSpPr>
        <p:spPr>
          <a:xfrm>
            <a:off x="455150" y="1305050"/>
            <a:ext cx="3982500" cy="352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Times New Roman"/>
                <a:ea typeface="Times New Roman"/>
                <a:cs typeface="Times New Roman"/>
                <a:sym typeface="Times New Roman"/>
              </a:rPr>
              <a:t>9. Main Loop:</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In the `main` function:</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Capture video from a camera or use test images from a folder.</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Detect faces, landmarks, and recognize them in real-time.</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Display the results using OpenCV.</a:t>
            </a:r>
            <a:endParaRPr sz="1600">
              <a:latin typeface="Times New Roman"/>
              <a:ea typeface="Times New Roman"/>
              <a:cs typeface="Times New Roman"/>
              <a:sym typeface="Times New Roman"/>
            </a:endParaRPr>
          </a:p>
          <a:p>
            <a:pPr indent="0" lvl="0" marL="0" rtl="0" algn="l">
              <a:spcBef>
                <a:spcPts val="1200"/>
              </a:spcBef>
              <a:spcAft>
                <a:spcPts val="1200"/>
              </a:spcAft>
              <a:buNone/>
            </a:pPr>
            <a:r>
              <a:rPr lang="en" sz="1600">
                <a:latin typeface="Times New Roman"/>
                <a:ea typeface="Times New Roman"/>
                <a:cs typeface="Times New Roman"/>
                <a:sym typeface="Times New Roman"/>
              </a:rPr>
              <a:t> 	- Calculate and display the frames per second (FPS).</a:t>
            </a:r>
            <a:endParaRPr sz="1600">
              <a:latin typeface="Times New Roman"/>
              <a:ea typeface="Times New Roman"/>
              <a:cs typeface="Times New Roman"/>
              <a:sym typeface="Times New Roman"/>
            </a:endParaRPr>
          </a:p>
        </p:txBody>
      </p:sp>
      <p:sp>
        <p:nvSpPr>
          <p:cNvPr id="162" name="Google Shape;162;p17"/>
          <p:cNvSpPr txBox="1"/>
          <p:nvPr>
            <p:ph idx="1" type="body"/>
          </p:nvPr>
        </p:nvSpPr>
        <p:spPr>
          <a:xfrm>
            <a:off x="4833800" y="956725"/>
            <a:ext cx="3982500" cy="352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Times New Roman"/>
                <a:ea typeface="Times New Roman"/>
                <a:cs typeface="Times New Roman"/>
                <a:sym typeface="Times New Roman"/>
              </a:rPr>
              <a:t>10. Save Video:</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Save the processed video with recognized faces to a file (`face-recognition2.mp4`).</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11. Run the Main Function:</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Execute the `main` function to start the face recognition system.</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12. Clean-up:</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	- Release video resources and close all OpenCV windows when the process is terminated.</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Specific Camera - CP-USC-DA50ZL6C-DS</a:t>
            </a:r>
            <a:endParaRPr/>
          </a:p>
        </p:txBody>
      </p:sp>
      <p:sp>
        <p:nvSpPr>
          <p:cNvPr id="168" name="Google Shape;168;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9" name="Google Shape;169;p18"/>
          <p:cNvSpPr txBox="1"/>
          <p:nvPr>
            <p:ph idx="2" type="body"/>
          </p:nvPr>
        </p:nvSpPr>
        <p:spPr>
          <a:xfrm>
            <a:off x="4933225" y="1307850"/>
            <a:ext cx="3986100" cy="350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SPECIFICATIONS:  </a:t>
            </a:r>
            <a:endParaRPr/>
          </a:p>
          <a:p>
            <a:pPr indent="0" lvl="0" marL="0" rtl="0" algn="l">
              <a:spcBef>
                <a:spcPts val="1200"/>
              </a:spcBef>
              <a:spcAft>
                <a:spcPts val="0"/>
              </a:spcAft>
              <a:buNone/>
            </a:pPr>
            <a:r>
              <a:rPr lang="en"/>
              <a:t>1/2.7" 5MP CMOS Image Sensor (6.858 centimeters) </a:t>
            </a:r>
            <a:endParaRPr/>
          </a:p>
          <a:p>
            <a:pPr indent="0" lvl="0" marL="0" rtl="0" algn="l">
              <a:spcBef>
                <a:spcPts val="1200"/>
              </a:spcBef>
              <a:spcAft>
                <a:spcPts val="0"/>
              </a:spcAft>
              <a:buNone/>
            </a:pPr>
            <a:r>
              <a:rPr lang="en"/>
              <a:t>Max. 20fps@5MP  </a:t>
            </a:r>
            <a:endParaRPr/>
          </a:p>
          <a:p>
            <a:pPr indent="0" lvl="0" marL="0" rtl="0" algn="l">
              <a:spcBef>
                <a:spcPts val="1200"/>
              </a:spcBef>
              <a:spcAft>
                <a:spcPts val="0"/>
              </a:spcAft>
              <a:buNone/>
            </a:pPr>
            <a:r>
              <a:rPr lang="en"/>
              <a:t>WDR(100dB), Day/Night(ICR), 2D-DNR, AWB, AGC, BLC,HLC  </a:t>
            </a:r>
            <a:endParaRPr/>
          </a:p>
          <a:p>
            <a:pPr indent="0" lvl="0" marL="0" rtl="0" algn="l">
              <a:spcBef>
                <a:spcPts val="1200"/>
              </a:spcBef>
              <a:spcAft>
                <a:spcPts val="0"/>
              </a:spcAft>
              <a:buNone/>
            </a:pPr>
            <a:r>
              <a:rPr lang="en"/>
              <a:t>2.7-12mm Motorized lens  </a:t>
            </a:r>
            <a:endParaRPr/>
          </a:p>
          <a:p>
            <a:pPr indent="0" lvl="0" marL="0" rtl="0" algn="l">
              <a:spcBef>
                <a:spcPts val="1200"/>
              </a:spcBef>
              <a:spcAft>
                <a:spcPts val="0"/>
              </a:spcAft>
              <a:buNone/>
            </a:pPr>
            <a:r>
              <a:rPr lang="en"/>
              <a:t>Max. IR length 60m, IP67, Smart IR, Built-in mic  </a:t>
            </a:r>
            <a:endParaRPr/>
          </a:p>
          <a:p>
            <a:pPr indent="0" lvl="0" marL="0" rtl="0" algn="l">
              <a:spcBef>
                <a:spcPts val="1200"/>
              </a:spcBef>
              <a:spcAft>
                <a:spcPts val="0"/>
              </a:spcAft>
              <a:buNone/>
            </a:pPr>
            <a:r>
              <a:rPr lang="en"/>
              <a:t>Starlight Technology  </a:t>
            </a:r>
            <a:endParaRPr/>
          </a:p>
          <a:p>
            <a:pPr indent="0" lvl="0" marL="0" rtl="0" algn="l">
              <a:spcBef>
                <a:spcPts val="1200"/>
              </a:spcBef>
              <a:spcAft>
                <a:spcPts val="0"/>
              </a:spcAft>
              <a:buNone/>
            </a:pPr>
            <a:r>
              <a:rPr lang="en"/>
              <a:t>OSD Menu, control over coaxial cable, 2D-DNR  </a:t>
            </a:r>
            <a:endParaRPr/>
          </a:p>
          <a:p>
            <a:pPr indent="0" lvl="0" marL="0" rtl="0" algn="l">
              <a:spcBef>
                <a:spcPts val="1200"/>
              </a:spcBef>
              <a:spcAft>
                <a:spcPts val="0"/>
              </a:spcAft>
              <a:buNone/>
            </a:pPr>
            <a:r>
              <a:rPr lang="en"/>
              <a:t>HD and SD output switchable</a:t>
            </a:r>
            <a:endParaRPr/>
          </a:p>
          <a:p>
            <a:pPr indent="0" lvl="0" marL="0" rtl="0" algn="l">
              <a:spcBef>
                <a:spcPts val="1200"/>
              </a:spcBef>
              <a:spcAft>
                <a:spcPts val="1200"/>
              </a:spcAft>
              <a:buNone/>
            </a:pPr>
            <a:r>
              <a:rPr lang="en"/>
              <a:t>Price: Rs. 1,900</a:t>
            </a:r>
            <a:endParaRPr/>
          </a:p>
        </p:txBody>
      </p:sp>
      <p:pic>
        <p:nvPicPr>
          <p:cNvPr id="170" name="Google Shape;170;p18"/>
          <p:cNvPicPr preferRelativeResize="0"/>
          <p:nvPr/>
        </p:nvPicPr>
        <p:blipFill>
          <a:blip r:embed="rId3">
            <a:alphaModFix/>
          </a:blip>
          <a:stretch>
            <a:fillRect/>
          </a:stretch>
        </p:blipFill>
        <p:spPr>
          <a:xfrm>
            <a:off x="605000" y="1307850"/>
            <a:ext cx="4095701" cy="350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Specific Camera - </a:t>
            </a:r>
            <a:r>
              <a:rPr lang="en"/>
              <a:t>DS-2CE76H0T-ITPFS</a:t>
            </a:r>
            <a:endParaRPr/>
          </a:p>
        </p:txBody>
      </p:sp>
      <p:sp>
        <p:nvSpPr>
          <p:cNvPr id="176" name="Google Shape;176;p19"/>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7" name="Google Shape;177;p19"/>
          <p:cNvSpPr txBox="1"/>
          <p:nvPr>
            <p:ph idx="2" type="body"/>
          </p:nvPr>
        </p:nvSpPr>
        <p:spPr>
          <a:xfrm>
            <a:off x="4933225" y="1307850"/>
            <a:ext cx="3986100" cy="35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SPECIFICATIONS:  </a:t>
            </a:r>
            <a:endParaRPr/>
          </a:p>
          <a:p>
            <a:pPr indent="0" lvl="0" marL="0" rtl="0" algn="l">
              <a:spcBef>
                <a:spcPts val="1200"/>
              </a:spcBef>
              <a:spcAft>
                <a:spcPts val="0"/>
              </a:spcAft>
              <a:buNone/>
            </a:pPr>
            <a:r>
              <a:rPr lang="en"/>
              <a:t>5 MP, 2560 × 1944 resolution  </a:t>
            </a:r>
            <a:endParaRPr/>
          </a:p>
          <a:p>
            <a:pPr indent="0" lvl="0" marL="0" rtl="0" algn="l">
              <a:spcBef>
                <a:spcPts val="1200"/>
              </a:spcBef>
              <a:spcAft>
                <a:spcPts val="0"/>
              </a:spcAft>
              <a:buNone/>
            </a:pPr>
            <a:r>
              <a:rPr lang="en"/>
              <a:t>Digital WDR  </a:t>
            </a:r>
            <a:endParaRPr/>
          </a:p>
          <a:p>
            <a:pPr indent="0" lvl="0" marL="0" rtl="0" algn="l">
              <a:spcBef>
                <a:spcPts val="1200"/>
              </a:spcBef>
              <a:spcAft>
                <a:spcPts val="0"/>
              </a:spcAft>
              <a:buNone/>
            </a:pPr>
            <a:r>
              <a:rPr lang="en"/>
              <a:t>2.8 mm, 3.6 mm, 6 mm fixed focal lens  </a:t>
            </a:r>
            <a:endParaRPr/>
          </a:p>
          <a:p>
            <a:pPr indent="0" lvl="0" marL="0" rtl="0" algn="l">
              <a:spcBef>
                <a:spcPts val="1200"/>
              </a:spcBef>
              <a:spcAft>
                <a:spcPts val="0"/>
              </a:spcAft>
              <a:buNone/>
            </a:pPr>
            <a:r>
              <a:rPr lang="en"/>
              <a:t>Smart IR, up to 20 m IR distance  </a:t>
            </a:r>
            <a:endParaRPr/>
          </a:p>
          <a:p>
            <a:pPr indent="0" lvl="0" marL="0" rtl="0" algn="l">
              <a:spcBef>
                <a:spcPts val="1200"/>
              </a:spcBef>
              <a:spcAft>
                <a:spcPts val="0"/>
              </a:spcAft>
              <a:buNone/>
            </a:pPr>
            <a:r>
              <a:rPr lang="en"/>
              <a:t>Audio over coaxial cable, built-in mic  </a:t>
            </a:r>
            <a:endParaRPr/>
          </a:p>
          <a:p>
            <a:pPr indent="0" lvl="0" marL="0" rtl="0" algn="l">
              <a:spcBef>
                <a:spcPts val="1200"/>
              </a:spcBef>
              <a:spcAft>
                <a:spcPts val="0"/>
              </a:spcAft>
              <a:buNone/>
            </a:pPr>
            <a:r>
              <a:rPr lang="en"/>
              <a:t>4 in 1 video output (switchable TVI/AHD/CVI/CVBS</a:t>
            </a:r>
            <a:endParaRPr/>
          </a:p>
          <a:p>
            <a:pPr indent="0" lvl="0" marL="0" rtl="0" algn="l">
              <a:spcBef>
                <a:spcPts val="1200"/>
              </a:spcBef>
              <a:spcAft>
                <a:spcPts val="1200"/>
              </a:spcAft>
              <a:buNone/>
            </a:pPr>
            <a:r>
              <a:rPr lang="en"/>
              <a:t>Price: Rs. 1,847 </a:t>
            </a:r>
            <a:endParaRPr/>
          </a:p>
        </p:txBody>
      </p:sp>
      <p:pic>
        <p:nvPicPr>
          <p:cNvPr id="178" name="Google Shape;178;p19"/>
          <p:cNvPicPr preferRelativeResize="0"/>
          <p:nvPr/>
        </p:nvPicPr>
        <p:blipFill>
          <a:blip r:embed="rId3">
            <a:alphaModFix/>
          </a:blip>
          <a:stretch>
            <a:fillRect/>
          </a:stretch>
        </p:blipFill>
        <p:spPr>
          <a:xfrm>
            <a:off x="714600" y="1307850"/>
            <a:ext cx="3986100" cy="34098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Specific Camera - </a:t>
            </a:r>
            <a:r>
              <a:rPr lang="en"/>
              <a:t>DS-2CD2083G0-I</a:t>
            </a:r>
            <a:endParaRPr/>
          </a:p>
        </p:txBody>
      </p:sp>
      <p:sp>
        <p:nvSpPr>
          <p:cNvPr id="184" name="Google Shape;184;p20"/>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5" name="Google Shape;185;p20"/>
          <p:cNvSpPr txBox="1"/>
          <p:nvPr>
            <p:ph idx="2" type="body"/>
          </p:nvPr>
        </p:nvSpPr>
        <p:spPr>
          <a:xfrm>
            <a:off x="4933225" y="1307850"/>
            <a:ext cx="3986100" cy="3503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SPECIFICATIONS:  </a:t>
            </a:r>
            <a:endParaRPr/>
          </a:p>
          <a:p>
            <a:pPr indent="0" lvl="0" marL="0" rtl="0" algn="l">
              <a:spcBef>
                <a:spcPts val="1200"/>
              </a:spcBef>
              <a:spcAft>
                <a:spcPts val="0"/>
              </a:spcAft>
              <a:buNone/>
            </a:pPr>
            <a:r>
              <a:rPr lang="en"/>
              <a:t>2.54cm (1/2.5inch) Progressive Scan CMOS  </a:t>
            </a:r>
            <a:endParaRPr/>
          </a:p>
          <a:p>
            <a:pPr indent="0" lvl="0" marL="0" rtl="0" algn="l">
              <a:spcBef>
                <a:spcPts val="1200"/>
              </a:spcBef>
              <a:spcAft>
                <a:spcPts val="0"/>
              </a:spcAft>
              <a:buNone/>
            </a:pPr>
            <a:r>
              <a:rPr lang="en"/>
              <a:t>8MP, 3840 × 2160 @15 fps  </a:t>
            </a:r>
            <a:endParaRPr/>
          </a:p>
          <a:p>
            <a:pPr indent="0" lvl="0" marL="0" rtl="0" algn="l">
              <a:spcBef>
                <a:spcPts val="1200"/>
              </a:spcBef>
              <a:spcAft>
                <a:spcPts val="0"/>
              </a:spcAft>
              <a:buNone/>
            </a:pPr>
            <a:r>
              <a:rPr lang="en"/>
              <a:t>2.8/4/6/8 mm fixed lens  </a:t>
            </a:r>
            <a:endParaRPr/>
          </a:p>
          <a:p>
            <a:pPr indent="0" lvl="0" marL="0" rtl="0" algn="l">
              <a:spcBef>
                <a:spcPts val="1200"/>
              </a:spcBef>
              <a:spcAft>
                <a:spcPts val="0"/>
              </a:spcAft>
              <a:buNone/>
            </a:pPr>
            <a:r>
              <a:rPr lang="en"/>
              <a:t>Color: 0.01 lux @(F1.2, AGC ON), 0.028 lux @(F2.0, AGC ON), 0 lux with IR  </a:t>
            </a:r>
            <a:endParaRPr/>
          </a:p>
          <a:p>
            <a:pPr indent="0" lvl="0" marL="0" rtl="0" algn="l">
              <a:spcBef>
                <a:spcPts val="1200"/>
              </a:spcBef>
              <a:spcAft>
                <a:spcPts val="0"/>
              </a:spcAft>
              <a:buNone/>
            </a:pPr>
            <a:r>
              <a:rPr lang="en"/>
              <a:t>H.265+, H.265, H.264+, H.264  </a:t>
            </a:r>
            <a:endParaRPr/>
          </a:p>
          <a:p>
            <a:pPr indent="0" lvl="0" marL="0" rtl="0" algn="l">
              <a:spcBef>
                <a:spcPts val="1200"/>
              </a:spcBef>
              <a:spcAft>
                <a:spcPts val="0"/>
              </a:spcAft>
              <a:buNone/>
            </a:pPr>
            <a:r>
              <a:rPr lang="en"/>
              <a:t>120dB WDR  </a:t>
            </a:r>
            <a:endParaRPr/>
          </a:p>
          <a:p>
            <a:pPr indent="0" lvl="0" marL="0" rtl="0" algn="l">
              <a:spcBef>
                <a:spcPts val="1200"/>
              </a:spcBef>
              <a:spcAft>
                <a:spcPts val="0"/>
              </a:spcAft>
              <a:buNone/>
            </a:pPr>
            <a:r>
              <a:rPr lang="en"/>
              <a:t>BLC/3D DNR/ROI  </a:t>
            </a:r>
            <a:endParaRPr/>
          </a:p>
          <a:p>
            <a:pPr indent="0" lvl="0" marL="0" rtl="0" algn="l">
              <a:spcBef>
                <a:spcPts val="1200"/>
              </a:spcBef>
              <a:spcAft>
                <a:spcPts val="0"/>
              </a:spcAft>
              <a:buNone/>
            </a:pPr>
            <a:r>
              <a:rPr lang="en"/>
              <a:t>IP67  Built-in micro SD/SDHC/SDXC card slot, up to 128 GB</a:t>
            </a:r>
            <a:endParaRPr/>
          </a:p>
          <a:p>
            <a:pPr indent="0" lvl="0" marL="0" rtl="0" algn="l">
              <a:spcBef>
                <a:spcPts val="1200"/>
              </a:spcBef>
              <a:spcAft>
                <a:spcPts val="1200"/>
              </a:spcAft>
              <a:buNone/>
            </a:pPr>
            <a:r>
              <a:rPr lang="en"/>
              <a:t>Price: Rs. 5,600</a:t>
            </a:r>
            <a:endParaRPr/>
          </a:p>
        </p:txBody>
      </p:sp>
      <p:pic>
        <p:nvPicPr>
          <p:cNvPr id="186" name="Google Shape;186;p20"/>
          <p:cNvPicPr preferRelativeResize="0"/>
          <p:nvPr/>
        </p:nvPicPr>
        <p:blipFill>
          <a:blip r:embed="rId3">
            <a:alphaModFix/>
          </a:blip>
          <a:stretch>
            <a:fillRect/>
          </a:stretch>
        </p:blipFill>
        <p:spPr>
          <a:xfrm>
            <a:off x="714600" y="1307850"/>
            <a:ext cx="3986100" cy="34098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Specific Camera - 2</a:t>
            </a:r>
            <a:r>
              <a:rPr lang="en"/>
              <a:t>CE76U1T-ITPF </a:t>
            </a:r>
            <a:endParaRPr/>
          </a:p>
        </p:txBody>
      </p:sp>
      <p:sp>
        <p:nvSpPr>
          <p:cNvPr id="192" name="Google Shape;192;p21"/>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3" name="Google Shape;193;p21"/>
          <p:cNvSpPr txBox="1"/>
          <p:nvPr>
            <p:ph idx="2" type="body"/>
          </p:nvPr>
        </p:nvSpPr>
        <p:spPr>
          <a:xfrm>
            <a:off x="4933225" y="1307850"/>
            <a:ext cx="3986100" cy="35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SPECIFICATIONS:  </a:t>
            </a:r>
            <a:endParaRPr/>
          </a:p>
          <a:p>
            <a:pPr indent="0" lvl="0" marL="0" rtl="0" algn="l">
              <a:spcBef>
                <a:spcPts val="1200"/>
              </a:spcBef>
              <a:spcAft>
                <a:spcPts val="0"/>
              </a:spcAft>
              <a:buNone/>
            </a:pPr>
            <a:r>
              <a:rPr lang="en"/>
              <a:t>8.29 MP high performance CMOS  </a:t>
            </a:r>
            <a:endParaRPr/>
          </a:p>
          <a:p>
            <a:pPr indent="0" lvl="0" marL="0" rtl="0" algn="l">
              <a:spcBef>
                <a:spcPts val="1200"/>
              </a:spcBef>
              <a:spcAft>
                <a:spcPts val="0"/>
              </a:spcAft>
              <a:buNone/>
            </a:pPr>
            <a:r>
              <a:rPr lang="en"/>
              <a:t>3840 × 2160 resolution  </a:t>
            </a:r>
            <a:endParaRPr/>
          </a:p>
          <a:p>
            <a:pPr indent="0" lvl="0" marL="0" rtl="0" algn="l">
              <a:spcBef>
                <a:spcPts val="1200"/>
              </a:spcBef>
              <a:spcAft>
                <a:spcPts val="0"/>
              </a:spcAft>
              <a:buNone/>
            </a:pPr>
            <a:r>
              <a:rPr lang="en"/>
              <a:t>2.8 mm, 3.6 mm, 6 mm fixed lens </a:t>
            </a:r>
            <a:endParaRPr/>
          </a:p>
          <a:p>
            <a:pPr indent="0" lvl="0" marL="0" rtl="0" algn="l">
              <a:spcBef>
                <a:spcPts val="1200"/>
              </a:spcBef>
              <a:spcAft>
                <a:spcPts val="0"/>
              </a:spcAft>
              <a:buNone/>
            </a:pPr>
            <a:r>
              <a:rPr lang="en"/>
              <a:t> EXIR 2.0, smart IR, up to 30 m IR distance </a:t>
            </a:r>
            <a:endParaRPr/>
          </a:p>
          <a:p>
            <a:pPr indent="0" lvl="0" marL="0" rtl="0" algn="l">
              <a:spcBef>
                <a:spcPts val="1200"/>
              </a:spcBef>
              <a:spcAft>
                <a:spcPts val="0"/>
              </a:spcAft>
              <a:buNone/>
            </a:pPr>
            <a:r>
              <a:rPr lang="en"/>
              <a:t> 4 in 1 video output (switchable TVI/AHD/CVI/CVBS)</a:t>
            </a:r>
            <a:endParaRPr/>
          </a:p>
          <a:p>
            <a:pPr indent="0" lvl="0" marL="0" rtl="0" algn="l">
              <a:spcBef>
                <a:spcPts val="1200"/>
              </a:spcBef>
              <a:spcAft>
                <a:spcPts val="0"/>
              </a:spcAft>
              <a:buNone/>
            </a:pPr>
            <a:r>
              <a:rPr lang="en"/>
              <a:t>  Up the coax (HIKVISION-C)</a:t>
            </a:r>
            <a:endParaRPr/>
          </a:p>
          <a:p>
            <a:pPr indent="0" lvl="0" marL="0" rtl="0" algn="l">
              <a:spcBef>
                <a:spcPts val="1200"/>
              </a:spcBef>
              <a:spcAft>
                <a:spcPts val="1200"/>
              </a:spcAft>
              <a:buNone/>
            </a:pPr>
            <a:r>
              <a:rPr lang="en"/>
              <a:t>Price: Rs. 2,714</a:t>
            </a:r>
            <a:endParaRPr/>
          </a:p>
        </p:txBody>
      </p:sp>
      <p:pic>
        <p:nvPicPr>
          <p:cNvPr id="194" name="Google Shape;194;p21"/>
          <p:cNvPicPr preferRelativeResize="0"/>
          <p:nvPr/>
        </p:nvPicPr>
        <p:blipFill>
          <a:blip r:embed="rId3">
            <a:alphaModFix/>
          </a:blip>
          <a:stretch>
            <a:fillRect/>
          </a:stretch>
        </p:blipFill>
        <p:spPr>
          <a:xfrm>
            <a:off x="561025" y="1307850"/>
            <a:ext cx="4225575" cy="350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