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9" r:id="rId3"/>
    <p:sldId id="270" r:id="rId4"/>
    <p:sldId id="258" r:id="rId5"/>
    <p:sldId id="271" r:id="rId6"/>
    <p:sldId id="266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91263-2C36-4825-8015-E9A9853035C2}" type="datetime1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52BD4-45E6-4F52-A977-8022BDDE3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305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AA7AA-C66B-4665-BF2F-FB77C5EEBA7E}" type="datetime1">
              <a:rPr lang="en-US" smtClean="0"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B67B9-6F51-468A-A0AE-81723A9E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551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0F79-E576-401C-901B-AE5077C30AB0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160D-179B-4344-9847-4968EE1DD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6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E319-C836-494A-8A08-685F292E7208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160D-179B-4344-9847-4968EE1DD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7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9BA9-1648-4B9D-8BF1-A20711F71131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160D-179B-4344-9847-4968EE1DD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1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13A8-964C-412E-97AC-3581AF33E3C9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160D-179B-4344-9847-4968EE1DD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3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72BB-EE37-4527-AB8D-E206A57ACB06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160D-179B-4344-9847-4968EE1DD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4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FDE-9D4C-4E8F-93D6-B80ADC68054E}" type="datetime1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160D-179B-4344-9847-4968EE1DD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9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303-934F-497D-89B4-A455EA5A9994}" type="datetime1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160D-179B-4344-9847-4968EE1DD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2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AE96-A825-4D30-8EE0-9DED622DC129}" type="datetime1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160D-179B-4344-9847-4968EE1DD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2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20D9-E471-496C-B7FC-51A774522D31}" type="datetime1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160D-179B-4344-9847-4968EE1DD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6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9796-20B1-4DC0-A534-B157725D5DC5}" type="datetime1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160D-179B-4344-9847-4968EE1DD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0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C587-5943-463C-9F4A-DE98BCE5C14F}" type="datetime1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160D-179B-4344-9847-4968EE1DD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4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5714A-CA2A-496F-9DDF-294A16820AC0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6160D-179B-4344-9847-4968EE1DD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7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7421" y="2373791"/>
            <a:ext cx="7797006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METRICS ANALYZER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" y="241075"/>
            <a:ext cx="1212981" cy="78217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595015" y="3750895"/>
            <a:ext cx="750181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47421" y="4007053"/>
            <a:ext cx="3962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Citi CAP Training,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 Project Fair</a:t>
            </a:r>
          </a:p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August  28, 2018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160D-179B-4344-9847-4968EE1DD83F}" type="slidenum">
              <a:rPr lang="en-US" sz="2800" smtClean="0">
                <a:solidFill>
                  <a:schemeClr val="tx1"/>
                </a:solidFill>
              </a:rPr>
              <a:t>1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21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660" y="1522406"/>
            <a:ext cx="3648216" cy="429805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703" y="1522406"/>
            <a:ext cx="3414776" cy="4298053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895740" y="1530058"/>
            <a:ext cx="3439600" cy="428275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006636" y="1917692"/>
            <a:ext cx="10178728" cy="3689846"/>
            <a:chOff x="1006636" y="2011161"/>
            <a:chExt cx="10178728" cy="3689846"/>
          </a:xfrm>
        </p:grpSpPr>
        <p:grpSp>
          <p:nvGrpSpPr>
            <p:cNvPr id="22" name="Group 21"/>
            <p:cNvGrpSpPr/>
            <p:nvPr/>
          </p:nvGrpSpPr>
          <p:grpSpPr>
            <a:xfrm>
              <a:off x="1006636" y="2011162"/>
              <a:ext cx="628904" cy="628904"/>
              <a:chOff x="1754411" y="1181096"/>
              <a:chExt cx="628904" cy="628904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754411" y="1181096"/>
                <a:ext cx="628904" cy="628904"/>
              </a:xfrm>
              <a:prstGeom prst="ellipse">
                <a:avLst/>
              </a:prstGeom>
            </p:spPr>
            <p:style>
              <a:lnRef idx="0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Chord 10"/>
              <p:cNvSpPr/>
              <p:nvPr/>
            </p:nvSpPr>
            <p:spPr>
              <a:xfrm>
                <a:off x="1817301" y="1243986"/>
                <a:ext cx="503123" cy="503123"/>
              </a:xfrm>
              <a:prstGeom prst="chord">
                <a:avLst>
                  <a:gd name="adj1" fmla="val 1168272"/>
                  <a:gd name="adj2" fmla="val 9631728"/>
                </a:avLst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12" name="Freeform 11"/>
            <p:cNvSpPr/>
            <p:nvPr/>
          </p:nvSpPr>
          <p:spPr>
            <a:xfrm>
              <a:off x="1929329" y="3162808"/>
              <a:ext cx="2269447" cy="2538199"/>
            </a:xfrm>
            <a:custGeom>
              <a:avLst/>
              <a:gdLst>
                <a:gd name="connsiteX0" fmla="*/ 0 w 1860507"/>
                <a:gd name="connsiteY0" fmla="*/ 0 h 2646637"/>
                <a:gd name="connsiteX1" fmla="*/ 1860507 w 1860507"/>
                <a:gd name="connsiteY1" fmla="*/ 0 h 2646637"/>
                <a:gd name="connsiteX2" fmla="*/ 1860507 w 1860507"/>
                <a:gd name="connsiteY2" fmla="*/ 2646637 h 2646637"/>
                <a:gd name="connsiteX3" fmla="*/ 0 w 1860507"/>
                <a:gd name="connsiteY3" fmla="*/ 2646637 h 2646637"/>
                <a:gd name="connsiteX4" fmla="*/ 0 w 1860507"/>
                <a:gd name="connsiteY4" fmla="*/ 0 h 2646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507" h="2646637">
                  <a:moveTo>
                    <a:pt x="0" y="0"/>
                  </a:moveTo>
                  <a:lnTo>
                    <a:pt x="1860507" y="0"/>
                  </a:lnTo>
                  <a:lnTo>
                    <a:pt x="1860507" y="2646637"/>
                  </a:lnTo>
                  <a:lnTo>
                    <a:pt x="0" y="26466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 smtClean="0"/>
                <a:t>Technical Head - </a:t>
              </a:r>
              <a:r>
                <a:rPr lang="en-US" sz="2000" dirty="0" smtClean="0"/>
                <a:t>Difficulty in viewing projects across metrics.</a:t>
              </a:r>
            </a:p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 smtClean="0"/>
                <a:t>Manager – </a:t>
              </a:r>
              <a:r>
                <a:rPr lang="en-US" sz="2000" dirty="0" smtClean="0"/>
                <a:t>Difficulty in viewing metrics of corresponding project across time period.</a:t>
              </a:r>
              <a:endParaRPr lang="en-US" sz="20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929329" y="2191456"/>
              <a:ext cx="1860507" cy="628904"/>
            </a:xfrm>
            <a:custGeom>
              <a:avLst/>
              <a:gdLst>
                <a:gd name="connsiteX0" fmla="*/ 0 w 1860507"/>
                <a:gd name="connsiteY0" fmla="*/ 0 h 628904"/>
                <a:gd name="connsiteX1" fmla="*/ 1860507 w 1860507"/>
                <a:gd name="connsiteY1" fmla="*/ 0 h 628904"/>
                <a:gd name="connsiteX2" fmla="*/ 1860507 w 1860507"/>
                <a:gd name="connsiteY2" fmla="*/ 628904 h 628904"/>
                <a:gd name="connsiteX3" fmla="*/ 0 w 1860507"/>
                <a:gd name="connsiteY3" fmla="*/ 628904 h 628904"/>
                <a:gd name="connsiteX4" fmla="*/ 0 w 1860507"/>
                <a:gd name="connsiteY4" fmla="*/ 0 h 628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507" h="628904">
                  <a:moveTo>
                    <a:pt x="0" y="0"/>
                  </a:moveTo>
                  <a:lnTo>
                    <a:pt x="1860507" y="0"/>
                  </a:lnTo>
                  <a:lnTo>
                    <a:pt x="1860507" y="628904"/>
                  </a:lnTo>
                  <a:lnTo>
                    <a:pt x="0" y="6289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71120" rIns="71120" bIns="71120" numCol="1" spcCol="1270" anchor="b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Business Problem</a:t>
              </a:r>
              <a:endParaRPr lang="en-US" sz="3200" kern="12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565883" y="2011161"/>
              <a:ext cx="628904" cy="628904"/>
              <a:chOff x="4565882" y="1917854"/>
              <a:chExt cx="628904" cy="62890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565882" y="1917854"/>
                <a:ext cx="628904" cy="628904"/>
              </a:xfrm>
              <a:prstGeom prst="ellipse">
                <a:avLst/>
              </a:prstGeom>
            </p:spPr>
            <p:style>
              <a:lnRef idx="0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Chord 14"/>
              <p:cNvSpPr/>
              <p:nvPr/>
            </p:nvSpPr>
            <p:spPr>
              <a:xfrm>
                <a:off x="4628772" y="1980744"/>
                <a:ext cx="503123" cy="503123"/>
              </a:xfrm>
              <a:prstGeom prst="chord">
                <a:avLst>
                  <a:gd name="adj1" fmla="val 20431728"/>
                  <a:gd name="adj2" fmla="val 11968272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5">
                  <a:hueOff val="-3676672"/>
                  <a:satOff val="-5114"/>
                  <a:lumOff val="-1961"/>
                  <a:alphaOff val="0"/>
                </a:schemeClr>
              </a:lnRef>
              <a:fillRef idx="1">
                <a:schemeClr val="accent5">
                  <a:hueOff val="-3676672"/>
                  <a:satOff val="-5114"/>
                  <a:lumOff val="-1961"/>
                  <a:alphaOff val="0"/>
                </a:schemeClr>
              </a:fillRef>
              <a:effectRef idx="0">
                <a:schemeClr val="accent5">
                  <a:hueOff val="-3676672"/>
                  <a:satOff val="-5114"/>
                  <a:lumOff val="-1961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16" name="Freeform 15"/>
            <p:cNvSpPr/>
            <p:nvPr/>
          </p:nvSpPr>
          <p:spPr>
            <a:xfrm>
              <a:off x="5373126" y="3162808"/>
              <a:ext cx="1860507" cy="522791"/>
            </a:xfrm>
            <a:custGeom>
              <a:avLst/>
              <a:gdLst>
                <a:gd name="connsiteX0" fmla="*/ 0 w 1860507"/>
                <a:gd name="connsiteY0" fmla="*/ 0 h 2646637"/>
                <a:gd name="connsiteX1" fmla="*/ 1860507 w 1860507"/>
                <a:gd name="connsiteY1" fmla="*/ 0 h 2646637"/>
                <a:gd name="connsiteX2" fmla="*/ 1860507 w 1860507"/>
                <a:gd name="connsiteY2" fmla="*/ 2646637 h 2646637"/>
                <a:gd name="connsiteX3" fmla="*/ 0 w 1860507"/>
                <a:gd name="connsiteY3" fmla="*/ 2646637 h 2646637"/>
                <a:gd name="connsiteX4" fmla="*/ 0 w 1860507"/>
                <a:gd name="connsiteY4" fmla="*/ 0 h 2646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507" h="2646637">
                  <a:moveTo>
                    <a:pt x="0" y="0"/>
                  </a:moveTo>
                  <a:lnTo>
                    <a:pt x="1860507" y="0"/>
                  </a:lnTo>
                  <a:lnTo>
                    <a:pt x="1860507" y="2646637"/>
                  </a:lnTo>
                  <a:lnTo>
                    <a:pt x="0" y="26466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i="1" kern="1200" dirty="0" smtClean="0"/>
                <a:t>Technical Head</a:t>
              </a:r>
              <a:endParaRPr lang="en-US" sz="2000" i="1" kern="1200" dirty="0"/>
            </a:p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i="1" kern="1200" dirty="0" smtClean="0"/>
                <a:t>Project Manager</a:t>
              </a:r>
              <a:endParaRPr lang="en-US" sz="2000" i="1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5373126" y="2191456"/>
              <a:ext cx="1860507" cy="628904"/>
            </a:xfrm>
            <a:custGeom>
              <a:avLst/>
              <a:gdLst>
                <a:gd name="connsiteX0" fmla="*/ 0 w 1860507"/>
                <a:gd name="connsiteY0" fmla="*/ 0 h 628904"/>
                <a:gd name="connsiteX1" fmla="*/ 1860507 w 1860507"/>
                <a:gd name="connsiteY1" fmla="*/ 0 h 628904"/>
                <a:gd name="connsiteX2" fmla="*/ 1860507 w 1860507"/>
                <a:gd name="connsiteY2" fmla="*/ 628904 h 628904"/>
                <a:gd name="connsiteX3" fmla="*/ 0 w 1860507"/>
                <a:gd name="connsiteY3" fmla="*/ 628904 h 628904"/>
                <a:gd name="connsiteX4" fmla="*/ 0 w 1860507"/>
                <a:gd name="connsiteY4" fmla="*/ 0 h 628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507" h="628904">
                  <a:moveTo>
                    <a:pt x="0" y="0"/>
                  </a:moveTo>
                  <a:lnTo>
                    <a:pt x="1860507" y="0"/>
                  </a:lnTo>
                  <a:lnTo>
                    <a:pt x="1860507" y="628904"/>
                  </a:lnTo>
                  <a:lnTo>
                    <a:pt x="0" y="6289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71120" rIns="71120" bIns="71120" numCol="1" spcCol="1270" anchor="b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Target Audience</a:t>
              </a:r>
              <a:endParaRPr lang="en-US" sz="3200" kern="1200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125129" y="2011161"/>
              <a:ext cx="628904" cy="628904"/>
              <a:chOff x="8125129" y="1917854"/>
              <a:chExt cx="628904" cy="628904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8125129" y="1917854"/>
                <a:ext cx="628904" cy="628904"/>
              </a:xfrm>
              <a:prstGeom prst="ellipse">
                <a:avLst/>
              </a:prstGeom>
            </p:spPr>
            <p:style>
              <a:lnRef idx="0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" name="Chord 18"/>
              <p:cNvSpPr/>
              <p:nvPr/>
            </p:nvSpPr>
            <p:spPr>
              <a:xfrm>
                <a:off x="8188019" y="1980744"/>
                <a:ext cx="503123" cy="503123"/>
              </a:xfrm>
              <a:prstGeom prst="chord">
                <a:avLst>
                  <a:gd name="adj1" fmla="val 16200000"/>
                  <a:gd name="adj2" fmla="val 1620000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5">
                  <a:hueOff val="-7353344"/>
                  <a:satOff val="-10228"/>
                  <a:lumOff val="-3922"/>
                  <a:alphaOff val="0"/>
                </a:schemeClr>
              </a:lnRef>
              <a:fillRef idx="1">
                <a:schemeClr val="accent5">
                  <a:hueOff val="-7353344"/>
                  <a:satOff val="-10228"/>
                  <a:lumOff val="-3922"/>
                  <a:alphaOff val="0"/>
                </a:schemeClr>
              </a:fillRef>
              <a:effectRef idx="0">
                <a:schemeClr val="accent5">
                  <a:hueOff val="-7353344"/>
                  <a:satOff val="-10228"/>
                  <a:lumOff val="-3922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20" name="Freeform 19"/>
            <p:cNvSpPr/>
            <p:nvPr/>
          </p:nvSpPr>
          <p:spPr>
            <a:xfrm>
              <a:off x="8816923" y="3162808"/>
              <a:ext cx="2368441" cy="1390906"/>
            </a:xfrm>
            <a:custGeom>
              <a:avLst/>
              <a:gdLst>
                <a:gd name="connsiteX0" fmla="*/ 0 w 1860507"/>
                <a:gd name="connsiteY0" fmla="*/ 0 h 2646637"/>
                <a:gd name="connsiteX1" fmla="*/ 1860507 w 1860507"/>
                <a:gd name="connsiteY1" fmla="*/ 0 h 2646637"/>
                <a:gd name="connsiteX2" fmla="*/ 1860507 w 1860507"/>
                <a:gd name="connsiteY2" fmla="*/ 2646637 h 2646637"/>
                <a:gd name="connsiteX3" fmla="*/ 0 w 1860507"/>
                <a:gd name="connsiteY3" fmla="*/ 2646637 h 2646637"/>
                <a:gd name="connsiteX4" fmla="*/ 0 w 1860507"/>
                <a:gd name="connsiteY4" fmla="*/ 0 h 2646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507" h="2646637">
                  <a:moveTo>
                    <a:pt x="0" y="0"/>
                  </a:moveTo>
                  <a:lnTo>
                    <a:pt x="1860507" y="0"/>
                  </a:lnTo>
                  <a:lnTo>
                    <a:pt x="1860507" y="2646637"/>
                  </a:lnTo>
                  <a:lnTo>
                    <a:pt x="0" y="26466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Build a w</a:t>
              </a:r>
              <a:r>
                <a:rPr lang="en-US" sz="2000" kern="1200" dirty="0" smtClean="0"/>
                <a:t>eb interface , to capture various metrics of projects and represent the comparative data across projects graphically.</a:t>
              </a:r>
              <a:endParaRPr lang="en-US" sz="2000" kern="1200" dirty="0"/>
            </a:p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8816923" y="2011161"/>
              <a:ext cx="1860507" cy="628904"/>
            </a:xfrm>
            <a:custGeom>
              <a:avLst/>
              <a:gdLst>
                <a:gd name="connsiteX0" fmla="*/ 0 w 1860507"/>
                <a:gd name="connsiteY0" fmla="*/ 0 h 628904"/>
                <a:gd name="connsiteX1" fmla="*/ 1860507 w 1860507"/>
                <a:gd name="connsiteY1" fmla="*/ 0 h 628904"/>
                <a:gd name="connsiteX2" fmla="*/ 1860507 w 1860507"/>
                <a:gd name="connsiteY2" fmla="*/ 628904 h 628904"/>
                <a:gd name="connsiteX3" fmla="*/ 0 w 1860507"/>
                <a:gd name="connsiteY3" fmla="*/ 628904 h 628904"/>
                <a:gd name="connsiteX4" fmla="*/ 0 w 1860507"/>
                <a:gd name="connsiteY4" fmla="*/ 0 h 628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507" h="628904">
                  <a:moveTo>
                    <a:pt x="0" y="0"/>
                  </a:moveTo>
                  <a:lnTo>
                    <a:pt x="1860507" y="0"/>
                  </a:lnTo>
                  <a:lnTo>
                    <a:pt x="1860507" y="628904"/>
                  </a:lnTo>
                  <a:lnTo>
                    <a:pt x="0" y="6289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b" anchorCtr="0">
              <a:noAutofit/>
            </a:bodyPr>
            <a:lstStyle/>
            <a:p>
              <a:pPr lvl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Solution</a:t>
              </a:r>
              <a:endParaRPr lang="en-US" sz="3200" kern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0" y="214603"/>
            <a:ext cx="3125755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EXECUTIVE SUMMARY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160D-179B-4344-9847-4968EE1DD83F}" type="slidenum">
              <a:rPr lang="en-US" sz="2800" smtClean="0">
                <a:solidFill>
                  <a:schemeClr val="tx1"/>
                </a:solidFill>
              </a:rPr>
              <a:t>2</a:t>
            </a:fld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8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14603"/>
            <a:ext cx="2118049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CLIENT NEEDS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686825"/>
              </p:ext>
            </p:extLst>
          </p:nvPr>
        </p:nvGraphicFramePr>
        <p:xfrm>
          <a:off x="1322872" y="1428338"/>
          <a:ext cx="9593943" cy="442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9390">
                  <a:extLst>
                    <a:ext uri="{9D8B030D-6E8A-4147-A177-3AD203B41FA5}">
                      <a16:colId xmlns:a16="http://schemas.microsoft.com/office/drawing/2014/main" val="3801251793"/>
                    </a:ext>
                  </a:extLst>
                </a:gridCol>
                <a:gridCol w="6364553">
                  <a:extLst>
                    <a:ext uri="{9D8B030D-6E8A-4147-A177-3AD203B41FA5}">
                      <a16:colId xmlns:a16="http://schemas.microsoft.com/office/drawing/2014/main" val="795290106"/>
                    </a:ext>
                  </a:extLst>
                </a:gridCol>
              </a:tblGrid>
              <a:tr h="1295263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Technical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Head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Project Manager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chemeClr val="tx1"/>
                          </a:solidFill>
                        </a:rPr>
                        <a:t>Login Management 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809185"/>
                  </a:ext>
                </a:extLst>
              </a:tr>
              <a:tr h="1359432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Technical</a:t>
                      </a:r>
                      <a:r>
                        <a:rPr lang="en-US" sz="2000" baseline="0" dirty="0" smtClean="0"/>
                        <a:t> Head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 smtClean="0"/>
                        <a:t>Add/modify/delete the list of projects, list of metrics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 smtClean="0"/>
                        <a:t>Visualize the metrics across projects across time periods graphically</a:t>
                      </a:r>
                      <a:endParaRPr 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777095"/>
                  </a:ext>
                </a:extLst>
              </a:tr>
              <a:tr h="17672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Project Manager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 smtClean="0"/>
                        <a:t>Enter the data for all the metrics month wise for his project.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 smtClean="0"/>
                        <a:t>Visualize the metrics across months of his project </a:t>
                      </a:r>
                      <a:r>
                        <a:rPr lang="en-GB" sz="2000" dirty="0" smtClean="0"/>
                        <a:t>graphically</a:t>
                      </a:r>
                      <a:endParaRPr lang="en-US" sz="20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000519"/>
                  </a:ext>
                </a:extLst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160D-179B-4344-9847-4968EE1DD83F}" type="slidenum">
              <a:rPr lang="en-US" sz="2800" smtClean="0">
                <a:solidFill>
                  <a:schemeClr val="tx1"/>
                </a:solidFill>
              </a:rPr>
              <a:t>3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2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14603"/>
            <a:ext cx="3760237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TOOLS AND TECHNOLOGIES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160D-179B-4344-9847-4968EE1DD83F}" type="slidenum">
              <a:rPr lang="en-US" sz="2800" smtClean="0">
                <a:solidFill>
                  <a:schemeClr val="tx1"/>
                </a:solidFill>
              </a:rPr>
              <a:t>4</a:t>
            </a:fld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03194"/>
              </p:ext>
            </p:extLst>
          </p:nvPr>
        </p:nvGraphicFramePr>
        <p:xfrm>
          <a:off x="1854200" y="1662059"/>
          <a:ext cx="8128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143696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3252655"/>
                    </a:ext>
                  </a:extLst>
                </a:gridCol>
              </a:tblGrid>
              <a:tr h="622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Application Server</a:t>
                      </a:r>
                      <a:endParaRPr lang="en-US" sz="2000" b="0" dirty="0" smtClean="0"/>
                    </a:p>
                    <a:p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Tomcat</a:t>
                      </a:r>
                      <a:endParaRPr lang="en-US" sz="2000" b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092725"/>
                  </a:ext>
                </a:extLst>
              </a:tr>
              <a:tr h="622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GUI Interface</a:t>
                      </a:r>
                      <a:endParaRPr lang="en-US" sz="200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 smtClean="0"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SpringBoot</a:t>
                      </a:r>
                      <a:endParaRPr lang="en-US" sz="20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 smtClean="0"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Thymeleaf</a:t>
                      </a:r>
                      <a:endParaRPr lang="en-US" sz="20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Java 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Server Side</a:t>
                      </a:r>
                      <a:endParaRPr lang="en-US" sz="20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Google Graph 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API</a:t>
                      </a:r>
                      <a:endParaRPr lang="en-US" sz="20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33717"/>
                  </a:ext>
                </a:extLst>
              </a:tr>
              <a:tr h="622516">
                <a:tc>
                  <a:txBody>
                    <a:bodyPr/>
                    <a:lstStyle/>
                    <a:p>
                      <a:pPr lvl="0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MySQL</a:t>
                      </a:r>
                      <a:endParaRPr lang="en-US" sz="20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835840"/>
                  </a:ext>
                </a:extLst>
              </a:tr>
              <a:tr h="622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Architecture</a:t>
                      </a:r>
                    </a:p>
                    <a:p>
                      <a:endParaRPr lang="en-US" sz="20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MVC (UI 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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business logic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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datalayer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)</a:t>
                      </a:r>
                      <a:endParaRPr lang="en-US" sz="20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949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4603"/>
            <a:ext cx="4086808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APPLICATION DESIGN PROCESS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111268" y="1268969"/>
            <a:ext cx="1531950" cy="5214958"/>
            <a:chOff x="5269894" y="1430488"/>
            <a:chExt cx="1531950" cy="4596237"/>
          </a:xfrm>
          <a:solidFill>
            <a:schemeClr val="tx2">
              <a:lumMod val="75000"/>
            </a:schemeClr>
          </a:solidFill>
        </p:grpSpPr>
        <p:grpSp>
          <p:nvGrpSpPr>
            <p:cNvPr id="6" name="Group 5"/>
            <p:cNvGrpSpPr/>
            <p:nvPr/>
          </p:nvGrpSpPr>
          <p:grpSpPr>
            <a:xfrm>
              <a:off x="5269894" y="1430488"/>
              <a:ext cx="1531950" cy="3515501"/>
              <a:chOff x="5055290" y="721361"/>
              <a:chExt cx="1531950" cy="3515501"/>
            </a:xfrm>
            <a:grpFill/>
          </p:grpSpPr>
          <p:sp>
            <p:nvSpPr>
              <p:cNvPr id="7" name="Freeform 6"/>
              <p:cNvSpPr/>
              <p:nvPr/>
            </p:nvSpPr>
            <p:spPr>
              <a:xfrm>
                <a:off x="5055290" y="721361"/>
                <a:ext cx="1531950" cy="502214"/>
              </a:xfrm>
              <a:custGeom>
                <a:avLst/>
                <a:gdLst>
                  <a:gd name="connsiteX0" fmla="*/ 0 w 1531950"/>
                  <a:gd name="connsiteY0" fmla="*/ 50221 h 502214"/>
                  <a:gd name="connsiteX1" fmla="*/ 50221 w 1531950"/>
                  <a:gd name="connsiteY1" fmla="*/ 0 h 502214"/>
                  <a:gd name="connsiteX2" fmla="*/ 1481729 w 1531950"/>
                  <a:gd name="connsiteY2" fmla="*/ 0 h 502214"/>
                  <a:gd name="connsiteX3" fmla="*/ 1531950 w 1531950"/>
                  <a:gd name="connsiteY3" fmla="*/ 50221 h 502214"/>
                  <a:gd name="connsiteX4" fmla="*/ 1531950 w 1531950"/>
                  <a:gd name="connsiteY4" fmla="*/ 451993 h 502214"/>
                  <a:gd name="connsiteX5" fmla="*/ 1481729 w 1531950"/>
                  <a:gd name="connsiteY5" fmla="*/ 502214 h 502214"/>
                  <a:gd name="connsiteX6" fmla="*/ 50221 w 1531950"/>
                  <a:gd name="connsiteY6" fmla="*/ 502214 h 502214"/>
                  <a:gd name="connsiteX7" fmla="*/ 0 w 1531950"/>
                  <a:gd name="connsiteY7" fmla="*/ 451993 h 502214"/>
                  <a:gd name="connsiteX8" fmla="*/ 0 w 1531950"/>
                  <a:gd name="connsiteY8" fmla="*/ 50221 h 50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1950" h="502214">
                    <a:moveTo>
                      <a:pt x="0" y="50221"/>
                    </a:moveTo>
                    <a:cubicBezTo>
                      <a:pt x="0" y="22485"/>
                      <a:pt x="22485" y="0"/>
                      <a:pt x="50221" y="0"/>
                    </a:cubicBezTo>
                    <a:lnTo>
                      <a:pt x="1481729" y="0"/>
                    </a:lnTo>
                    <a:cubicBezTo>
                      <a:pt x="1509465" y="0"/>
                      <a:pt x="1531950" y="22485"/>
                      <a:pt x="1531950" y="50221"/>
                    </a:cubicBezTo>
                    <a:lnTo>
                      <a:pt x="1531950" y="451993"/>
                    </a:lnTo>
                    <a:cubicBezTo>
                      <a:pt x="1531950" y="479729"/>
                      <a:pt x="1509465" y="502214"/>
                      <a:pt x="1481729" y="502214"/>
                    </a:cubicBezTo>
                    <a:lnTo>
                      <a:pt x="50221" y="502214"/>
                    </a:lnTo>
                    <a:cubicBezTo>
                      <a:pt x="22485" y="502214"/>
                      <a:pt x="0" y="479729"/>
                      <a:pt x="0" y="451993"/>
                    </a:cubicBezTo>
                    <a:lnTo>
                      <a:pt x="0" y="5022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3289" tIns="83289" rIns="83289" bIns="83289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/>
                  <a:t>UI/UX</a:t>
                </a:r>
                <a:endParaRPr lang="en-US" sz="2000" kern="1200" dirty="0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5055290" y="1474683"/>
                <a:ext cx="1531950" cy="502214"/>
              </a:xfrm>
              <a:custGeom>
                <a:avLst/>
                <a:gdLst>
                  <a:gd name="connsiteX0" fmla="*/ 0 w 1531950"/>
                  <a:gd name="connsiteY0" fmla="*/ 50221 h 502214"/>
                  <a:gd name="connsiteX1" fmla="*/ 50221 w 1531950"/>
                  <a:gd name="connsiteY1" fmla="*/ 0 h 502214"/>
                  <a:gd name="connsiteX2" fmla="*/ 1481729 w 1531950"/>
                  <a:gd name="connsiteY2" fmla="*/ 0 h 502214"/>
                  <a:gd name="connsiteX3" fmla="*/ 1531950 w 1531950"/>
                  <a:gd name="connsiteY3" fmla="*/ 50221 h 502214"/>
                  <a:gd name="connsiteX4" fmla="*/ 1531950 w 1531950"/>
                  <a:gd name="connsiteY4" fmla="*/ 451993 h 502214"/>
                  <a:gd name="connsiteX5" fmla="*/ 1481729 w 1531950"/>
                  <a:gd name="connsiteY5" fmla="*/ 502214 h 502214"/>
                  <a:gd name="connsiteX6" fmla="*/ 50221 w 1531950"/>
                  <a:gd name="connsiteY6" fmla="*/ 502214 h 502214"/>
                  <a:gd name="connsiteX7" fmla="*/ 0 w 1531950"/>
                  <a:gd name="connsiteY7" fmla="*/ 451993 h 502214"/>
                  <a:gd name="connsiteX8" fmla="*/ 0 w 1531950"/>
                  <a:gd name="connsiteY8" fmla="*/ 50221 h 50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1950" h="502214">
                    <a:moveTo>
                      <a:pt x="0" y="50221"/>
                    </a:moveTo>
                    <a:cubicBezTo>
                      <a:pt x="0" y="22485"/>
                      <a:pt x="22485" y="0"/>
                      <a:pt x="50221" y="0"/>
                    </a:cubicBezTo>
                    <a:lnTo>
                      <a:pt x="1481729" y="0"/>
                    </a:lnTo>
                    <a:cubicBezTo>
                      <a:pt x="1509465" y="0"/>
                      <a:pt x="1531950" y="22485"/>
                      <a:pt x="1531950" y="50221"/>
                    </a:cubicBezTo>
                    <a:lnTo>
                      <a:pt x="1531950" y="451993"/>
                    </a:lnTo>
                    <a:cubicBezTo>
                      <a:pt x="1531950" y="479729"/>
                      <a:pt x="1509465" y="502214"/>
                      <a:pt x="1481729" y="502214"/>
                    </a:cubicBezTo>
                    <a:lnTo>
                      <a:pt x="50221" y="502214"/>
                    </a:lnTo>
                    <a:cubicBezTo>
                      <a:pt x="22485" y="502214"/>
                      <a:pt x="0" y="479729"/>
                      <a:pt x="0" y="451993"/>
                    </a:cubicBezTo>
                    <a:lnTo>
                      <a:pt x="0" y="5022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3289" tIns="83289" rIns="83289" bIns="83289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/>
                  <a:t>Views</a:t>
                </a:r>
                <a:endParaRPr lang="en-US" sz="2000" kern="1200" dirty="0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5055290" y="2228005"/>
                <a:ext cx="1531950" cy="502214"/>
              </a:xfrm>
              <a:custGeom>
                <a:avLst/>
                <a:gdLst>
                  <a:gd name="connsiteX0" fmla="*/ 0 w 1531950"/>
                  <a:gd name="connsiteY0" fmla="*/ 50221 h 502214"/>
                  <a:gd name="connsiteX1" fmla="*/ 50221 w 1531950"/>
                  <a:gd name="connsiteY1" fmla="*/ 0 h 502214"/>
                  <a:gd name="connsiteX2" fmla="*/ 1481729 w 1531950"/>
                  <a:gd name="connsiteY2" fmla="*/ 0 h 502214"/>
                  <a:gd name="connsiteX3" fmla="*/ 1531950 w 1531950"/>
                  <a:gd name="connsiteY3" fmla="*/ 50221 h 502214"/>
                  <a:gd name="connsiteX4" fmla="*/ 1531950 w 1531950"/>
                  <a:gd name="connsiteY4" fmla="*/ 451993 h 502214"/>
                  <a:gd name="connsiteX5" fmla="*/ 1481729 w 1531950"/>
                  <a:gd name="connsiteY5" fmla="*/ 502214 h 502214"/>
                  <a:gd name="connsiteX6" fmla="*/ 50221 w 1531950"/>
                  <a:gd name="connsiteY6" fmla="*/ 502214 h 502214"/>
                  <a:gd name="connsiteX7" fmla="*/ 0 w 1531950"/>
                  <a:gd name="connsiteY7" fmla="*/ 451993 h 502214"/>
                  <a:gd name="connsiteX8" fmla="*/ 0 w 1531950"/>
                  <a:gd name="connsiteY8" fmla="*/ 50221 h 50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1950" h="502214">
                    <a:moveTo>
                      <a:pt x="0" y="50221"/>
                    </a:moveTo>
                    <a:cubicBezTo>
                      <a:pt x="0" y="22485"/>
                      <a:pt x="22485" y="0"/>
                      <a:pt x="50221" y="0"/>
                    </a:cubicBezTo>
                    <a:lnTo>
                      <a:pt x="1481729" y="0"/>
                    </a:lnTo>
                    <a:cubicBezTo>
                      <a:pt x="1509465" y="0"/>
                      <a:pt x="1531950" y="22485"/>
                      <a:pt x="1531950" y="50221"/>
                    </a:cubicBezTo>
                    <a:lnTo>
                      <a:pt x="1531950" y="451993"/>
                    </a:lnTo>
                    <a:cubicBezTo>
                      <a:pt x="1531950" y="479729"/>
                      <a:pt x="1509465" y="502214"/>
                      <a:pt x="1481729" y="502214"/>
                    </a:cubicBezTo>
                    <a:lnTo>
                      <a:pt x="50221" y="502214"/>
                    </a:lnTo>
                    <a:cubicBezTo>
                      <a:pt x="22485" y="502214"/>
                      <a:pt x="0" y="479729"/>
                      <a:pt x="0" y="451993"/>
                    </a:cubicBezTo>
                    <a:lnTo>
                      <a:pt x="0" y="5022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3289" tIns="83289" rIns="83289" bIns="83289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/>
                  <a:t>Controller</a:t>
                </a:r>
                <a:endParaRPr lang="en-US" sz="2000" kern="1200" dirty="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5055290" y="2981326"/>
                <a:ext cx="1531950" cy="502214"/>
              </a:xfrm>
              <a:custGeom>
                <a:avLst/>
                <a:gdLst>
                  <a:gd name="connsiteX0" fmla="*/ 0 w 1531950"/>
                  <a:gd name="connsiteY0" fmla="*/ 50221 h 502214"/>
                  <a:gd name="connsiteX1" fmla="*/ 50221 w 1531950"/>
                  <a:gd name="connsiteY1" fmla="*/ 0 h 502214"/>
                  <a:gd name="connsiteX2" fmla="*/ 1481729 w 1531950"/>
                  <a:gd name="connsiteY2" fmla="*/ 0 h 502214"/>
                  <a:gd name="connsiteX3" fmla="*/ 1531950 w 1531950"/>
                  <a:gd name="connsiteY3" fmla="*/ 50221 h 502214"/>
                  <a:gd name="connsiteX4" fmla="*/ 1531950 w 1531950"/>
                  <a:gd name="connsiteY4" fmla="*/ 451993 h 502214"/>
                  <a:gd name="connsiteX5" fmla="*/ 1481729 w 1531950"/>
                  <a:gd name="connsiteY5" fmla="*/ 502214 h 502214"/>
                  <a:gd name="connsiteX6" fmla="*/ 50221 w 1531950"/>
                  <a:gd name="connsiteY6" fmla="*/ 502214 h 502214"/>
                  <a:gd name="connsiteX7" fmla="*/ 0 w 1531950"/>
                  <a:gd name="connsiteY7" fmla="*/ 451993 h 502214"/>
                  <a:gd name="connsiteX8" fmla="*/ 0 w 1531950"/>
                  <a:gd name="connsiteY8" fmla="*/ 50221 h 50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1950" h="502214">
                    <a:moveTo>
                      <a:pt x="0" y="50221"/>
                    </a:moveTo>
                    <a:cubicBezTo>
                      <a:pt x="0" y="22485"/>
                      <a:pt x="22485" y="0"/>
                      <a:pt x="50221" y="0"/>
                    </a:cubicBezTo>
                    <a:lnTo>
                      <a:pt x="1481729" y="0"/>
                    </a:lnTo>
                    <a:cubicBezTo>
                      <a:pt x="1509465" y="0"/>
                      <a:pt x="1531950" y="22485"/>
                      <a:pt x="1531950" y="50221"/>
                    </a:cubicBezTo>
                    <a:lnTo>
                      <a:pt x="1531950" y="451993"/>
                    </a:lnTo>
                    <a:cubicBezTo>
                      <a:pt x="1531950" y="479729"/>
                      <a:pt x="1509465" y="502214"/>
                      <a:pt x="1481729" y="502214"/>
                    </a:cubicBezTo>
                    <a:lnTo>
                      <a:pt x="50221" y="502214"/>
                    </a:lnTo>
                    <a:cubicBezTo>
                      <a:pt x="22485" y="502214"/>
                      <a:pt x="0" y="479729"/>
                      <a:pt x="0" y="451993"/>
                    </a:cubicBezTo>
                    <a:lnTo>
                      <a:pt x="0" y="5022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3289" tIns="83289" rIns="83289" bIns="83289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/>
                  <a:t>Business</a:t>
                </a:r>
                <a:r>
                  <a:rPr lang="en-US" sz="1800" kern="1200" dirty="0" smtClean="0"/>
                  <a:t> </a:t>
                </a:r>
                <a:r>
                  <a:rPr lang="en-US" sz="2000" kern="1200" dirty="0" smtClean="0"/>
                  <a:t>Layer</a:t>
                </a:r>
                <a:endParaRPr lang="en-US" sz="2000" kern="1200" dirty="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5055290" y="3734648"/>
                <a:ext cx="1531950" cy="502214"/>
              </a:xfrm>
              <a:custGeom>
                <a:avLst/>
                <a:gdLst>
                  <a:gd name="connsiteX0" fmla="*/ 0 w 1531950"/>
                  <a:gd name="connsiteY0" fmla="*/ 50221 h 502214"/>
                  <a:gd name="connsiteX1" fmla="*/ 50221 w 1531950"/>
                  <a:gd name="connsiteY1" fmla="*/ 0 h 502214"/>
                  <a:gd name="connsiteX2" fmla="*/ 1481729 w 1531950"/>
                  <a:gd name="connsiteY2" fmla="*/ 0 h 502214"/>
                  <a:gd name="connsiteX3" fmla="*/ 1531950 w 1531950"/>
                  <a:gd name="connsiteY3" fmla="*/ 50221 h 502214"/>
                  <a:gd name="connsiteX4" fmla="*/ 1531950 w 1531950"/>
                  <a:gd name="connsiteY4" fmla="*/ 451993 h 502214"/>
                  <a:gd name="connsiteX5" fmla="*/ 1481729 w 1531950"/>
                  <a:gd name="connsiteY5" fmla="*/ 502214 h 502214"/>
                  <a:gd name="connsiteX6" fmla="*/ 50221 w 1531950"/>
                  <a:gd name="connsiteY6" fmla="*/ 502214 h 502214"/>
                  <a:gd name="connsiteX7" fmla="*/ 0 w 1531950"/>
                  <a:gd name="connsiteY7" fmla="*/ 451993 h 502214"/>
                  <a:gd name="connsiteX8" fmla="*/ 0 w 1531950"/>
                  <a:gd name="connsiteY8" fmla="*/ 50221 h 50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1950" h="502214">
                    <a:moveTo>
                      <a:pt x="0" y="50221"/>
                    </a:moveTo>
                    <a:cubicBezTo>
                      <a:pt x="0" y="22485"/>
                      <a:pt x="22485" y="0"/>
                      <a:pt x="50221" y="0"/>
                    </a:cubicBezTo>
                    <a:lnTo>
                      <a:pt x="1481729" y="0"/>
                    </a:lnTo>
                    <a:cubicBezTo>
                      <a:pt x="1509465" y="0"/>
                      <a:pt x="1531950" y="22485"/>
                      <a:pt x="1531950" y="50221"/>
                    </a:cubicBezTo>
                    <a:lnTo>
                      <a:pt x="1531950" y="451993"/>
                    </a:lnTo>
                    <a:cubicBezTo>
                      <a:pt x="1531950" y="479729"/>
                      <a:pt x="1509465" y="502214"/>
                      <a:pt x="1481729" y="502214"/>
                    </a:cubicBezTo>
                    <a:lnTo>
                      <a:pt x="50221" y="502214"/>
                    </a:lnTo>
                    <a:cubicBezTo>
                      <a:pt x="22485" y="502214"/>
                      <a:pt x="0" y="479729"/>
                      <a:pt x="0" y="451993"/>
                    </a:cubicBezTo>
                    <a:lnTo>
                      <a:pt x="0" y="5022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3289" tIns="83289" rIns="83289" bIns="83289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/>
                  <a:t>DAO</a:t>
                </a:r>
                <a:endParaRPr lang="en-US" sz="2000" kern="1200" dirty="0"/>
              </a:p>
            </p:txBody>
          </p:sp>
        </p:grpSp>
        <p:sp>
          <p:nvSpPr>
            <p:cNvPr id="18" name="Flowchart: Magnetic Disk 17"/>
            <p:cNvSpPr/>
            <p:nvPr/>
          </p:nvSpPr>
          <p:spPr>
            <a:xfrm>
              <a:off x="5391019" y="5242927"/>
              <a:ext cx="1290971" cy="783798"/>
            </a:xfrm>
            <a:prstGeom prst="flowChartMagneticDisk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Database</a:t>
              </a:r>
              <a:endParaRPr lang="en-US" sz="2000" dirty="0"/>
            </a:p>
          </p:txBody>
        </p:sp>
        <p:sp>
          <p:nvSpPr>
            <p:cNvPr id="19" name="Up-Down Arrow 18"/>
            <p:cNvSpPr/>
            <p:nvPr/>
          </p:nvSpPr>
          <p:spPr>
            <a:xfrm>
              <a:off x="5971592" y="1959429"/>
              <a:ext cx="139959" cy="205274"/>
            </a:xfrm>
            <a:prstGeom prst="upDownArrow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-Down Arrow 19"/>
            <p:cNvSpPr/>
            <p:nvPr/>
          </p:nvSpPr>
          <p:spPr>
            <a:xfrm>
              <a:off x="5971592" y="2705575"/>
              <a:ext cx="139959" cy="205274"/>
            </a:xfrm>
            <a:prstGeom prst="upDownArrow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Up-Down Arrow 20"/>
            <p:cNvSpPr/>
            <p:nvPr/>
          </p:nvSpPr>
          <p:spPr>
            <a:xfrm>
              <a:off x="5965889" y="3485178"/>
              <a:ext cx="139959" cy="205274"/>
            </a:xfrm>
            <a:prstGeom prst="upDownArrow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/>
            <p:cNvSpPr/>
            <p:nvPr/>
          </p:nvSpPr>
          <p:spPr>
            <a:xfrm>
              <a:off x="5965888" y="4238499"/>
              <a:ext cx="139959" cy="205274"/>
            </a:xfrm>
            <a:prstGeom prst="upDownArrow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Up-Down Arrow 22"/>
            <p:cNvSpPr/>
            <p:nvPr/>
          </p:nvSpPr>
          <p:spPr>
            <a:xfrm>
              <a:off x="5965887" y="4991821"/>
              <a:ext cx="139959" cy="205274"/>
            </a:xfrm>
            <a:prstGeom prst="upDownArrow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86453" y="5945552"/>
            <a:ext cx="1207382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MySQL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087496" y="4647990"/>
            <a:ext cx="3202672" cy="16312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ProjectDetailsRowMapper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ProjectRowMapper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UserRowMapper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MetricsRowMapper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SpringDataJDBC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1749472" y="2983067"/>
            <a:ext cx="2540696" cy="10156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MyController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New</a:t>
            </a:r>
            <a:r>
              <a:rPr lang="en-US" sz="2000" dirty="0" err="1" smtClean="0"/>
              <a:t>Controller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ManagerController</a:t>
            </a:r>
            <a:endParaRPr lang="en-US" sz="2000" dirty="0" smtClean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290168" y="3275050"/>
            <a:ext cx="821100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290168" y="4982552"/>
            <a:ext cx="821100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643218" y="4044862"/>
            <a:ext cx="920943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447447" y="6130218"/>
            <a:ext cx="1116714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3" idx="1"/>
          </p:cNvCxnSpPr>
          <p:nvPr/>
        </p:nvCxnSpPr>
        <p:spPr>
          <a:xfrm>
            <a:off x="6643218" y="2425964"/>
            <a:ext cx="948446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160D-179B-4344-9847-4968EE1DD83F}" type="slidenum">
              <a:rPr lang="en-US" sz="2000" smtClean="0">
                <a:solidFill>
                  <a:schemeClr val="tx1"/>
                </a:solidFill>
              </a:rPr>
              <a:t>5</a:t>
            </a:fld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47220" y="1779292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Tomcat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591664" y="3013345"/>
            <a:ext cx="2724432" cy="28623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LoginData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LoginDetails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LoginRepository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ProjectData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ProjectDetails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ProjectRepository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ManagerRepository</a:t>
            </a:r>
            <a:endParaRPr lang="en-US" sz="20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7591664" y="2225909"/>
            <a:ext cx="2013065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HTML, CSS, 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00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873620"/>
              </p:ext>
            </p:extLst>
          </p:nvPr>
        </p:nvGraphicFramePr>
        <p:xfrm>
          <a:off x="1178767" y="971645"/>
          <a:ext cx="9834466" cy="390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7233">
                  <a:extLst>
                    <a:ext uri="{9D8B030D-6E8A-4147-A177-3AD203B41FA5}">
                      <a16:colId xmlns:a16="http://schemas.microsoft.com/office/drawing/2014/main" val="2567582657"/>
                    </a:ext>
                  </a:extLst>
                </a:gridCol>
                <a:gridCol w="4917233">
                  <a:extLst>
                    <a:ext uri="{9D8B030D-6E8A-4147-A177-3AD203B41FA5}">
                      <a16:colId xmlns:a16="http://schemas.microsoft.com/office/drawing/2014/main" val="3407066306"/>
                    </a:ext>
                  </a:extLst>
                </a:gridCol>
              </a:tblGrid>
              <a:tr h="34366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LEARNINGS</a:t>
                      </a:r>
                      <a:endParaRPr lang="en-US" sz="2400" b="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FUTURE SCOPE</a:t>
                      </a:r>
                      <a:endParaRPr lang="en-US" sz="2400" b="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964850"/>
                  </a:ext>
                </a:extLst>
              </a:tr>
              <a:tr h="344335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 smtClean="0"/>
                        <a:t>Springboot</a:t>
                      </a:r>
                      <a:r>
                        <a:rPr lang="en-US" sz="2000" dirty="0" smtClean="0"/>
                        <a:t> + </a:t>
                      </a:r>
                      <a:r>
                        <a:rPr lang="en-US" sz="2000" dirty="0" err="1" smtClean="0"/>
                        <a:t>Thymeleaf</a:t>
                      </a:r>
                      <a:endParaRPr lang="en-US" sz="20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err="1" smtClean="0"/>
                        <a:t>Teamcity</a:t>
                      </a:r>
                      <a:r>
                        <a:rPr lang="en-US" sz="2000" baseline="0" dirty="0" smtClean="0"/>
                        <a:t> Deployment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/>
                        <a:t>.</a:t>
                      </a:r>
                      <a:r>
                        <a:rPr lang="en-US" sz="2000" baseline="0" dirty="0" err="1" smtClean="0"/>
                        <a:t>git</a:t>
                      </a:r>
                      <a:r>
                        <a:rPr lang="en-US" sz="2000" baseline="0" dirty="0" smtClean="0"/>
                        <a:t> bash</a:t>
                      </a:r>
                      <a:endParaRPr lang="en-US" sz="20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/>
                        <a:t>Integration of different functionalities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/>
                        <a:t>Logging by log4j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Extension</a:t>
                      </a:r>
                      <a:r>
                        <a:rPr lang="en-US" sz="2000" baseline="0" dirty="0" smtClean="0"/>
                        <a:t> of project to multiple technical heads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/>
                        <a:t>Multiple projects to single manager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/>
                        <a:t>Automation of metrics allocation based on project characteristics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/>
                        <a:t>Report generation based on performance of projects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/>
                        <a:t>Automatic analysis of metrics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8307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160D-179B-4344-9847-4968EE1DD83F}" type="slidenum">
              <a:rPr lang="en-US" sz="2000" smtClean="0">
                <a:solidFill>
                  <a:schemeClr val="tx1"/>
                </a:solidFill>
              </a:rPr>
              <a:t>6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5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75215" y="1812175"/>
            <a:ext cx="4729941" cy="246743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" y="214603"/>
            <a:ext cx="2351314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KEY PERSONNEL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160D-179B-4344-9847-4968EE1DD83F}" type="slidenum">
              <a:rPr lang="en-US" sz="2000" smtClean="0">
                <a:solidFill>
                  <a:schemeClr val="tx1"/>
                </a:solidFill>
              </a:rPr>
              <a:t>7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2245" y="2307230"/>
            <a:ext cx="39158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AISHWARYA G                           - AG84291</a:t>
            </a:r>
          </a:p>
          <a:p>
            <a:r>
              <a:rPr lang="en-US" dirty="0" smtClean="0"/>
              <a:t>JANANI KRISHNAMOORTHY   - JK85053</a:t>
            </a:r>
          </a:p>
          <a:p>
            <a:r>
              <a:rPr lang="en-US" dirty="0" smtClean="0"/>
              <a:t>SANTHOSHKUMAR P               - SP84263</a:t>
            </a:r>
          </a:p>
          <a:p>
            <a:r>
              <a:rPr lang="en-US" dirty="0" smtClean="0"/>
              <a:t>TAMIZH VENDHAN E                - TE84274</a:t>
            </a:r>
          </a:p>
          <a:p>
            <a:r>
              <a:rPr lang="en-US" dirty="0" smtClean="0"/>
              <a:t>VISHNU PRIYA R                        - RV84287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86305" y="5811840"/>
            <a:ext cx="3305695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THANK YOU!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265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Citigroup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 Priya, R [ICG-IT]</dc:creator>
  <cp:lastModifiedBy>Vishnu Priya, R [ICG-IT]</cp:lastModifiedBy>
  <cp:revision>51</cp:revision>
  <dcterms:created xsi:type="dcterms:W3CDTF">2018-08-27T05:25:15Z</dcterms:created>
  <dcterms:modified xsi:type="dcterms:W3CDTF">2018-08-28T09:36:42Z</dcterms:modified>
</cp:coreProperties>
</file>