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Shape 185"/>
          <p:cNvSpPr/>
          <p:nvPr>
            <p:ph type="sldImg"/>
          </p:nvPr>
        </p:nvSpPr>
        <p:spPr>
          <a:prstGeom prst="rect">
            <a:avLst/>
          </a:prstGeom>
        </p:spPr>
        <p:txBody>
          <a:bodyPr/>
          <a:lstStyle/>
          <a:p>
            <a:pPr/>
          </a:p>
        </p:txBody>
      </p:sp>
      <p:sp>
        <p:nvSpPr>
          <p:cNvPr id="186" name="Shape 186"/>
          <p:cNvSpPr/>
          <p:nvPr>
            <p:ph type="body" sz="quarter" idx="1"/>
          </p:nvPr>
        </p:nvSpPr>
        <p:spPr>
          <a:prstGeom prst="rect">
            <a:avLst/>
          </a:prstGeom>
        </p:spPr>
        <p:txBody>
          <a:bodyPr/>
          <a:lstStyle/>
          <a:p>
            <a:pPr/>
            <a:r>
              <a:t>Currently, ML-driven multilingual code generation faces a problem of creating low-quality code. </a:t>
            </a:r>
          </a:p>
          <a:p>
            <a:pPr/>
          </a:p>
          <a:p>
            <a:pPr/>
            <a:r>
              <a:t>Existing techniques rely on models of monolithic architecture which does not work well. However, our team has created a robust framework that leverages the concept of Mixture-of-Expert. This new solution has greatly improved the accuracy of code generation across multiple programming languages. </a:t>
            </a:r>
          </a:p>
          <a:p>
            <a:pPr/>
          </a:p>
          <a:p>
            <a:pPr/>
            <a:r>
              <a:t>Our work is significant because high-quality automated code revolutionizes coding tools, speeds up software development cycles, and reduces costs for tech-driven companies.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9" name="Shape 329"/>
          <p:cNvSpPr/>
          <p:nvPr>
            <p:ph type="sldImg"/>
          </p:nvPr>
        </p:nvSpPr>
        <p:spPr>
          <a:prstGeom prst="rect">
            <a:avLst/>
          </a:prstGeom>
        </p:spPr>
        <p:txBody>
          <a:bodyPr/>
          <a:lstStyle/>
          <a:p>
            <a:pPr/>
          </a:p>
        </p:txBody>
      </p:sp>
      <p:sp>
        <p:nvSpPr>
          <p:cNvPr id="330" name="Shape 330"/>
          <p:cNvSpPr/>
          <p:nvPr>
            <p:ph type="body" sz="quarter" idx="1"/>
          </p:nvPr>
        </p:nvSpPr>
        <p:spPr>
          <a:prstGeom prst="rect">
            <a:avLst/>
          </a:prstGeom>
        </p:spPr>
        <p:txBody>
          <a:bodyPr/>
          <a:lstStyle/>
          <a:p>
            <a:pPr/>
            <a:r>
              <a:t>When we feed a prompt that expects a Python code snippet into the MoE model, the router selects the Python expert model and produces the correct output.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7" name="Shape 347"/>
          <p:cNvSpPr/>
          <p:nvPr>
            <p:ph type="sldImg"/>
          </p:nvPr>
        </p:nvSpPr>
        <p:spPr>
          <a:prstGeom prst="rect">
            <a:avLst/>
          </a:prstGeom>
        </p:spPr>
        <p:txBody>
          <a:bodyPr/>
          <a:lstStyle/>
          <a:p>
            <a:pPr/>
          </a:p>
        </p:txBody>
      </p:sp>
      <p:sp>
        <p:nvSpPr>
          <p:cNvPr id="348" name="Shape 348"/>
          <p:cNvSpPr/>
          <p:nvPr>
            <p:ph type="body" sz="quarter" idx="1"/>
          </p:nvPr>
        </p:nvSpPr>
        <p:spPr>
          <a:prstGeom prst="rect">
            <a:avLst/>
          </a:prstGeom>
        </p:spPr>
        <p:txBody>
          <a:bodyPr/>
          <a:lstStyle/>
          <a:p>
            <a:pPr/>
            <a:r>
              <a:t>Takeaways:</a:t>
            </a:r>
          </a:p>
          <a:p>
            <a:pPr/>
            <a:r>
              <a:t>- The MoE model excels in code generation, notably improving output for multiple languages.</a:t>
            </a:r>
          </a:p>
          <a:p>
            <a:pPr/>
            <a:r>
              <a:t>- Expert networks provide language-specific expertise, especially enhancing Python and Java code quality.</a:t>
            </a:r>
          </a:p>
          <a:p>
            <a:pPr/>
            <a:r>
              <a:t>Real-World Impact:</a:t>
            </a:r>
          </a:p>
          <a:p>
            <a:pPr/>
            <a:r>
              <a:t>- MoE models streamline code generation, offering time and cost savings in software development.</a:t>
            </a:r>
          </a:p>
          <a:p>
            <a:pPr/>
            <a:r>
              <a:t>- Broader access to MoE technology could catalyze innovation across various industries.</a:t>
            </a:r>
          </a:p>
          <a:p>
            <a:pPr/>
            <a:r>
              <a:t>Future Directions:</a:t>
            </a:r>
          </a:p>
          <a:p>
            <a:pPr/>
            <a:r>
              <a:t>- Focus on refining C++ and other underperforming language models.</a:t>
            </a:r>
          </a:p>
          <a:p>
            <a:pPr/>
            <a:r>
              <a:t>- Expand MoE to cover more programming languages for wider use.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Shape 193"/>
          <p:cNvSpPr/>
          <p:nvPr>
            <p:ph type="sldImg"/>
          </p:nvPr>
        </p:nvSpPr>
        <p:spPr>
          <a:prstGeom prst="rect">
            <a:avLst/>
          </a:prstGeom>
        </p:spPr>
        <p:txBody>
          <a:bodyPr/>
          <a:lstStyle/>
          <a:p>
            <a:pPr/>
          </a:p>
        </p:txBody>
      </p:sp>
      <p:sp>
        <p:nvSpPr>
          <p:cNvPr id="194" name="Shape 194"/>
          <p:cNvSpPr/>
          <p:nvPr>
            <p:ph type="body" sz="quarter" idx="1"/>
          </p:nvPr>
        </p:nvSpPr>
        <p:spPr>
          <a:prstGeom prst="rect">
            <a:avLst/>
          </a:prstGeom>
        </p:spPr>
        <p:txBody>
          <a:bodyPr/>
          <a:lstStyle/>
          <a:p>
            <a:pPr/>
            <a:r>
              <a:t>The primary dataset we used was codeparrot/xlcost-text-to-code from hugging face. It contains instruction-code pairs in 7 programming languages with approximately 10K rows per language. </a:t>
            </a:r>
          </a:p>
          <a:p>
            <a:pPr/>
          </a:p>
          <a:p>
            <a:pPr/>
            <a:r>
              <a:t>The data is representative of typical coding tasks encountered in real-world software development.</a:t>
            </a:r>
          </a:p>
          <a:p>
            <a:pPr/>
          </a:p>
          <a:p>
            <a:pPr/>
            <a:r>
              <a:t>We filtered the data points to four coding languages specifically, which are Python, C++, Java, and JavaScript.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Shape 201"/>
          <p:cNvSpPr/>
          <p:nvPr>
            <p:ph type="sldImg"/>
          </p:nvPr>
        </p:nvSpPr>
        <p:spPr>
          <a:prstGeom prst="rect">
            <a:avLst/>
          </a:prstGeom>
        </p:spPr>
        <p:txBody>
          <a:bodyPr/>
          <a:lstStyle/>
          <a:p>
            <a:pPr/>
          </a:p>
        </p:txBody>
      </p:sp>
      <p:sp>
        <p:nvSpPr>
          <p:cNvPr id="202" name="Shape 202"/>
          <p:cNvSpPr/>
          <p:nvPr>
            <p:ph type="body" sz="quarter" idx="1"/>
          </p:nvPr>
        </p:nvSpPr>
        <p:spPr>
          <a:prstGeom prst="rect">
            <a:avLst/>
          </a:prstGeom>
        </p:spPr>
        <p:txBody>
          <a:bodyPr/>
          <a:lstStyle/>
          <a:p>
            <a:pPr/>
            <a:r>
              <a:t>So what on earth is mixture-of-expert?</a:t>
            </a:r>
          </a:p>
          <a:p>
            <a:pPr/>
            <a:r>
              <a:t>(Mixture of Expert essentially divides a complex model into smaller models yet with more specialized domain knowledge and then unites them.)</a:t>
            </a:r>
          </a:p>
          <a:p>
            <a:pPr/>
            <a:r>
              <a:t>The first step is to choose a complex baseline model. We selected Mistral 7B, a 7–billion-parameter language model, because it excels in computational efficiency and performance, surpassing benchmarks set by models like GPT-3.5 and Llama 2 70B in areas such as code generation and multilingual translation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Shape 230"/>
          <p:cNvSpPr/>
          <p:nvPr>
            <p:ph type="sldImg"/>
          </p:nvPr>
        </p:nvSpPr>
        <p:spPr>
          <a:prstGeom prst="rect">
            <a:avLst/>
          </a:prstGeom>
        </p:spPr>
        <p:txBody>
          <a:bodyPr/>
          <a:lstStyle/>
          <a:p>
            <a:pPr/>
          </a:p>
        </p:txBody>
      </p:sp>
      <p:sp>
        <p:nvSpPr>
          <p:cNvPr id="231" name="Shape 231"/>
          <p:cNvSpPr/>
          <p:nvPr>
            <p:ph type="body" sz="quarter" idx="1"/>
          </p:nvPr>
        </p:nvSpPr>
        <p:spPr>
          <a:prstGeom prst="rect">
            <a:avLst/>
          </a:prstGeom>
        </p:spPr>
        <p:txBody>
          <a:bodyPr/>
          <a:lstStyle/>
          <a:p>
            <a:pPr/>
            <a:r>
              <a:t>At the second step, we fine-tune the Mistral model based on a subset of our dataset which only contains one of the programming languages and we iterate through all four languages. The purpose of this to create four models that become experts in each of the languages.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Shape 237"/>
          <p:cNvSpPr/>
          <p:nvPr>
            <p:ph type="sldImg"/>
          </p:nvPr>
        </p:nvSpPr>
        <p:spPr>
          <a:prstGeom prst="rect">
            <a:avLst/>
          </a:prstGeom>
        </p:spPr>
        <p:txBody>
          <a:bodyPr/>
          <a:lstStyle/>
          <a:p>
            <a:pPr/>
          </a:p>
        </p:txBody>
      </p:sp>
      <p:sp>
        <p:nvSpPr>
          <p:cNvPr id="238" name="Shape 238"/>
          <p:cNvSpPr/>
          <p:nvPr>
            <p:ph type="body" sz="quarter" idx="1"/>
          </p:nvPr>
        </p:nvSpPr>
        <p:spPr>
          <a:prstGeom prst="rect">
            <a:avLst/>
          </a:prstGeom>
        </p:spPr>
        <p:txBody>
          <a:bodyPr/>
          <a:lstStyle/>
          <a:p>
            <a:pPr/>
            <a:r>
              <a:t>There are three techniques that play an important role during this step:</a:t>
            </a:r>
          </a:p>
          <a:p>
            <a:pPr/>
            <a:r>
              <a:t>First, this is a supervised fine-tuning process. It is widely used to adapt a pre-trained Large Language Model to a specific downstream task using labeled data. This process allows the model to learn task-specific patterns and nuances by adapting its parameters according to the specific data distribution and task requirements.</a:t>
            </a:r>
          </a:p>
          <a:p>
            <a:pPr/>
            <a:r>
              <a:t>Second, we used Low-Rank adaptation because this technique improves the efficiency of fine-tuning by changing the weights for adapter layers while keeping the original model parameters frozen. </a:t>
            </a:r>
          </a:p>
          <a:p>
            <a:pPr/>
            <a:r>
              <a:t>Third, as we know training large language model could exhaust extensive computational resources. So we quantized our models into 4 bits to run in a computationally efficient manner.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Shape 255"/>
          <p:cNvSpPr/>
          <p:nvPr>
            <p:ph type="sldImg"/>
          </p:nvPr>
        </p:nvSpPr>
        <p:spPr>
          <a:prstGeom prst="rect">
            <a:avLst/>
          </a:prstGeom>
        </p:spPr>
        <p:txBody>
          <a:bodyPr/>
          <a:lstStyle/>
          <a:p>
            <a:pPr/>
          </a:p>
        </p:txBody>
      </p:sp>
      <p:sp>
        <p:nvSpPr>
          <p:cNvPr id="256" name="Shape 256"/>
          <p:cNvSpPr/>
          <p:nvPr>
            <p:ph type="body" sz="quarter" idx="1"/>
          </p:nvPr>
        </p:nvSpPr>
        <p:spPr>
          <a:prstGeom prst="rect">
            <a:avLst/>
          </a:prstGeom>
        </p:spPr>
        <p:txBody>
          <a:bodyPr/>
          <a:lstStyle/>
          <a:p>
            <a:pPr/>
            <a:r>
              <a:t>At step 3, we united the expert models into one single model. The architecture also consists of a key component known as the routing network which identifies and selects the most suitable expert model for the input task to yield the corresponding output.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Shape 261"/>
          <p:cNvSpPr/>
          <p:nvPr>
            <p:ph type="sldImg"/>
          </p:nvPr>
        </p:nvSpPr>
        <p:spPr>
          <a:prstGeom prst="rect">
            <a:avLst/>
          </a:prstGeom>
        </p:spPr>
        <p:txBody>
          <a:bodyPr/>
          <a:lstStyle/>
          <a:p>
            <a:pPr/>
          </a:p>
        </p:txBody>
      </p:sp>
      <p:sp>
        <p:nvSpPr>
          <p:cNvPr id="262" name="Shape 262"/>
          <p:cNvSpPr/>
          <p:nvPr>
            <p:ph type="body" sz="quarter" idx="1"/>
          </p:nvPr>
        </p:nvSpPr>
        <p:spPr>
          <a:prstGeom prst="rect">
            <a:avLst/>
          </a:prstGeom>
        </p:spPr>
        <p:txBody>
          <a:bodyPr/>
          <a:lstStyle/>
          <a:p>
            <a:pPr/>
            <a:r>
              <a:t>We use a technique called TIES-Merging which is designed to efficiently merge multiple task-specific models into a single multitask model. It addresses two main challenges in model merging:</a:t>
            </a:r>
          </a:p>
          <a:p>
            <a:pPr/>
            <a:r>
              <a:t>- Redundancy in model parameters: It identifies and eliminates redundant parameters within task-specific models. This is achieved by focusing on the changes made during fine-tuning, identifying the top-k% most significant changes, and discarding the rest.</a:t>
            </a:r>
          </a:p>
          <a:p>
            <a:pPr/>
            <a:r>
              <a:t>- Disagreement between parameter signs: Conflicts arise when different models suggest opposing adjustments to the same parameter. TIES-Merging resolves these conflicts by creating a unified sign vector that represents the most dominant direction of change across all models.</a:t>
            </a:r>
          </a:p>
          <a:p>
            <a:pPr/>
          </a:p>
          <a:p>
            <a:pPr/>
            <a:r>
              <a:t>TIES-Merging is divided into the following three steps:</a:t>
            </a:r>
          </a:p>
          <a:p>
            <a:pPr/>
            <a:r>
              <a:t>1. Trim: Reduces redundancy in task-specific models by retaining only a fraction the most significant parameters (density parameter) and resetting the rest to zero.</a:t>
            </a:r>
          </a:p>
          <a:p>
            <a:pPr/>
            <a:r>
              <a:t>2. Elect Sign: Resolves sign conflicts across different models by creating a unified sign vector based on the most dominant direction (positive or negative) in terms of cumulative magnitude.</a:t>
            </a:r>
          </a:p>
          <a:p>
            <a:pPr/>
            <a:r>
              <a:t>3. Disjoint Merge: Averages parameter values that align with the unified sign vector, excluding zero values.</a:t>
            </a:r>
          </a:p>
          <a:p>
            <a:pPr/>
          </a:p>
          <a:p>
            <a:pPr/>
            <a:r>
              <a:t>Unlike other methods, TIES can merge multiple models at a time.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Shape 280"/>
          <p:cNvSpPr/>
          <p:nvPr>
            <p:ph type="sldImg"/>
          </p:nvPr>
        </p:nvSpPr>
        <p:spPr>
          <a:prstGeom prst="rect">
            <a:avLst/>
          </a:prstGeom>
        </p:spPr>
        <p:txBody>
          <a:bodyPr/>
          <a:lstStyle/>
          <a:p>
            <a:pPr/>
          </a:p>
        </p:txBody>
      </p:sp>
      <p:sp>
        <p:nvSpPr>
          <p:cNvPr id="281" name="Shape 281"/>
          <p:cNvSpPr/>
          <p:nvPr>
            <p:ph type="body" sz="quarter" idx="1"/>
          </p:nvPr>
        </p:nvSpPr>
        <p:spPr>
          <a:prstGeom prst="rect">
            <a:avLst/>
          </a:prstGeom>
        </p:spPr>
        <p:txBody>
          <a:bodyPr/>
          <a:lstStyle/>
          <a:p>
            <a:pPr/>
            <a:r>
              <a:t>When we feed a prompt that expects a Python code snippet into the MoE model, the router selects the Python expert model and produces the correct output.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9" name="Shape 299"/>
          <p:cNvSpPr/>
          <p:nvPr>
            <p:ph type="sldImg"/>
          </p:nvPr>
        </p:nvSpPr>
        <p:spPr>
          <a:prstGeom prst="rect">
            <a:avLst/>
          </a:prstGeom>
        </p:spPr>
        <p:txBody>
          <a:bodyPr/>
          <a:lstStyle/>
          <a:p>
            <a:pPr/>
          </a:p>
        </p:txBody>
      </p:sp>
      <p:sp>
        <p:nvSpPr>
          <p:cNvPr id="300" name="Shape 300"/>
          <p:cNvSpPr/>
          <p:nvPr>
            <p:ph type="body" sz="quarter" idx="1"/>
          </p:nvPr>
        </p:nvSpPr>
        <p:spPr>
          <a:prstGeom prst="rect">
            <a:avLst/>
          </a:prstGeom>
        </p:spPr>
        <p:txBody>
          <a:bodyPr/>
          <a:lstStyle/>
          <a:p>
            <a:pPr/>
            <a:r>
              <a:t>When we feed a prompt that expects a Python code snippet into the MoE model, the router selects the Python expert model and produces the correct output.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10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10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11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3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45" name="Bowl with salmon cakes, salad, and humm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4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umm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7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7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8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9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gif"/></Relationships>

</file>

<file path=ppt/slides/_rels/slide10.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pic>
        <p:nvPicPr>
          <p:cNvPr id="171" name="1_PbbhYBX-WDegbvQpJJwyVg.gif" descr="1_PbbhYBX-WDegbvQpJJwyVg.gif"/>
          <p:cNvPicPr>
            <a:picLocks noChangeAspect="0"/>
          </p:cNvPicPr>
          <p:nvPr/>
        </p:nvPicPr>
        <p:blipFill>
          <a:blip r:embed="rId2">
            <a:extLst/>
          </a:blip>
          <a:stretch>
            <a:fillRect/>
          </a:stretch>
        </p:blipFill>
        <p:spPr>
          <a:xfrm>
            <a:off x="-10144" y="-10749"/>
            <a:ext cx="24404288" cy="13737498"/>
          </a:xfrm>
          <a:prstGeom prst="rect">
            <a:avLst/>
          </a:prstGeom>
          <a:ln w="12700">
            <a:miter lim="400000"/>
          </a:ln>
        </p:spPr>
      </p:pic>
      <p:sp>
        <p:nvSpPr>
          <p:cNvPr id="172" name="11-785: Introduction to Deep Learning Final Project…"/>
          <p:cNvSpPr txBox="1"/>
          <p:nvPr/>
        </p:nvSpPr>
        <p:spPr>
          <a:xfrm>
            <a:off x="1516259" y="3179554"/>
            <a:ext cx="21351481" cy="2540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defTabSz="457200">
              <a:lnSpc>
                <a:spcPct val="100000"/>
              </a:lnSpc>
              <a:spcBef>
                <a:spcPts val="0"/>
              </a:spcBef>
              <a:defRPr sz="8000">
                <a:solidFill>
                  <a:srgbClr val="FFFFFF"/>
                </a:solidFill>
                <a:latin typeface="Times Roman"/>
                <a:ea typeface="Times Roman"/>
                <a:cs typeface="Times Roman"/>
                <a:sym typeface="Times Roman"/>
              </a:defRPr>
            </a:pPr>
            <a:r>
              <a:t>11-785: Introduction to Deep Learning Final Project</a:t>
            </a:r>
          </a:p>
          <a:p>
            <a:pPr algn="ctr" defTabSz="457200">
              <a:lnSpc>
                <a:spcPct val="100000"/>
              </a:lnSpc>
              <a:spcBef>
                <a:spcPts val="0"/>
              </a:spcBef>
              <a:defRPr i="1" sz="8000">
                <a:solidFill>
                  <a:srgbClr val="FFFFFF"/>
                </a:solidFill>
                <a:latin typeface="Times Roman"/>
                <a:ea typeface="Times Roman"/>
                <a:cs typeface="Times Roman"/>
                <a:sym typeface="Times Roman"/>
              </a:defRPr>
            </a:pPr>
            <a:r>
              <a:t>“Mixture-of-Expert Model for Code Generation”</a:t>
            </a:r>
            <a:r>
              <a:rPr i="0">
                <a:solidFill>
                  <a:srgbClr val="000000"/>
                </a:solidFill>
              </a:rPr>
              <a:t> </a:t>
            </a:r>
          </a:p>
        </p:txBody>
      </p:sp>
      <p:sp>
        <p:nvSpPr>
          <p:cNvPr id="173" name="Adithya Kameswara Rao…"/>
          <p:cNvSpPr txBox="1"/>
          <p:nvPr/>
        </p:nvSpPr>
        <p:spPr>
          <a:xfrm>
            <a:off x="10549343" y="7803159"/>
            <a:ext cx="6476952" cy="314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ts val="5800"/>
              </a:lnSpc>
              <a:spcBef>
                <a:spcPts val="0"/>
              </a:spcBef>
              <a:defRPr sz="4000">
                <a:solidFill>
                  <a:srgbClr val="FFFFFF"/>
                </a:solidFill>
                <a:latin typeface="Times Roman"/>
                <a:ea typeface="Times Roman"/>
                <a:cs typeface="Times Roman"/>
                <a:sym typeface="Times Roman"/>
              </a:defRPr>
            </a:pPr>
            <a:r>
              <a:t>Adithya Kameswara Rao</a:t>
            </a:r>
            <a:endParaRPr>
              <a:solidFill>
                <a:srgbClr val="000000"/>
              </a:solidFill>
            </a:endParaRPr>
          </a:p>
          <a:p>
            <a:pPr defTabSz="457200">
              <a:lnSpc>
                <a:spcPts val="5800"/>
              </a:lnSpc>
              <a:spcBef>
                <a:spcPts val="0"/>
              </a:spcBef>
              <a:defRPr sz="4000">
                <a:solidFill>
                  <a:srgbClr val="FFFFFF"/>
                </a:solidFill>
                <a:latin typeface="Times Roman"/>
                <a:ea typeface="Times Roman"/>
                <a:cs typeface="Times Roman"/>
                <a:sym typeface="Times Roman"/>
              </a:defRPr>
            </a:pPr>
            <a:r>
              <a:t>Santhoshkumar Panneerselvam</a:t>
            </a:r>
            <a:endParaRPr>
              <a:solidFill>
                <a:srgbClr val="000000"/>
              </a:solidFill>
            </a:endParaRPr>
          </a:p>
          <a:p>
            <a:pPr defTabSz="457200">
              <a:lnSpc>
                <a:spcPts val="5800"/>
              </a:lnSpc>
              <a:spcBef>
                <a:spcPts val="0"/>
              </a:spcBef>
              <a:defRPr sz="4000">
                <a:solidFill>
                  <a:srgbClr val="FFFFFF"/>
                </a:solidFill>
                <a:latin typeface="Times Roman"/>
                <a:ea typeface="Times Roman"/>
                <a:cs typeface="Times Roman"/>
                <a:sym typeface="Times Roman"/>
              </a:defRPr>
            </a:pPr>
            <a:r>
              <a:t>Yihao Jia</a:t>
            </a:r>
            <a:endParaRPr>
              <a:solidFill>
                <a:srgbClr val="000000"/>
              </a:solidFill>
            </a:endParaRPr>
          </a:p>
          <a:p>
            <a:pPr defTabSz="457200">
              <a:lnSpc>
                <a:spcPts val="5800"/>
              </a:lnSpc>
              <a:spcBef>
                <a:spcPts val="0"/>
              </a:spcBef>
              <a:defRPr sz="4000">
                <a:solidFill>
                  <a:srgbClr val="FFFFFF"/>
                </a:solidFill>
                <a:latin typeface="Times Roman"/>
                <a:ea typeface="Times Roman"/>
                <a:cs typeface="Times Roman"/>
                <a:sym typeface="Times Roman"/>
              </a:defRPr>
            </a:pPr>
            <a:r>
              <a:t>Yirui Zhu</a:t>
            </a:r>
            <a:endParaRPr>
              <a:solidFill>
                <a:srgbClr val="000000"/>
              </a:solidFill>
            </a:endParaRPr>
          </a:p>
        </p:txBody>
      </p:sp>
      <p:sp>
        <p:nvSpPr>
          <p:cNvPr id="174" name="Team 11"/>
          <p:cNvSpPr txBox="1"/>
          <p:nvPr/>
        </p:nvSpPr>
        <p:spPr>
          <a:xfrm>
            <a:off x="7357706" y="7737861"/>
            <a:ext cx="2366876" cy="165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457200">
              <a:lnSpc>
                <a:spcPts val="7000"/>
              </a:lnSpc>
              <a:spcBef>
                <a:spcPts val="0"/>
              </a:spcBef>
              <a:defRPr b="1" sz="5000">
                <a:solidFill>
                  <a:srgbClr val="FFFFFF"/>
                </a:solidFill>
                <a:latin typeface="Times Roman"/>
                <a:ea typeface="Times Roman"/>
                <a:cs typeface="Times Roman"/>
                <a:sym typeface="Times Roman"/>
              </a:defRPr>
            </a:lvl1pPr>
          </a:lstStyle>
          <a:p>
            <a:pPr/>
            <a:r>
              <a:t>Team 11</a:t>
            </a:r>
            <a:endParaRPr>
              <a:solidFill>
                <a:srgbClr val="000000"/>
              </a:solidFill>
            </a:endParaR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3" name="Model Architecture: Mixture-of-Expert"/>
          <p:cNvSpPr txBox="1"/>
          <p:nvPr>
            <p:ph type="body" idx="21"/>
          </p:nvPr>
        </p:nvSpPr>
        <p:spPr>
          <a:xfrm>
            <a:off x="1123540" y="1128567"/>
            <a:ext cx="11735006" cy="2329481"/>
          </a:xfrm>
          <a:prstGeom prst="rect">
            <a:avLst/>
          </a:prstGeom>
          <a:extLst>
            <a:ext uri="{C572A759-6A51-4108-AA02-DFA0A04FC94B}">
              <ma14:wrappingTextBoxFlag xmlns:ma14="http://schemas.microsoft.com/office/mac/drawingml/2011/main" val="1"/>
            </a:ext>
          </a:extLst>
        </p:spPr>
        <p:txBody>
          <a:bodyPr/>
          <a:lstStyle/>
          <a:p>
            <a:pPr>
              <a:defRPr>
                <a:latin typeface="Times Roman"/>
                <a:ea typeface="Times Roman"/>
                <a:cs typeface="Times Roman"/>
                <a:sym typeface="Times Roman"/>
              </a:defRPr>
            </a:pPr>
            <a:r>
              <a:t>Model Architecture: </a:t>
            </a:r>
            <a:r>
              <a:rPr i="1"/>
              <a:t>Mixture-of-Expert</a:t>
            </a:r>
            <a:endParaRPr i="1"/>
          </a:p>
        </p:txBody>
      </p:sp>
      <p:grpSp>
        <p:nvGrpSpPr>
          <p:cNvPr id="288" name="Group"/>
          <p:cNvGrpSpPr/>
          <p:nvPr/>
        </p:nvGrpSpPr>
        <p:grpSpPr>
          <a:xfrm>
            <a:off x="10667865" y="3658801"/>
            <a:ext cx="5384991" cy="8471836"/>
            <a:chOff x="0" y="0"/>
            <a:chExt cx="5384990" cy="8471834"/>
          </a:xfrm>
        </p:grpSpPr>
        <p:sp>
          <p:nvSpPr>
            <p:cNvPr id="284" name="Mistral 7B Python"/>
            <p:cNvSpPr/>
            <p:nvPr/>
          </p:nvSpPr>
          <p:spPr>
            <a:xfrm>
              <a:off x="0" y="0"/>
              <a:ext cx="5384991" cy="1702940"/>
            </a:xfrm>
            <a:prstGeom prst="roundRect">
              <a:avLst>
                <a:gd name="adj" fmla="val 14493"/>
              </a:avLst>
            </a:prstGeom>
            <a:solidFill>
              <a:srgbClr val="0D0208"/>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825500">
                <a:lnSpc>
                  <a:spcPct val="100000"/>
                </a:lnSpc>
                <a:spcBef>
                  <a:spcPts val="0"/>
                </a:spcBef>
                <a:defRPr b="1" sz="3200">
                  <a:solidFill>
                    <a:srgbClr val="00FF41"/>
                  </a:solidFill>
                </a:defRPr>
              </a:lvl1pPr>
            </a:lstStyle>
            <a:p>
              <a:pPr/>
              <a:r>
                <a:t>Mistral 7B Python</a:t>
              </a:r>
            </a:p>
          </p:txBody>
        </p:sp>
        <p:sp>
          <p:nvSpPr>
            <p:cNvPr id="285" name="Mistral 7B Java"/>
            <p:cNvSpPr/>
            <p:nvPr/>
          </p:nvSpPr>
          <p:spPr>
            <a:xfrm>
              <a:off x="0" y="2256298"/>
              <a:ext cx="5384800" cy="1702940"/>
            </a:xfrm>
            <a:prstGeom prst="roundRect">
              <a:avLst>
                <a:gd name="adj" fmla="val 14493"/>
              </a:avLst>
            </a:prstGeom>
            <a:solidFill>
              <a:srgbClr val="0D0208"/>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825500">
                <a:lnSpc>
                  <a:spcPct val="100000"/>
                </a:lnSpc>
                <a:spcBef>
                  <a:spcPts val="0"/>
                </a:spcBef>
                <a:defRPr b="1" sz="3200">
                  <a:solidFill>
                    <a:srgbClr val="00FF41"/>
                  </a:solidFill>
                </a:defRPr>
              </a:lvl1pPr>
            </a:lstStyle>
            <a:p>
              <a:pPr/>
              <a:r>
                <a:t>Mistral 7B Java</a:t>
              </a:r>
            </a:p>
          </p:txBody>
        </p:sp>
        <p:sp>
          <p:nvSpPr>
            <p:cNvPr id="286" name="Mistral 7B JavaScript"/>
            <p:cNvSpPr/>
            <p:nvPr/>
          </p:nvSpPr>
          <p:spPr>
            <a:xfrm>
              <a:off x="0" y="4512596"/>
              <a:ext cx="5384800" cy="1702941"/>
            </a:xfrm>
            <a:prstGeom prst="roundRect">
              <a:avLst>
                <a:gd name="adj" fmla="val 14493"/>
              </a:avLst>
            </a:prstGeom>
            <a:solidFill>
              <a:srgbClr val="0D0208"/>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825500">
                <a:lnSpc>
                  <a:spcPct val="100000"/>
                </a:lnSpc>
                <a:spcBef>
                  <a:spcPts val="0"/>
                </a:spcBef>
                <a:defRPr b="1" sz="3200">
                  <a:solidFill>
                    <a:srgbClr val="00FF41"/>
                  </a:solidFill>
                </a:defRPr>
              </a:lvl1pPr>
            </a:lstStyle>
            <a:p>
              <a:pPr/>
              <a:r>
                <a:t>Mistral 7B JavaScript</a:t>
              </a:r>
            </a:p>
          </p:txBody>
        </p:sp>
        <p:sp>
          <p:nvSpPr>
            <p:cNvPr id="287" name="Mistral 7B C++"/>
            <p:cNvSpPr/>
            <p:nvPr/>
          </p:nvSpPr>
          <p:spPr>
            <a:xfrm>
              <a:off x="0" y="6768895"/>
              <a:ext cx="5384800" cy="1702940"/>
            </a:xfrm>
            <a:prstGeom prst="roundRect">
              <a:avLst>
                <a:gd name="adj" fmla="val 14493"/>
              </a:avLst>
            </a:prstGeom>
            <a:solidFill>
              <a:srgbClr val="0D0208"/>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825500">
                <a:lnSpc>
                  <a:spcPct val="100000"/>
                </a:lnSpc>
                <a:spcBef>
                  <a:spcPts val="0"/>
                </a:spcBef>
                <a:defRPr b="1" sz="3200">
                  <a:solidFill>
                    <a:srgbClr val="00FF41"/>
                  </a:solidFill>
                </a:defRPr>
              </a:lvl1pPr>
            </a:lstStyle>
            <a:p>
              <a:pPr/>
              <a:r>
                <a:t>Mistral 7B C++</a:t>
              </a:r>
            </a:p>
          </p:txBody>
        </p:sp>
      </p:grpSp>
      <p:grpSp>
        <p:nvGrpSpPr>
          <p:cNvPr id="291" name="Group"/>
          <p:cNvGrpSpPr/>
          <p:nvPr/>
        </p:nvGrpSpPr>
        <p:grpSpPr>
          <a:xfrm>
            <a:off x="6265705" y="2780375"/>
            <a:ext cx="10849575" cy="10228689"/>
            <a:chOff x="0" y="0"/>
            <a:chExt cx="10849574" cy="10228688"/>
          </a:xfrm>
        </p:grpSpPr>
        <p:sp>
          <p:nvSpPr>
            <p:cNvPr id="289" name="Rounded Rectangle"/>
            <p:cNvSpPr/>
            <p:nvPr/>
          </p:nvSpPr>
          <p:spPr>
            <a:xfrm>
              <a:off x="0" y="0"/>
              <a:ext cx="10849575" cy="10228689"/>
            </a:xfrm>
            <a:prstGeom prst="roundRect">
              <a:avLst>
                <a:gd name="adj" fmla="val 1954"/>
              </a:avLst>
            </a:prstGeom>
            <a:noFill/>
            <a:ln w="88900" cap="flat">
              <a:solidFill>
                <a:srgbClr val="0D0208"/>
              </a:solidFill>
              <a:prstDash val="sysDot"/>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90" name="MoE"/>
            <p:cNvSpPr txBox="1"/>
            <p:nvPr/>
          </p:nvSpPr>
          <p:spPr>
            <a:xfrm>
              <a:off x="9448901" y="9472561"/>
              <a:ext cx="1104596" cy="647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3600"/>
              </a:lvl1pPr>
            </a:lstStyle>
            <a:p>
              <a:pPr/>
              <a:r>
                <a:t>MoE</a:t>
              </a:r>
            </a:p>
          </p:txBody>
        </p:sp>
      </p:grpSp>
      <p:sp>
        <p:nvSpPr>
          <p:cNvPr id="292" name="Router"/>
          <p:cNvSpPr/>
          <p:nvPr/>
        </p:nvSpPr>
        <p:spPr>
          <a:xfrm>
            <a:off x="7267673" y="3723078"/>
            <a:ext cx="1716712" cy="8343282"/>
          </a:xfrm>
          <a:prstGeom prst="roundRect">
            <a:avLst>
              <a:gd name="adj" fmla="val 11097"/>
            </a:avLst>
          </a:prstGeom>
          <a:solidFill>
            <a:srgbClr val="78948D"/>
          </a:solidFill>
          <a:ln w="63500">
            <a:solidFill>
              <a:srgbClr val="78948D"/>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b="1" sz="3200">
                <a:solidFill>
                  <a:srgbClr val="FFFFFF"/>
                </a:solidFill>
              </a:defRPr>
            </a:lvl1pPr>
          </a:lstStyle>
          <a:p>
            <a:pPr/>
            <a:r>
              <a:t>Router</a:t>
            </a:r>
          </a:p>
        </p:txBody>
      </p:sp>
      <p:sp>
        <p:nvSpPr>
          <p:cNvPr id="293" name="Line"/>
          <p:cNvSpPr/>
          <p:nvPr/>
        </p:nvSpPr>
        <p:spPr>
          <a:xfrm>
            <a:off x="9085473" y="4521588"/>
            <a:ext cx="1513054" cy="1"/>
          </a:xfrm>
          <a:prstGeom prst="line">
            <a:avLst/>
          </a:prstGeom>
          <a:ln w="63500">
            <a:solidFill>
              <a:srgbClr val="C6332E"/>
            </a:solidFill>
            <a:miter lim="400000"/>
            <a:tailEnd type="stealth"/>
          </a:ln>
        </p:spPr>
        <p:txBody>
          <a:bodyPr lIns="50800" tIns="50800" rIns="50800" bIns="50800" anchor="ctr"/>
          <a:lstStyle/>
          <a:p>
            <a:pPr/>
          </a:p>
        </p:txBody>
      </p:sp>
      <p:sp>
        <p:nvSpPr>
          <p:cNvPr id="294" name="Line"/>
          <p:cNvSpPr/>
          <p:nvPr/>
        </p:nvSpPr>
        <p:spPr>
          <a:xfrm>
            <a:off x="9085473" y="6780527"/>
            <a:ext cx="1513054" cy="1"/>
          </a:xfrm>
          <a:prstGeom prst="line">
            <a:avLst/>
          </a:prstGeom>
          <a:ln w="63500">
            <a:solidFill>
              <a:srgbClr val="0D0208"/>
            </a:solidFill>
            <a:prstDash val="sysDot"/>
            <a:miter lim="400000"/>
            <a:tailEnd type="stealth"/>
          </a:ln>
        </p:spPr>
        <p:txBody>
          <a:bodyPr lIns="50800" tIns="50800" rIns="50800" bIns="50800" anchor="ctr"/>
          <a:lstStyle/>
          <a:p>
            <a:pPr/>
          </a:p>
        </p:txBody>
      </p:sp>
      <p:sp>
        <p:nvSpPr>
          <p:cNvPr id="295" name="Line"/>
          <p:cNvSpPr/>
          <p:nvPr/>
        </p:nvSpPr>
        <p:spPr>
          <a:xfrm>
            <a:off x="9085473" y="9039466"/>
            <a:ext cx="1513054" cy="1"/>
          </a:xfrm>
          <a:prstGeom prst="line">
            <a:avLst/>
          </a:prstGeom>
          <a:ln w="63500">
            <a:solidFill>
              <a:srgbClr val="0D0208"/>
            </a:solidFill>
            <a:prstDash val="sysDot"/>
            <a:miter lim="400000"/>
            <a:tailEnd type="stealth"/>
          </a:ln>
        </p:spPr>
        <p:txBody>
          <a:bodyPr lIns="50800" tIns="50800" rIns="50800" bIns="50800" anchor="ctr"/>
          <a:lstStyle/>
          <a:p>
            <a:pPr/>
          </a:p>
        </p:txBody>
      </p:sp>
      <p:sp>
        <p:nvSpPr>
          <p:cNvPr id="296" name="Line"/>
          <p:cNvSpPr/>
          <p:nvPr/>
        </p:nvSpPr>
        <p:spPr>
          <a:xfrm>
            <a:off x="9085473" y="11298404"/>
            <a:ext cx="1513054" cy="1"/>
          </a:xfrm>
          <a:prstGeom prst="line">
            <a:avLst/>
          </a:prstGeom>
          <a:ln w="63500">
            <a:solidFill>
              <a:srgbClr val="0D0208"/>
            </a:solidFill>
            <a:prstDash val="sysDot"/>
            <a:miter lim="400000"/>
            <a:tailEnd type="stealth"/>
          </a:ln>
        </p:spPr>
        <p:txBody>
          <a:bodyPr lIns="50800" tIns="50800" rIns="50800" bIns="50800" anchor="ctr"/>
          <a:lstStyle/>
          <a:p>
            <a:pPr/>
          </a:p>
        </p:txBody>
      </p:sp>
      <p:sp>
        <p:nvSpPr>
          <p:cNvPr id="297" name="Line"/>
          <p:cNvSpPr/>
          <p:nvPr/>
        </p:nvSpPr>
        <p:spPr>
          <a:xfrm>
            <a:off x="5396328" y="7773403"/>
            <a:ext cx="1809434" cy="1"/>
          </a:xfrm>
          <a:prstGeom prst="line">
            <a:avLst/>
          </a:prstGeom>
          <a:ln w="63500">
            <a:solidFill>
              <a:srgbClr val="0D0208"/>
            </a:solidFill>
            <a:miter lim="400000"/>
            <a:tailEnd type="stealth"/>
          </a:ln>
        </p:spPr>
        <p:txBody>
          <a:bodyPr lIns="50800" tIns="50800" rIns="50800" bIns="50800" anchor="ctr"/>
          <a:lstStyle/>
          <a:p>
            <a:pPr/>
          </a:p>
        </p:txBody>
      </p:sp>
      <p:sp>
        <p:nvSpPr>
          <p:cNvPr id="298" name="Create a function to calculate factorial in Python"/>
          <p:cNvSpPr/>
          <p:nvPr/>
        </p:nvSpPr>
        <p:spPr>
          <a:xfrm>
            <a:off x="713186" y="6250653"/>
            <a:ext cx="4656778" cy="3043493"/>
          </a:xfrm>
          <a:prstGeom prst="ellipse">
            <a:avLst/>
          </a:prstGeom>
          <a:ln w="63500">
            <a:solidFill>
              <a:srgbClr val="0D0208"/>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sz="3200">
                <a:latin typeface="Times Roman"/>
                <a:ea typeface="Times Roman"/>
                <a:cs typeface="Times Roman"/>
                <a:sym typeface="Times Roman"/>
              </a:defRPr>
            </a:lvl1pPr>
          </a:lstStyle>
          <a:p>
            <a:pPr/>
            <a:r>
              <a:t>Create a function to calculate factorial in Python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Model Architecture: Mixture-of-Expert"/>
          <p:cNvSpPr txBox="1"/>
          <p:nvPr>
            <p:ph type="body" idx="21"/>
          </p:nvPr>
        </p:nvSpPr>
        <p:spPr>
          <a:xfrm>
            <a:off x="1123540" y="1128567"/>
            <a:ext cx="11735006" cy="2329481"/>
          </a:xfrm>
          <a:prstGeom prst="rect">
            <a:avLst/>
          </a:prstGeom>
          <a:extLst>
            <a:ext uri="{C572A759-6A51-4108-AA02-DFA0A04FC94B}">
              <ma14:wrappingTextBoxFlag xmlns:ma14="http://schemas.microsoft.com/office/mac/drawingml/2011/main" val="1"/>
            </a:ext>
          </a:extLst>
        </p:spPr>
        <p:txBody>
          <a:bodyPr/>
          <a:lstStyle/>
          <a:p>
            <a:pPr>
              <a:defRPr>
                <a:latin typeface="Times Roman"/>
                <a:ea typeface="Times Roman"/>
                <a:cs typeface="Times Roman"/>
                <a:sym typeface="Times Roman"/>
              </a:defRPr>
            </a:pPr>
            <a:r>
              <a:t>Model Architecture: </a:t>
            </a:r>
            <a:r>
              <a:rPr i="1"/>
              <a:t>Mixture-of-Expert</a:t>
            </a:r>
            <a:endParaRPr i="1"/>
          </a:p>
        </p:txBody>
      </p:sp>
      <p:grpSp>
        <p:nvGrpSpPr>
          <p:cNvPr id="307" name="Group"/>
          <p:cNvGrpSpPr/>
          <p:nvPr/>
        </p:nvGrpSpPr>
        <p:grpSpPr>
          <a:xfrm>
            <a:off x="10667865" y="3658801"/>
            <a:ext cx="5384991" cy="8471836"/>
            <a:chOff x="0" y="0"/>
            <a:chExt cx="5384990" cy="8471834"/>
          </a:xfrm>
        </p:grpSpPr>
        <p:sp>
          <p:nvSpPr>
            <p:cNvPr id="303" name="Mistral 7B Python"/>
            <p:cNvSpPr/>
            <p:nvPr/>
          </p:nvSpPr>
          <p:spPr>
            <a:xfrm>
              <a:off x="0" y="0"/>
              <a:ext cx="5384991" cy="1702940"/>
            </a:xfrm>
            <a:prstGeom prst="roundRect">
              <a:avLst>
                <a:gd name="adj" fmla="val 14493"/>
              </a:avLst>
            </a:prstGeom>
            <a:solidFill>
              <a:srgbClr val="0D0208"/>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825500">
                <a:lnSpc>
                  <a:spcPct val="100000"/>
                </a:lnSpc>
                <a:spcBef>
                  <a:spcPts val="0"/>
                </a:spcBef>
                <a:defRPr b="1" sz="3200">
                  <a:solidFill>
                    <a:srgbClr val="00FF41"/>
                  </a:solidFill>
                </a:defRPr>
              </a:lvl1pPr>
            </a:lstStyle>
            <a:p>
              <a:pPr/>
              <a:r>
                <a:t>Mistral 7B Python</a:t>
              </a:r>
            </a:p>
          </p:txBody>
        </p:sp>
        <p:sp>
          <p:nvSpPr>
            <p:cNvPr id="304" name="Mistral 7B Java"/>
            <p:cNvSpPr/>
            <p:nvPr/>
          </p:nvSpPr>
          <p:spPr>
            <a:xfrm>
              <a:off x="0" y="2256298"/>
              <a:ext cx="5384800" cy="1702940"/>
            </a:xfrm>
            <a:prstGeom prst="roundRect">
              <a:avLst>
                <a:gd name="adj" fmla="val 14493"/>
              </a:avLst>
            </a:prstGeom>
            <a:solidFill>
              <a:srgbClr val="0D0208">
                <a:alpha val="20000"/>
              </a:srgb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825500">
                <a:lnSpc>
                  <a:spcPct val="100000"/>
                </a:lnSpc>
                <a:spcBef>
                  <a:spcPts val="0"/>
                </a:spcBef>
                <a:defRPr b="1" sz="3200">
                  <a:solidFill>
                    <a:srgbClr val="00FF41"/>
                  </a:solidFill>
                </a:defRPr>
              </a:lvl1pPr>
            </a:lstStyle>
            <a:p>
              <a:pPr/>
              <a:r>
                <a:t>Mistral 7B Java</a:t>
              </a:r>
            </a:p>
          </p:txBody>
        </p:sp>
        <p:sp>
          <p:nvSpPr>
            <p:cNvPr id="305" name="Mistral 7B JavaScript"/>
            <p:cNvSpPr/>
            <p:nvPr/>
          </p:nvSpPr>
          <p:spPr>
            <a:xfrm>
              <a:off x="0" y="4512596"/>
              <a:ext cx="5384800" cy="1702941"/>
            </a:xfrm>
            <a:prstGeom prst="roundRect">
              <a:avLst>
                <a:gd name="adj" fmla="val 14493"/>
              </a:avLst>
            </a:prstGeom>
            <a:solidFill>
              <a:srgbClr val="0D0208">
                <a:alpha val="20000"/>
              </a:srgb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825500">
                <a:lnSpc>
                  <a:spcPct val="100000"/>
                </a:lnSpc>
                <a:spcBef>
                  <a:spcPts val="0"/>
                </a:spcBef>
                <a:defRPr b="1" sz="3200">
                  <a:solidFill>
                    <a:srgbClr val="00FF41"/>
                  </a:solidFill>
                </a:defRPr>
              </a:lvl1pPr>
            </a:lstStyle>
            <a:p>
              <a:pPr/>
              <a:r>
                <a:t>Mistral 7B JavaScript</a:t>
              </a:r>
            </a:p>
          </p:txBody>
        </p:sp>
        <p:sp>
          <p:nvSpPr>
            <p:cNvPr id="306" name="Mistral 7B C++"/>
            <p:cNvSpPr/>
            <p:nvPr/>
          </p:nvSpPr>
          <p:spPr>
            <a:xfrm>
              <a:off x="0" y="6768895"/>
              <a:ext cx="5384800" cy="1702940"/>
            </a:xfrm>
            <a:prstGeom prst="roundRect">
              <a:avLst>
                <a:gd name="adj" fmla="val 14493"/>
              </a:avLst>
            </a:prstGeom>
            <a:solidFill>
              <a:srgbClr val="0D0208">
                <a:alpha val="20000"/>
              </a:srgb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825500">
                <a:lnSpc>
                  <a:spcPct val="100000"/>
                </a:lnSpc>
                <a:spcBef>
                  <a:spcPts val="0"/>
                </a:spcBef>
                <a:defRPr b="1" sz="3200">
                  <a:solidFill>
                    <a:srgbClr val="00FF41"/>
                  </a:solidFill>
                </a:defRPr>
              </a:lvl1pPr>
            </a:lstStyle>
            <a:p>
              <a:pPr/>
              <a:r>
                <a:t>Mistral 7B C++</a:t>
              </a:r>
            </a:p>
          </p:txBody>
        </p:sp>
      </p:grpSp>
      <p:grpSp>
        <p:nvGrpSpPr>
          <p:cNvPr id="310" name="Group"/>
          <p:cNvGrpSpPr/>
          <p:nvPr/>
        </p:nvGrpSpPr>
        <p:grpSpPr>
          <a:xfrm>
            <a:off x="6265705" y="2780375"/>
            <a:ext cx="10849575" cy="10228689"/>
            <a:chOff x="0" y="0"/>
            <a:chExt cx="10849574" cy="10228688"/>
          </a:xfrm>
        </p:grpSpPr>
        <p:sp>
          <p:nvSpPr>
            <p:cNvPr id="308" name="Rounded Rectangle"/>
            <p:cNvSpPr/>
            <p:nvPr/>
          </p:nvSpPr>
          <p:spPr>
            <a:xfrm>
              <a:off x="0" y="0"/>
              <a:ext cx="10849575" cy="10228689"/>
            </a:xfrm>
            <a:prstGeom prst="roundRect">
              <a:avLst>
                <a:gd name="adj" fmla="val 1954"/>
              </a:avLst>
            </a:prstGeom>
            <a:noFill/>
            <a:ln w="88900" cap="flat">
              <a:solidFill>
                <a:srgbClr val="0D0208"/>
              </a:solidFill>
              <a:prstDash val="sysDot"/>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09" name="MoE"/>
            <p:cNvSpPr txBox="1"/>
            <p:nvPr/>
          </p:nvSpPr>
          <p:spPr>
            <a:xfrm>
              <a:off x="9448901" y="9472561"/>
              <a:ext cx="1104596" cy="647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3600"/>
              </a:lvl1pPr>
            </a:lstStyle>
            <a:p>
              <a:pPr/>
              <a:r>
                <a:t>MoE</a:t>
              </a:r>
            </a:p>
          </p:txBody>
        </p:sp>
      </p:grpSp>
      <p:sp>
        <p:nvSpPr>
          <p:cNvPr id="311" name="Router"/>
          <p:cNvSpPr/>
          <p:nvPr/>
        </p:nvSpPr>
        <p:spPr>
          <a:xfrm>
            <a:off x="7267673" y="3723078"/>
            <a:ext cx="1716713" cy="8343282"/>
          </a:xfrm>
          <a:prstGeom prst="roundRect">
            <a:avLst>
              <a:gd name="adj" fmla="val 11097"/>
            </a:avLst>
          </a:prstGeom>
          <a:solidFill>
            <a:srgbClr val="78948D"/>
          </a:solidFill>
          <a:ln w="63500">
            <a:solidFill>
              <a:srgbClr val="78948D"/>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b="1" sz="3200">
                <a:solidFill>
                  <a:srgbClr val="FFFFFF"/>
                </a:solidFill>
              </a:defRPr>
            </a:lvl1pPr>
          </a:lstStyle>
          <a:p>
            <a:pPr/>
            <a:r>
              <a:t>Router</a:t>
            </a:r>
          </a:p>
        </p:txBody>
      </p:sp>
      <p:sp>
        <p:nvSpPr>
          <p:cNvPr id="312" name="Line"/>
          <p:cNvSpPr/>
          <p:nvPr/>
        </p:nvSpPr>
        <p:spPr>
          <a:xfrm>
            <a:off x="9085473" y="4521588"/>
            <a:ext cx="1513054" cy="1"/>
          </a:xfrm>
          <a:prstGeom prst="line">
            <a:avLst/>
          </a:prstGeom>
          <a:ln w="63500">
            <a:solidFill>
              <a:srgbClr val="C6332E"/>
            </a:solidFill>
            <a:miter lim="400000"/>
            <a:tailEnd type="stealth"/>
          </a:ln>
        </p:spPr>
        <p:txBody>
          <a:bodyPr lIns="50800" tIns="50800" rIns="50800" bIns="50800" anchor="ctr"/>
          <a:lstStyle/>
          <a:p>
            <a:pPr/>
          </a:p>
        </p:txBody>
      </p:sp>
      <p:sp>
        <p:nvSpPr>
          <p:cNvPr id="313" name="Line"/>
          <p:cNvSpPr/>
          <p:nvPr/>
        </p:nvSpPr>
        <p:spPr>
          <a:xfrm>
            <a:off x="9085473" y="6780527"/>
            <a:ext cx="1513054" cy="1"/>
          </a:xfrm>
          <a:prstGeom prst="line">
            <a:avLst/>
          </a:prstGeom>
          <a:ln w="63500">
            <a:solidFill>
              <a:srgbClr val="0D0208"/>
            </a:solidFill>
            <a:prstDash val="sysDot"/>
            <a:miter lim="400000"/>
            <a:tailEnd type="stealth"/>
          </a:ln>
        </p:spPr>
        <p:txBody>
          <a:bodyPr lIns="50800" tIns="50800" rIns="50800" bIns="50800" anchor="ctr"/>
          <a:lstStyle/>
          <a:p>
            <a:pPr/>
          </a:p>
        </p:txBody>
      </p:sp>
      <p:sp>
        <p:nvSpPr>
          <p:cNvPr id="314" name="Line"/>
          <p:cNvSpPr/>
          <p:nvPr/>
        </p:nvSpPr>
        <p:spPr>
          <a:xfrm>
            <a:off x="9085473" y="9039465"/>
            <a:ext cx="1513054" cy="1"/>
          </a:xfrm>
          <a:prstGeom prst="line">
            <a:avLst/>
          </a:prstGeom>
          <a:ln w="63500">
            <a:solidFill>
              <a:srgbClr val="0D0208"/>
            </a:solidFill>
            <a:prstDash val="sysDot"/>
            <a:miter lim="400000"/>
            <a:tailEnd type="stealth"/>
          </a:ln>
        </p:spPr>
        <p:txBody>
          <a:bodyPr lIns="50800" tIns="50800" rIns="50800" bIns="50800" anchor="ctr"/>
          <a:lstStyle/>
          <a:p>
            <a:pPr/>
          </a:p>
        </p:txBody>
      </p:sp>
      <p:sp>
        <p:nvSpPr>
          <p:cNvPr id="315" name="Line"/>
          <p:cNvSpPr/>
          <p:nvPr/>
        </p:nvSpPr>
        <p:spPr>
          <a:xfrm>
            <a:off x="9085473" y="11298404"/>
            <a:ext cx="1513054" cy="1"/>
          </a:xfrm>
          <a:prstGeom prst="line">
            <a:avLst/>
          </a:prstGeom>
          <a:ln w="63500">
            <a:solidFill>
              <a:srgbClr val="0D0208"/>
            </a:solidFill>
            <a:prstDash val="sysDot"/>
            <a:miter lim="400000"/>
            <a:tailEnd type="stealth"/>
          </a:ln>
        </p:spPr>
        <p:txBody>
          <a:bodyPr lIns="50800" tIns="50800" rIns="50800" bIns="50800" anchor="ctr"/>
          <a:lstStyle/>
          <a:p>
            <a:pPr/>
          </a:p>
        </p:txBody>
      </p:sp>
      <p:sp>
        <p:nvSpPr>
          <p:cNvPr id="316" name="Line"/>
          <p:cNvSpPr/>
          <p:nvPr/>
        </p:nvSpPr>
        <p:spPr>
          <a:xfrm>
            <a:off x="5396328" y="7773403"/>
            <a:ext cx="1809434" cy="1"/>
          </a:xfrm>
          <a:prstGeom prst="line">
            <a:avLst/>
          </a:prstGeom>
          <a:ln w="63500">
            <a:solidFill>
              <a:srgbClr val="0D0208"/>
            </a:solidFill>
            <a:miter lim="400000"/>
            <a:tailEnd type="stealth"/>
          </a:ln>
        </p:spPr>
        <p:txBody>
          <a:bodyPr lIns="50800" tIns="50800" rIns="50800" bIns="50800" anchor="ctr"/>
          <a:lstStyle/>
          <a:p>
            <a:pPr/>
          </a:p>
        </p:txBody>
      </p:sp>
      <p:sp>
        <p:nvSpPr>
          <p:cNvPr id="317" name="Create a function to calculate factorial in Python"/>
          <p:cNvSpPr/>
          <p:nvPr/>
        </p:nvSpPr>
        <p:spPr>
          <a:xfrm>
            <a:off x="713186" y="6250653"/>
            <a:ext cx="4656778" cy="3043492"/>
          </a:xfrm>
          <a:prstGeom prst="ellipse">
            <a:avLst/>
          </a:prstGeom>
          <a:ln w="63500">
            <a:solidFill>
              <a:srgbClr val="0D0208"/>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sz="3200">
                <a:latin typeface="Times Roman"/>
                <a:ea typeface="Times Roman"/>
                <a:cs typeface="Times Roman"/>
                <a:sym typeface="Times Roman"/>
              </a:defRPr>
            </a:lvl1pPr>
          </a:lstStyle>
          <a:p>
            <a:pPr/>
            <a:r>
              <a:t>Create a function to calculate factorial in Python</a:t>
            </a:r>
          </a:p>
        </p:txBody>
      </p:sp>
      <p:grpSp>
        <p:nvGrpSpPr>
          <p:cNvPr id="327" name="Group"/>
          <p:cNvGrpSpPr/>
          <p:nvPr/>
        </p:nvGrpSpPr>
        <p:grpSpPr>
          <a:xfrm>
            <a:off x="16103940" y="4434336"/>
            <a:ext cx="3188382" cy="6829176"/>
            <a:chOff x="0" y="0"/>
            <a:chExt cx="3188381" cy="6829175"/>
          </a:xfrm>
        </p:grpSpPr>
        <p:grpSp>
          <p:nvGrpSpPr>
            <p:cNvPr id="321" name="Group"/>
            <p:cNvGrpSpPr/>
            <p:nvPr/>
          </p:nvGrpSpPr>
          <p:grpSpPr>
            <a:xfrm>
              <a:off x="1729905" y="3014280"/>
              <a:ext cx="665814" cy="649574"/>
              <a:chOff x="0" y="0"/>
              <a:chExt cx="665812" cy="649573"/>
            </a:xfrm>
          </p:grpSpPr>
          <p:sp>
            <p:nvSpPr>
              <p:cNvPr id="318" name="Circle"/>
              <p:cNvSpPr/>
              <p:nvPr/>
            </p:nvSpPr>
            <p:spPr>
              <a:xfrm>
                <a:off x="0" y="0"/>
                <a:ext cx="649574" cy="649574"/>
              </a:xfrm>
              <a:prstGeom prst="ellipse">
                <a:avLst/>
              </a:prstGeom>
              <a:noFill/>
              <a:ln w="635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19" name="Line"/>
              <p:cNvSpPr/>
              <p:nvPr/>
            </p:nvSpPr>
            <p:spPr>
              <a:xfrm flipV="1">
                <a:off x="324786" y="-1"/>
                <a:ext cx="1" cy="649575"/>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p>
            </p:txBody>
          </p:sp>
          <p:sp>
            <p:nvSpPr>
              <p:cNvPr id="320" name="Line"/>
              <p:cNvSpPr/>
              <p:nvPr/>
            </p:nvSpPr>
            <p:spPr>
              <a:xfrm>
                <a:off x="16239" y="324786"/>
                <a:ext cx="649574"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p>
            </p:txBody>
          </p:sp>
        </p:grpSp>
        <p:sp>
          <p:nvSpPr>
            <p:cNvPr id="322" name="Line"/>
            <p:cNvSpPr/>
            <p:nvPr/>
          </p:nvSpPr>
          <p:spPr>
            <a:xfrm>
              <a:off x="36923" y="0"/>
              <a:ext cx="2023571" cy="29962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35" y="0"/>
                  </a:lnTo>
                  <a:lnTo>
                    <a:pt x="21600" y="21600"/>
                  </a:lnTo>
                </a:path>
              </a:pathLst>
            </a:custGeom>
            <a:noFill/>
            <a:ln w="63500" cap="flat">
              <a:solidFill>
                <a:srgbClr val="C5332D"/>
              </a:solidFill>
              <a:prstDash val="solid"/>
              <a:miter lim="400000"/>
              <a:tailEnd type="stealth" w="med" len="med"/>
            </a:ln>
            <a:effectLst/>
          </p:spPr>
          <p:txBody>
            <a:bodyPr wrap="square" lIns="50800" tIns="50800" rIns="50800" bIns="50800" numCol="1" anchor="ctr">
              <a:noAutofit/>
            </a:bodyPr>
            <a:lstStyle/>
            <a:p>
              <a:pPr/>
            </a:p>
          </p:txBody>
        </p:sp>
        <p:sp>
          <p:nvSpPr>
            <p:cNvPr id="323" name="Line"/>
            <p:cNvSpPr/>
            <p:nvPr/>
          </p:nvSpPr>
          <p:spPr>
            <a:xfrm>
              <a:off x="0" y="2297463"/>
              <a:ext cx="1953514" cy="1"/>
            </a:xfrm>
            <a:prstGeom prst="line">
              <a:avLst/>
            </a:prstGeom>
            <a:noFill/>
            <a:ln w="63500" cap="flat">
              <a:solidFill>
                <a:srgbClr val="000000"/>
              </a:solidFill>
              <a:prstDash val="sysDot"/>
              <a:miter lim="400000"/>
            </a:ln>
            <a:effectLst/>
          </p:spPr>
          <p:txBody>
            <a:bodyPr wrap="square" lIns="50800" tIns="50800" rIns="50800" bIns="50800" numCol="1" anchor="ctr">
              <a:noAutofit/>
            </a:bodyPr>
            <a:lstStyle/>
            <a:p>
              <a:pPr/>
            </a:p>
          </p:txBody>
        </p:sp>
        <p:sp>
          <p:nvSpPr>
            <p:cNvPr id="324" name="Line"/>
            <p:cNvSpPr/>
            <p:nvPr/>
          </p:nvSpPr>
          <p:spPr>
            <a:xfrm flipH="1" rot="10800000">
              <a:off x="36923" y="3681893"/>
              <a:ext cx="2023571" cy="31472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35" y="0"/>
                  </a:lnTo>
                  <a:lnTo>
                    <a:pt x="21600" y="21600"/>
                  </a:lnTo>
                </a:path>
              </a:pathLst>
            </a:custGeom>
            <a:noFill/>
            <a:ln w="63500" cap="flat">
              <a:solidFill>
                <a:srgbClr val="000000"/>
              </a:solidFill>
              <a:prstDash val="sysDot"/>
              <a:miter lim="400000"/>
              <a:tailEnd type="stealth" w="med" len="med"/>
            </a:ln>
            <a:effectLst/>
          </p:spPr>
          <p:txBody>
            <a:bodyPr wrap="square" lIns="50800" tIns="50800" rIns="50800" bIns="50800" numCol="1" anchor="ctr">
              <a:noAutofit/>
            </a:bodyPr>
            <a:lstStyle/>
            <a:p>
              <a:pPr/>
            </a:p>
          </p:txBody>
        </p:sp>
        <p:sp>
          <p:nvSpPr>
            <p:cNvPr id="325" name="Line"/>
            <p:cNvSpPr/>
            <p:nvPr/>
          </p:nvSpPr>
          <p:spPr>
            <a:xfrm>
              <a:off x="2366010" y="3339067"/>
              <a:ext cx="822372" cy="1"/>
            </a:xfrm>
            <a:prstGeom prst="line">
              <a:avLst/>
            </a:prstGeom>
            <a:noFill/>
            <a:ln w="63500" cap="flat">
              <a:solidFill>
                <a:srgbClr val="000000"/>
              </a:solidFill>
              <a:prstDash val="solid"/>
              <a:miter lim="400000"/>
              <a:tailEnd type="stealth" w="med" len="med"/>
            </a:ln>
            <a:effectLst/>
          </p:spPr>
          <p:txBody>
            <a:bodyPr wrap="square" lIns="50800" tIns="50800" rIns="50800" bIns="50800" numCol="1" anchor="ctr">
              <a:noAutofit/>
            </a:bodyPr>
            <a:lstStyle/>
            <a:p>
              <a:pPr/>
            </a:p>
          </p:txBody>
        </p:sp>
        <p:sp>
          <p:nvSpPr>
            <p:cNvPr id="326" name="Line"/>
            <p:cNvSpPr/>
            <p:nvPr/>
          </p:nvSpPr>
          <p:spPr>
            <a:xfrm>
              <a:off x="0" y="4608863"/>
              <a:ext cx="1953514" cy="1"/>
            </a:xfrm>
            <a:prstGeom prst="line">
              <a:avLst/>
            </a:prstGeom>
            <a:noFill/>
            <a:ln w="63500" cap="flat">
              <a:solidFill>
                <a:srgbClr val="000000"/>
              </a:solidFill>
              <a:prstDash val="sysDot"/>
              <a:miter lim="400000"/>
            </a:ln>
            <a:effectLst/>
          </p:spPr>
          <p:txBody>
            <a:bodyPr wrap="square" lIns="50800" tIns="50800" rIns="50800" bIns="50800" numCol="1" anchor="ctr">
              <a:noAutofit/>
            </a:bodyPr>
            <a:lstStyle/>
            <a:p>
              <a:pPr/>
            </a:p>
          </p:txBody>
        </p:sp>
      </p:grpSp>
      <p:sp>
        <p:nvSpPr>
          <p:cNvPr id="328" name="def factorial(n):…"/>
          <p:cNvSpPr/>
          <p:nvPr/>
        </p:nvSpPr>
        <p:spPr>
          <a:xfrm>
            <a:off x="19375157" y="5633481"/>
            <a:ext cx="4327407" cy="4279845"/>
          </a:xfrm>
          <a:prstGeom prst="rect">
            <a:avLst/>
          </a:prstGeom>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p>
            <a:pPr lvl="1" defTabSz="825500">
              <a:lnSpc>
                <a:spcPct val="100000"/>
              </a:lnSpc>
              <a:spcBef>
                <a:spcPts val="0"/>
              </a:spcBef>
              <a:defRPr sz="3200">
                <a:latin typeface="Times Roman"/>
                <a:ea typeface="Times Roman"/>
                <a:cs typeface="Times Roman"/>
                <a:sym typeface="Times Roman"/>
              </a:defRPr>
            </a:pPr>
            <a:r>
              <a:t>def factorial(n):</a:t>
            </a:r>
          </a:p>
          <a:p>
            <a:pPr lvl="2" defTabSz="825500">
              <a:lnSpc>
                <a:spcPct val="100000"/>
              </a:lnSpc>
              <a:spcBef>
                <a:spcPts val="0"/>
              </a:spcBef>
              <a:defRPr sz="3200">
                <a:latin typeface="Times Roman"/>
                <a:ea typeface="Times Roman"/>
                <a:cs typeface="Times Roman"/>
                <a:sym typeface="Times Roman"/>
              </a:defRPr>
            </a:pPr>
            <a:r>
              <a:t>return 1</a:t>
            </a:r>
          </a:p>
          <a:p>
            <a:pPr lvl="3" defTabSz="825500">
              <a:lnSpc>
                <a:spcPct val="100000"/>
              </a:lnSpc>
              <a:spcBef>
                <a:spcPts val="0"/>
              </a:spcBef>
              <a:defRPr sz="3200">
                <a:latin typeface="Times Roman"/>
                <a:ea typeface="Times Roman"/>
                <a:cs typeface="Times Roman"/>
                <a:sym typeface="Times Roman"/>
              </a:defRPr>
            </a:pPr>
            <a:r>
              <a:t>if n == 0</a:t>
            </a:r>
          </a:p>
          <a:p>
            <a:pPr lvl="3" defTabSz="825500">
              <a:lnSpc>
                <a:spcPct val="100000"/>
              </a:lnSpc>
              <a:spcBef>
                <a:spcPts val="0"/>
              </a:spcBef>
              <a:defRPr sz="3200">
                <a:latin typeface="Times Roman"/>
                <a:ea typeface="Times Roman"/>
                <a:cs typeface="Times Roman"/>
                <a:sym typeface="Times Roman"/>
              </a:defRPr>
            </a:pPr>
            <a:r>
              <a:t>else n * factorial(n - 1)</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327"/>
                                        </p:tgtEl>
                                        <p:attrNameLst>
                                          <p:attrName>style.visibility</p:attrName>
                                        </p:attrNameLst>
                                      </p:cBhvr>
                                      <p:to>
                                        <p:strVal val="visible"/>
                                      </p:to>
                                    </p:set>
                                    <p:animEffect filter="wipe(left)" transition="in">
                                      <p:cBhvr>
                                        <p:cTn id="7" dur="800"/>
                                        <p:tgtEl>
                                          <p:spTgt spid="327"/>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0" presetID="1" grpId="2" fill="hold">
                                  <p:stCondLst>
                                    <p:cond delay="0"/>
                                  </p:stCondLst>
                                  <p:iterate type="el" backwards="0">
                                    <p:tmAbs val="0"/>
                                  </p:iterate>
                                  <p:childTnLst>
                                    <p:set>
                                      <p:cBhvr>
                                        <p:cTn id="11" fill="hold"/>
                                        <p:tgtEl>
                                          <p:spTgt spid="3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8" grpId="2"/>
      <p:bldP build="whole" bldLvl="1" animBg="1" rev="0" advAuto="0" spid="327"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Oval"/>
          <p:cNvSpPr/>
          <p:nvPr/>
        </p:nvSpPr>
        <p:spPr>
          <a:xfrm>
            <a:off x="9465027" y="9438984"/>
            <a:ext cx="5453946" cy="3023387"/>
          </a:xfrm>
          <a:prstGeom prst="ellipse">
            <a:avLst/>
          </a:prstGeom>
          <a:solidFill>
            <a:srgbClr val="CBBEB7"/>
          </a:solidFill>
          <a:ln w="63500">
            <a:solidFill>
              <a:srgbClr val="522911"/>
            </a:solidFill>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33" name="Oval"/>
          <p:cNvSpPr/>
          <p:nvPr/>
        </p:nvSpPr>
        <p:spPr>
          <a:xfrm>
            <a:off x="9465027" y="2387411"/>
            <a:ext cx="5453946" cy="3023388"/>
          </a:xfrm>
          <a:prstGeom prst="ellipse">
            <a:avLst/>
          </a:prstGeom>
          <a:solidFill>
            <a:srgbClr val="CBBEB7"/>
          </a:solidFill>
          <a:ln w="63500">
            <a:solidFill>
              <a:srgbClr val="522911"/>
            </a:solidFill>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34" name="Results"/>
          <p:cNvSpPr txBox="1"/>
          <p:nvPr>
            <p:ph type="body" idx="21"/>
          </p:nvPr>
        </p:nvSpPr>
        <p:spPr>
          <a:xfrm>
            <a:off x="1123540" y="1128567"/>
            <a:ext cx="11735006" cy="1960617"/>
          </a:xfrm>
          <a:prstGeom prst="rect">
            <a:avLst/>
          </a:prstGeom>
          <a:extLst>
            <a:ext uri="{C572A759-6A51-4108-AA02-DFA0A04FC94B}">
              <ma14:wrappingTextBoxFlag xmlns:ma14="http://schemas.microsoft.com/office/mac/drawingml/2011/main" val="1"/>
            </a:ext>
          </a:extLst>
        </p:spPr>
        <p:txBody>
          <a:bodyPr/>
          <a:lstStyle>
            <a:lvl1pPr>
              <a:defRPr>
                <a:latin typeface="Times Roman"/>
                <a:ea typeface="Times Roman"/>
                <a:cs typeface="Times Roman"/>
                <a:sym typeface="Times Roman"/>
              </a:defRPr>
            </a:lvl1pPr>
          </a:lstStyle>
          <a:p>
            <a:pPr/>
            <a:r>
              <a:t>Results</a:t>
            </a:r>
            <a:endParaRPr i="1"/>
          </a:p>
        </p:txBody>
      </p:sp>
      <p:sp>
        <p:nvSpPr>
          <p:cNvPr id="335" name="Metrics: CodeBLEU…"/>
          <p:cNvSpPr/>
          <p:nvPr/>
        </p:nvSpPr>
        <p:spPr>
          <a:xfrm>
            <a:off x="1207463" y="2505435"/>
            <a:ext cx="7178012" cy="4004427"/>
          </a:xfrm>
          <a:prstGeom prst="roundRect">
            <a:avLst>
              <a:gd name="adj" fmla="val 4757"/>
            </a:avLst>
          </a:prstGeom>
          <a:solidFill>
            <a:srgbClr val="938160"/>
          </a:solidFill>
          <a:ln w="12700">
            <a:miter lim="400000"/>
          </a:ln>
          <a:extLst>
            <a:ext uri="{C572A759-6A51-4108-AA02-DFA0A04FC94B}">
              <ma14:wrappingTextBoxFlag xmlns:ma14="http://schemas.microsoft.com/office/mac/drawingml/2011/main" val="1"/>
            </a:ext>
          </a:extLst>
        </p:spPr>
        <p:txBody>
          <a:bodyPr lIns="50800" tIns="50800" rIns="50800" bIns="50800"/>
          <a:lstStyle/>
          <a:p>
            <a:pPr lvl="2" defTabSz="825500">
              <a:lnSpc>
                <a:spcPct val="100000"/>
              </a:lnSpc>
              <a:spcBef>
                <a:spcPts val="0"/>
              </a:spcBef>
              <a:defRPr sz="4000" u="sng">
                <a:latin typeface="Times Roman"/>
                <a:ea typeface="Times Roman"/>
                <a:cs typeface="Times Roman"/>
                <a:sym typeface="Times Roman"/>
              </a:defRPr>
            </a:pPr>
          </a:p>
          <a:p>
            <a:pPr lvl="2" defTabSz="825500">
              <a:lnSpc>
                <a:spcPct val="100000"/>
              </a:lnSpc>
              <a:spcBef>
                <a:spcPts val="0"/>
              </a:spcBef>
              <a:defRPr sz="4000" u="sng">
                <a:latin typeface="Times Roman"/>
                <a:ea typeface="Times Roman"/>
                <a:cs typeface="Times Roman"/>
                <a:sym typeface="Times Roman"/>
              </a:defRPr>
            </a:pPr>
            <a:r>
              <a:t>Metrics: </a:t>
            </a:r>
            <a:r>
              <a:rPr i="1"/>
              <a:t>CodeBLEU</a:t>
            </a:r>
          </a:p>
          <a:p>
            <a:pPr lvl="2" defTabSz="825500">
              <a:lnSpc>
                <a:spcPct val="100000"/>
              </a:lnSpc>
              <a:spcBef>
                <a:spcPts val="0"/>
              </a:spcBef>
              <a:defRPr sz="4000" u="sng">
                <a:latin typeface="Times Roman"/>
                <a:ea typeface="Times Roman"/>
                <a:cs typeface="Times Roman"/>
                <a:sym typeface="Times Roman"/>
              </a:defRPr>
            </a:pPr>
          </a:p>
          <a:p>
            <a:pPr lvl="2" defTabSz="825500">
              <a:lnSpc>
                <a:spcPct val="100000"/>
              </a:lnSpc>
              <a:spcBef>
                <a:spcPts val="0"/>
              </a:spcBef>
              <a:defRPr sz="3200">
                <a:latin typeface="Times Roman"/>
                <a:ea typeface="Times Roman"/>
                <a:cs typeface="Times Roman"/>
                <a:sym typeface="Times Roman"/>
              </a:defRPr>
            </a:pPr>
            <a:r>
              <a:t>Calculate the weighted n-gram </a:t>
            </a:r>
          </a:p>
          <a:p>
            <a:pPr lvl="2" defTabSz="825500">
              <a:lnSpc>
                <a:spcPct val="100000"/>
              </a:lnSpc>
              <a:spcBef>
                <a:spcPts val="0"/>
              </a:spcBef>
              <a:defRPr sz="3200">
                <a:latin typeface="Times Roman"/>
                <a:ea typeface="Times Roman"/>
                <a:cs typeface="Times Roman"/>
                <a:sym typeface="Times Roman"/>
              </a:defRPr>
            </a:pPr>
            <a:r>
              <a:t>match score given the output and </a:t>
            </a:r>
          </a:p>
          <a:p>
            <a:pPr lvl="2" defTabSz="825500">
              <a:lnSpc>
                <a:spcPct val="100000"/>
              </a:lnSpc>
              <a:spcBef>
                <a:spcPts val="0"/>
              </a:spcBef>
              <a:defRPr sz="3200">
                <a:latin typeface="Times Roman"/>
                <a:ea typeface="Times Roman"/>
                <a:cs typeface="Times Roman"/>
                <a:sym typeface="Times Roman"/>
              </a:defRPr>
            </a:pPr>
            <a:r>
              <a:t>the reference solution.</a:t>
            </a:r>
          </a:p>
          <a:p>
            <a:pPr lvl="2" defTabSz="825500">
              <a:lnSpc>
                <a:spcPct val="100000"/>
              </a:lnSpc>
              <a:spcBef>
                <a:spcPts val="0"/>
              </a:spcBef>
              <a:defRPr sz="2000">
                <a:latin typeface="Times Roman"/>
                <a:ea typeface="Times Roman"/>
                <a:cs typeface="Times Roman"/>
                <a:sym typeface="Times Roman"/>
              </a:defRPr>
            </a:pPr>
          </a:p>
        </p:txBody>
      </p:sp>
      <p:graphicFrame>
        <p:nvGraphicFramePr>
          <p:cNvPr id="336" name="Table 1"/>
          <p:cNvGraphicFramePr/>
          <p:nvPr/>
        </p:nvGraphicFramePr>
        <p:xfrm>
          <a:off x="1235116" y="7097793"/>
          <a:ext cx="7241512" cy="5348912"/>
        </p:xfrm>
        <a:graphic xmlns:a="http://schemas.openxmlformats.org/drawingml/2006/main">
          <a:graphicData uri="http://schemas.openxmlformats.org/drawingml/2006/table">
            <a:tbl>
              <a:tblPr firstCol="1" firstRow="1" lastCol="0" lastRow="0" bandCol="0" bandRow="0" rtl="0">
                <a:tableStyleId>{C7B018BB-80A7-4F77-B60F-C8B233D01FF8}</a:tableStyleId>
              </a:tblPr>
              <a:tblGrid>
                <a:gridCol w="2392670"/>
                <a:gridCol w="2392670"/>
                <a:gridCol w="2392670"/>
              </a:tblGrid>
              <a:tr h="1057082">
                <a:tc>
                  <a:txBody>
                    <a:bodyPr/>
                    <a:lstStyle/>
                    <a:p>
                      <a:pPr defTabSz="914400">
                        <a:tabLst>
                          <a:tab pos="1663700" algn="l"/>
                        </a:tabLst>
                        <a:defRPr b="0"/>
                      </a:pPr>
                      <a:r>
                        <a:rPr b="1" sz="2800">
                          <a:solidFill>
                            <a:srgbClr val="FFFFFF"/>
                          </a:solidFill>
                          <a:latin typeface="Times Roman"/>
                          <a:ea typeface="Times Roman"/>
                          <a:cs typeface="Times Roman"/>
                          <a:sym typeface="Times Roman"/>
                        </a:rPr>
                        <a:t>Language</a:t>
                      </a:r>
                    </a:p>
                  </a:txBody>
                  <a:tcPr marL="50800" marR="50800" marT="50800" marB="50800" anchor="ctr" anchorCtr="0" horzOverflow="overflow">
                    <a:lnL w="63500">
                      <a:solidFill>
                        <a:srgbClr val="000000"/>
                      </a:solidFill>
                      <a:miter lim="400000"/>
                    </a:lnL>
                    <a:lnR w="63500">
                      <a:solidFill>
                        <a:srgbClr val="536773"/>
                      </a:solidFill>
                      <a:miter lim="400000"/>
                    </a:lnR>
                    <a:lnT w="63500">
                      <a:solidFill>
                        <a:srgbClr val="000000"/>
                      </a:solidFill>
                      <a:miter lim="400000"/>
                    </a:lnT>
                    <a:lnB w="63500">
                      <a:solidFill>
                        <a:srgbClr val="000000"/>
                      </a:solidFill>
                      <a:miter lim="400000"/>
                    </a:lnB>
                    <a:solidFill>
                      <a:srgbClr val="003B00"/>
                    </a:solidFill>
                  </a:tcPr>
                </a:tc>
                <a:tc>
                  <a:txBody>
                    <a:bodyPr/>
                    <a:lstStyle/>
                    <a:p>
                      <a:pPr defTabSz="914400">
                        <a:tabLst>
                          <a:tab pos="1663700" algn="l"/>
                        </a:tabLst>
                        <a:defRPr b="0"/>
                      </a:pPr>
                      <a:r>
                        <a:rPr b="1" sz="2800">
                          <a:solidFill>
                            <a:srgbClr val="FFFFFF"/>
                          </a:solidFill>
                          <a:latin typeface="Times Roman"/>
                          <a:ea typeface="Times Roman"/>
                          <a:cs typeface="Times Roman"/>
                          <a:sym typeface="Times Roman"/>
                        </a:rPr>
                        <a:t>Baseline</a:t>
                      </a:r>
                    </a:p>
                  </a:txBody>
                  <a:tcPr marL="50800" marR="50800" marT="50800" marB="50800" anchor="ctr" anchorCtr="0" horzOverflow="overflow">
                    <a:lnL w="63500">
                      <a:solidFill>
                        <a:srgbClr val="536773"/>
                      </a:solidFill>
                      <a:miter lim="400000"/>
                    </a:lnL>
                    <a:lnR w="63500">
                      <a:solidFill>
                        <a:srgbClr val="536773"/>
                      </a:solidFill>
                      <a:miter lim="400000"/>
                    </a:lnR>
                    <a:lnT w="63500">
                      <a:solidFill>
                        <a:srgbClr val="000000"/>
                      </a:solidFill>
                      <a:miter lim="400000"/>
                    </a:lnT>
                    <a:lnB w="63500">
                      <a:solidFill>
                        <a:srgbClr val="000000"/>
                      </a:solidFill>
                      <a:miter lim="400000"/>
                    </a:lnB>
                    <a:solidFill>
                      <a:srgbClr val="003B00"/>
                    </a:solidFill>
                  </a:tcPr>
                </a:tc>
                <a:tc>
                  <a:txBody>
                    <a:bodyPr/>
                    <a:lstStyle/>
                    <a:p>
                      <a:pPr defTabSz="914400">
                        <a:tabLst>
                          <a:tab pos="1663700" algn="l"/>
                        </a:tabLst>
                        <a:defRPr b="0"/>
                      </a:pPr>
                      <a:r>
                        <a:rPr b="1" sz="2800">
                          <a:solidFill>
                            <a:srgbClr val="FFFFFF"/>
                          </a:solidFill>
                          <a:latin typeface="Times Roman"/>
                          <a:ea typeface="Times Roman"/>
                          <a:cs typeface="Times Roman"/>
                          <a:sym typeface="Times Roman"/>
                        </a:rPr>
                        <a:t>Finetuned</a:t>
                      </a:r>
                    </a:p>
                  </a:txBody>
                  <a:tcPr marL="50800" marR="50800" marT="50800" marB="50800" anchor="ctr" anchorCtr="0" horzOverflow="overflow">
                    <a:lnL w="63500">
                      <a:solidFill>
                        <a:srgbClr val="536773"/>
                      </a:solidFill>
                      <a:miter lim="400000"/>
                    </a:lnL>
                    <a:lnR w="63500">
                      <a:solidFill>
                        <a:srgbClr val="000000"/>
                      </a:solidFill>
                      <a:miter lim="400000"/>
                    </a:lnR>
                    <a:lnT w="63500">
                      <a:solidFill>
                        <a:srgbClr val="000000"/>
                      </a:solidFill>
                      <a:miter lim="400000"/>
                    </a:lnT>
                    <a:lnB w="63500">
                      <a:solidFill>
                        <a:srgbClr val="000000"/>
                      </a:solidFill>
                      <a:miter lim="400000"/>
                    </a:lnB>
                    <a:solidFill>
                      <a:srgbClr val="003B00"/>
                    </a:solidFill>
                  </a:tcPr>
                </a:tc>
              </a:tr>
              <a:tr h="1057082">
                <a:tc>
                  <a:txBody>
                    <a:bodyPr/>
                    <a:lstStyle/>
                    <a:p>
                      <a:pPr defTabSz="914400">
                        <a:tabLst>
                          <a:tab pos="1663700" algn="l"/>
                        </a:tabLst>
                        <a:defRPr b="0"/>
                      </a:pPr>
                      <a:r>
                        <a:rPr b="1" sz="2800">
                          <a:latin typeface="Times Roman"/>
                          <a:ea typeface="Times Roman"/>
                          <a:cs typeface="Times Roman"/>
                          <a:sym typeface="Times Roman"/>
                        </a:rPr>
                        <a:t>Python</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536773"/>
                      </a:solidFill>
                      <a:miter lim="400000"/>
                    </a:lnB>
                  </a:tcPr>
                </a:tc>
                <a:tc>
                  <a:txBody>
                    <a:bodyPr/>
                    <a:lstStyle/>
                    <a:p>
                      <a:pPr defTabSz="914400"/>
                      <a:r>
                        <a:rPr sz="2800">
                          <a:latin typeface="Times Roman"/>
                          <a:ea typeface="Times Roman"/>
                          <a:cs typeface="Times Roman"/>
                          <a:sym typeface="Times Roman"/>
                        </a:rPr>
                        <a:t>0.1800</a:t>
                      </a:r>
                    </a:p>
                  </a:txBody>
                  <a:tcPr marL="50800" marR="50800" marT="50800" marB="50800" anchor="ctr" anchorCtr="0" horzOverflow="overflow">
                    <a:lnL w="63500">
                      <a:solidFill>
                        <a:srgbClr val="000000"/>
                      </a:solidFill>
                      <a:miter lim="400000"/>
                    </a:lnL>
                    <a:lnR w="63500">
                      <a:solidFill>
                        <a:srgbClr val="536773"/>
                      </a:solidFill>
                      <a:miter lim="400000"/>
                    </a:lnR>
                    <a:lnT w="63500">
                      <a:solidFill>
                        <a:srgbClr val="000000"/>
                      </a:solidFill>
                      <a:miter lim="400000"/>
                    </a:lnT>
                    <a:lnB w="63500">
                      <a:solidFill>
                        <a:srgbClr val="536773"/>
                      </a:solidFill>
                      <a:miter lim="400000"/>
                    </a:lnB>
                  </a:tcPr>
                </a:tc>
                <a:tc>
                  <a:txBody>
                    <a:bodyPr/>
                    <a:lstStyle/>
                    <a:p>
                      <a:pPr defTabSz="914400"/>
                      <a:r>
                        <a:rPr sz="2800">
                          <a:latin typeface="Times Roman"/>
                          <a:ea typeface="Times Roman"/>
                          <a:cs typeface="Times Roman"/>
                          <a:sym typeface="Times Roman"/>
                        </a:rPr>
                        <a:t>0.4000</a:t>
                      </a:r>
                    </a:p>
                  </a:txBody>
                  <a:tcPr marL="50800" marR="50800" marT="50800" marB="50800" anchor="ctr" anchorCtr="0" horzOverflow="overflow">
                    <a:lnL w="63500">
                      <a:solidFill>
                        <a:srgbClr val="536773"/>
                      </a:solidFill>
                      <a:miter lim="400000"/>
                    </a:lnL>
                    <a:lnR w="63500">
                      <a:solidFill>
                        <a:srgbClr val="000000"/>
                      </a:solidFill>
                      <a:miter lim="400000"/>
                    </a:lnR>
                    <a:lnT w="63500">
                      <a:solidFill>
                        <a:srgbClr val="000000"/>
                      </a:solidFill>
                      <a:miter lim="400000"/>
                    </a:lnT>
                    <a:lnB w="63500">
                      <a:solidFill>
                        <a:srgbClr val="536773"/>
                      </a:solidFill>
                      <a:miter lim="400000"/>
                    </a:lnB>
                  </a:tcPr>
                </a:tc>
              </a:tr>
              <a:tr h="1057082">
                <a:tc>
                  <a:txBody>
                    <a:bodyPr/>
                    <a:lstStyle/>
                    <a:p>
                      <a:pPr defTabSz="914400">
                        <a:tabLst>
                          <a:tab pos="1663700" algn="l"/>
                        </a:tabLst>
                        <a:defRPr b="0"/>
                      </a:pPr>
                      <a:r>
                        <a:rPr b="1" sz="2800">
                          <a:latin typeface="Times Roman"/>
                          <a:ea typeface="Times Roman"/>
                          <a:cs typeface="Times Roman"/>
                          <a:sym typeface="Times Roman"/>
                        </a:rPr>
                        <a:t>Java</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536773"/>
                      </a:solidFill>
                      <a:miter lim="400000"/>
                    </a:lnT>
                    <a:lnB w="63500">
                      <a:solidFill>
                        <a:srgbClr val="536773"/>
                      </a:solidFill>
                      <a:miter lim="400000"/>
                    </a:lnB>
                  </a:tcPr>
                </a:tc>
                <a:tc>
                  <a:txBody>
                    <a:bodyPr/>
                    <a:lstStyle/>
                    <a:p>
                      <a:pPr defTabSz="914400"/>
                      <a:r>
                        <a:rPr sz="2800">
                          <a:latin typeface="Times Roman"/>
                          <a:ea typeface="Times Roman"/>
                          <a:cs typeface="Times Roman"/>
                          <a:sym typeface="Times Roman"/>
                        </a:rPr>
                        <a:t>0.1860</a:t>
                      </a:r>
                    </a:p>
                  </a:txBody>
                  <a:tcPr marL="50800" marR="50800" marT="50800" marB="50800" anchor="ctr" anchorCtr="0" horzOverflow="overflow">
                    <a:lnL w="63500">
                      <a:solidFill>
                        <a:srgbClr val="000000"/>
                      </a:solidFill>
                      <a:miter lim="400000"/>
                    </a:lnL>
                    <a:lnR w="63500">
                      <a:solidFill>
                        <a:srgbClr val="536773"/>
                      </a:solidFill>
                      <a:miter lim="400000"/>
                    </a:lnR>
                    <a:lnT w="63500">
                      <a:solidFill>
                        <a:srgbClr val="536773"/>
                      </a:solidFill>
                      <a:miter lim="400000"/>
                    </a:lnT>
                    <a:lnB w="63500">
                      <a:solidFill>
                        <a:srgbClr val="536773"/>
                      </a:solidFill>
                      <a:miter lim="400000"/>
                    </a:lnB>
                  </a:tcPr>
                </a:tc>
                <a:tc>
                  <a:txBody>
                    <a:bodyPr/>
                    <a:lstStyle/>
                    <a:p>
                      <a:pPr defTabSz="914400"/>
                      <a:r>
                        <a:rPr sz="2800">
                          <a:latin typeface="Times Roman"/>
                          <a:ea typeface="Times Roman"/>
                          <a:cs typeface="Times Roman"/>
                          <a:sym typeface="Times Roman"/>
                        </a:rPr>
                        <a:t>0.4287</a:t>
                      </a:r>
                    </a:p>
                  </a:txBody>
                  <a:tcPr marL="50800" marR="50800" marT="50800" marB="50800" anchor="ctr" anchorCtr="0" horzOverflow="overflow">
                    <a:lnL w="63500">
                      <a:solidFill>
                        <a:srgbClr val="536773"/>
                      </a:solidFill>
                      <a:miter lim="400000"/>
                    </a:lnL>
                    <a:lnR w="63500">
                      <a:solidFill>
                        <a:srgbClr val="000000"/>
                      </a:solidFill>
                      <a:miter lim="400000"/>
                    </a:lnR>
                    <a:lnT w="63500">
                      <a:solidFill>
                        <a:srgbClr val="536773"/>
                      </a:solidFill>
                      <a:miter lim="400000"/>
                    </a:lnT>
                    <a:lnB w="63500">
                      <a:solidFill>
                        <a:srgbClr val="536773"/>
                      </a:solidFill>
                      <a:miter lim="400000"/>
                    </a:lnB>
                  </a:tcPr>
                </a:tc>
              </a:tr>
              <a:tr h="1057082">
                <a:tc>
                  <a:txBody>
                    <a:bodyPr/>
                    <a:lstStyle/>
                    <a:p>
                      <a:pPr defTabSz="914400">
                        <a:tabLst>
                          <a:tab pos="1663700" algn="l"/>
                        </a:tabLst>
                        <a:defRPr b="0"/>
                      </a:pPr>
                      <a:r>
                        <a:rPr b="1" sz="2800">
                          <a:latin typeface="Times Roman"/>
                          <a:ea typeface="Times Roman"/>
                          <a:cs typeface="Times Roman"/>
                          <a:sym typeface="Times Roman"/>
                        </a:rPr>
                        <a:t>JavaScript</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536773"/>
                      </a:solidFill>
                      <a:miter lim="400000"/>
                    </a:lnT>
                    <a:lnB w="63500">
                      <a:solidFill>
                        <a:srgbClr val="536773"/>
                      </a:solidFill>
                      <a:miter lim="400000"/>
                    </a:lnB>
                  </a:tcPr>
                </a:tc>
                <a:tc>
                  <a:txBody>
                    <a:bodyPr/>
                    <a:lstStyle/>
                    <a:p>
                      <a:pPr defTabSz="914400"/>
                      <a:r>
                        <a:rPr sz="2800">
                          <a:latin typeface="Times Roman"/>
                          <a:ea typeface="Times Roman"/>
                          <a:cs typeface="Times Roman"/>
                          <a:sym typeface="Times Roman"/>
                        </a:rPr>
                        <a:t>0.1909</a:t>
                      </a:r>
                    </a:p>
                  </a:txBody>
                  <a:tcPr marL="50800" marR="50800" marT="50800" marB="50800" anchor="ctr" anchorCtr="0" horzOverflow="overflow">
                    <a:lnL w="63500">
                      <a:solidFill>
                        <a:srgbClr val="000000"/>
                      </a:solidFill>
                      <a:miter lim="400000"/>
                    </a:lnL>
                    <a:lnR w="63500">
                      <a:solidFill>
                        <a:srgbClr val="536773"/>
                      </a:solidFill>
                      <a:miter lim="400000"/>
                    </a:lnR>
                    <a:lnT w="63500">
                      <a:solidFill>
                        <a:srgbClr val="536773"/>
                      </a:solidFill>
                      <a:miter lim="400000"/>
                    </a:lnT>
                    <a:lnB w="63500">
                      <a:solidFill>
                        <a:srgbClr val="536773"/>
                      </a:solidFill>
                      <a:miter lim="400000"/>
                    </a:lnB>
                  </a:tcPr>
                </a:tc>
                <a:tc>
                  <a:txBody>
                    <a:bodyPr/>
                    <a:lstStyle/>
                    <a:p>
                      <a:pPr defTabSz="914400"/>
                      <a:r>
                        <a:rPr sz="2800">
                          <a:latin typeface="Times Roman"/>
                          <a:ea typeface="Times Roman"/>
                          <a:cs typeface="Times Roman"/>
                          <a:sym typeface="Times Roman"/>
                        </a:rPr>
                        <a:t>0.4182</a:t>
                      </a:r>
                    </a:p>
                  </a:txBody>
                  <a:tcPr marL="50800" marR="50800" marT="50800" marB="50800" anchor="ctr" anchorCtr="0" horzOverflow="overflow">
                    <a:lnL w="63500">
                      <a:solidFill>
                        <a:srgbClr val="536773"/>
                      </a:solidFill>
                      <a:miter lim="400000"/>
                    </a:lnL>
                    <a:lnR w="63500">
                      <a:solidFill>
                        <a:srgbClr val="000000"/>
                      </a:solidFill>
                      <a:miter lim="400000"/>
                    </a:lnR>
                    <a:lnT w="63500">
                      <a:solidFill>
                        <a:srgbClr val="536773"/>
                      </a:solidFill>
                      <a:miter lim="400000"/>
                    </a:lnT>
                    <a:lnB w="63500">
                      <a:solidFill>
                        <a:srgbClr val="536773"/>
                      </a:solidFill>
                      <a:miter lim="400000"/>
                    </a:lnB>
                  </a:tcPr>
                </a:tc>
              </a:tr>
              <a:tr h="1057082">
                <a:tc>
                  <a:txBody>
                    <a:bodyPr/>
                    <a:lstStyle/>
                    <a:p>
                      <a:pPr defTabSz="914400">
                        <a:tabLst>
                          <a:tab pos="1663700" algn="l"/>
                        </a:tabLst>
                        <a:defRPr b="0"/>
                      </a:pPr>
                      <a:r>
                        <a:rPr b="1" sz="2800">
                          <a:latin typeface="Times Roman"/>
                          <a:ea typeface="Times Roman"/>
                          <a:cs typeface="Times Roman"/>
                          <a:sym typeface="Times Roman"/>
                        </a:rPr>
                        <a:t>C++</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536773"/>
                      </a:solidFill>
                      <a:miter lim="400000"/>
                    </a:lnT>
                    <a:lnB w="63500">
                      <a:solidFill>
                        <a:srgbClr val="000000"/>
                      </a:solidFill>
                      <a:miter lim="400000"/>
                    </a:lnB>
                  </a:tcPr>
                </a:tc>
                <a:tc>
                  <a:txBody>
                    <a:bodyPr/>
                    <a:lstStyle/>
                    <a:p>
                      <a:pPr defTabSz="914400"/>
                      <a:r>
                        <a:rPr sz="2800">
                          <a:latin typeface="Times Roman"/>
                          <a:ea typeface="Times Roman"/>
                          <a:cs typeface="Times Roman"/>
                          <a:sym typeface="Times Roman"/>
                        </a:rPr>
                        <a:t>0.2170</a:t>
                      </a:r>
                    </a:p>
                  </a:txBody>
                  <a:tcPr marL="50800" marR="50800" marT="50800" marB="50800" anchor="ctr" anchorCtr="0" horzOverflow="overflow">
                    <a:lnL w="63500">
                      <a:solidFill>
                        <a:srgbClr val="000000"/>
                      </a:solidFill>
                      <a:miter lim="400000"/>
                    </a:lnL>
                    <a:lnR w="63500">
                      <a:solidFill>
                        <a:srgbClr val="536773"/>
                      </a:solidFill>
                      <a:miter lim="400000"/>
                    </a:lnR>
                    <a:lnT w="63500">
                      <a:solidFill>
                        <a:srgbClr val="536773"/>
                      </a:solidFill>
                      <a:miter lim="400000"/>
                    </a:lnT>
                    <a:lnB w="63500">
                      <a:solidFill>
                        <a:srgbClr val="000000"/>
                      </a:solidFill>
                      <a:miter lim="400000"/>
                    </a:lnB>
                  </a:tcPr>
                </a:tc>
                <a:tc>
                  <a:txBody>
                    <a:bodyPr/>
                    <a:lstStyle/>
                    <a:p>
                      <a:pPr defTabSz="914400"/>
                      <a:r>
                        <a:rPr sz="2800">
                          <a:latin typeface="Times Roman"/>
                          <a:ea typeface="Times Roman"/>
                          <a:cs typeface="Times Roman"/>
                          <a:sym typeface="Times Roman"/>
                        </a:rPr>
                        <a:t>0.3440</a:t>
                      </a:r>
                    </a:p>
                  </a:txBody>
                  <a:tcPr marL="50800" marR="50800" marT="50800" marB="50800" anchor="ctr" anchorCtr="0" horzOverflow="overflow">
                    <a:lnL w="63500">
                      <a:solidFill>
                        <a:srgbClr val="536773"/>
                      </a:solidFill>
                      <a:miter lim="400000"/>
                    </a:lnL>
                    <a:lnR w="63500">
                      <a:solidFill>
                        <a:srgbClr val="000000"/>
                      </a:solidFill>
                      <a:miter lim="400000"/>
                    </a:lnR>
                    <a:lnT w="63500">
                      <a:solidFill>
                        <a:srgbClr val="536773"/>
                      </a:solidFill>
                      <a:miter lim="400000"/>
                    </a:lnT>
                    <a:lnB w="63500">
                      <a:solidFill>
                        <a:srgbClr val="000000"/>
                      </a:solidFill>
                      <a:miter lim="400000"/>
                    </a:lnB>
                  </a:tcPr>
                </a:tc>
              </a:tr>
            </a:tbl>
          </a:graphicData>
        </a:graphic>
      </p:graphicFrame>
      <p:sp>
        <p:nvSpPr>
          <p:cNvPr id="337" name="Mistral 7B"/>
          <p:cNvSpPr txBox="1"/>
          <p:nvPr/>
        </p:nvSpPr>
        <p:spPr>
          <a:xfrm>
            <a:off x="10822483" y="2788674"/>
            <a:ext cx="2739034"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a:latin typeface="Times Roman"/>
                <a:ea typeface="Times Roman"/>
                <a:cs typeface="Times Roman"/>
                <a:sym typeface="Times Roman"/>
              </a:defRPr>
            </a:lvl1pPr>
          </a:lstStyle>
          <a:p>
            <a:pPr/>
            <a:r>
              <a:t>Mistral 7B</a:t>
            </a:r>
          </a:p>
        </p:txBody>
      </p:sp>
      <p:sp>
        <p:nvSpPr>
          <p:cNvPr id="338" name="Mixture-of-Expert"/>
          <p:cNvSpPr txBox="1"/>
          <p:nvPr/>
        </p:nvSpPr>
        <p:spPr>
          <a:xfrm>
            <a:off x="9883527" y="10089125"/>
            <a:ext cx="4616947"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a:latin typeface="Times Roman"/>
                <a:ea typeface="Times Roman"/>
                <a:cs typeface="Times Roman"/>
                <a:sym typeface="Times Roman"/>
              </a:defRPr>
            </a:lvl1pPr>
          </a:lstStyle>
          <a:p>
            <a:pPr/>
            <a:r>
              <a:t>Mixture-of-Expert</a:t>
            </a:r>
          </a:p>
        </p:txBody>
      </p:sp>
      <p:sp>
        <p:nvSpPr>
          <p:cNvPr id="339" name="0.1660"/>
          <p:cNvSpPr txBox="1"/>
          <p:nvPr/>
        </p:nvSpPr>
        <p:spPr>
          <a:xfrm>
            <a:off x="10388600" y="3501103"/>
            <a:ext cx="3606801"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1" sz="10000">
                <a:solidFill>
                  <a:srgbClr val="C6332E"/>
                </a:solidFill>
                <a:latin typeface="Times Roman"/>
                <a:ea typeface="Times Roman"/>
                <a:cs typeface="Times Roman"/>
                <a:sym typeface="Times Roman"/>
              </a:defRPr>
            </a:lvl1pPr>
          </a:lstStyle>
          <a:p>
            <a:pPr/>
            <a:r>
              <a:t>0.1660</a:t>
            </a:r>
          </a:p>
        </p:txBody>
      </p:sp>
      <p:sp>
        <p:nvSpPr>
          <p:cNvPr id="340" name="X"/>
          <p:cNvSpPr txBox="1"/>
          <p:nvPr/>
        </p:nvSpPr>
        <p:spPr>
          <a:xfrm>
            <a:off x="11676273" y="10762635"/>
            <a:ext cx="1031454"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1" sz="10000">
                <a:solidFill>
                  <a:srgbClr val="C6332E"/>
                </a:solidFill>
                <a:latin typeface="Times Roman"/>
                <a:ea typeface="Times Roman"/>
                <a:cs typeface="Times Roman"/>
                <a:sym typeface="Times Roman"/>
              </a:defRPr>
            </a:lvl1pPr>
          </a:lstStyle>
          <a:p>
            <a:pPr/>
            <a:r>
              <a:t>X</a:t>
            </a:r>
          </a:p>
        </p:txBody>
      </p:sp>
      <p:sp>
        <p:nvSpPr>
          <p:cNvPr id="341" name="Line"/>
          <p:cNvSpPr/>
          <p:nvPr/>
        </p:nvSpPr>
        <p:spPr>
          <a:xfrm flipH="1">
            <a:off x="12191999" y="5396302"/>
            <a:ext cx="1" cy="4004427"/>
          </a:xfrm>
          <a:prstGeom prst="line">
            <a:avLst/>
          </a:prstGeom>
          <a:ln w="127000">
            <a:solidFill>
              <a:srgbClr val="000000"/>
            </a:solidFill>
            <a:miter lim="400000"/>
            <a:tailEnd type="stealth"/>
          </a:ln>
        </p:spPr>
        <p:txBody>
          <a:bodyPr lIns="50800" tIns="50800" rIns="50800" bIns="50800" anchor="ctr"/>
          <a:lstStyle/>
          <a:p>
            <a:pPr/>
          </a:p>
        </p:txBody>
      </p:sp>
      <p:sp>
        <p:nvSpPr>
          <p:cNvPr id="342" name="Findings:…"/>
          <p:cNvSpPr/>
          <p:nvPr/>
        </p:nvSpPr>
        <p:spPr>
          <a:xfrm>
            <a:off x="15590247" y="2311690"/>
            <a:ext cx="7925282" cy="10173651"/>
          </a:xfrm>
          <a:prstGeom prst="roundRect">
            <a:avLst>
              <a:gd name="adj" fmla="val 2404"/>
            </a:avLst>
          </a:prstGeom>
          <a:solidFill>
            <a:srgbClr val="9AB690"/>
          </a:solidFill>
          <a:ln w="12700">
            <a:miter lim="400000"/>
          </a:ln>
          <a:extLst>
            <a:ext uri="{C572A759-6A51-4108-AA02-DFA0A04FC94B}">
              <ma14:wrappingTextBoxFlag xmlns:ma14="http://schemas.microsoft.com/office/mac/drawingml/2011/main" val="1"/>
            </a:ext>
          </a:extLst>
        </p:spPr>
        <p:txBody>
          <a:bodyPr lIns="50800" tIns="50800" rIns="50800" bIns="50800"/>
          <a:lstStyle/>
          <a:p>
            <a:pPr lvl="1" defTabSz="825500">
              <a:lnSpc>
                <a:spcPct val="100000"/>
              </a:lnSpc>
              <a:spcBef>
                <a:spcPts val="0"/>
              </a:spcBef>
              <a:defRPr sz="4000" u="sng">
                <a:latin typeface="Times Roman"/>
                <a:ea typeface="Times Roman"/>
                <a:cs typeface="Times Roman"/>
                <a:sym typeface="Times Roman"/>
              </a:defRPr>
            </a:pPr>
          </a:p>
          <a:p>
            <a:pPr lvl="1" defTabSz="825500">
              <a:lnSpc>
                <a:spcPct val="100000"/>
              </a:lnSpc>
              <a:spcBef>
                <a:spcPts val="0"/>
              </a:spcBef>
              <a:defRPr sz="4000" u="sng">
                <a:latin typeface="Times Roman"/>
                <a:ea typeface="Times Roman"/>
                <a:cs typeface="Times Roman"/>
                <a:sym typeface="Times Roman"/>
              </a:defRPr>
            </a:pPr>
            <a:r>
              <a:t>Findings:</a:t>
            </a:r>
          </a:p>
          <a:p>
            <a:pPr defTabSz="457200">
              <a:lnSpc>
                <a:spcPct val="100000"/>
              </a:lnSpc>
              <a:spcBef>
                <a:spcPts val="0"/>
              </a:spcBef>
              <a:defRPr sz="1600">
                <a:solidFill>
                  <a:srgbClr val="0D0D0D"/>
                </a:solidFill>
                <a:latin typeface="Helvetica"/>
                <a:ea typeface="Helvetica"/>
                <a:cs typeface="Helvetica"/>
                <a:sym typeface="Helvetica"/>
              </a:defRPr>
            </a:pPr>
          </a:p>
          <a:p>
            <a:pPr lvl="1" marL="1066800" indent="-457200" defTabSz="457200">
              <a:lnSpc>
                <a:spcPct val="150000"/>
              </a:lnSpc>
              <a:spcBef>
                <a:spcPts val="0"/>
              </a:spcBef>
              <a:buSzPct val="123000"/>
              <a:buChar char="◦"/>
              <a:defRPr sz="3600">
                <a:latin typeface="Times Roman"/>
                <a:ea typeface="Times Roman"/>
                <a:cs typeface="Times Roman"/>
                <a:sym typeface="Times Roman"/>
              </a:defRPr>
            </a:pPr>
            <a:r>
              <a:t>High performance in Python, Java, JavasScript. Why?</a:t>
            </a:r>
          </a:p>
          <a:p>
            <a:pPr lvl="2" marL="1676400" indent="-457200" defTabSz="457200">
              <a:lnSpc>
                <a:spcPct val="150000"/>
              </a:lnSpc>
              <a:spcBef>
                <a:spcPts val="0"/>
              </a:spcBef>
              <a:buSzPct val="123000"/>
              <a:buChar char="■"/>
              <a:defRPr sz="3600">
                <a:latin typeface="Times Roman"/>
                <a:ea typeface="Times Roman"/>
                <a:cs typeface="Times Roman"/>
                <a:sym typeface="Times Roman"/>
              </a:defRPr>
            </a:pPr>
            <a:r>
              <a:t>Consistent Language Structure</a:t>
            </a:r>
          </a:p>
          <a:p>
            <a:pPr lvl="2" marL="1676400" indent="-457200" defTabSz="457200">
              <a:lnSpc>
                <a:spcPct val="150000"/>
              </a:lnSpc>
              <a:spcBef>
                <a:spcPts val="0"/>
              </a:spcBef>
              <a:buSzPct val="123000"/>
              <a:buChar char="■"/>
              <a:defRPr sz="3600">
                <a:latin typeface="Times Roman"/>
                <a:ea typeface="Times Roman"/>
                <a:cs typeface="Times Roman"/>
                <a:sym typeface="Times Roman"/>
              </a:defRPr>
            </a:pPr>
            <a:r>
              <a:t>Verbose and explicit syntax</a:t>
            </a:r>
          </a:p>
          <a:p>
            <a:pPr lvl="1" marL="1066800" indent="-457200" defTabSz="457200">
              <a:lnSpc>
                <a:spcPct val="150000"/>
              </a:lnSpc>
              <a:spcBef>
                <a:spcPts val="0"/>
              </a:spcBef>
              <a:buSzPct val="123000"/>
              <a:buChar char="◦"/>
              <a:defRPr sz="3600">
                <a:latin typeface="Times Roman"/>
                <a:ea typeface="Times Roman"/>
                <a:cs typeface="Times Roman"/>
                <a:sym typeface="Times Roman"/>
              </a:defRPr>
            </a:pPr>
            <a:r>
              <a:t>C++ expert model did not improve as much as anticipated. Why?</a:t>
            </a:r>
          </a:p>
          <a:p>
            <a:pPr lvl="2" marL="1676400" indent="-457200" defTabSz="457200">
              <a:lnSpc>
                <a:spcPct val="150000"/>
              </a:lnSpc>
              <a:spcBef>
                <a:spcPts val="0"/>
              </a:spcBef>
              <a:buSzPct val="123000"/>
              <a:buChar char="■"/>
              <a:defRPr sz="3600">
                <a:latin typeface="Times Roman"/>
                <a:ea typeface="Times Roman"/>
                <a:cs typeface="Times Roman"/>
                <a:sym typeface="Times Roman"/>
              </a:defRPr>
            </a:pPr>
            <a:r>
              <a:t>Language complexity</a:t>
            </a:r>
          </a:p>
          <a:p>
            <a:pPr lvl="2" marL="1676400" indent="-457200" defTabSz="457200">
              <a:lnSpc>
                <a:spcPct val="150000"/>
              </a:lnSpc>
              <a:spcBef>
                <a:spcPts val="0"/>
              </a:spcBef>
              <a:buSzPct val="123000"/>
              <a:buChar char="■"/>
              <a:defRPr sz="3600">
                <a:latin typeface="Times Roman"/>
                <a:ea typeface="Times Roman"/>
                <a:cs typeface="Times Roman"/>
                <a:sym typeface="Times Roman"/>
              </a:defRPr>
            </a:pPr>
            <a:r>
              <a:t>Overloaded syntax</a:t>
            </a:r>
          </a:p>
          <a:p>
            <a:pPr lvl="2" marL="1676400" indent="-457200" defTabSz="457200">
              <a:lnSpc>
                <a:spcPct val="150000"/>
              </a:lnSpc>
              <a:spcBef>
                <a:spcPts val="0"/>
              </a:spcBef>
              <a:buSzPct val="123000"/>
              <a:buChar char="■"/>
              <a:defRPr sz="3600">
                <a:latin typeface="Times Roman"/>
                <a:ea typeface="Times Roman"/>
                <a:cs typeface="Times Roman"/>
                <a:sym typeface="Times Roman"/>
              </a:defRPr>
            </a:pPr>
            <a:r>
              <a:t>Error Propensity</a:t>
            </a:r>
          </a:p>
          <a:p>
            <a:pPr lvl="1" marL="1066800" indent="-457200" defTabSz="457200">
              <a:lnSpc>
                <a:spcPct val="150000"/>
              </a:lnSpc>
              <a:spcBef>
                <a:spcPts val="0"/>
              </a:spcBef>
              <a:buSzPct val="123000"/>
              <a:buChar char="◦"/>
              <a:defRPr sz="3600">
                <a:latin typeface="Times Roman"/>
                <a:ea typeface="Times Roman"/>
                <a:cs typeface="Times Roman"/>
                <a:sym typeface="Times Roman"/>
              </a:defRPr>
            </a:pPr>
            <a:r>
              <a:t>MoE achieved high overall score</a:t>
            </a:r>
          </a:p>
          <a:p>
            <a:pPr lvl="3" marL="2286000" indent="-457200" defTabSz="457200">
              <a:lnSpc>
                <a:spcPct val="150000"/>
              </a:lnSpc>
              <a:spcBef>
                <a:spcPts val="0"/>
              </a:spcBef>
              <a:buSzPct val="123000"/>
              <a:buChar char="◦"/>
              <a:defRPr sz="3600">
                <a:latin typeface="Times Roman"/>
                <a:ea typeface="Times Roman"/>
                <a:cs typeface="Times Roman"/>
                <a:sym typeface="Times Roman"/>
              </a:defRPr>
            </a:pPr>
          </a:p>
          <a:p>
            <a:pPr lvl="2" defTabSz="825500">
              <a:lnSpc>
                <a:spcPct val="100000"/>
              </a:lnSpc>
              <a:spcBef>
                <a:spcPts val="0"/>
              </a:spcBef>
              <a:defRPr sz="2000">
                <a:latin typeface="Times Roman"/>
                <a:ea typeface="Times Roman"/>
                <a:cs typeface="Times Roman"/>
                <a:sym typeface="Times Roman"/>
              </a:defRPr>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44" name="pasted-movie.png" descr="pasted-movie.png"/>
          <p:cNvPicPr>
            <a:picLocks noChangeAspect="0"/>
          </p:cNvPicPr>
          <p:nvPr/>
        </p:nvPicPr>
        <p:blipFill>
          <a:blip r:embed="rId3">
            <a:alphaModFix amt="45000"/>
            <a:extLst/>
          </a:blip>
          <a:stretch>
            <a:fillRect/>
          </a:stretch>
        </p:blipFill>
        <p:spPr>
          <a:xfrm flipH="1" rot="10800000">
            <a:off x="5120" y="10446"/>
            <a:ext cx="24384001" cy="13716001"/>
          </a:xfrm>
          <a:prstGeom prst="rect">
            <a:avLst/>
          </a:prstGeom>
          <a:ln w="12700">
            <a:miter lim="400000"/>
          </a:ln>
        </p:spPr>
      </p:pic>
      <p:sp>
        <p:nvSpPr>
          <p:cNvPr id="345" name="Conclusion"/>
          <p:cNvSpPr txBox="1"/>
          <p:nvPr>
            <p:ph type="body" idx="21"/>
          </p:nvPr>
        </p:nvSpPr>
        <p:spPr>
          <a:xfrm>
            <a:off x="1123540" y="1128567"/>
            <a:ext cx="11735006" cy="1960617"/>
          </a:xfrm>
          <a:prstGeom prst="rect">
            <a:avLst/>
          </a:prstGeom>
          <a:extLst>
            <a:ext uri="{C572A759-6A51-4108-AA02-DFA0A04FC94B}">
              <ma14:wrappingTextBoxFlag xmlns:ma14="http://schemas.microsoft.com/office/mac/drawingml/2011/main" val="1"/>
            </a:ext>
          </a:extLst>
        </p:spPr>
        <p:txBody>
          <a:bodyPr/>
          <a:lstStyle>
            <a:lvl1pPr>
              <a:defRPr>
                <a:latin typeface="Times Roman"/>
                <a:ea typeface="Times Roman"/>
                <a:cs typeface="Times Roman"/>
                <a:sym typeface="Times Roman"/>
              </a:defRPr>
            </a:lvl1pPr>
          </a:lstStyle>
          <a:p>
            <a:pPr/>
            <a:r>
              <a:t>Conclusion</a:t>
            </a:r>
            <a:endParaRPr i="1"/>
          </a:p>
        </p:txBody>
      </p:sp>
      <p:sp>
        <p:nvSpPr>
          <p:cNvPr id="346" name="Takeaways…"/>
          <p:cNvSpPr txBox="1"/>
          <p:nvPr/>
        </p:nvSpPr>
        <p:spPr>
          <a:xfrm>
            <a:off x="1173874" y="2677746"/>
            <a:ext cx="22036252" cy="758621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lnSpc>
                <a:spcPct val="117999"/>
              </a:lnSpc>
              <a:spcBef>
                <a:spcPts val="0"/>
              </a:spcBef>
              <a:defRPr sz="3600" u="sng">
                <a:latin typeface="Times Roman"/>
                <a:ea typeface="Times Roman"/>
                <a:cs typeface="Times Roman"/>
                <a:sym typeface="Times Roman"/>
              </a:defRPr>
            </a:pPr>
            <a:r>
              <a:rPr sz="4500"/>
              <a:t>Takeaways</a:t>
            </a:r>
          </a:p>
          <a:p>
            <a:pPr marL="457200" indent="-457200" defTabSz="457200">
              <a:lnSpc>
                <a:spcPct val="117999"/>
              </a:lnSpc>
              <a:spcBef>
                <a:spcPts val="0"/>
              </a:spcBef>
              <a:buSzPct val="123000"/>
              <a:buChar char="•"/>
              <a:defRPr sz="3600">
                <a:latin typeface="Times Roman"/>
                <a:ea typeface="Times Roman"/>
                <a:cs typeface="Times Roman"/>
                <a:sym typeface="Times Roman"/>
              </a:defRPr>
            </a:pPr>
            <a:r>
              <a:t>The MoE model excels in code generation, notably improving output for multiple languages.</a:t>
            </a:r>
          </a:p>
          <a:p>
            <a:pPr marL="457200" indent="-457200" defTabSz="457200">
              <a:lnSpc>
                <a:spcPct val="117999"/>
              </a:lnSpc>
              <a:spcBef>
                <a:spcPts val="0"/>
              </a:spcBef>
              <a:buSzPct val="123000"/>
              <a:buChar char="•"/>
              <a:defRPr sz="3600">
                <a:latin typeface="Times Roman"/>
                <a:ea typeface="Times Roman"/>
                <a:cs typeface="Times Roman"/>
                <a:sym typeface="Times Roman"/>
              </a:defRPr>
            </a:pPr>
            <a:r>
              <a:t>Expert networks provide language-specific expertise, especially enhancing Python and Java code quality.</a:t>
            </a:r>
          </a:p>
          <a:p>
            <a:pPr defTabSz="457200">
              <a:lnSpc>
                <a:spcPct val="117999"/>
              </a:lnSpc>
              <a:spcBef>
                <a:spcPts val="0"/>
              </a:spcBef>
              <a:defRPr sz="3600">
                <a:latin typeface="Times Roman"/>
                <a:ea typeface="Times Roman"/>
                <a:cs typeface="Times Roman"/>
                <a:sym typeface="Times Roman"/>
              </a:defRPr>
            </a:pPr>
          </a:p>
          <a:p>
            <a:pPr defTabSz="457200">
              <a:lnSpc>
                <a:spcPct val="117999"/>
              </a:lnSpc>
              <a:spcBef>
                <a:spcPts val="0"/>
              </a:spcBef>
              <a:defRPr sz="4500" u="sng">
                <a:latin typeface="Times Roman"/>
                <a:ea typeface="Times Roman"/>
                <a:cs typeface="Times Roman"/>
                <a:sym typeface="Times Roman"/>
              </a:defRPr>
            </a:pPr>
            <a:r>
              <a:t>Real-World Impact</a:t>
            </a:r>
          </a:p>
          <a:p>
            <a:pPr marL="457200" indent="-457200" defTabSz="457200">
              <a:lnSpc>
                <a:spcPct val="117999"/>
              </a:lnSpc>
              <a:spcBef>
                <a:spcPts val="0"/>
              </a:spcBef>
              <a:buSzPct val="123000"/>
              <a:buChar char="•"/>
              <a:defRPr sz="3600">
                <a:latin typeface="Times Roman"/>
                <a:ea typeface="Times Roman"/>
                <a:cs typeface="Times Roman"/>
                <a:sym typeface="Times Roman"/>
              </a:defRPr>
            </a:pPr>
            <a:r>
              <a:t>MoE models streamline code generation, offering time and cost savings in software development.</a:t>
            </a:r>
          </a:p>
          <a:p>
            <a:pPr marL="457200" indent="-457200" defTabSz="457200">
              <a:lnSpc>
                <a:spcPct val="117999"/>
              </a:lnSpc>
              <a:spcBef>
                <a:spcPts val="0"/>
              </a:spcBef>
              <a:buSzPct val="123000"/>
              <a:buChar char="•"/>
              <a:defRPr sz="3600">
                <a:latin typeface="Times Roman"/>
                <a:ea typeface="Times Roman"/>
                <a:cs typeface="Times Roman"/>
                <a:sym typeface="Times Roman"/>
              </a:defRPr>
            </a:pPr>
            <a:r>
              <a:t>Broader access to MoE technology could catalyze innovation across various industries.</a:t>
            </a:r>
          </a:p>
          <a:p>
            <a:pPr defTabSz="457200">
              <a:lnSpc>
                <a:spcPct val="117999"/>
              </a:lnSpc>
              <a:spcBef>
                <a:spcPts val="0"/>
              </a:spcBef>
              <a:defRPr sz="3600">
                <a:latin typeface="Times Roman"/>
                <a:ea typeface="Times Roman"/>
                <a:cs typeface="Times Roman"/>
                <a:sym typeface="Times Roman"/>
              </a:defRPr>
            </a:pPr>
          </a:p>
          <a:p>
            <a:pPr defTabSz="457200">
              <a:lnSpc>
                <a:spcPct val="117999"/>
              </a:lnSpc>
              <a:spcBef>
                <a:spcPts val="0"/>
              </a:spcBef>
              <a:defRPr sz="4500" u="sng">
                <a:latin typeface="Times Roman"/>
                <a:ea typeface="Times Roman"/>
                <a:cs typeface="Times Roman"/>
                <a:sym typeface="Times Roman"/>
              </a:defRPr>
            </a:pPr>
            <a:r>
              <a:t>Future Work</a:t>
            </a:r>
          </a:p>
          <a:p>
            <a:pPr marL="457200" indent="-457200" defTabSz="457200">
              <a:lnSpc>
                <a:spcPct val="117999"/>
              </a:lnSpc>
              <a:spcBef>
                <a:spcPts val="0"/>
              </a:spcBef>
              <a:buSzPct val="123000"/>
              <a:buChar char="•"/>
              <a:defRPr sz="3600">
                <a:latin typeface="Times Roman"/>
                <a:ea typeface="Times Roman"/>
                <a:cs typeface="Times Roman"/>
                <a:sym typeface="Times Roman"/>
              </a:defRPr>
            </a:pPr>
            <a:r>
              <a:t>Focus on refining C++ and other underperforming language models.</a:t>
            </a:r>
          </a:p>
          <a:p>
            <a:pPr marL="457200" indent="-457200" defTabSz="457200">
              <a:lnSpc>
                <a:spcPct val="117999"/>
              </a:lnSpc>
              <a:spcBef>
                <a:spcPts val="0"/>
              </a:spcBef>
              <a:buSzPct val="123000"/>
              <a:buChar char="•"/>
              <a:defRPr sz="3600">
                <a:latin typeface="Times Roman"/>
                <a:ea typeface="Times Roman"/>
                <a:cs typeface="Times Roman"/>
                <a:sym typeface="Times Roman"/>
              </a:defRPr>
            </a:pPr>
            <a:r>
              <a:t>Expand MoE to cover more programming languages for wider use.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Problem…"/>
          <p:cNvSpPr txBox="1"/>
          <p:nvPr/>
        </p:nvSpPr>
        <p:spPr>
          <a:xfrm>
            <a:off x="1157986" y="1711017"/>
            <a:ext cx="12236900" cy="18364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4500" u="sng">
                <a:latin typeface="Times Roman"/>
                <a:ea typeface="Times Roman"/>
                <a:cs typeface="Times Roman"/>
                <a:sym typeface="Times Roman"/>
              </a:defRPr>
            </a:pPr>
            <a:r>
              <a:t>Problem</a:t>
            </a:r>
          </a:p>
          <a:p>
            <a:pPr>
              <a:defRPr sz="3600">
                <a:latin typeface="Times Roman"/>
                <a:ea typeface="Times Roman"/>
                <a:cs typeface="Times Roman"/>
                <a:sym typeface="Times Roman"/>
              </a:defRPr>
            </a:pPr>
            <a:r>
              <a:rPr b="1"/>
              <a:t>Multilingual</a:t>
            </a:r>
            <a:r>
              <a:t> code generation produces code of </a:t>
            </a:r>
            <a:r>
              <a:rPr>
                <a:solidFill>
                  <a:schemeClr val="accent5">
                    <a:hueOff val="-82419"/>
                    <a:satOff val="-9513"/>
                    <a:lumOff val="-16343"/>
                  </a:schemeClr>
                </a:solidFill>
              </a:rPr>
              <a:t>low quality</a:t>
            </a:r>
          </a:p>
        </p:txBody>
      </p:sp>
      <p:grpSp>
        <p:nvGrpSpPr>
          <p:cNvPr id="180" name="Group"/>
          <p:cNvGrpSpPr/>
          <p:nvPr/>
        </p:nvGrpSpPr>
        <p:grpSpPr>
          <a:xfrm>
            <a:off x="1157986" y="4298253"/>
            <a:ext cx="12236900" cy="2808217"/>
            <a:chOff x="0" y="0"/>
            <a:chExt cx="12236898" cy="2808215"/>
          </a:xfrm>
        </p:grpSpPr>
        <p:sp>
          <p:nvSpPr>
            <p:cNvPr id="177" name="Novelty"/>
            <p:cNvSpPr txBox="1"/>
            <p:nvPr/>
          </p:nvSpPr>
          <p:spPr>
            <a:xfrm>
              <a:off x="0" y="0"/>
              <a:ext cx="12236899" cy="787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4500" u="sng">
                  <a:latin typeface="Times Roman"/>
                  <a:ea typeface="Times Roman"/>
                  <a:cs typeface="Times Roman"/>
                  <a:sym typeface="Times Roman"/>
                </a:defRPr>
              </a:lvl1pPr>
            </a:lstStyle>
            <a:p>
              <a:pPr/>
              <a:r>
                <a:t>Novelty</a:t>
              </a:r>
            </a:p>
          </p:txBody>
        </p:sp>
        <p:sp>
          <p:nvSpPr>
            <p:cNvPr id="178" name="Monolithic Architecture"/>
            <p:cNvSpPr/>
            <p:nvPr/>
          </p:nvSpPr>
          <p:spPr>
            <a:xfrm>
              <a:off x="1400" y="1538215"/>
              <a:ext cx="4826001" cy="1270001"/>
            </a:xfrm>
            <a:prstGeom prst="roundRect">
              <a:avLst>
                <a:gd name="adj" fmla="val 15000"/>
              </a:avLst>
            </a:prstGeom>
            <a:solidFill>
              <a:srgbClr val="003B0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825500">
                <a:lnSpc>
                  <a:spcPct val="100000"/>
                </a:lnSpc>
                <a:spcBef>
                  <a:spcPts val="0"/>
                </a:spcBef>
                <a:defRPr sz="3200">
                  <a:solidFill>
                    <a:srgbClr val="FFFFFF"/>
                  </a:solidFill>
                  <a:latin typeface="Times Roman"/>
                  <a:ea typeface="Times Roman"/>
                  <a:cs typeface="Times Roman"/>
                  <a:sym typeface="Times Roman"/>
                </a:defRPr>
              </a:lvl1pPr>
            </a:lstStyle>
            <a:p>
              <a:pPr/>
              <a:r>
                <a:t>Monolithic Architecture</a:t>
              </a:r>
            </a:p>
          </p:txBody>
        </p:sp>
        <p:sp>
          <p:nvSpPr>
            <p:cNvPr id="179" name="Mixture-of-Expert"/>
            <p:cNvSpPr/>
            <p:nvPr/>
          </p:nvSpPr>
          <p:spPr>
            <a:xfrm>
              <a:off x="7149758" y="1538215"/>
              <a:ext cx="4318001" cy="1270001"/>
            </a:xfrm>
            <a:prstGeom prst="roundRect">
              <a:avLst>
                <a:gd name="adj" fmla="val 15000"/>
              </a:avLst>
            </a:prstGeom>
            <a:solidFill>
              <a:srgbClr val="003B0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825500">
                <a:lnSpc>
                  <a:spcPct val="100000"/>
                </a:lnSpc>
                <a:spcBef>
                  <a:spcPts val="0"/>
                </a:spcBef>
                <a:defRPr sz="3200">
                  <a:solidFill>
                    <a:srgbClr val="FFFFFF"/>
                  </a:solidFill>
                  <a:latin typeface="Times Roman"/>
                  <a:ea typeface="Times Roman"/>
                  <a:cs typeface="Times Roman"/>
                  <a:sym typeface="Times Roman"/>
                </a:defRPr>
              </a:lvl1pPr>
            </a:lstStyle>
            <a:p>
              <a:pPr/>
              <a:r>
                <a:t>Mixture-of-Expert</a:t>
              </a:r>
            </a:p>
          </p:txBody>
        </p:sp>
      </p:grpSp>
      <p:sp>
        <p:nvSpPr>
          <p:cNvPr id="181" name="Significance…"/>
          <p:cNvSpPr txBox="1"/>
          <p:nvPr/>
        </p:nvSpPr>
        <p:spPr>
          <a:xfrm>
            <a:off x="1157986" y="8042582"/>
            <a:ext cx="12236900" cy="3962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4500" u="sng">
                <a:latin typeface="Times Roman"/>
                <a:ea typeface="Times Roman"/>
                <a:cs typeface="Times Roman"/>
                <a:sym typeface="Times Roman"/>
              </a:defRPr>
            </a:pPr>
            <a:r>
              <a:t>Significance</a:t>
            </a:r>
          </a:p>
          <a:p>
            <a:pPr marL="571500" indent="-571500">
              <a:buSzPct val="123000"/>
              <a:buChar char="•"/>
              <a:defRPr sz="3600">
                <a:latin typeface="Times Roman"/>
                <a:ea typeface="Times Roman"/>
                <a:cs typeface="Times Roman"/>
                <a:sym typeface="Times Roman"/>
              </a:defRPr>
            </a:pPr>
            <a:r>
              <a:t>Revolutionize coding tools</a:t>
            </a:r>
          </a:p>
          <a:p>
            <a:pPr marL="571500" indent="-571500">
              <a:buSzPct val="123000"/>
              <a:buChar char="•"/>
              <a:defRPr sz="3600">
                <a:latin typeface="Times Roman"/>
                <a:ea typeface="Times Roman"/>
                <a:cs typeface="Times Roman"/>
                <a:sym typeface="Times Roman"/>
              </a:defRPr>
            </a:pPr>
            <a:r>
              <a:t>Speed up software development cycles</a:t>
            </a:r>
          </a:p>
          <a:p>
            <a:pPr marL="571500" indent="-571500">
              <a:buSzPct val="123000"/>
              <a:buChar char="•"/>
              <a:defRPr sz="3600">
                <a:latin typeface="Times Roman"/>
                <a:ea typeface="Times Roman"/>
                <a:cs typeface="Times Roman"/>
                <a:sym typeface="Times Roman"/>
              </a:defRPr>
            </a:pPr>
            <a:r>
              <a:t>Reduce cost</a:t>
            </a:r>
          </a:p>
        </p:txBody>
      </p:sp>
      <p:sp>
        <p:nvSpPr>
          <p:cNvPr id="182" name="Dingbat X"/>
          <p:cNvSpPr/>
          <p:nvPr/>
        </p:nvSpPr>
        <p:spPr>
          <a:xfrm rot="780000">
            <a:off x="5599550" y="5306043"/>
            <a:ext cx="1972511" cy="233085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BF312C"/>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83" name="Dingbat Check"/>
          <p:cNvSpPr/>
          <p:nvPr/>
        </p:nvSpPr>
        <p:spPr>
          <a:xfrm>
            <a:off x="12038987" y="5536172"/>
            <a:ext cx="1968501" cy="1870594"/>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rgbClr val="60D937"/>
          </a:solidFill>
          <a:ln w="12700">
            <a:miter lim="400000"/>
          </a:ln>
        </p:spPr>
        <p:txBody>
          <a:bodyPr lIns="50800" tIns="50800" rIns="50800" bIns="50800" anchor="ctr"/>
          <a:lstStyle/>
          <a:p>
            <a:pPr algn="ctr" defTabSz="825500">
              <a:lnSpc>
                <a:spcPct val="100000"/>
              </a:lnSpc>
              <a:spcBef>
                <a:spcPts val="0"/>
              </a:spcBef>
              <a:defRPr sz="3200">
                <a:latin typeface="Helvetica Neue Medium"/>
                <a:ea typeface="Helvetica Neue Medium"/>
                <a:cs typeface="Helvetica Neue Medium"/>
                <a:sym typeface="Helvetica Neue Medium"/>
              </a:defRPr>
            </a:pPr>
          </a:p>
        </p:txBody>
      </p:sp>
      <p:pic>
        <p:nvPicPr>
          <p:cNvPr id="184" name="pasted-movie.png" descr="pasted-movie.png"/>
          <p:cNvPicPr>
            <a:picLocks noChangeAspect="0"/>
          </p:cNvPicPr>
          <p:nvPr/>
        </p:nvPicPr>
        <p:blipFill>
          <a:blip r:embed="rId3">
            <a:extLst/>
          </a:blip>
          <a:stretch>
            <a:fillRect/>
          </a:stretch>
        </p:blipFill>
        <p:spPr>
          <a:xfrm>
            <a:off x="15149519" y="-7866"/>
            <a:ext cx="9266768" cy="13731732"/>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8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1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0" grpId="2"/>
      <p:bldP build="whole" bldLvl="1" animBg="1" rev="0" advAuto="0" spid="182" grpId="3"/>
      <p:bldP build="whole" bldLvl="1" animBg="1" rev="0" advAuto="0" spid="181" grpId="5"/>
      <p:bldP build="whole" bldLvl="1" animBg="1" rev="0" advAuto="0" spid="183" grpId="4"/>
      <p:bldP build="whole" bldLvl="1" animBg="1" rev="0" advAuto="0" spid="176"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8" name="pasted-movie.png" descr="pasted-movie.png"/>
          <p:cNvPicPr>
            <a:picLocks noChangeAspect="1"/>
          </p:cNvPicPr>
          <p:nvPr/>
        </p:nvPicPr>
        <p:blipFill>
          <a:blip r:embed="rId3">
            <a:extLst/>
          </a:blip>
          <a:srcRect l="11392" t="22951" r="11392" b="22951"/>
          <a:stretch>
            <a:fillRect/>
          </a:stretch>
        </p:blipFill>
        <p:spPr>
          <a:xfrm>
            <a:off x="13183400" y="1416766"/>
            <a:ext cx="9754522" cy="3860134"/>
          </a:xfrm>
          <a:prstGeom prst="rect">
            <a:avLst/>
          </a:prstGeom>
          <a:ln w="25400">
            <a:miter lim="400000"/>
          </a:ln>
          <a:effectLst>
            <a:outerShdw sx="100000" sy="100000" kx="0" ky="0" algn="b" rotWithShape="0" blurRad="254000" dist="127000" dir="5400000">
              <a:srgbClr val="000000">
                <a:alpha val="70000"/>
              </a:srgbClr>
            </a:outerShdw>
          </a:effectLst>
        </p:spPr>
      </p:pic>
      <p:sp>
        <p:nvSpPr>
          <p:cNvPr id="189" name="Dataset Overview…"/>
          <p:cNvSpPr txBox="1"/>
          <p:nvPr/>
        </p:nvSpPr>
        <p:spPr>
          <a:xfrm>
            <a:off x="1130333" y="1714500"/>
            <a:ext cx="12236900" cy="502539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4500" u="sng">
                <a:latin typeface="Times Roman"/>
                <a:ea typeface="Times Roman"/>
                <a:cs typeface="Times Roman"/>
                <a:sym typeface="Times Roman"/>
              </a:defRPr>
            </a:pPr>
            <a:r>
              <a:t>Dataset Overview</a:t>
            </a:r>
          </a:p>
          <a:p>
            <a:pPr>
              <a:defRPr b="1" sz="3600">
                <a:latin typeface="Times Roman"/>
                <a:ea typeface="Times Roman"/>
                <a:cs typeface="Times Roman"/>
                <a:sym typeface="Times Roman"/>
              </a:defRPr>
            </a:pPr>
            <a:r>
              <a:t>Name: </a:t>
            </a:r>
            <a:r>
              <a:rPr b="0"/>
              <a:t>codeparrot/xlcost-text-to-cod</a:t>
            </a:r>
            <a:endParaRPr b="0"/>
          </a:p>
          <a:p>
            <a:pPr>
              <a:defRPr b="1" sz="3600">
                <a:latin typeface="Times Roman"/>
                <a:ea typeface="Times Roman"/>
                <a:cs typeface="Times Roman"/>
                <a:sym typeface="Times Roman"/>
              </a:defRPr>
            </a:pPr>
            <a:r>
              <a:t>Size: </a:t>
            </a:r>
            <a:r>
              <a:rPr b="0"/>
              <a:t>7 programming languages, 10K rows / language</a:t>
            </a:r>
          </a:p>
          <a:p>
            <a:pPr>
              <a:defRPr b="1" sz="3600">
                <a:latin typeface="Times Roman"/>
                <a:ea typeface="Times Roman"/>
                <a:cs typeface="Times Roman"/>
                <a:sym typeface="Times Roman"/>
              </a:defRPr>
            </a:pPr>
            <a:r>
              <a:t>Assumption: </a:t>
            </a:r>
            <a:r>
              <a:rPr b="0"/>
              <a:t>Representative of real-world coding task</a:t>
            </a:r>
            <a:endParaRPr b="0"/>
          </a:p>
          <a:p>
            <a:pPr>
              <a:defRPr b="1" sz="3600">
                <a:latin typeface="Times Roman"/>
                <a:ea typeface="Times Roman"/>
                <a:cs typeface="Times Roman"/>
                <a:sym typeface="Times Roman"/>
              </a:defRPr>
            </a:pPr>
            <a:r>
              <a:t>Transformation: </a:t>
            </a:r>
            <a:r>
              <a:rPr b="0"/>
              <a:t>Filter to</a:t>
            </a:r>
            <a:r>
              <a:t> </a:t>
            </a:r>
            <a:r>
              <a:rPr i="1"/>
              <a:t>Python</a:t>
            </a:r>
            <a:r>
              <a:rPr b="0"/>
              <a:t>, </a:t>
            </a:r>
            <a:r>
              <a:rPr i="1"/>
              <a:t>C++</a:t>
            </a:r>
            <a:r>
              <a:rPr b="0"/>
              <a:t>, </a:t>
            </a:r>
            <a:r>
              <a:rPr i="1"/>
              <a:t>Java</a:t>
            </a:r>
            <a:r>
              <a:rPr b="0"/>
              <a:t>, </a:t>
            </a:r>
            <a:r>
              <a:rPr i="1"/>
              <a:t>JavaScript</a:t>
            </a:r>
          </a:p>
        </p:txBody>
      </p:sp>
      <p:sp>
        <p:nvSpPr>
          <p:cNvPr id="190" name="Write a method to reverse a string in Java."/>
          <p:cNvSpPr txBox="1"/>
          <p:nvPr/>
        </p:nvSpPr>
        <p:spPr>
          <a:xfrm>
            <a:off x="13852299" y="3259099"/>
            <a:ext cx="8416596" cy="673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hueOff val="114395"/>
                    <a:lumOff val="-24975"/>
                  </a:schemeClr>
                </a:solidFill>
                <a:latin typeface="Bradley Hand ITC TT-Bold"/>
                <a:ea typeface="Bradley Hand ITC TT-Bold"/>
                <a:cs typeface="Bradley Hand ITC TT-Bold"/>
                <a:sym typeface="Bradley Hand ITC TT-Bold"/>
              </a:defRPr>
            </a:lvl1pPr>
          </a:lstStyle>
          <a:p>
            <a:pPr/>
            <a:r>
              <a:t>Write a method to reverse a string in Java.</a:t>
            </a:r>
          </a:p>
        </p:txBody>
      </p:sp>
      <p:sp>
        <p:nvSpPr>
          <p:cNvPr id="191" name="Arrow 11"/>
          <p:cNvSpPr/>
          <p:nvPr/>
        </p:nvSpPr>
        <p:spPr>
          <a:xfrm rot="5400000">
            <a:off x="17350202" y="5880686"/>
            <a:ext cx="1420790" cy="1069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469" y="0"/>
                </a:moveTo>
                <a:cubicBezTo>
                  <a:pt x="13010" y="0"/>
                  <a:pt x="12551" y="232"/>
                  <a:pt x="12200" y="697"/>
                </a:cubicBezTo>
                <a:cubicBezTo>
                  <a:pt x="11500" y="1626"/>
                  <a:pt x="11500" y="3135"/>
                  <a:pt x="12200" y="4065"/>
                </a:cubicBezTo>
                <a:lnTo>
                  <a:pt x="15479" y="8419"/>
                </a:lnTo>
                <a:lnTo>
                  <a:pt x="1793" y="8419"/>
                </a:lnTo>
                <a:cubicBezTo>
                  <a:pt x="802" y="8419"/>
                  <a:pt x="0" y="9485"/>
                  <a:pt x="0" y="10800"/>
                </a:cubicBezTo>
                <a:cubicBezTo>
                  <a:pt x="0" y="12115"/>
                  <a:pt x="802" y="13181"/>
                  <a:pt x="1793" y="13181"/>
                </a:cubicBezTo>
                <a:lnTo>
                  <a:pt x="15479" y="13181"/>
                </a:lnTo>
                <a:lnTo>
                  <a:pt x="12200" y="17535"/>
                </a:lnTo>
                <a:cubicBezTo>
                  <a:pt x="11500" y="18465"/>
                  <a:pt x="11500" y="19974"/>
                  <a:pt x="12200" y="20903"/>
                </a:cubicBezTo>
                <a:cubicBezTo>
                  <a:pt x="12551" y="21368"/>
                  <a:pt x="13010" y="21600"/>
                  <a:pt x="13469" y="21600"/>
                </a:cubicBezTo>
                <a:cubicBezTo>
                  <a:pt x="13927" y="21600"/>
                  <a:pt x="14387" y="21368"/>
                  <a:pt x="14737" y="20903"/>
                </a:cubicBezTo>
                <a:lnTo>
                  <a:pt x="21074" y="12484"/>
                </a:lnTo>
                <a:cubicBezTo>
                  <a:pt x="21424" y="12019"/>
                  <a:pt x="21600" y="11409"/>
                  <a:pt x="21600" y="10800"/>
                </a:cubicBezTo>
                <a:cubicBezTo>
                  <a:pt x="21600" y="10191"/>
                  <a:pt x="21424" y="9581"/>
                  <a:pt x="21074" y="9116"/>
                </a:cubicBezTo>
                <a:lnTo>
                  <a:pt x="14737" y="697"/>
                </a:lnTo>
                <a:cubicBezTo>
                  <a:pt x="14387" y="232"/>
                  <a:pt x="13927" y="0"/>
                  <a:pt x="13469" y="0"/>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pic>
        <p:nvPicPr>
          <p:cNvPr id="192" name="pasted-movie.png" descr="pasted-movie.png"/>
          <p:cNvPicPr>
            <a:picLocks noChangeAspect="1"/>
          </p:cNvPicPr>
          <p:nvPr/>
        </p:nvPicPr>
        <p:blipFill>
          <a:blip r:embed="rId4">
            <a:extLst/>
          </a:blip>
          <a:stretch>
            <a:fillRect/>
          </a:stretch>
        </p:blipFill>
        <p:spPr>
          <a:xfrm>
            <a:off x="13182804" y="7554323"/>
            <a:ext cx="9755586" cy="4430485"/>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lt" backwards="0">
                                    <p:tmAbs val="100"/>
                                  </p:iterate>
                                  <p:childTnLst>
                                    <p:set>
                                      <p:cBhvr>
                                        <p:cTn id="10" fill="hold"/>
                                        <p:tgtEl>
                                          <p:spTgt spid="1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1" presetID="2" grpId="3" fill="hold">
                                  <p:stCondLst>
                                    <p:cond delay="0"/>
                                  </p:stCondLst>
                                  <p:iterate type="el" backwards="0">
                                    <p:tmAbs val="0"/>
                                  </p:iterate>
                                  <p:childTnLst>
                                    <p:set>
                                      <p:cBhvr>
                                        <p:cTn id="14" fill="hold"/>
                                        <p:tgtEl>
                                          <p:spTgt spid="191"/>
                                        </p:tgtEl>
                                        <p:attrNameLst>
                                          <p:attrName>style.visibility</p:attrName>
                                        </p:attrNameLst>
                                      </p:cBhvr>
                                      <p:to>
                                        <p:strVal val="visible"/>
                                      </p:to>
                                    </p:set>
                                    <p:anim calcmode="lin" valueType="num">
                                      <p:cBhvr>
                                        <p:cTn id="15" dur="1000" fill="hold"/>
                                        <p:tgtEl>
                                          <p:spTgt spid="191"/>
                                        </p:tgtEl>
                                        <p:attrNameLst>
                                          <p:attrName>ppt_x</p:attrName>
                                        </p:attrNameLst>
                                      </p:cBhvr>
                                      <p:tavLst>
                                        <p:tav tm="0">
                                          <p:val>
                                            <p:strVal val="#ppt_x"/>
                                          </p:val>
                                        </p:tav>
                                        <p:tav tm="100000">
                                          <p:val>
                                            <p:strVal val="#ppt_x"/>
                                          </p:val>
                                        </p:tav>
                                      </p:tavLst>
                                    </p:anim>
                                    <p:anim calcmode="lin" valueType="num">
                                      <p:cBhvr>
                                        <p:cTn id="16" dur="1000" fill="hold"/>
                                        <p:tgtEl>
                                          <p:spTgt spid="191"/>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4" fill="hold">
                                  <p:stCondLst>
                                    <p:cond delay="0"/>
                                  </p:stCondLst>
                                  <p:iterate type="el" backwards="0">
                                    <p:tmAbs val="0"/>
                                  </p:iterate>
                                  <p:childTnLst>
                                    <p:set>
                                      <p:cBhvr>
                                        <p:cTn id="20" fill="hold"/>
                                        <p:tgtEl>
                                          <p:spTgt spid="1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2" grpId="4"/>
      <p:bldP build="whole" bldLvl="1" animBg="1" rev="0" advAuto="0" spid="188" grpId="1"/>
      <p:bldP build="whole" bldLvl="1" animBg="1" rev="0" advAuto="0" spid="190" grpId="2"/>
      <p:bldP build="whole" bldLvl="1" animBg="1" rev="0" advAuto="0" spid="191" grpId="3"/>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Model Architecture: Mixture-of-Expert…"/>
          <p:cNvSpPr txBox="1"/>
          <p:nvPr>
            <p:ph type="body" idx="21"/>
          </p:nvPr>
        </p:nvSpPr>
        <p:spPr>
          <a:xfrm>
            <a:off x="1123540" y="1128567"/>
            <a:ext cx="11735006" cy="2329481"/>
          </a:xfrm>
          <a:prstGeom prst="rect">
            <a:avLst/>
          </a:prstGeom>
          <a:extLst>
            <a:ext uri="{C572A759-6A51-4108-AA02-DFA0A04FC94B}">
              <ma14:wrappingTextBoxFlag xmlns:ma14="http://schemas.microsoft.com/office/mac/drawingml/2011/main" val="1"/>
            </a:ext>
          </a:extLst>
        </p:spPr>
        <p:txBody>
          <a:bodyPr/>
          <a:lstStyle/>
          <a:p>
            <a:pPr>
              <a:defRPr>
                <a:latin typeface="Times Roman"/>
                <a:ea typeface="Times Roman"/>
                <a:cs typeface="Times Roman"/>
                <a:sym typeface="Times Roman"/>
              </a:defRPr>
            </a:pPr>
            <a:r>
              <a:t>Model Architecture: </a:t>
            </a:r>
            <a:r>
              <a:rPr i="1"/>
              <a:t>Mixture-of-Expert</a:t>
            </a:r>
            <a:endParaRPr i="1"/>
          </a:p>
          <a:p>
            <a:pPr>
              <a:defRPr b="0" sz="4000">
                <a:latin typeface="Times Roman"/>
                <a:ea typeface="Times Roman"/>
                <a:cs typeface="Times Roman"/>
                <a:sym typeface="Times Roman"/>
              </a:defRPr>
            </a:pPr>
            <a:r>
              <a:t>Step 1. Pick A Baseline Model</a:t>
            </a:r>
          </a:p>
        </p:txBody>
      </p:sp>
      <p:sp>
        <p:nvSpPr>
          <p:cNvPr id="197" name="Mistral 7B"/>
          <p:cNvSpPr/>
          <p:nvPr/>
        </p:nvSpPr>
        <p:spPr>
          <a:xfrm>
            <a:off x="7766070" y="5112756"/>
            <a:ext cx="8851860" cy="3490488"/>
          </a:xfrm>
          <a:prstGeom prst="roundRect">
            <a:avLst>
              <a:gd name="adj" fmla="val 14201"/>
            </a:avLst>
          </a:prstGeom>
          <a:solidFill>
            <a:srgbClr val="0D0208"/>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b="1" sz="5000">
                <a:solidFill>
                  <a:srgbClr val="00FF41"/>
                </a:solidFill>
              </a:defRPr>
            </a:lvl1pPr>
          </a:lstStyle>
          <a:p>
            <a:pPr/>
            <a:r>
              <a:t>Mistral 7B</a:t>
            </a:r>
          </a:p>
        </p:txBody>
      </p:sp>
      <p:grpSp>
        <p:nvGrpSpPr>
          <p:cNvPr id="200" name="Group"/>
          <p:cNvGrpSpPr/>
          <p:nvPr/>
        </p:nvGrpSpPr>
        <p:grpSpPr>
          <a:xfrm>
            <a:off x="16311844" y="1590665"/>
            <a:ext cx="7770429" cy="6090825"/>
            <a:chOff x="0" y="0"/>
            <a:chExt cx="7770428" cy="6090823"/>
          </a:xfrm>
        </p:grpSpPr>
        <p:sp>
          <p:nvSpPr>
            <p:cNvPr id="198" name="◦ LLM model with 7B parameters…"/>
            <p:cNvSpPr txBox="1"/>
            <p:nvPr/>
          </p:nvSpPr>
          <p:spPr>
            <a:xfrm>
              <a:off x="1003165" y="3175255"/>
              <a:ext cx="6767264" cy="23574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defTabSz="457200">
                <a:lnSpc>
                  <a:spcPct val="150000"/>
                </a:lnSpc>
                <a:spcBef>
                  <a:spcPts val="0"/>
                </a:spcBef>
                <a:defRPr sz="3600">
                  <a:latin typeface="Times Roman"/>
                  <a:ea typeface="Times Roman"/>
                  <a:cs typeface="Times Roman"/>
                  <a:sym typeface="Times Roman"/>
                </a:defRPr>
              </a:pPr>
              <a:r>
                <a:t>◦ LLM model with 7B parameters</a:t>
              </a:r>
            </a:p>
            <a:p>
              <a:pPr defTabSz="457200">
                <a:lnSpc>
                  <a:spcPct val="150000"/>
                </a:lnSpc>
                <a:spcBef>
                  <a:spcPts val="0"/>
                </a:spcBef>
                <a:defRPr sz="3600">
                  <a:latin typeface="Times Roman"/>
                  <a:ea typeface="Times Roman"/>
                  <a:cs typeface="Times Roman"/>
                  <a:sym typeface="Times Roman"/>
                </a:defRPr>
              </a:pPr>
              <a:r>
                <a:t>◦ Computationally efficient</a:t>
              </a:r>
            </a:p>
            <a:p>
              <a:pPr defTabSz="457200">
                <a:lnSpc>
                  <a:spcPct val="150000"/>
                </a:lnSpc>
                <a:spcBef>
                  <a:spcPts val="0"/>
                </a:spcBef>
                <a:defRPr sz="3600">
                  <a:latin typeface="Times Roman"/>
                  <a:ea typeface="Times Roman"/>
                  <a:cs typeface="Times Roman"/>
                  <a:sym typeface="Times Roman"/>
                </a:defRPr>
              </a:pPr>
              <a:r>
                <a:t>◦ Better than GPT-3.5, Llama 2, etc</a:t>
              </a:r>
            </a:p>
          </p:txBody>
        </p:sp>
        <p:sp>
          <p:nvSpPr>
            <p:cNvPr id="199" name="Line"/>
            <p:cNvSpPr/>
            <p:nvPr/>
          </p:nvSpPr>
          <p:spPr>
            <a:xfrm rot="18900000">
              <a:off x="550512" y="1233448"/>
              <a:ext cx="4989800" cy="36239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38"/>
                  </a:moveTo>
                  <a:lnTo>
                    <a:pt x="5894" y="0"/>
                  </a:lnTo>
                  <a:lnTo>
                    <a:pt x="21600" y="21600"/>
                  </a:lnTo>
                </a:path>
              </a:pathLst>
            </a:custGeom>
            <a:noFill/>
            <a:ln w="127000" cap="flat">
              <a:solidFill>
                <a:srgbClr val="0D0208"/>
              </a:solidFill>
              <a:prstDash val="solid"/>
              <a:miter lim="400000"/>
              <a:tailEnd type="oval" w="med" len="med"/>
            </a:ln>
            <a:effectLst/>
          </p:spPr>
          <p:txBody>
            <a:bodyPr wrap="square" lIns="50800" tIns="50800" rIns="50800" bIns="50800" numCol="1" anchor="ctr">
              <a:noAutofit/>
            </a:bodyPr>
            <a:lstStyle/>
            <a:p>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0" presetID="1" grpId="1" fill="hold">
                                  <p:stCondLst>
                                    <p:cond delay="0"/>
                                  </p:stCondLst>
                                  <p:iterate type="el" backwards="0">
                                    <p:tmAbs val="0"/>
                                  </p:iterate>
                                  <p:childTnLst>
                                    <p:set>
                                      <p:cBhvr>
                                        <p:cTn id="6" fill="hold">
                                          <p:stCondLst>
                                            <p:cond delay="0"/>
                                          </p:stCondLst>
                                        </p:cTn>
                                        <p:tgtEl>
                                          <p:spTgt spid="20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Class="exit" nodeType="clickEffect" presetID="9" grpId="2" fill="hold">
                                  <p:stCondLst>
                                    <p:cond delay="0"/>
                                  </p:stCondLst>
                                  <p:iterate type="el" backwards="0">
                                    <p:tmAbs val="0"/>
                                  </p:iterate>
                                  <p:childTnLst>
                                    <p:animEffect filter="dissolve" transition="out">
                                      <p:cBhvr>
                                        <p:cTn id="10" dur="1000" fill="hold"/>
                                        <p:tgtEl>
                                          <p:spTgt spid="197"/>
                                        </p:tgtEl>
                                      </p:cBhvr>
                                    </p:animEffect>
                                    <p:set>
                                      <p:cBhvr>
                                        <p:cTn id="11" fill="hold">
                                          <p:stCondLst>
                                            <p:cond delay="999"/>
                                          </p:stCondLst>
                                        </p:cTn>
                                        <p:tgtEl>
                                          <p:spTgt spid="19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0" grpId="1"/>
      <p:bldP build="whole" bldLvl="1" animBg="1" rev="0" advAuto="0" spid="197" grpId="2"/>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Model Architecture: Mixture-of-Expert…"/>
          <p:cNvSpPr txBox="1"/>
          <p:nvPr>
            <p:ph type="body" idx="21"/>
          </p:nvPr>
        </p:nvSpPr>
        <p:spPr>
          <a:xfrm>
            <a:off x="1123540" y="1128567"/>
            <a:ext cx="11735006" cy="2329481"/>
          </a:xfrm>
          <a:prstGeom prst="rect">
            <a:avLst/>
          </a:prstGeom>
          <a:extLst>
            <a:ext uri="{C572A759-6A51-4108-AA02-DFA0A04FC94B}">
              <ma14:wrappingTextBoxFlag xmlns:ma14="http://schemas.microsoft.com/office/mac/drawingml/2011/main" val="1"/>
            </a:ext>
          </a:extLst>
        </p:spPr>
        <p:txBody>
          <a:bodyPr/>
          <a:lstStyle/>
          <a:p>
            <a:pPr>
              <a:defRPr>
                <a:latin typeface="Times Roman"/>
                <a:ea typeface="Times Roman"/>
                <a:cs typeface="Times Roman"/>
                <a:sym typeface="Times Roman"/>
              </a:defRPr>
            </a:pPr>
            <a:r>
              <a:t>Model Architecture: </a:t>
            </a:r>
            <a:r>
              <a:rPr i="1"/>
              <a:t>Mixture-of-Expert</a:t>
            </a:r>
            <a:endParaRPr i="1"/>
          </a:p>
          <a:p>
            <a:pPr>
              <a:defRPr b="0" sz="4000">
                <a:latin typeface="Times Roman"/>
                <a:ea typeface="Times Roman"/>
                <a:cs typeface="Times Roman"/>
                <a:sym typeface="Times Roman"/>
              </a:defRPr>
            </a:pPr>
            <a:r>
              <a:t>Step 2. Fine-tuning</a:t>
            </a:r>
          </a:p>
        </p:txBody>
      </p:sp>
      <p:grpSp>
        <p:nvGrpSpPr>
          <p:cNvPr id="209" name="Group"/>
          <p:cNvGrpSpPr/>
          <p:nvPr/>
        </p:nvGrpSpPr>
        <p:grpSpPr>
          <a:xfrm>
            <a:off x="3830659" y="3631148"/>
            <a:ext cx="3993174" cy="8471836"/>
            <a:chOff x="0" y="0"/>
            <a:chExt cx="3993172" cy="8471834"/>
          </a:xfrm>
        </p:grpSpPr>
        <p:sp>
          <p:nvSpPr>
            <p:cNvPr id="205" name="Mistral 7B"/>
            <p:cNvSpPr/>
            <p:nvPr/>
          </p:nvSpPr>
          <p:spPr>
            <a:xfrm>
              <a:off x="0" y="0"/>
              <a:ext cx="3993173" cy="1702940"/>
            </a:xfrm>
            <a:prstGeom prst="roundRect">
              <a:avLst>
                <a:gd name="adj" fmla="val 14493"/>
              </a:avLst>
            </a:prstGeom>
            <a:solidFill>
              <a:srgbClr val="0D0208"/>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825500">
                <a:lnSpc>
                  <a:spcPct val="100000"/>
                </a:lnSpc>
                <a:spcBef>
                  <a:spcPts val="0"/>
                </a:spcBef>
                <a:defRPr b="1" sz="3200">
                  <a:solidFill>
                    <a:srgbClr val="00FF41"/>
                  </a:solidFill>
                </a:defRPr>
              </a:lvl1pPr>
            </a:lstStyle>
            <a:p>
              <a:pPr/>
              <a:r>
                <a:t>Mistral 7B</a:t>
              </a:r>
            </a:p>
          </p:txBody>
        </p:sp>
        <p:sp>
          <p:nvSpPr>
            <p:cNvPr id="206" name="Mistral 7B"/>
            <p:cNvSpPr/>
            <p:nvPr/>
          </p:nvSpPr>
          <p:spPr>
            <a:xfrm>
              <a:off x="0" y="2256298"/>
              <a:ext cx="3993173" cy="1702940"/>
            </a:xfrm>
            <a:prstGeom prst="roundRect">
              <a:avLst>
                <a:gd name="adj" fmla="val 14493"/>
              </a:avLst>
            </a:prstGeom>
            <a:solidFill>
              <a:srgbClr val="0D0208"/>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825500">
                <a:lnSpc>
                  <a:spcPct val="100000"/>
                </a:lnSpc>
                <a:spcBef>
                  <a:spcPts val="0"/>
                </a:spcBef>
                <a:defRPr b="1" sz="3200">
                  <a:solidFill>
                    <a:srgbClr val="00FF41"/>
                  </a:solidFill>
                </a:defRPr>
              </a:lvl1pPr>
            </a:lstStyle>
            <a:p>
              <a:pPr/>
              <a:r>
                <a:t>Mistral 7B</a:t>
              </a:r>
            </a:p>
          </p:txBody>
        </p:sp>
        <p:sp>
          <p:nvSpPr>
            <p:cNvPr id="207" name="Mistral 7B"/>
            <p:cNvSpPr/>
            <p:nvPr/>
          </p:nvSpPr>
          <p:spPr>
            <a:xfrm>
              <a:off x="0" y="4512596"/>
              <a:ext cx="3993173" cy="1702941"/>
            </a:xfrm>
            <a:prstGeom prst="roundRect">
              <a:avLst>
                <a:gd name="adj" fmla="val 14493"/>
              </a:avLst>
            </a:prstGeom>
            <a:solidFill>
              <a:srgbClr val="0D0208"/>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825500">
                <a:lnSpc>
                  <a:spcPct val="100000"/>
                </a:lnSpc>
                <a:spcBef>
                  <a:spcPts val="0"/>
                </a:spcBef>
                <a:defRPr b="1" sz="3200">
                  <a:solidFill>
                    <a:srgbClr val="00FF41"/>
                  </a:solidFill>
                </a:defRPr>
              </a:lvl1pPr>
            </a:lstStyle>
            <a:p>
              <a:pPr/>
              <a:r>
                <a:t>Mistral 7B</a:t>
              </a:r>
            </a:p>
          </p:txBody>
        </p:sp>
        <p:sp>
          <p:nvSpPr>
            <p:cNvPr id="208" name="Mistral 7B"/>
            <p:cNvSpPr/>
            <p:nvPr/>
          </p:nvSpPr>
          <p:spPr>
            <a:xfrm>
              <a:off x="0" y="6768895"/>
              <a:ext cx="3993173" cy="1702940"/>
            </a:xfrm>
            <a:prstGeom prst="roundRect">
              <a:avLst>
                <a:gd name="adj" fmla="val 14493"/>
              </a:avLst>
            </a:prstGeom>
            <a:solidFill>
              <a:srgbClr val="0D0208"/>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825500">
                <a:lnSpc>
                  <a:spcPct val="100000"/>
                </a:lnSpc>
                <a:spcBef>
                  <a:spcPts val="0"/>
                </a:spcBef>
                <a:defRPr b="1" sz="3200">
                  <a:solidFill>
                    <a:srgbClr val="00FF41"/>
                  </a:solidFill>
                </a:defRPr>
              </a:lvl1pPr>
            </a:lstStyle>
            <a:p>
              <a:pPr/>
              <a:r>
                <a:t>Mistral 7B</a:t>
              </a:r>
            </a:p>
          </p:txBody>
        </p:sp>
      </p:grpSp>
      <p:grpSp>
        <p:nvGrpSpPr>
          <p:cNvPr id="214" name="Group"/>
          <p:cNvGrpSpPr/>
          <p:nvPr/>
        </p:nvGrpSpPr>
        <p:grpSpPr>
          <a:xfrm>
            <a:off x="13829861" y="3631148"/>
            <a:ext cx="5384991" cy="8471836"/>
            <a:chOff x="0" y="0"/>
            <a:chExt cx="5384990" cy="8471834"/>
          </a:xfrm>
        </p:grpSpPr>
        <p:sp>
          <p:nvSpPr>
            <p:cNvPr id="210" name="Mistral 7B Python"/>
            <p:cNvSpPr/>
            <p:nvPr/>
          </p:nvSpPr>
          <p:spPr>
            <a:xfrm>
              <a:off x="0" y="0"/>
              <a:ext cx="5384991" cy="1702940"/>
            </a:xfrm>
            <a:prstGeom prst="roundRect">
              <a:avLst>
                <a:gd name="adj" fmla="val 14493"/>
              </a:avLst>
            </a:prstGeom>
            <a:solidFill>
              <a:srgbClr val="0D0208"/>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825500">
                <a:lnSpc>
                  <a:spcPct val="100000"/>
                </a:lnSpc>
                <a:spcBef>
                  <a:spcPts val="0"/>
                </a:spcBef>
                <a:defRPr b="1" sz="3200">
                  <a:solidFill>
                    <a:srgbClr val="00FF41"/>
                  </a:solidFill>
                </a:defRPr>
              </a:lvl1pPr>
            </a:lstStyle>
            <a:p>
              <a:pPr/>
              <a:r>
                <a:t>Mistral 7B Python</a:t>
              </a:r>
            </a:p>
          </p:txBody>
        </p:sp>
        <p:sp>
          <p:nvSpPr>
            <p:cNvPr id="211" name="Mistral 7B Java"/>
            <p:cNvSpPr/>
            <p:nvPr/>
          </p:nvSpPr>
          <p:spPr>
            <a:xfrm>
              <a:off x="0" y="2256298"/>
              <a:ext cx="5384800" cy="1702940"/>
            </a:xfrm>
            <a:prstGeom prst="roundRect">
              <a:avLst>
                <a:gd name="adj" fmla="val 14493"/>
              </a:avLst>
            </a:prstGeom>
            <a:solidFill>
              <a:srgbClr val="0D0208"/>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825500">
                <a:lnSpc>
                  <a:spcPct val="100000"/>
                </a:lnSpc>
                <a:spcBef>
                  <a:spcPts val="0"/>
                </a:spcBef>
                <a:defRPr b="1" sz="3200">
                  <a:solidFill>
                    <a:srgbClr val="00FF41"/>
                  </a:solidFill>
                </a:defRPr>
              </a:lvl1pPr>
            </a:lstStyle>
            <a:p>
              <a:pPr/>
              <a:r>
                <a:t>Mistral 7B Java</a:t>
              </a:r>
            </a:p>
          </p:txBody>
        </p:sp>
        <p:sp>
          <p:nvSpPr>
            <p:cNvPr id="212" name="Mistral 7B JavaScript"/>
            <p:cNvSpPr/>
            <p:nvPr/>
          </p:nvSpPr>
          <p:spPr>
            <a:xfrm>
              <a:off x="0" y="4512596"/>
              <a:ext cx="5384800" cy="1702941"/>
            </a:xfrm>
            <a:prstGeom prst="roundRect">
              <a:avLst>
                <a:gd name="adj" fmla="val 14493"/>
              </a:avLst>
            </a:prstGeom>
            <a:solidFill>
              <a:srgbClr val="0D0208"/>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825500">
                <a:lnSpc>
                  <a:spcPct val="100000"/>
                </a:lnSpc>
                <a:spcBef>
                  <a:spcPts val="0"/>
                </a:spcBef>
                <a:defRPr b="1" sz="3200">
                  <a:solidFill>
                    <a:srgbClr val="00FF41"/>
                  </a:solidFill>
                </a:defRPr>
              </a:lvl1pPr>
            </a:lstStyle>
            <a:p>
              <a:pPr/>
              <a:r>
                <a:t>Mistral 7B JavaScript</a:t>
              </a:r>
            </a:p>
          </p:txBody>
        </p:sp>
        <p:sp>
          <p:nvSpPr>
            <p:cNvPr id="213" name="Mistral 7B C++"/>
            <p:cNvSpPr/>
            <p:nvPr/>
          </p:nvSpPr>
          <p:spPr>
            <a:xfrm>
              <a:off x="0" y="6768895"/>
              <a:ext cx="5384800" cy="1702940"/>
            </a:xfrm>
            <a:prstGeom prst="roundRect">
              <a:avLst>
                <a:gd name="adj" fmla="val 14493"/>
              </a:avLst>
            </a:prstGeom>
            <a:solidFill>
              <a:srgbClr val="0D0208"/>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825500">
                <a:lnSpc>
                  <a:spcPct val="100000"/>
                </a:lnSpc>
                <a:spcBef>
                  <a:spcPts val="0"/>
                </a:spcBef>
                <a:defRPr b="1" sz="3200">
                  <a:solidFill>
                    <a:srgbClr val="00FF41"/>
                  </a:solidFill>
                </a:defRPr>
              </a:lvl1pPr>
            </a:lstStyle>
            <a:p>
              <a:pPr/>
              <a:r>
                <a:t>Mistral 7B C++</a:t>
              </a:r>
            </a:p>
          </p:txBody>
        </p:sp>
      </p:grpSp>
      <p:grpSp>
        <p:nvGrpSpPr>
          <p:cNvPr id="219" name="Group"/>
          <p:cNvGrpSpPr/>
          <p:nvPr/>
        </p:nvGrpSpPr>
        <p:grpSpPr>
          <a:xfrm>
            <a:off x="7815160" y="4506451"/>
            <a:ext cx="6023373" cy="6768896"/>
            <a:chOff x="0" y="0"/>
            <a:chExt cx="6023371" cy="6768894"/>
          </a:xfrm>
        </p:grpSpPr>
        <p:sp>
          <p:nvSpPr>
            <p:cNvPr id="215" name="Line"/>
            <p:cNvSpPr/>
            <p:nvPr/>
          </p:nvSpPr>
          <p:spPr>
            <a:xfrm>
              <a:off x="0" y="0"/>
              <a:ext cx="6023372" cy="0"/>
            </a:xfrm>
            <a:prstGeom prst="line">
              <a:avLst/>
            </a:prstGeom>
            <a:noFill/>
            <a:ln w="76200" cap="flat">
              <a:solidFill>
                <a:srgbClr val="008F11"/>
              </a:solidFill>
              <a:prstDash val="solid"/>
              <a:miter lim="400000"/>
              <a:tailEnd type="stealth" w="med" len="med"/>
            </a:ln>
            <a:effectLst/>
          </p:spPr>
          <p:txBody>
            <a:bodyPr wrap="square" lIns="50800" tIns="50800" rIns="50800" bIns="50800" numCol="1" anchor="ctr">
              <a:noAutofit/>
            </a:bodyPr>
            <a:lstStyle/>
            <a:p>
              <a:pPr/>
            </a:p>
          </p:txBody>
        </p:sp>
        <p:sp>
          <p:nvSpPr>
            <p:cNvPr id="216" name="Line"/>
            <p:cNvSpPr/>
            <p:nvPr/>
          </p:nvSpPr>
          <p:spPr>
            <a:xfrm>
              <a:off x="0" y="2256298"/>
              <a:ext cx="6023372" cy="1"/>
            </a:xfrm>
            <a:prstGeom prst="line">
              <a:avLst/>
            </a:prstGeom>
            <a:noFill/>
            <a:ln w="76200" cap="flat">
              <a:solidFill>
                <a:srgbClr val="008F11"/>
              </a:solidFill>
              <a:prstDash val="solid"/>
              <a:miter lim="400000"/>
              <a:tailEnd type="stealth" w="med" len="med"/>
            </a:ln>
            <a:effectLst/>
          </p:spPr>
          <p:txBody>
            <a:bodyPr wrap="square" lIns="50800" tIns="50800" rIns="50800" bIns="50800" numCol="1" anchor="ctr">
              <a:noAutofit/>
            </a:bodyPr>
            <a:lstStyle/>
            <a:p>
              <a:pPr/>
            </a:p>
          </p:txBody>
        </p:sp>
        <p:sp>
          <p:nvSpPr>
            <p:cNvPr id="217" name="Line"/>
            <p:cNvSpPr/>
            <p:nvPr/>
          </p:nvSpPr>
          <p:spPr>
            <a:xfrm>
              <a:off x="0" y="4512597"/>
              <a:ext cx="6023372" cy="1"/>
            </a:xfrm>
            <a:prstGeom prst="line">
              <a:avLst/>
            </a:prstGeom>
            <a:noFill/>
            <a:ln w="76200" cap="flat">
              <a:solidFill>
                <a:srgbClr val="008F11"/>
              </a:solidFill>
              <a:prstDash val="solid"/>
              <a:miter lim="400000"/>
              <a:tailEnd type="stealth" w="med" len="med"/>
            </a:ln>
            <a:effectLst/>
          </p:spPr>
          <p:txBody>
            <a:bodyPr wrap="square" lIns="50800" tIns="50800" rIns="50800" bIns="50800" numCol="1" anchor="ctr">
              <a:noAutofit/>
            </a:bodyPr>
            <a:lstStyle/>
            <a:p>
              <a:pPr/>
            </a:p>
          </p:txBody>
        </p:sp>
        <p:sp>
          <p:nvSpPr>
            <p:cNvPr id="218" name="Line"/>
            <p:cNvSpPr/>
            <p:nvPr/>
          </p:nvSpPr>
          <p:spPr>
            <a:xfrm>
              <a:off x="0" y="6768894"/>
              <a:ext cx="6023372" cy="1"/>
            </a:xfrm>
            <a:prstGeom prst="line">
              <a:avLst/>
            </a:prstGeom>
            <a:noFill/>
            <a:ln w="76200" cap="flat">
              <a:solidFill>
                <a:srgbClr val="008F11"/>
              </a:solidFill>
              <a:prstDash val="solid"/>
              <a:miter lim="400000"/>
              <a:tailEnd type="stealth" w="med" len="med"/>
            </a:ln>
            <a:effectLst/>
          </p:spPr>
          <p:txBody>
            <a:bodyPr wrap="square" lIns="50800" tIns="50800" rIns="50800" bIns="50800" numCol="1" anchor="ctr">
              <a:noAutofit/>
            </a:bodyPr>
            <a:lstStyle/>
            <a:p>
              <a:pPr/>
            </a:p>
          </p:txBody>
        </p:sp>
      </p:grpSp>
      <p:grpSp>
        <p:nvGrpSpPr>
          <p:cNvPr id="224" name="Group"/>
          <p:cNvGrpSpPr/>
          <p:nvPr/>
        </p:nvGrpSpPr>
        <p:grpSpPr>
          <a:xfrm>
            <a:off x="9451476" y="3921636"/>
            <a:ext cx="2750742" cy="7309056"/>
            <a:chOff x="0" y="0"/>
            <a:chExt cx="2750740" cy="7309054"/>
          </a:xfrm>
        </p:grpSpPr>
        <p:sp>
          <p:nvSpPr>
            <p:cNvPr id="220" name="Python Dataset"/>
            <p:cNvSpPr txBox="1"/>
            <p:nvPr/>
          </p:nvSpPr>
          <p:spPr>
            <a:xfrm>
              <a:off x="236748" y="0"/>
              <a:ext cx="2277245" cy="533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800">
                  <a:solidFill>
                    <a:srgbClr val="5E5E5E"/>
                  </a:solidFill>
                  <a:latin typeface="Times Roman"/>
                  <a:ea typeface="Times Roman"/>
                  <a:cs typeface="Times Roman"/>
                  <a:sym typeface="Times Roman"/>
                </a:defRPr>
              </a:lvl1pPr>
            </a:lstStyle>
            <a:p>
              <a:pPr/>
              <a:r>
                <a:t>Python Dataset</a:t>
              </a:r>
            </a:p>
          </p:txBody>
        </p:sp>
        <p:sp>
          <p:nvSpPr>
            <p:cNvPr id="221" name="Java Dataset"/>
            <p:cNvSpPr txBox="1"/>
            <p:nvPr/>
          </p:nvSpPr>
          <p:spPr>
            <a:xfrm>
              <a:off x="424705" y="2271251"/>
              <a:ext cx="1901330" cy="53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800">
                  <a:solidFill>
                    <a:srgbClr val="5E5E5E"/>
                  </a:solidFill>
                  <a:latin typeface="Times Roman"/>
                  <a:ea typeface="Times Roman"/>
                  <a:cs typeface="Times Roman"/>
                  <a:sym typeface="Times Roman"/>
                </a:defRPr>
              </a:lvl1pPr>
            </a:lstStyle>
            <a:p>
              <a:pPr/>
              <a:r>
                <a:t>Java Dataset</a:t>
              </a:r>
            </a:p>
          </p:txBody>
        </p:sp>
        <p:sp>
          <p:nvSpPr>
            <p:cNvPr id="222" name="JavaScript Dataset"/>
            <p:cNvSpPr txBox="1"/>
            <p:nvPr/>
          </p:nvSpPr>
          <p:spPr>
            <a:xfrm>
              <a:off x="0" y="4504402"/>
              <a:ext cx="2750741" cy="53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800">
                  <a:solidFill>
                    <a:srgbClr val="5E5E5E"/>
                  </a:solidFill>
                  <a:latin typeface="Times Roman"/>
                  <a:ea typeface="Times Roman"/>
                  <a:cs typeface="Times Roman"/>
                  <a:sym typeface="Times Roman"/>
                </a:defRPr>
              </a:lvl1pPr>
            </a:lstStyle>
            <a:p>
              <a:pPr/>
              <a:r>
                <a:t>JavaScript Dataset</a:t>
              </a:r>
            </a:p>
          </p:txBody>
        </p:sp>
        <p:sp>
          <p:nvSpPr>
            <p:cNvPr id="223" name="C++ Dataset"/>
            <p:cNvSpPr txBox="1"/>
            <p:nvPr/>
          </p:nvSpPr>
          <p:spPr>
            <a:xfrm>
              <a:off x="418281" y="6775654"/>
              <a:ext cx="1907754" cy="53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800">
                  <a:solidFill>
                    <a:srgbClr val="5E5E5E"/>
                  </a:solidFill>
                  <a:latin typeface="Times Roman"/>
                  <a:ea typeface="Times Roman"/>
                  <a:cs typeface="Times Roman"/>
                  <a:sym typeface="Times Roman"/>
                </a:defRPr>
              </a:lvl1pPr>
            </a:lstStyle>
            <a:p>
              <a:pPr/>
              <a:r>
                <a:t>C++ Dataset</a:t>
              </a:r>
            </a:p>
          </p:txBody>
        </p:sp>
      </p:grpSp>
      <p:grpSp>
        <p:nvGrpSpPr>
          <p:cNvPr id="229" name="Group"/>
          <p:cNvGrpSpPr/>
          <p:nvPr/>
        </p:nvGrpSpPr>
        <p:grpSpPr>
          <a:xfrm>
            <a:off x="19709810" y="4034360"/>
            <a:ext cx="843531" cy="7658382"/>
            <a:chOff x="0" y="0"/>
            <a:chExt cx="843530" cy="7658381"/>
          </a:xfrm>
        </p:grpSpPr>
        <p:sp>
          <p:nvSpPr>
            <p:cNvPr id="225" name="Thumbs Up"/>
            <p:cNvSpPr/>
            <p:nvPr/>
          </p:nvSpPr>
          <p:spPr>
            <a:xfrm rot="20700000">
              <a:off x="84262" y="74744"/>
              <a:ext cx="675006" cy="739998"/>
            </a:xfrm>
            <a:custGeom>
              <a:avLst/>
              <a:gdLst/>
              <a:ahLst/>
              <a:cxnLst>
                <a:cxn ang="0">
                  <a:pos x="wd2" y="hd2"/>
                </a:cxn>
                <a:cxn ang="5400000">
                  <a:pos x="wd2" y="hd2"/>
                </a:cxn>
                <a:cxn ang="10800000">
                  <a:pos x="wd2" y="hd2"/>
                </a:cxn>
                <a:cxn ang="16200000">
                  <a:pos x="wd2" y="hd2"/>
                </a:cxn>
              </a:cxnLst>
              <a:rect l="0" t="0" r="r" b="b"/>
              <a:pathLst>
                <a:path w="21030" h="21599" fill="norm" stroke="1" extrusionOk="0">
                  <a:moveTo>
                    <a:pt x="8533" y="0"/>
                  </a:moveTo>
                  <a:cubicBezTo>
                    <a:pt x="8363" y="1"/>
                    <a:pt x="8192" y="58"/>
                    <a:pt x="8054" y="179"/>
                  </a:cubicBezTo>
                  <a:cubicBezTo>
                    <a:pt x="7531" y="638"/>
                    <a:pt x="6970" y="1441"/>
                    <a:pt x="7087" y="2734"/>
                  </a:cubicBezTo>
                  <a:cubicBezTo>
                    <a:pt x="7292" y="4997"/>
                    <a:pt x="9344" y="5714"/>
                    <a:pt x="7908" y="8149"/>
                  </a:cubicBezTo>
                  <a:cubicBezTo>
                    <a:pt x="7908" y="8149"/>
                    <a:pt x="6742" y="8020"/>
                    <a:pt x="4459" y="8430"/>
                  </a:cubicBezTo>
                  <a:cubicBezTo>
                    <a:pt x="2536" y="8776"/>
                    <a:pt x="1728" y="8552"/>
                    <a:pt x="884" y="8969"/>
                  </a:cubicBezTo>
                  <a:cubicBezTo>
                    <a:pt x="-570" y="9687"/>
                    <a:pt x="-101" y="11442"/>
                    <a:pt x="1349" y="12003"/>
                  </a:cubicBezTo>
                  <a:cubicBezTo>
                    <a:pt x="110" y="12750"/>
                    <a:pt x="-255" y="14477"/>
                    <a:pt x="1873" y="15239"/>
                  </a:cubicBezTo>
                  <a:cubicBezTo>
                    <a:pt x="682" y="16392"/>
                    <a:pt x="668" y="17858"/>
                    <a:pt x="2539" y="18352"/>
                  </a:cubicBezTo>
                  <a:cubicBezTo>
                    <a:pt x="1295" y="19567"/>
                    <a:pt x="2436" y="21027"/>
                    <a:pt x="3759" y="21027"/>
                  </a:cubicBezTo>
                  <a:cubicBezTo>
                    <a:pt x="13755" y="21027"/>
                    <a:pt x="12101" y="20342"/>
                    <a:pt x="15234" y="20342"/>
                  </a:cubicBezTo>
                  <a:cubicBezTo>
                    <a:pt x="18665" y="20342"/>
                    <a:pt x="21030" y="21599"/>
                    <a:pt x="21030" y="21599"/>
                  </a:cubicBezTo>
                  <a:lnTo>
                    <a:pt x="21030" y="11829"/>
                  </a:lnTo>
                  <a:cubicBezTo>
                    <a:pt x="21030" y="11829"/>
                    <a:pt x="18103" y="11058"/>
                    <a:pt x="16154" y="10113"/>
                  </a:cubicBezTo>
                  <a:cubicBezTo>
                    <a:pt x="15350" y="9722"/>
                    <a:pt x="14504" y="9210"/>
                    <a:pt x="13676" y="6613"/>
                  </a:cubicBezTo>
                  <a:cubicBezTo>
                    <a:pt x="12912" y="4218"/>
                    <a:pt x="11140" y="3961"/>
                    <a:pt x="10515" y="2980"/>
                  </a:cubicBezTo>
                  <a:cubicBezTo>
                    <a:pt x="10128" y="2452"/>
                    <a:pt x="9578" y="1231"/>
                    <a:pt x="9220" y="425"/>
                  </a:cubicBezTo>
                  <a:cubicBezTo>
                    <a:pt x="9099" y="153"/>
                    <a:pt x="8817" y="-1"/>
                    <a:pt x="8533" y="0"/>
                  </a:cubicBezTo>
                  <a:close/>
                </a:path>
              </a:pathLst>
            </a:custGeom>
            <a:solidFill>
              <a:srgbClr val="78260F"/>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latin typeface="Helvetica Neue Medium"/>
                  <a:ea typeface="Helvetica Neue Medium"/>
                  <a:cs typeface="Helvetica Neue Medium"/>
                  <a:sym typeface="Helvetica Neue Medium"/>
                </a:defRPr>
              </a:pPr>
            </a:p>
          </p:txBody>
        </p:sp>
        <p:sp>
          <p:nvSpPr>
            <p:cNvPr id="226" name="Thumbs Up"/>
            <p:cNvSpPr/>
            <p:nvPr/>
          </p:nvSpPr>
          <p:spPr>
            <a:xfrm rot="20700000">
              <a:off x="84262" y="2331043"/>
              <a:ext cx="675006" cy="739997"/>
            </a:xfrm>
            <a:custGeom>
              <a:avLst/>
              <a:gdLst/>
              <a:ahLst/>
              <a:cxnLst>
                <a:cxn ang="0">
                  <a:pos x="wd2" y="hd2"/>
                </a:cxn>
                <a:cxn ang="5400000">
                  <a:pos x="wd2" y="hd2"/>
                </a:cxn>
                <a:cxn ang="10800000">
                  <a:pos x="wd2" y="hd2"/>
                </a:cxn>
                <a:cxn ang="16200000">
                  <a:pos x="wd2" y="hd2"/>
                </a:cxn>
              </a:cxnLst>
              <a:rect l="0" t="0" r="r" b="b"/>
              <a:pathLst>
                <a:path w="21030" h="21599" fill="norm" stroke="1" extrusionOk="0">
                  <a:moveTo>
                    <a:pt x="8533" y="0"/>
                  </a:moveTo>
                  <a:cubicBezTo>
                    <a:pt x="8363" y="1"/>
                    <a:pt x="8192" y="58"/>
                    <a:pt x="8054" y="179"/>
                  </a:cubicBezTo>
                  <a:cubicBezTo>
                    <a:pt x="7531" y="638"/>
                    <a:pt x="6970" y="1441"/>
                    <a:pt x="7087" y="2734"/>
                  </a:cubicBezTo>
                  <a:cubicBezTo>
                    <a:pt x="7292" y="4997"/>
                    <a:pt x="9344" y="5714"/>
                    <a:pt x="7908" y="8149"/>
                  </a:cubicBezTo>
                  <a:cubicBezTo>
                    <a:pt x="7908" y="8149"/>
                    <a:pt x="6742" y="8020"/>
                    <a:pt x="4459" y="8430"/>
                  </a:cubicBezTo>
                  <a:cubicBezTo>
                    <a:pt x="2536" y="8776"/>
                    <a:pt x="1728" y="8552"/>
                    <a:pt x="884" y="8969"/>
                  </a:cubicBezTo>
                  <a:cubicBezTo>
                    <a:pt x="-570" y="9687"/>
                    <a:pt x="-101" y="11442"/>
                    <a:pt x="1349" y="12003"/>
                  </a:cubicBezTo>
                  <a:cubicBezTo>
                    <a:pt x="110" y="12750"/>
                    <a:pt x="-255" y="14477"/>
                    <a:pt x="1873" y="15239"/>
                  </a:cubicBezTo>
                  <a:cubicBezTo>
                    <a:pt x="682" y="16392"/>
                    <a:pt x="668" y="17858"/>
                    <a:pt x="2539" y="18352"/>
                  </a:cubicBezTo>
                  <a:cubicBezTo>
                    <a:pt x="1295" y="19567"/>
                    <a:pt x="2436" y="21027"/>
                    <a:pt x="3759" y="21027"/>
                  </a:cubicBezTo>
                  <a:cubicBezTo>
                    <a:pt x="13755" y="21027"/>
                    <a:pt x="12101" y="20342"/>
                    <a:pt x="15234" y="20342"/>
                  </a:cubicBezTo>
                  <a:cubicBezTo>
                    <a:pt x="18665" y="20342"/>
                    <a:pt x="21030" y="21599"/>
                    <a:pt x="21030" y="21599"/>
                  </a:cubicBezTo>
                  <a:lnTo>
                    <a:pt x="21030" y="11829"/>
                  </a:lnTo>
                  <a:cubicBezTo>
                    <a:pt x="21030" y="11829"/>
                    <a:pt x="18103" y="11058"/>
                    <a:pt x="16154" y="10113"/>
                  </a:cubicBezTo>
                  <a:cubicBezTo>
                    <a:pt x="15350" y="9722"/>
                    <a:pt x="14504" y="9210"/>
                    <a:pt x="13676" y="6613"/>
                  </a:cubicBezTo>
                  <a:cubicBezTo>
                    <a:pt x="12912" y="4218"/>
                    <a:pt x="11140" y="3961"/>
                    <a:pt x="10515" y="2980"/>
                  </a:cubicBezTo>
                  <a:cubicBezTo>
                    <a:pt x="10128" y="2452"/>
                    <a:pt x="9578" y="1231"/>
                    <a:pt x="9220" y="425"/>
                  </a:cubicBezTo>
                  <a:cubicBezTo>
                    <a:pt x="9099" y="153"/>
                    <a:pt x="8817" y="-1"/>
                    <a:pt x="8533" y="0"/>
                  </a:cubicBezTo>
                  <a:close/>
                </a:path>
              </a:pathLst>
            </a:custGeom>
            <a:solidFill>
              <a:srgbClr val="78260F"/>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latin typeface="Helvetica Neue Medium"/>
                  <a:ea typeface="Helvetica Neue Medium"/>
                  <a:cs typeface="Helvetica Neue Medium"/>
                  <a:sym typeface="Helvetica Neue Medium"/>
                </a:defRPr>
              </a:pPr>
            </a:p>
          </p:txBody>
        </p:sp>
        <p:sp>
          <p:nvSpPr>
            <p:cNvPr id="227" name="Thumbs Up"/>
            <p:cNvSpPr/>
            <p:nvPr/>
          </p:nvSpPr>
          <p:spPr>
            <a:xfrm rot="20700000">
              <a:off x="84262" y="4587341"/>
              <a:ext cx="675006" cy="739997"/>
            </a:xfrm>
            <a:custGeom>
              <a:avLst/>
              <a:gdLst/>
              <a:ahLst/>
              <a:cxnLst>
                <a:cxn ang="0">
                  <a:pos x="wd2" y="hd2"/>
                </a:cxn>
                <a:cxn ang="5400000">
                  <a:pos x="wd2" y="hd2"/>
                </a:cxn>
                <a:cxn ang="10800000">
                  <a:pos x="wd2" y="hd2"/>
                </a:cxn>
                <a:cxn ang="16200000">
                  <a:pos x="wd2" y="hd2"/>
                </a:cxn>
              </a:cxnLst>
              <a:rect l="0" t="0" r="r" b="b"/>
              <a:pathLst>
                <a:path w="21030" h="21599" fill="norm" stroke="1" extrusionOk="0">
                  <a:moveTo>
                    <a:pt x="8533" y="0"/>
                  </a:moveTo>
                  <a:cubicBezTo>
                    <a:pt x="8363" y="1"/>
                    <a:pt x="8192" y="58"/>
                    <a:pt x="8054" y="179"/>
                  </a:cubicBezTo>
                  <a:cubicBezTo>
                    <a:pt x="7531" y="638"/>
                    <a:pt x="6970" y="1441"/>
                    <a:pt x="7087" y="2734"/>
                  </a:cubicBezTo>
                  <a:cubicBezTo>
                    <a:pt x="7292" y="4997"/>
                    <a:pt x="9344" y="5714"/>
                    <a:pt x="7908" y="8149"/>
                  </a:cubicBezTo>
                  <a:cubicBezTo>
                    <a:pt x="7908" y="8149"/>
                    <a:pt x="6742" y="8020"/>
                    <a:pt x="4459" y="8430"/>
                  </a:cubicBezTo>
                  <a:cubicBezTo>
                    <a:pt x="2536" y="8776"/>
                    <a:pt x="1728" y="8552"/>
                    <a:pt x="884" y="8969"/>
                  </a:cubicBezTo>
                  <a:cubicBezTo>
                    <a:pt x="-570" y="9687"/>
                    <a:pt x="-101" y="11442"/>
                    <a:pt x="1349" y="12003"/>
                  </a:cubicBezTo>
                  <a:cubicBezTo>
                    <a:pt x="110" y="12750"/>
                    <a:pt x="-255" y="14477"/>
                    <a:pt x="1873" y="15239"/>
                  </a:cubicBezTo>
                  <a:cubicBezTo>
                    <a:pt x="682" y="16392"/>
                    <a:pt x="668" y="17858"/>
                    <a:pt x="2539" y="18352"/>
                  </a:cubicBezTo>
                  <a:cubicBezTo>
                    <a:pt x="1295" y="19567"/>
                    <a:pt x="2436" y="21027"/>
                    <a:pt x="3759" y="21027"/>
                  </a:cubicBezTo>
                  <a:cubicBezTo>
                    <a:pt x="13755" y="21027"/>
                    <a:pt x="12101" y="20342"/>
                    <a:pt x="15234" y="20342"/>
                  </a:cubicBezTo>
                  <a:cubicBezTo>
                    <a:pt x="18665" y="20342"/>
                    <a:pt x="21030" y="21599"/>
                    <a:pt x="21030" y="21599"/>
                  </a:cubicBezTo>
                  <a:lnTo>
                    <a:pt x="21030" y="11829"/>
                  </a:lnTo>
                  <a:cubicBezTo>
                    <a:pt x="21030" y="11829"/>
                    <a:pt x="18103" y="11058"/>
                    <a:pt x="16154" y="10113"/>
                  </a:cubicBezTo>
                  <a:cubicBezTo>
                    <a:pt x="15350" y="9722"/>
                    <a:pt x="14504" y="9210"/>
                    <a:pt x="13676" y="6613"/>
                  </a:cubicBezTo>
                  <a:cubicBezTo>
                    <a:pt x="12912" y="4218"/>
                    <a:pt x="11140" y="3961"/>
                    <a:pt x="10515" y="2980"/>
                  </a:cubicBezTo>
                  <a:cubicBezTo>
                    <a:pt x="10128" y="2452"/>
                    <a:pt x="9578" y="1231"/>
                    <a:pt x="9220" y="425"/>
                  </a:cubicBezTo>
                  <a:cubicBezTo>
                    <a:pt x="9099" y="153"/>
                    <a:pt x="8817" y="-1"/>
                    <a:pt x="8533" y="0"/>
                  </a:cubicBezTo>
                  <a:close/>
                </a:path>
              </a:pathLst>
            </a:custGeom>
            <a:solidFill>
              <a:srgbClr val="78260F"/>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latin typeface="Helvetica Neue Medium"/>
                  <a:ea typeface="Helvetica Neue Medium"/>
                  <a:cs typeface="Helvetica Neue Medium"/>
                  <a:sym typeface="Helvetica Neue Medium"/>
                </a:defRPr>
              </a:pPr>
            </a:p>
          </p:txBody>
        </p:sp>
        <p:sp>
          <p:nvSpPr>
            <p:cNvPr id="228" name="Thumbs Up"/>
            <p:cNvSpPr/>
            <p:nvPr/>
          </p:nvSpPr>
          <p:spPr>
            <a:xfrm rot="20700000">
              <a:off x="84262" y="6843640"/>
              <a:ext cx="675006" cy="739997"/>
            </a:xfrm>
            <a:custGeom>
              <a:avLst/>
              <a:gdLst/>
              <a:ahLst/>
              <a:cxnLst>
                <a:cxn ang="0">
                  <a:pos x="wd2" y="hd2"/>
                </a:cxn>
                <a:cxn ang="5400000">
                  <a:pos x="wd2" y="hd2"/>
                </a:cxn>
                <a:cxn ang="10800000">
                  <a:pos x="wd2" y="hd2"/>
                </a:cxn>
                <a:cxn ang="16200000">
                  <a:pos x="wd2" y="hd2"/>
                </a:cxn>
              </a:cxnLst>
              <a:rect l="0" t="0" r="r" b="b"/>
              <a:pathLst>
                <a:path w="21030" h="21599" fill="norm" stroke="1" extrusionOk="0">
                  <a:moveTo>
                    <a:pt x="8533" y="0"/>
                  </a:moveTo>
                  <a:cubicBezTo>
                    <a:pt x="8363" y="1"/>
                    <a:pt x="8192" y="58"/>
                    <a:pt x="8054" y="179"/>
                  </a:cubicBezTo>
                  <a:cubicBezTo>
                    <a:pt x="7531" y="638"/>
                    <a:pt x="6970" y="1441"/>
                    <a:pt x="7087" y="2734"/>
                  </a:cubicBezTo>
                  <a:cubicBezTo>
                    <a:pt x="7292" y="4997"/>
                    <a:pt x="9344" y="5714"/>
                    <a:pt x="7908" y="8149"/>
                  </a:cubicBezTo>
                  <a:cubicBezTo>
                    <a:pt x="7908" y="8149"/>
                    <a:pt x="6742" y="8020"/>
                    <a:pt x="4459" y="8430"/>
                  </a:cubicBezTo>
                  <a:cubicBezTo>
                    <a:pt x="2536" y="8776"/>
                    <a:pt x="1728" y="8552"/>
                    <a:pt x="884" y="8969"/>
                  </a:cubicBezTo>
                  <a:cubicBezTo>
                    <a:pt x="-570" y="9687"/>
                    <a:pt x="-101" y="11442"/>
                    <a:pt x="1349" y="12003"/>
                  </a:cubicBezTo>
                  <a:cubicBezTo>
                    <a:pt x="110" y="12750"/>
                    <a:pt x="-255" y="14477"/>
                    <a:pt x="1873" y="15239"/>
                  </a:cubicBezTo>
                  <a:cubicBezTo>
                    <a:pt x="682" y="16392"/>
                    <a:pt x="668" y="17858"/>
                    <a:pt x="2539" y="18352"/>
                  </a:cubicBezTo>
                  <a:cubicBezTo>
                    <a:pt x="1295" y="19567"/>
                    <a:pt x="2436" y="21027"/>
                    <a:pt x="3759" y="21027"/>
                  </a:cubicBezTo>
                  <a:cubicBezTo>
                    <a:pt x="13755" y="21027"/>
                    <a:pt x="12101" y="20342"/>
                    <a:pt x="15234" y="20342"/>
                  </a:cubicBezTo>
                  <a:cubicBezTo>
                    <a:pt x="18665" y="20342"/>
                    <a:pt x="21030" y="21599"/>
                    <a:pt x="21030" y="21599"/>
                  </a:cubicBezTo>
                  <a:lnTo>
                    <a:pt x="21030" y="11829"/>
                  </a:lnTo>
                  <a:cubicBezTo>
                    <a:pt x="21030" y="11829"/>
                    <a:pt x="18103" y="11058"/>
                    <a:pt x="16154" y="10113"/>
                  </a:cubicBezTo>
                  <a:cubicBezTo>
                    <a:pt x="15350" y="9722"/>
                    <a:pt x="14504" y="9210"/>
                    <a:pt x="13676" y="6613"/>
                  </a:cubicBezTo>
                  <a:cubicBezTo>
                    <a:pt x="12912" y="4218"/>
                    <a:pt x="11140" y="3961"/>
                    <a:pt x="10515" y="2980"/>
                  </a:cubicBezTo>
                  <a:cubicBezTo>
                    <a:pt x="10128" y="2452"/>
                    <a:pt x="9578" y="1231"/>
                    <a:pt x="9220" y="425"/>
                  </a:cubicBezTo>
                  <a:cubicBezTo>
                    <a:pt x="9099" y="153"/>
                    <a:pt x="8817" y="-1"/>
                    <a:pt x="8533" y="0"/>
                  </a:cubicBezTo>
                  <a:close/>
                </a:path>
              </a:pathLst>
            </a:custGeom>
            <a:solidFill>
              <a:srgbClr val="78260F"/>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latin typeface="Helvetica Neue Medium"/>
                  <a:ea typeface="Helvetica Neue Medium"/>
                  <a:cs typeface="Helvetica Neue Medium"/>
                  <a:sym typeface="Helvetica Neue Medium"/>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8" presetID="22" grpId="2" fill="hold">
                                  <p:stCondLst>
                                    <p:cond delay="0"/>
                                  </p:stCondLst>
                                  <p:iterate type="el" backwards="0">
                                    <p:tmAbs val="0"/>
                                  </p:iterate>
                                  <p:childTnLst>
                                    <p:set>
                                      <p:cBhvr>
                                        <p:cTn id="10" fill="hold"/>
                                        <p:tgtEl>
                                          <p:spTgt spid="219"/>
                                        </p:tgtEl>
                                        <p:attrNameLst>
                                          <p:attrName>style.visibility</p:attrName>
                                        </p:attrNameLst>
                                      </p:cBhvr>
                                      <p:to>
                                        <p:strVal val="visible"/>
                                      </p:to>
                                    </p:set>
                                    <p:animEffect filter="wipe(left)" transition="in">
                                      <p:cBhvr>
                                        <p:cTn id="11" dur="600"/>
                                        <p:tgtEl>
                                          <p:spTgt spid="219"/>
                                        </p:tgtEl>
                                      </p:cBhvr>
                                    </p:animEffec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3" fill="hold">
                                  <p:stCondLst>
                                    <p:cond delay="0"/>
                                  </p:stCondLst>
                                  <p:iterate type="el" backwards="0">
                                    <p:tmAbs val="0"/>
                                  </p:iterate>
                                  <p:childTnLst>
                                    <p:set>
                                      <p:cBhvr>
                                        <p:cTn id="15" fill="hold"/>
                                        <p:tgtEl>
                                          <p:spTgt spid="22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4" fill="hold">
                                  <p:stCondLst>
                                    <p:cond delay="0"/>
                                  </p:stCondLst>
                                  <p:iterate type="el" backwards="0">
                                    <p:tmAbs val="0"/>
                                  </p:iterate>
                                  <p:childTnLst>
                                    <p:set>
                                      <p:cBhvr>
                                        <p:cTn id="19" fill="hold"/>
                                        <p:tgtEl>
                                          <p:spTgt spid="21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0" presetID="1" grpId="5" fill="hold">
                                  <p:stCondLst>
                                    <p:cond delay="0"/>
                                  </p:stCondLst>
                                  <p:iterate type="el" backwards="0">
                                    <p:tmAbs val="0"/>
                                  </p:iterate>
                                  <p:childTnLst>
                                    <p:set>
                                      <p:cBhvr>
                                        <p:cTn id="23" fill="hold"/>
                                        <p:tgtEl>
                                          <p:spTgt spid="2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9" grpId="5"/>
      <p:bldP build="whole" bldLvl="1" animBg="1" rev="0" advAuto="0" spid="214" grpId="4"/>
      <p:bldP build="whole" bldLvl="1" animBg="1" rev="0" advAuto="0" spid="219" grpId="2"/>
      <p:bldP build="whole" bldLvl="1" animBg="1" rev="0" advAuto="0" spid="224" grpId="3"/>
      <p:bldP build="whole" bldLvl="1" animBg="1" rev="0" advAuto="0" spid="209"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Important Techniques…"/>
          <p:cNvSpPr txBox="1"/>
          <p:nvPr>
            <p:ph type="body" idx="21"/>
          </p:nvPr>
        </p:nvSpPr>
        <p:spPr>
          <a:xfrm>
            <a:off x="1123540" y="1128567"/>
            <a:ext cx="11735006" cy="1960617"/>
          </a:xfrm>
          <a:prstGeom prst="rect">
            <a:avLst/>
          </a:prstGeom>
          <a:extLst>
            <a:ext uri="{C572A759-6A51-4108-AA02-DFA0A04FC94B}">
              <ma14:wrappingTextBoxFlag xmlns:ma14="http://schemas.microsoft.com/office/mac/drawingml/2011/main" val="1"/>
            </a:ext>
          </a:extLst>
        </p:spPr>
        <p:txBody>
          <a:bodyPr/>
          <a:lstStyle/>
          <a:p>
            <a:pPr>
              <a:defRPr>
                <a:latin typeface="Times Roman"/>
                <a:ea typeface="Times Roman"/>
                <a:cs typeface="Times Roman"/>
                <a:sym typeface="Times Roman"/>
              </a:defRPr>
            </a:pPr>
            <a:r>
              <a:t>Important Techniques</a:t>
            </a:r>
            <a:endParaRPr i="1"/>
          </a:p>
          <a:p>
            <a:pPr>
              <a:defRPr b="0" sz="4000">
                <a:latin typeface="Times Roman"/>
                <a:ea typeface="Times Roman"/>
                <a:cs typeface="Times Roman"/>
                <a:sym typeface="Times Roman"/>
              </a:defRPr>
            </a:pPr>
            <a:r>
              <a:t>Step 2. Fine-tuning</a:t>
            </a:r>
          </a:p>
        </p:txBody>
      </p:sp>
      <p:sp>
        <p:nvSpPr>
          <p:cNvPr id="234" name="SFT (Supervised Fine-tuning)…"/>
          <p:cNvSpPr/>
          <p:nvPr/>
        </p:nvSpPr>
        <p:spPr>
          <a:xfrm>
            <a:off x="1207463" y="3058500"/>
            <a:ext cx="21969074" cy="2927538"/>
          </a:xfrm>
          <a:prstGeom prst="roundRect">
            <a:avLst>
              <a:gd name="adj" fmla="val 6507"/>
            </a:avLst>
          </a:prstGeom>
          <a:solidFill>
            <a:srgbClr val="938160"/>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lvl="2" defTabSz="825500">
              <a:lnSpc>
                <a:spcPct val="100000"/>
              </a:lnSpc>
              <a:spcBef>
                <a:spcPts val="0"/>
              </a:spcBef>
              <a:defRPr sz="4000" u="sng">
                <a:latin typeface="Times Roman"/>
                <a:ea typeface="Times Roman"/>
                <a:cs typeface="Times Roman"/>
                <a:sym typeface="Times Roman"/>
              </a:defRPr>
            </a:pPr>
            <a:r>
              <a:t>SFT (Supervised Fine-tuning)</a:t>
            </a:r>
          </a:p>
          <a:p>
            <a:pPr lvl="2" defTabSz="825500">
              <a:lnSpc>
                <a:spcPct val="100000"/>
              </a:lnSpc>
              <a:spcBef>
                <a:spcPts val="0"/>
              </a:spcBef>
              <a:defRPr sz="2000">
                <a:latin typeface="Times Roman"/>
                <a:ea typeface="Times Roman"/>
                <a:cs typeface="Times Roman"/>
                <a:sym typeface="Times Roman"/>
              </a:defRPr>
            </a:pPr>
          </a:p>
          <a:p>
            <a:pPr lvl="2" defTabSz="825500">
              <a:lnSpc>
                <a:spcPct val="100000"/>
              </a:lnSpc>
              <a:spcBef>
                <a:spcPts val="0"/>
              </a:spcBef>
              <a:defRPr sz="3200">
                <a:latin typeface="Times Roman"/>
                <a:ea typeface="Times Roman"/>
                <a:cs typeface="Times Roman"/>
                <a:sym typeface="Times Roman"/>
              </a:defRPr>
            </a:pPr>
            <a:r>
              <a:t>Used to adapt a pre-trained Large Language Model to a specific downstream task using labeled data.</a:t>
            </a:r>
          </a:p>
        </p:txBody>
      </p:sp>
      <p:sp>
        <p:nvSpPr>
          <p:cNvPr id="235" name="LoRA (Low-Rank Adaption)…"/>
          <p:cNvSpPr/>
          <p:nvPr/>
        </p:nvSpPr>
        <p:spPr>
          <a:xfrm>
            <a:off x="1207463" y="6299231"/>
            <a:ext cx="21969074" cy="2927539"/>
          </a:xfrm>
          <a:prstGeom prst="roundRect">
            <a:avLst>
              <a:gd name="adj" fmla="val 6507"/>
            </a:avLst>
          </a:prstGeom>
          <a:solidFill>
            <a:srgbClr val="938160"/>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lvl="2" defTabSz="825500">
              <a:lnSpc>
                <a:spcPct val="100000"/>
              </a:lnSpc>
              <a:spcBef>
                <a:spcPts val="0"/>
              </a:spcBef>
              <a:defRPr sz="4000" u="sng">
                <a:latin typeface="Times Roman"/>
                <a:ea typeface="Times Roman"/>
                <a:cs typeface="Times Roman"/>
                <a:sym typeface="Times Roman"/>
              </a:defRPr>
            </a:pPr>
            <a:r>
              <a:t>LoRA (Low-Rank Adaption)</a:t>
            </a:r>
          </a:p>
          <a:p>
            <a:pPr lvl="2" defTabSz="825500">
              <a:lnSpc>
                <a:spcPct val="100000"/>
              </a:lnSpc>
              <a:spcBef>
                <a:spcPts val="0"/>
              </a:spcBef>
              <a:defRPr sz="2000">
                <a:latin typeface="Times Roman"/>
                <a:ea typeface="Times Roman"/>
                <a:cs typeface="Times Roman"/>
                <a:sym typeface="Times Roman"/>
              </a:defRPr>
            </a:pPr>
          </a:p>
          <a:p>
            <a:pPr lvl="2" defTabSz="825500">
              <a:lnSpc>
                <a:spcPct val="100000"/>
              </a:lnSpc>
              <a:spcBef>
                <a:spcPts val="0"/>
              </a:spcBef>
              <a:defRPr sz="3200">
                <a:latin typeface="Times Roman"/>
                <a:ea typeface="Times Roman"/>
                <a:cs typeface="Times Roman"/>
                <a:sym typeface="Times Roman"/>
              </a:defRPr>
            </a:pPr>
            <a:r>
              <a:t>Improves the efficiency of fine-tuning by changing the weights for adapter layers while keeping the original model parameters frozen. </a:t>
            </a:r>
          </a:p>
        </p:txBody>
      </p:sp>
      <p:sp>
        <p:nvSpPr>
          <p:cNvPr id="236" name="Quantization…"/>
          <p:cNvSpPr/>
          <p:nvPr/>
        </p:nvSpPr>
        <p:spPr>
          <a:xfrm>
            <a:off x="1207463" y="9539963"/>
            <a:ext cx="21969074" cy="2927538"/>
          </a:xfrm>
          <a:prstGeom prst="roundRect">
            <a:avLst>
              <a:gd name="adj" fmla="val 6507"/>
            </a:avLst>
          </a:prstGeom>
          <a:solidFill>
            <a:srgbClr val="938160"/>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lvl="2" defTabSz="825500">
              <a:lnSpc>
                <a:spcPct val="100000"/>
              </a:lnSpc>
              <a:spcBef>
                <a:spcPts val="0"/>
              </a:spcBef>
              <a:defRPr sz="4000" u="sng">
                <a:latin typeface="Times Roman"/>
                <a:ea typeface="Times Roman"/>
                <a:cs typeface="Times Roman"/>
                <a:sym typeface="Times Roman"/>
              </a:defRPr>
            </a:pPr>
            <a:r>
              <a:t>Quantization</a:t>
            </a:r>
          </a:p>
          <a:p>
            <a:pPr lvl="2" defTabSz="825500">
              <a:lnSpc>
                <a:spcPct val="100000"/>
              </a:lnSpc>
              <a:spcBef>
                <a:spcPts val="0"/>
              </a:spcBef>
              <a:defRPr sz="2000">
                <a:latin typeface="Times Roman"/>
                <a:ea typeface="Times Roman"/>
                <a:cs typeface="Times Roman"/>
                <a:sym typeface="Times Roman"/>
              </a:defRPr>
            </a:pPr>
          </a:p>
          <a:p>
            <a:pPr lvl="2" defTabSz="825500">
              <a:lnSpc>
                <a:spcPct val="100000"/>
              </a:lnSpc>
              <a:spcBef>
                <a:spcPts val="0"/>
              </a:spcBef>
              <a:defRPr sz="3200">
                <a:latin typeface="Times Roman"/>
                <a:ea typeface="Times Roman"/>
                <a:cs typeface="Times Roman"/>
                <a:sym typeface="Times Roman"/>
              </a:defRPr>
            </a:pPr>
            <a:r>
              <a:t>Represent the models using only 4 bits to reduce size and memory usage, and thus avoid exhausting extensive computational resources.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5" grpId="2"/>
      <p:bldP build="whole" bldLvl="1" animBg="1" rev="0" advAuto="0" spid="236" grpId="3"/>
      <p:bldP build="whole" bldLvl="1" animBg="1" rev="0" advAuto="0" spid="234"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Model Architecture: Mixture-of-Expert…"/>
          <p:cNvSpPr txBox="1"/>
          <p:nvPr>
            <p:ph type="body" idx="21"/>
          </p:nvPr>
        </p:nvSpPr>
        <p:spPr>
          <a:xfrm>
            <a:off x="1123540" y="1128567"/>
            <a:ext cx="11735006" cy="2329481"/>
          </a:xfrm>
          <a:prstGeom prst="rect">
            <a:avLst/>
          </a:prstGeom>
          <a:extLst>
            <a:ext uri="{C572A759-6A51-4108-AA02-DFA0A04FC94B}">
              <ma14:wrappingTextBoxFlag xmlns:ma14="http://schemas.microsoft.com/office/mac/drawingml/2011/main" val="1"/>
            </a:ext>
          </a:extLst>
        </p:spPr>
        <p:txBody>
          <a:bodyPr/>
          <a:lstStyle/>
          <a:p>
            <a:pPr>
              <a:defRPr>
                <a:latin typeface="Times Roman"/>
                <a:ea typeface="Times Roman"/>
                <a:cs typeface="Times Roman"/>
                <a:sym typeface="Times Roman"/>
              </a:defRPr>
            </a:pPr>
            <a:r>
              <a:t>Model Architecture: </a:t>
            </a:r>
            <a:r>
              <a:rPr i="1"/>
              <a:t>Mixture-of-Expert</a:t>
            </a:r>
            <a:endParaRPr i="1"/>
          </a:p>
          <a:p>
            <a:pPr>
              <a:defRPr b="0" sz="4000">
                <a:latin typeface="Times Roman"/>
                <a:ea typeface="Times Roman"/>
                <a:cs typeface="Times Roman"/>
                <a:sym typeface="Times Roman"/>
              </a:defRPr>
            </a:pPr>
            <a:r>
              <a:t>Step 3. Merge</a:t>
            </a:r>
          </a:p>
        </p:txBody>
      </p:sp>
      <p:grpSp>
        <p:nvGrpSpPr>
          <p:cNvPr id="245" name="Group"/>
          <p:cNvGrpSpPr/>
          <p:nvPr/>
        </p:nvGrpSpPr>
        <p:grpSpPr>
          <a:xfrm>
            <a:off x="11169372" y="3631148"/>
            <a:ext cx="5384991" cy="8471836"/>
            <a:chOff x="0" y="0"/>
            <a:chExt cx="5384990" cy="8471834"/>
          </a:xfrm>
        </p:grpSpPr>
        <p:sp>
          <p:nvSpPr>
            <p:cNvPr id="241" name="Mistral 7B Python"/>
            <p:cNvSpPr/>
            <p:nvPr/>
          </p:nvSpPr>
          <p:spPr>
            <a:xfrm>
              <a:off x="0" y="0"/>
              <a:ext cx="5384991" cy="1702940"/>
            </a:xfrm>
            <a:prstGeom prst="roundRect">
              <a:avLst>
                <a:gd name="adj" fmla="val 14493"/>
              </a:avLst>
            </a:prstGeom>
            <a:solidFill>
              <a:srgbClr val="0D0208"/>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825500">
                <a:lnSpc>
                  <a:spcPct val="100000"/>
                </a:lnSpc>
                <a:spcBef>
                  <a:spcPts val="0"/>
                </a:spcBef>
                <a:defRPr b="1" sz="3200">
                  <a:solidFill>
                    <a:srgbClr val="00FF41"/>
                  </a:solidFill>
                </a:defRPr>
              </a:lvl1pPr>
            </a:lstStyle>
            <a:p>
              <a:pPr/>
              <a:r>
                <a:t>Mistral 7B Python</a:t>
              </a:r>
            </a:p>
          </p:txBody>
        </p:sp>
        <p:sp>
          <p:nvSpPr>
            <p:cNvPr id="242" name="Mistral 7B Java"/>
            <p:cNvSpPr/>
            <p:nvPr/>
          </p:nvSpPr>
          <p:spPr>
            <a:xfrm>
              <a:off x="0" y="2256298"/>
              <a:ext cx="5384800" cy="1702940"/>
            </a:xfrm>
            <a:prstGeom prst="roundRect">
              <a:avLst>
                <a:gd name="adj" fmla="val 14493"/>
              </a:avLst>
            </a:prstGeom>
            <a:solidFill>
              <a:srgbClr val="0D0208"/>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825500">
                <a:lnSpc>
                  <a:spcPct val="100000"/>
                </a:lnSpc>
                <a:spcBef>
                  <a:spcPts val="0"/>
                </a:spcBef>
                <a:defRPr b="1" sz="3200">
                  <a:solidFill>
                    <a:srgbClr val="00FF41"/>
                  </a:solidFill>
                </a:defRPr>
              </a:lvl1pPr>
            </a:lstStyle>
            <a:p>
              <a:pPr/>
              <a:r>
                <a:t>Mistral 7B Java</a:t>
              </a:r>
            </a:p>
          </p:txBody>
        </p:sp>
        <p:sp>
          <p:nvSpPr>
            <p:cNvPr id="243" name="Mistral 7B JavaScript"/>
            <p:cNvSpPr/>
            <p:nvPr/>
          </p:nvSpPr>
          <p:spPr>
            <a:xfrm>
              <a:off x="0" y="4512596"/>
              <a:ext cx="5384800" cy="1702941"/>
            </a:xfrm>
            <a:prstGeom prst="roundRect">
              <a:avLst>
                <a:gd name="adj" fmla="val 14493"/>
              </a:avLst>
            </a:prstGeom>
            <a:solidFill>
              <a:srgbClr val="0D0208"/>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825500">
                <a:lnSpc>
                  <a:spcPct val="100000"/>
                </a:lnSpc>
                <a:spcBef>
                  <a:spcPts val="0"/>
                </a:spcBef>
                <a:defRPr b="1" sz="3200">
                  <a:solidFill>
                    <a:srgbClr val="00FF41"/>
                  </a:solidFill>
                </a:defRPr>
              </a:lvl1pPr>
            </a:lstStyle>
            <a:p>
              <a:pPr/>
              <a:r>
                <a:t>Mistral 7B JavaScript</a:t>
              </a:r>
            </a:p>
          </p:txBody>
        </p:sp>
        <p:sp>
          <p:nvSpPr>
            <p:cNvPr id="244" name="Mistral 7B C++"/>
            <p:cNvSpPr/>
            <p:nvPr/>
          </p:nvSpPr>
          <p:spPr>
            <a:xfrm>
              <a:off x="0" y="6768895"/>
              <a:ext cx="5384800" cy="1702940"/>
            </a:xfrm>
            <a:prstGeom prst="roundRect">
              <a:avLst>
                <a:gd name="adj" fmla="val 14493"/>
              </a:avLst>
            </a:prstGeom>
            <a:solidFill>
              <a:srgbClr val="0D0208"/>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825500">
                <a:lnSpc>
                  <a:spcPct val="100000"/>
                </a:lnSpc>
                <a:spcBef>
                  <a:spcPts val="0"/>
                </a:spcBef>
                <a:defRPr b="1" sz="3200">
                  <a:solidFill>
                    <a:srgbClr val="00FF41"/>
                  </a:solidFill>
                </a:defRPr>
              </a:lvl1pPr>
            </a:lstStyle>
            <a:p>
              <a:pPr/>
              <a:r>
                <a:t>Mistral 7B C++</a:t>
              </a:r>
            </a:p>
          </p:txBody>
        </p:sp>
      </p:grpSp>
      <p:grpSp>
        <p:nvGrpSpPr>
          <p:cNvPr id="248" name="Group"/>
          <p:cNvGrpSpPr/>
          <p:nvPr/>
        </p:nvGrpSpPr>
        <p:grpSpPr>
          <a:xfrm>
            <a:off x="6767212" y="2752721"/>
            <a:ext cx="10849575" cy="10228689"/>
            <a:chOff x="0" y="0"/>
            <a:chExt cx="10849574" cy="10228688"/>
          </a:xfrm>
        </p:grpSpPr>
        <p:sp>
          <p:nvSpPr>
            <p:cNvPr id="246" name="Rounded Rectangle"/>
            <p:cNvSpPr/>
            <p:nvPr/>
          </p:nvSpPr>
          <p:spPr>
            <a:xfrm>
              <a:off x="0" y="0"/>
              <a:ext cx="10849575" cy="10228689"/>
            </a:xfrm>
            <a:prstGeom prst="roundRect">
              <a:avLst>
                <a:gd name="adj" fmla="val 1954"/>
              </a:avLst>
            </a:prstGeom>
            <a:noFill/>
            <a:ln w="88900" cap="flat">
              <a:solidFill>
                <a:srgbClr val="0D0208"/>
              </a:solidFill>
              <a:prstDash val="sysDot"/>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47" name="MoE"/>
            <p:cNvSpPr txBox="1"/>
            <p:nvPr/>
          </p:nvSpPr>
          <p:spPr>
            <a:xfrm>
              <a:off x="9448901" y="9472561"/>
              <a:ext cx="1104596" cy="647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3600"/>
              </a:lvl1pPr>
            </a:lstStyle>
            <a:p>
              <a:pPr/>
              <a:r>
                <a:t>MoE</a:t>
              </a:r>
            </a:p>
          </p:txBody>
        </p:sp>
      </p:grpSp>
      <p:sp>
        <p:nvSpPr>
          <p:cNvPr id="249" name="Router"/>
          <p:cNvSpPr/>
          <p:nvPr/>
        </p:nvSpPr>
        <p:spPr>
          <a:xfrm>
            <a:off x="7769181" y="3695425"/>
            <a:ext cx="1716712" cy="8343282"/>
          </a:xfrm>
          <a:prstGeom prst="roundRect">
            <a:avLst>
              <a:gd name="adj" fmla="val 11097"/>
            </a:avLst>
          </a:prstGeom>
          <a:solidFill>
            <a:srgbClr val="78948D"/>
          </a:solidFill>
          <a:ln w="63500">
            <a:solidFill>
              <a:srgbClr val="78948D"/>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b="1" sz="3200">
                <a:solidFill>
                  <a:srgbClr val="FFFFFF"/>
                </a:solidFill>
              </a:defRPr>
            </a:lvl1pPr>
          </a:lstStyle>
          <a:p>
            <a:pPr/>
            <a:r>
              <a:t>Router</a:t>
            </a:r>
          </a:p>
        </p:txBody>
      </p:sp>
      <p:grpSp>
        <p:nvGrpSpPr>
          <p:cNvPr id="254" name="Group"/>
          <p:cNvGrpSpPr/>
          <p:nvPr/>
        </p:nvGrpSpPr>
        <p:grpSpPr>
          <a:xfrm>
            <a:off x="9586980" y="4493935"/>
            <a:ext cx="1513055" cy="6776816"/>
            <a:chOff x="0" y="0"/>
            <a:chExt cx="1513053" cy="6776815"/>
          </a:xfrm>
        </p:grpSpPr>
        <p:sp>
          <p:nvSpPr>
            <p:cNvPr id="250" name="Line"/>
            <p:cNvSpPr/>
            <p:nvPr/>
          </p:nvSpPr>
          <p:spPr>
            <a:xfrm>
              <a:off x="0" y="0"/>
              <a:ext cx="1513054" cy="0"/>
            </a:xfrm>
            <a:prstGeom prst="line">
              <a:avLst/>
            </a:prstGeom>
            <a:noFill/>
            <a:ln w="63500" cap="flat">
              <a:solidFill>
                <a:srgbClr val="0D0208"/>
              </a:solidFill>
              <a:prstDash val="sysDot"/>
              <a:miter lim="400000"/>
              <a:tailEnd type="stealth" w="med" len="med"/>
            </a:ln>
            <a:effectLst/>
          </p:spPr>
          <p:txBody>
            <a:bodyPr wrap="square" lIns="50800" tIns="50800" rIns="50800" bIns="50800" numCol="1" anchor="ctr">
              <a:noAutofit/>
            </a:bodyPr>
            <a:lstStyle/>
            <a:p>
              <a:pPr/>
            </a:p>
          </p:txBody>
        </p:sp>
        <p:sp>
          <p:nvSpPr>
            <p:cNvPr id="251" name="Line"/>
            <p:cNvSpPr/>
            <p:nvPr/>
          </p:nvSpPr>
          <p:spPr>
            <a:xfrm>
              <a:off x="0" y="2258938"/>
              <a:ext cx="1513054" cy="1"/>
            </a:xfrm>
            <a:prstGeom prst="line">
              <a:avLst/>
            </a:prstGeom>
            <a:noFill/>
            <a:ln w="63500" cap="flat">
              <a:solidFill>
                <a:srgbClr val="0D0208"/>
              </a:solidFill>
              <a:prstDash val="sysDot"/>
              <a:miter lim="400000"/>
              <a:tailEnd type="stealth" w="med" len="med"/>
            </a:ln>
            <a:effectLst/>
          </p:spPr>
          <p:txBody>
            <a:bodyPr wrap="square" lIns="50800" tIns="50800" rIns="50800" bIns="50800" numCol="1" anchor="ctr">
              <a:noAutofit/>
            </a:bodyPr>
            <a:lstStyle/>
            <a:p>
              <a:pPr/>
            </a:p>
          </p:txBody>
        </p:sp>
        <p:sp>
          <p:nvSpPr>
            <p:cNvPr id="252" name="Line"/>
            <p:cNvSpPr/>
            <p:nvPr/>
          </p:nvSpPr>
          <p:spPr>
            <a:xfrm>
              <a:off x="0" y="4517877"/>
              <a:ext cx="1513054" cy="1"/>
            </a:xfrm>
            <a:prstGeom prst="line">
              <a:avLst/>
            </a:prstGeom>
            <a:noFill/>
            <a:ln w="63500" cap="flat">
              <a:solidFill>
                <a:srgbClr val="0D0208"/>
              </a:solidFill>
              <a:prstDash val="sysDot"/>
              <a:miter lim="400000"/>
              <a:tailEnd type="stealth" w="med" len="med"/>
            </a:ln>
            <a:effectLst/>
          </p:spPr>
          <p:txBody>
            <a:bodyPr wrap="square" lIns="50800" tIns="50800" rIns="50800" bIns="50800" numCol="1" anchor="ctr">
              <a:noAutofit/>
            </a:bodyPr>
            <a:lstStyle/>
            <a:p>
              <a:pPr/>
            </a:p>
          </p:txBody>
        </p:sp>
        <p:sp>
          <p:nvSpPr>
            <p:cNvPr id="253" name="Line"/>
            <p:cNvSpPr/>
            <p:nvPr/>
          </p:nvSpPr>
          <p:spPr>
            <a:xfrm>
              <a:off x="0" y="6776815"/>
              <a:ext cx="1513054" cy="1"/>
            </a:xfrm>
            <a:prstGeom prst="line">
              <a:avLst/>
            </a:prstGeom>
            <a:noFill/>
            <a:ln w="63500" cap="flat">
              <a:solidFill>
                <a:srgbClr val="0D0208"/>
              </a:solidFill>
              <a:prstDash val="sysDot"/>
              <a:miter lim="400000"/>
              <a:tailEnd type="stealth" w="med" len="med"/>
            </a:ln>
            <a:effectLst/>
          </p:spPr>
          <p:txBody>
            <a:bodyPr wrap="square" lIns="50800" tIns="50800" rIns="50800" bIns="50800" numCol="1" anchor="ctr">
              <a:noAutofit/>
            </a:bodyPr>
            <a:lstStyle/>
            <a:p>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6" presetID="18" grpId="1" fill="hold">
                                  <p:stCondLst>
                                    <p:cond delay="0"/>
                                  </p:stCondLst>
                                  <p:iterate type="el" backwards="0">
                                    <p:tmAbs val="0"/>
                                  </p:iterate>
                                  <p:childTnLst>
                                    <p:set>
                                      <p:cBhvr>
                                        <p:cTn id="6" fill="hold"/>
                                        <p:tgtEl>
                                          <p:spTgt spid="248"/>
                                        </p:tgtEl>
                                        <p:attrNameLst>
                                          <p:attrName>style.visibility</p:attrName>
                                        </p:attrNameLst>
                                      </p:cBhvr>
                                      <p:to>
                                        <p:strVal val="visible"/>
                                      </p:to>
                                    </p:set>
                                    <p:animEffect filter="strips(downRight)" transition="in">
                                      <p:cBhvr>
                                        <p:cTn id="7" dur="800"/>
                                        <p:tgtEl>
                                          <p:spTgt spid="248"/>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1" presetID="2" grpId="2" fill="hold">
                                  <p:stCondLst>
                                    <p:cond delay="0"/>
                                  </p:stCondLst>
                                  <p:iterate type="el" backwards="0">
                                    <p:tmAbs val="0"/>
                                  </p:iterate>
                                  <p:childTnLst>
                                    <p:set>
                                      <p:cBhvr>
                                        <p:cTn id="11" fill="hold"/>
                                        <p:tgtEl>
                                          <p:spTgt spid="249"/>
                                        </p:tgtEl>
                                        <p:attrNameLst>
                                          <p:attrName>style.visibility</p:attrName>
                                        </p:attrNameLst>
                                      </p:cBhvr>
                                      <p:to>
                                        <p:strVal val="visible"/>
                                      </p:to>
                                    </p:set>
                                    <p:anim calcmode="lin" valueType="num">
                                      <p:cBhvr>
                                        <p:cTn id="12" dur="1000" fill="hold"/>
                                        <p:tgtEl>
                                          <p:spTgt spid="249"/>
                                        </p:tgtEl>
                                        <p:attrNameLst>
                                          <p:attrName>ppt_x</p:attrName>
                                        </p:attrNameLst>
                                      </p:cBhvr>
                                      <p:tavLst>
                                        <p:tav tm="0">
                                          <p:val>
                                            <p:strVal val="#ppt_x"/>
                                          </p:val>
                                        </p:tav>
                                        <p:tav tm="100000">
                                          <p:val>
                                            <p:strVal val="#ppt_x"/>
                                          </p:val>
                                        </p:tav>
                                      </p:tavLst>
                                    </p:anim>
                                    <p:anim calcmode="lin" valueType="num">
                                      <p:cBhvr>
                                        <p:cTn id="13" dur="1000" fill="hold"/>
                                        <p:tgtEl>
                                          <p:spTgt spid="249"/>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8" presetID="22" grpId="3" fill="hold">
                                  <p:stCondLst>
                                    <p:cond delay="0"/>
                                  </p:stCondLst>
                                  <p:iterate type="el" backwards="0">
                                    <p:tmAbs val="0"/>
                                  </p:iterate>
                                  <p:childTnLst>
                                    <p:set>
                                      <p:cBhvr>
                                        <p:cTn id="17" fill="hold"/>
                                        <p:tgtEl>
                                          <p:spTgt spid="254"/>
                                        </p:tgtEl>
                                        <p:attrNameLst>
                                          <p:attrName>style.visibility</p:attrName>
                                        </p:attrNameLst>
                                      </p:cBhvr>
                                      <p:to>
                                        <p:strVal val="visible"/>
                                      </p:to>
                                    </p:set>
                                    <p:animEffect filter="wipe(left)" transition="in">
                                      <p:cBhvr>
                                        <p:cTn id="18" dur="8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8" grpId="1"/>
      <p:bldP build="whole" bldLvl="1" animBg="1" rev="0" advAuto="0" spid="249" grpId="2"/>
      <p:bldP build="whole" bldLvl="1" animBg="1" rev="0" advAuto="0" spid="254" grpId="3"/>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Important Techniques…"/>
          <p:cNvSpPr txBox="1"/>
          <p:nvPr>
            <p:ph type="body" idx="21"/>
          </p:nvPr>
        </p:nvSpPr>
        <p:spPr>
          <a:xfrm>
            <a:off x="1123540" y="1128567"/>
            <a:ext cx="11735006" cy="1960617"/>
          </a:xfrm>
          <a:prstGeom prst="rect">
            <a:avLst/>
          </a:prstGeom>
          <a:extLst>
            <a:ext uri="{C572A759-6A51-4108-AA02-DFA0A04FC94B}">
              <ma14:wrappingTextBoxFlag xmlns:ma14="http://schemas.microsoft.com/office/mac/drawingml/2011/main" val="1"/>
            </a:ext>
          </a:extLst>
        </p:spPr>
        <p:txBody>
          <a:bodyPr/>
          <a:lstStyle/>
          <a:p>
            <a:pPr>
              <a:defRPr>
                <a:latin typeface="Times Roman"/>
                <a:ea typeface="Times Roman"/>
                <a:cs typeface="Times Roman"/>
                <a:sym typeface="Times Roman"/>
              </a:defRPr>
            </a:pPr>
            <a:r>
              <a:t>Important Techniques</a:t>
            </a:r>
            <a:endParaRPr i="1"/>
          </a:p>
          <a:p>
            <a:pPr>
              <a:defRPr b="0" sz="4000">
                <a:latin typeface="Times Roman"/>
                <a:ea typeface="Times Roman"/>
                <a:cs typeface="Times Roman"/>
                <a:sym typeface="Times Roman"/>
              </a:defRPr>
            </a:pPr>
            <a:r>
              <a:t>Step 3. Merge</a:t>
            </a:r>
          </a:p>
        </p:txBody>
      </p:sp>
      <p:sp>
        <p:nvSpPr>
          <p:cNvPr id="259" name="TIES-Merging…"/>
          <p:cNvSpPr/>
          <p:nvPr/>
        </p:nvSpPr>
        <p:spPr>
          <a:xfrm>
            <a:off x="1207463" y="3058499"/>
            <a:ext cx="21969074" cy="9332904"/>
          </a:xfrm>
          <a:prstGeom prst="roundRect">
            <a:avLst>
              <a:gd name="adj" fmla="val 2041"/>
            </a:avLst>
          </a:prstGeom>
          <a:solidFill>
            <a:srgbClr val="938160"/>
          </a:solidFill>
          <a:ln w="12700">
            <a:miter lim="400000"/>
          </a:ln>
          <a:extLst>
            <a:ext uri="{C572A759-6A51-4108-AA02-DFA0A04FC94B}">
              <ma14:wrappingTextBoxFlag xmlns:ma14="http://schemas.microsoft.com/office/mac/drawingml/2011/main" val="1"/>
            </a:ext>
          </a:extLst>
        </p:spPr>
        <p:txBody>
          <a:bodyPr lIns="50800" tIns="50800" rIns="50800" bIns="50800"/>
          <a:lstStyle/>
          <a:p>
            <a:pPr lvl="2" defTabSz="825500">
              <a:lnSpc>
                <a:spcPct val="100000"/>
              </a:lnSpc>
              <a:spcBef>
                <a:spcPts val="0"/>
              </a:spcBef>
              <a:defRPr sz="4000" u="sng">
                <a:latin typeface="Times Roman"/>
                <a:ea typeface="Times Roman"/>
                <a:cs typeface="Times Roman"/>
                <a:sym typeface="Times Roman"/>
              </a:defRPr>
            </a:pPr>
          </a:p>
          <a:p>
            <a:pPr lvl="2" defTabSz="825500">
              <a:lnSpc>
                <a:spcPct val="100000"/>
              </a:lnSpc>
              <a:spcBef>
                <a:spcPts val="0"/>
              </a:spcBef>
              <a:defRPr sz="4000" u="sng">
                <a:latin typeface="Times Roman"/>
                <a:ea typeface="Times Roman"/>
                <a:cs typeface="Times Roman"/>
                <a:sym typeface="Times Roman"/>
              </a:defRPr>
            </a:pPr>
            <a:r>
              <a:t>TIES-Merging</a:t>
            </a:r>
          </a:p>
          <a:p>
            <a:pPr lvl="2" defTabSz="825500">
              <a:lnSpc>
                <a:spcPct val="100000"/>
              </a:lnSpc>
              <a:spcBef>
                <a:spcPts val="0"/>
              </a:spcBef>
              <a:defRPr sz="2000">
                <a:latin typeface="Times Roman"/>
                <a:ea typeface="Times Roman"/>
                <a:cs typeface="Times Roman"/>
                <a:sym typeface="Times Roman"/>
              </a:defRPr>
            </a:pPr>
          </a:p>
          <a:p>
            <a:pPr lvl="2" defTabSz="825500">
              <a:lnSpc>
                <a:spcPct val="150000"/>
              </a:lnSpc>
              <a:spcBef>
                <a:spcPts val="0"/>
              </a:spcBef>
              <a:defRPr sz="3200">
                <a:latin typeface="Times Roman"/>
                <a:ea typeface="Times Roman"/>
                <a:cs typeface="Times Roman"/>
                <a:sym typeface="Times Roman"/>
              </a:defRPr>
            </a:pPr>
            <a:r>
              <a:t>A merging technique designed to efficiently merge multiple task-specific models </a:t>
            </a:r>
          </a:p>
          <a:p>
            <a:pPr lvl="2" defTabSz="825500">
              <a:lnSpc>
                <a:spcPct val="150000"/>
              </a:lnSpc>
              <a:spcBef>
                <a:spcPts val="0"/>
              </a:spcBef>
              <a:defRPr sz="3200">
                <a:latin typeface="Times Roman"/>
                <a:ea typeface="Times Roman"/>
                <a:cs typeface="Times Roman"/>
                <a:sym typeface="Times Roman"/>
              </a:defRPr>
            </a:pPr>
            <a:r>
              <a:t>into a single multitask model. It addresses two main challenges in model merging:</a:t>
            </a:r>
          </a:p>
          <a:p>
            <a:pPr lvl="2" marL="1625600" indent="-406400" defTabSz="825500">
              <a:lnSpc>
                <a:spcPct val="150000"/>
              </a:lnSpc>
              <a:spcBef>
                <a:spcPts val="0"/>
              </a:spcBef>
              <a:buSzPct val="123000"/>
              <a:buChar char="•"/>
              <a:defRPr sz="3200">
                <a:latin typeface="Times Roman"/>
                <a:ea typeface="Times Roman"/>
                <a:cs typeface="Times Roman"/>
                <a:sym typeface="Times Roman"/>
              </a:defRPr>
            </a:pPr>
            <a:r>
              <a:t>Redundancy in model parameters</a:t>
            </a:r>
          </a:p>
          <a:p>
            <a:pPr lvl="2" marL="1625600" indent="-406400" defTabSz="825500">
              <a:lnSpc>
                <a:spcPct val="150000"/>
              </a:lnSpc>
              <a:spcBef>
                <a:spcPts val="0"/>
              </a:spcBef>
              <a:buSzPct val="123000"/>
              <a:buChar char="•"/>
              <a:defRPr sz="3200">
                <a:latin typeface="Times Roman"/>
                <a:ea typeface="Times Roman"/>
                <a:cs typeface="Times Roman"/>
                <a:sym typeface="Times Roman"/>
              </a:defRPr>
            </a:pPr>
            <a:r>
              <a:t>Disagreement between parameter signs</a:t>
            </a:r>
          </a:p>
          <a:p>
            <a:pPr lvl="2" defTabSz="825500">
              <a:lnSpc>
                <a:spcPct val="150000"/>
              </a:lnSpc>
              <a:spcBef>
                <a:spcPts val="0"/>
              </a:spcBef>
              <a:defRPr sz="3200">
                <a:latin typeface="Times Roman"/>
                <a:ea typeface="Times Roman"/>
                <a:cs typeface="Times Roman"/>
                <a:sym typeface="Times Roman"/>
              </a:defRPr>
            </a:pPr>
            <a:r>
              <a:t>Steps:</a:t>
            </a:r>
          </a:p>
          <a:p>
            <a:pPr lvl="2" marL="2370666" indent="-592666" defTabSz="825500">
              <a:lnSpc>
                <a:spcPct val="150000"/>
              </a:lnSpc>
              <a:spcBef>
                <a:spcPts val="0"/>
              </a:spcBef>
              <a:buSzPct val="100000"/>
              <a:buAutoNum type="arabicPeriod" startAt="1"/>
              <a:defRPr sz="3200">
                <a:latin typeface="Times Roman"/>
                <a:ea typeface="Times Roman"/>
                <a:cs typeface="Times Roman"/>
                <a:sym typeface="Times Roman"/>
              </a:defRPr>
            </a:pPr>
            <a:r>
              <a:t>Trim</a:t>
            </a:r>
          </a:p>
          <a:p>
            <a:pPr lvl="2" marL="2370666" indent="-592666" defTabSz="825500">
              <a:lnSpc>
                <a:spcPct val="150000"/>
              </a:lnSpc>
              <a:spcBef>
                <a:spcPts val="0"/>
              </a:spcBef>
              <a:buSzPct val="100000"/>
              <a:buAutoNum type="arabicPeriod" startAt="1"/>
              <a:defRPr sz="3200">
                <a:latin typeface="Times Roman"/>
                <a:ea typeface="Times Roman"/>
                <a:cs typeface="Times Roman"/>
                <a:sym typeface="Times Roman"/>
              </a:defRPr>
            </a:pPr>
            <a:r>
              <a:t>Elect Sign</a:t>
            </a:r>
          </a:p>
          <a:p>
            <a:pPr lvl="2" marL="2370666" indent="-592666" defTabSz="825500">
              <a:lnSpc>
                <a:spcPct val="150000"/>
              </a:lnSpc>
              <a:spcBef>
                <a:spcPts val="0"/>
              </a:spcBef>
              <a:buSzPct val="100000"/>
              <a:buAutoNum type="arabicPeriod" startAt="1"/>
              <a:defRPr sz="3200">
                <a:latin typeface="Times Roman"/>
                <a:ea typeface="Times Roman"/>
                <a:cs typeface="Times Roman"/>
                <a:sym typeface="Times Roman"/>
              </a:defRPr>
            </a:pPr>
            <a:r>
              <a:t>Disjoint Merge</a:t>
            </a:r>
          </a:p>
          <a:p>
            <a:pPr lvl="2" defTabSz="825500">
              <a:lnSpc>
                <a:spcPct val="150000"/>
              </a:lnSpc>
              <a:spcBef>
                <a:spcPts val="0"/>
              </a:spcBef>
              <a:defRPr sz="3200">
                <a:latin typeface="Times Roman"/>
                <a:ea typeface="Times Roman"/>
                <a:cs typeface="Times Roman"/>
                <a:sym typeface="Times Roman"/>
              </a:defRPr>
            </a:pPr>
            <a:r>
              <a:t>Advantage: </a:t>
            </a:r>
          </a:p>
          <a:p>
            <a:pPr lvl="4" defTabSz="825500">
              <a:lnSpc>
                <a:spcPct val="150000"/>
              </a:lnSpc>
              <a:spcBef>
                <a:spcPts val="0"/>
              </a:spcBef>
              <a:defRPr sz="3200">
                <a:latin typeface="Times Roman"/>
                <a:ea typeface="Times Roman"/>
                <a:cs typeface="Times Roman"/>
                <a:sym typeface="Times Roman"/>
              </a:defRPr>
            </a:pPr>
            <a:r>
              <a:t>Merge multiple models at a time</a:t>
            </a:r>
          </a:p>
        </p:txBody>
      </p:sp>
      <p:pic>
        <p:nvPicPr>
          <p:cNvPr id="260" name="Screenshot 2024-04-25 at 1.36.18 AM.png" descr="Screenshot 2024-04-25 at 1.36.18 AM.png"/>
          <p:cNvPicPr>
            <a:picLocks noChangeAspect="1"/>
          </p:cNvPicPr>
          <p:nvPr/>
        </p:nvPicPr>
        <p:blipFill>
          <a:blip r:embed="rId3">
            <a:extLst/>
          </a:blip>
          <a:stretch>
            <a:fillRect/>
          </a:stretch>
        </p:blipFill>
        <p:spPr>
          <a:xfrm>
            <a:off x="16197935" y="4508060"/>
            <a:ext cx="5935770" cy="6433782"/>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Model Architecture: Mixture-of-Expert"/>
          <p:cNvSpPr txBox="1"/>
          <p:nvPr>
            <p:ph type="body" idx="21"/>
          </p:nvPr>
        </p:nvSpPr>
        <p:spPr>
          <a:xfrm>
            <a:off x="1123540" y="1128567"/>
            <a:ext cx="11735006" cy="2329481"/>
          </a:xfrm>
          <a:prstGeom prst="rect">
            <a:avLst/>
          </a:prstGeom>
          <a:extLst>
            <a:ext uri="{C572A759-6A51-4108-AA02-DFA0A04FC94B}">
              <ma14:wrappingTextBoxFlag xmlns:ma14="http://schemas.microsoft.com/office/mac/drawingml/2011/main" val="1"/>
            </a:ext>
          </a:extLst>
        </p:spPr>
        <p:txBody>
          <a:bodyPr/>
          <a:lstStyle/>
          <a:p>
            <a:pPr>
              <a:defRPr>
                <a:latin typeface="Times Roman"/>
                <a:ea typeface="Times Roman"/>
                <a:cs typeface="Times Roman"/>
                <a:sym typeface="Times Roman"/>
              </a:defRPr>
            </a:pPr>
            <a:r>
              <a:t>Model Architecture: </a:t>
            </a:r>
            <a:r>
              <a:rPr i="1"/>
              <a:t>Mixture-of-Expert</a:t>
            </a:r>
            <a:endParaRPr i="1"/>
          </a:p>
        </p:txBody>
      </p:sp>
      <p:grpSp>
        <p:nvGrpSpPr>
          <p:cNvPr id="269" name="Group"/>
          <p:cNvGrpSpPr/>
          <p:nvPr/>
        </p:nvGrpSpPr>
        <p:grpSpPr>
          <a:xfrm>
            <a:off x="10667865" y="3658801"/>
            <a:ext cx="5384991" cy="8471836"/>
            <a:chOff x="0" y="0"/>
            <a:chExt cx="5384990" cy="8471834"/>
          </a:xfrm>
        </p:grpSpPr>
        <p:sp>
          <p:nvSpPr>
            <p:cNvPr id="265" name="Mistral 7B Python"/>
            <p:cNvSpPr/>
            <p:nvPr/>
          </p:nvSpPr>
          <p:spPr>
            <a:xfrm>
              <a:off x="0" y="0"/>
              <a:ext cx="5384991" cy="1702940"/>
            </a:xfrm>
            <a:prstGeom prst="roundRect">
              <a:avLst>
                <a:gd name="adj" fmla="val 14493"/>
              </a:avLst>
            </a:prstGeom>
            <a:solidFill>
              <a:srgbClr val="0D0208"/>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825500">
                <a:lnSpc>
                  <a:spcPct val="100000"/>
                </a:lnSpc>
                <a:spcBef>
                  <a:spcPts val="0"/>
                </a:spcBef>
                <a:defRPr b="1" sz="3200">
                  <a:solidFill>
                    <a:srgbClr val="00FF41"/>
                  </a:solidFill>
                </a:defRPr>
              </a:lvl1pPr>
            </a:lstStyle>
            <a:p>
              <a:pPr/>
              <a:r>
                <a:t>Mistral 7B Python</a:t>
              </a:r>
            </a:p>
          </p:txBody>
        </p:sp>
        <p:sp>
          <p:nvSpPr>
            <p:cNvPr id="266" name="Mistral 7B Java"/>
            <p:cNvSpPr/>
            <p:nvPr/>
          </p:nvSpPr>
          <p:spPr>
            <a:xfrm>
              <a:off x="0" y="2256298"/>
              <a:ext cx="5384800" cy="1702940"/>
            </a:xfrm>
            <a:prstGeom prst="roundRect">
              <a:avLst>
                <a:gd name="adj" fmla="val 14493"/>
              </a:avLst>
            </a:prstGeom>
            <a:solidFill>
              <a:srgbClr val="0D0208"/>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825500">
                <a:lnSpc>
                  <a:spcPct val="100000"/>
                </a:lnSpc>
                <a:spcBef>
                  <a:spcPts val="0"/>
                </a:spcBef>
                <a:defRPr b="1" sz="3200">
                  <a:solidFill>
                    <a:srgbClr val="00FF41"/>
                  </a:solidFill>
                </a:defRPr>
              </a:lvl1pPr>
            </a:lstStyle>
            <a:p>
              <a:pPr/>
              <a:r>
                <a:t>Mistral 7B Java</a:t>
              </a:r>
            </a:p>
          </p:txBody>
        </p:sp>
        <p:sp>
          <p:nvSpPr>
            <p:cNvPr id="267" name="Mistral 7B JavaScript"/>
            <p:cNvSpPr/>
            <p:nvPr/>
          </p:nvSpPr>
          <p:spPr>
            <a:xfrm>
              <a:off x="0" y="4512596"/>
              <a:ext cx="5384800" cy="1702941"/>
            </a:xfrm>
            <a:prstGeom prst="roundRect">
              <a:avLst>
                <a:gd name="adj" fmla="val 14493"/>
              </a:avLst>
            </a:prstGeom>
            <a:solidFill>
              <a:srgbClr val="0D0208"/>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825500">
                <a:lnSpc>
                  <a:spcPct val="100000"/>
                </a:lnSpc>
                <a:spcBef>
                  <a:spcPts val="0"/>
                </a:spcBef>
                <a:defRPr b="1" sz="3200">
                  <a:solidFill>
                    <a:srgbClr val="00FF41"/>
                  </a:solidFill>
                </a:defRPr>
              </a:lvl1pPr>
            </a:lstStyle>
            <a:p>
              <a:pPr/>
              <a:r>
                <a:t>Mistral 7B JavaScript</a:t>
              </a:r>
            </a:p>
          </p:txBody>
        </p:sp>
        <p:sp>
          <p:nvSpPr>
            <p:cNvPr id="268" name="Mistral 7B C++"/>
            <p:cNvSpPr/>
            <p:nvPr/>
          </p:nvSpPr>
          <p:spPr>
            <a:xfrm>
              <a:off x="0" y="6768895"/>
              <a:ext cx="5384800" cy="1702940"/>
            </a:xfrm>
            <a:prstGeom prst="roundRect">
              <a:avLst>
                <a:gd name="adj" fmla="val 14493"/>
              </a:avLst>
            </a:prstGeom>
            <a:solidFill>
              <a:srgbClr val="0D0208"/>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825500">
                <a:lnSpc>
                  <a:spcPct val="100000"/>
                </a:lnSpc>
                <a:spcBef>
                  <a:spcPts val="0"/>
                </a:spcBef>
                <a:defRPr b="1" sz="3200">
                  <a:solidFill>
                    <a:srgbClr val="00FF41"/>
                  </a:solidFill>
                </a:defRPr>
              </a:lvl1pPr>
            </a:lstStyle>
            <a:p>
              <a:pPr/>
              <a:r>
                <a:t>Mistral 7B C++</a:t>
              </a:r>
            </a:p>
          </p:txBody>
        </p:sp>
      </p:grpSp>
      <p:grpSp>
        <p:nvGrpSpPr>
          <p:cNvPr id="272" name="Group"/>
          <p:cNvGrpSpPr/>
          <p:nvPr/>
        </p:nvGrpSpPr>
        <p:grpSpPr>
          <a:xfrm>
            <a:off x="6265705" y="2780375"/>
            <a:ext cx="10849575" cy="10228689"/>
            <a:chOff x="0" y="0"/>
            <a:chExt cx="10849574" cy="10228688"/>
          </a:xfrm>
        </p:grpSpPr>
        <p:sp>
          <p:nvSpPr>
            <p:cNvPr id="270" name="Rounded Rectangle"/>
            <p:cNvSpPr/>
            <p:nvPr/>
          </p:nvSpPr>
          <p:spPr>
            <a:xfrm>
              <a:off x="0" y="0"/>
              <a:ext cx="10849575" cy="10228689"/>
            </a:xfrm>
            <a:prstGeom prst="roundRect">
              <a:avLst>
                <a:gd name="adj" fmla="val 1954"/>
              </a:avLst>
            </a:prstGeom>
            <a:noFill/>
            <a:ln w="88900" cap="flat">
              <a:solidFill>
                <a:srgbClr val="0D0208"/>
              </a:solidFill>
              <a:prstDash val="sysDot"/>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71" name="MoE"/>
            <p:cNvSpPr txBox="1"/>
            <p:nvPr/>
          </p:nvSpPr>
          <p:spPr>
            <a:xfrm>
              <a:off x="9448901" y="9472561"/>
              <a:ext cx="1104596" cy="647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3600"/>
              </a:lvl1pPr>
            </a:lstStyle>
            <a:p>
              <a:pPr/>
              <a:r>
                <a:t>MoE</a:t>
              </a:r>
            </a:p>
          </p:txBody>
        </p:sp>
      </p:grpSp>
      <p:sp>
        <p:nvSpPr>
          <p:cNvPr id="273" name="Router"/>
          <p:cNvSpPr/>
          <p:nvPr/>
        </p:nvSpPr>
        <p:spPr>
          <a:xfrm>
            <a:off x="7267673" y="3723078"/>
            <a:ext cx="1716712" cy="8343282"/>
          </a:xfrm>
          <a:prstGeom prst="roundRect">
            <a:avLst>
              <a:gd name="adj" fmla="val 11097"/>
            </a:avLst>
          </a:prstGeom>
          <a:solidFill>
            <a:srgbClr val="78948D"/>
          </a:solidFill>
          <a:ln w="63500">
            <a:solidFill>
              <a:srgbClr val="78948D"/>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b="1" sz="3200">
                <a:solidFill>
                  <a:srgbClr val="FFFFFF"/>
                </a:solidFill>
              </a:defRPr>
            </a:lvl1pPr>
          </a:lstStyle>
          <a:p>
            <a:pPr/>
            <a:r>
              <a:t>Router</a:t>
            </a:r>
          </a:p>
        </p:txBody>
      </p:sp>
      <p:sp>
        <p:nvSpPr>
          <p:cNvPr id="274" name="Line"/>
          <p:cNvSpPr/>
          <p:nvPr/>
        </p:nvSpPr>
        <p:spPr>
          <a:xfrm>
            <a:off x="9085473" y="4521588"/>
            <a:ext cx="1513054" cy="1"/>
          </a:xfrm>
          <a:prstGeom prst="line">
            <a:avLst/>
          </a:prstGeom>
          <a:ln w="63500">
            <a:solidFill>
              <a:srgbClr val="0D0208"/>
            </a:solidFill>
            <a:prstDash val="sysDot"/>
            <a:miter lim="400000"/>
            <a:tailEnd type="stealth"/>
          </a:ln>
        </p:spPr>
        <p:txBody>
          <a:bodyPr lIns="50800" tIns="50800" rIns="50800" bIns="50800" anchor="ctr"/>
          <a:lstStyle/>
          <a:p>
            <a:pPr/>
          </a:p>
        </p:txBody>
      </p:sp>
      <p:sp>
        <p:nvSpPr>
          <p:cNvPr id="275" name="Line"/>
          <p:cNvSpPr/>
          <p:nvPr/>
        </p:nvSpPr>
        <p:spPr>
          <a:xfrm>
            <a:off x="9085473" y="6780527"/>
            <a:ext cx="1513054" cy="1"/>
          </a:xfrm>
          <a:prstGeom prst="line">
            <a:avLst/>
          </a:prstGeom>
          <a:ln w="63500">
            <a:solidFill>
              <a:srgbClr val="0D0208"/>
            </a:solidFill>
            <a:prstDash val="sysDot"/>
            <a:miter lim="400000"/>
            <a:tailEnd type="stealth"/>
          </a:ln>
        </p:spPr>
        <p:txBody>
          <a:bodyPr lIns="50800" tIns="50800" rIns="50800" bIns="50800" anchor="ctr"/>
          <a:lstStyle/>
          <a:p>
            <a:pPr/>
          </a:p>
        </p:txBody>
      </p:sp>
      <p:sp>
        <p:nvSpPr>
          <p:cNvPr id="276" name="Line"/>
          <p:cNvSpPr/>
          <p:nvPr/>
        </p:nvSpPr>
        <p:spPr>
          <a:xfrm>
            <a:off x="9085473" y="9039466"/>
            <a:ext cx="1513054" cy="1"/>
          </a:xfrm>
          <a:prstGeom prst="line">
            <a:avLst/>
          </a:prstGeom>
          <a:ln w="63500">
            <a:solidFill>
              <a:srgbClr val="0D0208"/>
            </a:solidFill>
            <a:prstDash val="sysDot"/>
            <a:miter lim="400000"/>
            <a:tailEnd type="stealth"/>
          </a:ln>
        </p:spPr>
        <p:txBody>
          <a:bodyPr lIns="50800" tIns="50800" rIns="50800" bIns="50800" anchor="ctr"/>
          <a:lstStyle/>
          <a:p>
            <a:pPr/>
          </a:p>
        </p:txBody>
      </p:sp>
      <p:sp>
        <p:nvSpPr>
          <p:cNvPr id="277" name="Line"/>
          <p:cNvSpPr/>
          <p:nvPr/>
        </p:nvSpPr>
        <p:spPr>
          <a:xfrm>
            <a:off x="9085473" y="11298404"/>
            <a:ext cx="1513054" cy="1"/>
          </a:xfrm>
          <a:prstGeom prst="line">
            <a:avLst/>
          </a:prstGeom>
          <a:ln w="63500">
            <a:solidFill>
              <a:srgbClr val="0D0208"/>
            </a:solidFill>
            <a:prstDash val="sysDot"/>
            <a:miter lim="400000"/>
            <a:tailEnd type="stealth"/>
          </a:ln>
        </p:spPr>
        <p:txBody>
          <a:bodyPr lIns="50800" tIns="50800" rIns="50800" bIns="50800" anchor="ctr"/>
          <a:lstStyle/>
          <a:p>
            <a:pPr/>
          </a:p>
        </p:txBody>
      </p:sp>
      <p:sp>
        <p:nvSpPr>
          <p:cNvPr id="278" name="Line"/>
          <p:cNvSpPr/>
          <p:nvPr/>
        </p:nvSpPr>
        <p:spPr>
          <a:xfrm>
            <a:off x="5396328" y="7773403"/>
            <a:ext cx="1809434" cy="1"/>
          </a:xfrm>
          <a:prstGeom prst="line">
            <a:avLst/>
          </a:prstGeom>
          <a:ln w="63500">
            <a:solidFill>
              <a:srgbClr val="0D0208"/>
            </a:solidFill>
            <a:miter lim="400000"/>
            <a:tailEnd type="stealth"/>
          </a:ln>
        </p:spPr>
        <p:txBody>
          <a:bodyPr lIns="50800" tIns="50800" rIns="50800" bIns="50800" anchor="ctr"/>
          <a:lstStyle/>
          <a:p>
            <a:pPr/>
          </a:p>
        </p:txBody>
      </p:sp>
      <p:sp>
        <p:nvSpPr>
          <p:cNvPr id="279" name="Create a function to calculate factorial in Python"/>
          <p:cNvSpPr/>
          <p:nvPr/>
        </p:nvSpPr>
        <p:spPr>
          <a:xfrm>
            <a:off x="713186" y="6250653"/>
            <a:ext cx="4656778" cy="3043493"/>
          </a:xfrm>
          <a:prstGeom prst="ellipse">
            <a:avLst/>
          </a:prstGeom>
          <a:ln w="63500">
            <a:solidFill>
              <a:srgbClr val="0D0208"/>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sz="3200">
                <a:latin typeface="Times Roman"/>
                <a:ea typeface="Times Roman"/>
                <a:cs typeface="Times Roman"/>
                <a:sym typeface="Times Roman"/>
              </a:defRPr>
            </a:lvl1pPr>
          </a:lstStyle>
          <a:p>
            <a:pPr/>
            <a:r>
              <a:t>Create a function to calculate factorial in Python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8" presetID="22" grpId="2" fill="hold">
                                  <p:stCondLst>
                                    <p:cond delay="0"/>
                                  </p:stCondLst>
                                  <p:iterate type="el" backwards="0">
                                    <p:tmAbs val="0"/>
                                  </p:iterate>
                                  <p:childTnLst>
                                    <p:set>
                                      <p:cBhvr>
                                        <p:cTn id="10" fill="hold"/>
                                        <p:tgtEl>
                                          <p:spTgt spid="278"/>
                                        </p:tgtEl>
                                        <p:attrNameLst>
                                          <p:attrName>style.visibility</p:attrName>
                                        </p:attrNameLst>
                                      </p:cBhvr>
                                      <p:to>
                                        <p:strVal val="visible"/>
                                      </p:to>
                                    </p:set>
                                    <p:animEffect filter="wipe(left)" transition="in">
                                      <p:cBhvr>
                                        <p:cTn id="11" dur="600"/>
                                        <p:tgtEl>
                                          <p:spTgt spid="2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78" grpId="2"/>
      <p:bldP build="whole" bldLvl="1" animBg="1" rev="0" advAuto="0" spid="279" grpId="1"/>
    </p:bldLst>
  </p:timing>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