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7" r:id="rId8"/>
    <p:sldId id="262" r:id="rId9"/>
    <p:sldId id="268" r:id="rId10"/>
    <p:sldId id="263" r:id="rId11"/>
    <p:sldId id="271" r:id="rId12"/>
    <p:sldId id="264" r:id="rId13"/>
    <p:sldId id="270" r:id="rId14"/>
    <p:sldId id="265" r:id="rId15"/>
    <p:sldId id="269"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824" autoAdjust="0"/>
  </p:normalViewPr>
  <p:slideViewPr>
    <p:cSldViewPr>
      <p:cViewPr varScale="1">
        <p:scale>
          <a:sx n="58" d="100"/>
          <a:sy n="58" d="100"/>
        </p:scale>
        <p:origin x="-11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3229C9E-DE31-4D80-95EA-70C50FDFF518}" type="datetimeFigureOut">
              <a:rPr lang="en-US" smtClean="0"/>
              <a:pPr/>
              <a:t>4/13/2024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8908846-AFB9-4F37-AC03-598F713760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908846-AFB9-4F37-AC03-598F713760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908846-AFB9-4F37-AC03-598F713760B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udacity.com/course/intro-to-machine-learning--ud12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www.no-free-lunch.org/" TargetMode="External"/><Relationship Id="rId4" Type="http://schemas.openxmlformats.org/officeDocument/2006/relationships/hyperlink" Target="http://statweb.stanford.edu/~tibs/ElemStatLearn"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ww.cs.waikato.ac.nz/ml/weka"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524000"/>
            <a:ext cx="109728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smtClean="0">
                <a:solidFill>
                  <a:srgbClr val="1CACE3"/>
                </a:solidFill>
                <a:latin typeface="Arial"/>
                <a:cs typeface="Arial"/>
              </a:rPr>
              <a:t>MACHINE LEARNING BY USING DATA SCIENCE</a:t>
            </a:r>
            <a:endParaRPr sz="3600">
              <a:latin typeface="Arial"/>
              <a:cs typeface="Arial"/>
            </a:endParaRPr>
          </a:p>
        </p:txBody>
      </p:sp>
      <p:sp>
        <p:nvSpPr>
          <p:cNvPr id="4" name="object 4"/>
          <p:cNvSpPr txBox="1"/>
          <p:nvPr/>
        </p:nvSpPr>
        <p:spPr>
          <a:xfrm>
            <a:off x="457200" y="2667000"/>
            <a:ext cx="11506200" cy="3293209"/>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marL="2763520">
              <a:lnSpc>
                <a:spcPct val="100000"/>
              </a:lnSpc>
            </a:pPr>
            <a:r>
              <a:rPr sz="2400" b="1" spc="45" smtClean="0">
                <a:solidFill>
                  <a:srgbClr val="FFC000"/>
                </a:solidFill>
                <a:latin typeface="Arial"/>
                <a:cs typeface="Arial"/>
              </a:rPr>
              <a:t>B</a:t>
            </a:r>
            <a:r>
              <a:rPr sz="2400" b="1" spc="10" smtClean="0">
                <a:solidFill>
                  <a:srgbClr val="FFC000"/>
                </a:solidFill>
                <a:latin typeface="Arial"/>
                <a:cs typeface="Arial"/>
              </a:rPr>
              <a:t>y</a:t>
            </a:r>
            <a:r>
              <a:rPr lang="en-IN" sz="2400" b="1" spc="10" dirty="0" smtClean="0">
                <a:solidFill>
                  <a:srgbClr val="FFC000"/>
                </a:solidFill>
                <a:latin typeface="Arial"/>
                <a:cs typeface="Arial"/>
              </a:rPr>
              <a:t> </a:t>
            </a:r>
            <a:r>
              <a:rPr sz="2400" b="1" spc="10" smtClean="0">
                <a:solidFill>
                  <a:srgbClr val="FFC000"/>
                </a:solidFill>
                <a:latin typeface="Arial"/>
                <a:cs typeface="Arial"/>
              </a:rPr>
              <a:t>:</a:t>
            </a:r>
            <a:r>
              <a:rPr lang="en-US" sz="2400" b="1" spc="15" dirty="0" smtClean="0">
                <a:solidFill>
                  <a:srgbClr val="FFC000"/>
                </a:solidFill>
                <a:latin typeface="Arial"/>
                <a:cs typeface="Arial"/>
              </a:rPr>
              <a:t>P</a:t>
            </a:r>
            <a:r>
              <a:rPr lang="en-US" sz="2400" b="1" spc="40" dirty="0" smtClean="0">
                <a:solidFill>
                  <a:srgbClr val="FFC000"/>
                </a:solidFill>
                <a:latin typeface="Arial"/>
                <a:cs typeface="Arial"/>
              </a:rPr>
              <a:t>r</a:t>
            </a:r>
            <a:r>
              <a:rPr lang="en-US" sz="2400" b="1" spc="15" dirty="0" smtClean="0">
                <a:solidFill>
                  <a:srgbClr val="FFC000"/>
                </a:solidFill>
                <a:latin typeface="Arial"/>
                <a:cs typeface="Arial"/>
              </a:rPr>
              <a:t>es</a:t>
            </a:r>
            <a:r>
              <a:rPr lang="en-US" sz="2400" b="1" spc="5" dirty="0" smtClean="0">
                <a:solidFill>
                  <a:srgbClr val="FFC000"/>
                </a:solidFill>
                <a:latin typeface="Arial"/>
                <a:cs typeface="Arial"/>
              </a:rPr>
              <a:t>e</a:t>
            </a:r>
            <a:r>
              <a:rPr lang="en-US" sz="2400" b="1" spc="45" dirty="0" smtClean="0">
                <a:solidFill>
                  <a:srgbClr val="FFC000"/>
                </a:solidFill>
                <a:latin typeface="Arial"/>
                <a:cs typeface="Arial"/>
              </a:rPr>
              <a:t>n</a:t>
            </a:r>
            <a:r>
              <a:rPr lang="en-US" sz="2400" b="1" spc="10" dirty="0" smtClean="0">
                <a:solidFill>
                  <a:srgbClr val="FFC000"/>
                </a:solidFill>
                <a:latin typeface="Arial"/>
                <a:cs typeface="Arial"/>
              </a:rPr>
              <a:t>ted</a:t>
            </a:r>
          </a:p>
          <a:p>
            <a:pPr marL="2763520">
              <a:lnSpc>
                <a:spcPct val="100000"/>
              </a:lnSpc>
            </a:pPr>
            <a:endParaRPr sz="2400">
              <a:solidFill>
                <a:srgbClr val="FFC000"/>
              </a:solidFill>
              <a:latin typeface="Arial"/>
              <a:cs typeface="Arial"/>
            </a:endParaRPr>
          </a:p>
          <a:p>
            <a:pPr marL="2763520">
              <a:lnSpc>
                <a:spcPct val="100000"/>
              </a:lnSpc>
            </a:pPr>
            <a:r>
              <a:rPr lang="en-IN" sz="2400" b="1" spc="10" dirty="0" smtClean="0">
                <a:solidFill>
                  <a:schemeClr val="bg1"/>
                </a:solidFill>
                <a:latin typeface="Arial"/>
                <a:cs typeface="Arial"/>
              </a:rPr>
              <a:t>NAME </a:t>
            </a:r>
            <a:r>
              <a:rPr lang="en-IN" sz="2400" b="1" spc="10" dirty="0" smtClean="0">
                <a:latin typeface="Arial"/>
                <a:cs typeface="Arial"/>
              </a:rPr>
              <a:t> </a:t>
            </a:r>
            <a:r>
              <a:rPr lang="en-IN" sz="2400" b="1" spc="10" dirty="0" smtClean="0">
                <a:solidFill>
                  <a:schemeClr val="bg1"/>
                </a:solidFill>
                <a:latin typeface="Arial"/>
                <a:cs typeface="Arial"/>
              </a:rPr>
              <a:t>:  </a:t>
            </a:r>
            <a:r>
              <a:rPr sz="2400" b="1" spc="-75" smtClean="0">
                <a:solidFill>
                  <a:srgbClr val="1382AC"/>
                </a:solidFill>
                <a:latin typeface="Arial"/>
                <a:cs typeface="Arial"/>
              </a:rPr>
              <a:t> </a:t>
            </a:r>
            <a:r>
              <a:rPr lang="en-US" sz="2400" b="1" spc="10" dirty="0" smtClean="0">
                <a:solidFill>
                  <a:srgbClr val="1382AC"/>
                </a:solidFill>
                <a:latin typeface="Arial"/>
                <a:cs typeface="Arial"/>
              </a:rPr>
              <a:t>K.SANTHOSH KUMAR</a:t>
            </a:r>
          </a:p>
          <a:p>
            <a:pPr marL="2763520">
              <a:lnSpc>
                <a:spcPct val="100000"/>
              </a:lnSpc>
            </a:pPr>
            <a:endParaRPr lang="en-US" sz="2400" b="1" spc="10" dirty="0" smtClean="0">
              <a:solidFill>
                <a:srgbClr val="1382AC"/>
              </a:solidFill>
              <a:latin typeface="Arial"/>
              <a:cs typeface="Arial"/>
            </a:endParaRPr>
          </a:p>
          <a:p>
            <a:pPr marL="2763520">
              <a:lnSpc>
                <a:spcPct val="100000"/>
              </a:lnSpc>
            </a:pPr>
            <a:r>
              <a:rPr lang="en-US" sz="2400" b="1" spc="10" dirty="0" smtClean="0">
                <a:solidFill>
                  <a:schemeClr val="bg1"/>
                </a:solidFill>
                <a:latin typeface="Arial"/>
                <a:cs typeface="Arial"/>
              </a:rPr>
              <a:t>COLLEGE </a:t>
            </a:r>
            <a:r>
              <a:rPr lang="en-US" sz="2400" b="1" spc="10" dirty="0" smtClean="0">
                <a:solidFill>
                  <a:srgbClr val="1382AC"/>
                </a:solidFill>
                <a:latin typeface="Arial"/>
                <a:cs typeface="Arial"/>
              </a:rPr>
              <a:t> </a:t>
            </a:r>
            <a:r>
              <a:rPr lang="en-US" sz="2400" b="1" spc="10" dirty="0" smtClean="0">
                <a:solidFill>
                  <a:schemeClr val="bg1"/>
                </a:solidFill>
                <a:latin typeface="Arial"/>
                <a:cs typeface="Arial"/>
              </a:rPr>
              <a:t>:   </a:t>
            </a:r>
            <a:r>
              <a:rPr lang="en-US" sz="2400" b="1" spc="10" dirty="0" smtClean="0">
                <a:solidFill>
                  <a:srgbClr val="1382AC"/>
                </a:solidFill>
                <a:latin typeface="Arial"/>
                <a:cs typeface="Arial"/>
              </a:rPr>
              <a:t>SRI VIDYA COLLEGE OF ENGINEERING  AND     TECHNOLOGY</a:t>
            </a:r>
          </a:p>
          <a:p>
            <a:pPr marL="2763520">
              <a:lnSpc>
                <a:spcPct val="100000"/>
              </a:lnSpc>
            </a:pPr>
            <a:endParaRPr lang="en-US" sz="2400" b="1" spc="10" dirty="0" smtClean="0">
              <a:solidFill>
                <a:srgbClr val="1382AC"/>
              </a:solidFill>
              <a:latin typeface="Arial"/>
              <a:cs typeface="Arial"/>
            </a:endParaRPr>
          </a:p>
          <a:p>
            <a:pPr marL="2763520">
              <a:lnSpc>
                <a:spcPct val="100000"/>
              </a:lnSpc>
            </a:pPr>
            <a:r>
              <a:rPr lang="en-US" sz="2400" b="1" spc="10" dirty="0" smtClean="0">
                <a:solidFill>
                  <a:schemeClr val="bg1"/>
                </a:solidFill>
                <a:latin typeface="Arial"/>
                <a:cs typeface="Arial"/>
              </a:rPr>
              <a:t>DEPARTMENT</a:t>
            </a:r>
            <a:r>
              <a:rPr lang="en-US" sz="2400" b="1" spc="10" dirty="0" smtClean="0">
                <a:latin typeface="Arial"/>
                <a:cs typeface="Arial"/>
              </a:rPr>
              <a:t> </a:t>
            </a:r>
            <a:r>
              <a:rPr lang="en-US" sz="2400" b="1" spc="10" dirty="0" smtClean="0">
                <a:solidFill>
                  <a:schemeClr val="bg1"/>
                </a:solidFill>
                <a:latin typeface="Arial"/>
                <a:cs typeface="Arial"/>
              </a:rPr>
              <a:t> : </a:t>
            </a:r>
            <a:r>
              <a:rPr lang="en-US" sz="2400" b="1" spc="10" dirty="0" smtClean="0">
                <a:solidFill>
                  <a:srgbClr val="1382AC"/>
                </a:solidFill>
                <a:latin typeface="Arial"/>
                <a:cs typeface="Arial"/>
              </a:rPr>
              <a:t>MECHANICAL ENGINEERING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1295400" y="1219200"/>
            <a:ext cx="10287000" cy="5262979"/>
          </a:xfrm>
          <a:prstGeom prst="rect">
            <a:avLst/>
          </a:prstGeom>
        </p:spPr>
        <p:txBody>
          <a:bodyPr wrap="square">
            <a:spAutoFit/>
          </a:bodyPr>
          <a:lstStyle/>
          <a:p>
            <a:pPr>
              <a:buFont typeface="Wingdings" pitchFamily="2" charset="2"/>
              <a:buChar char="Ø"/>
            </a:pPr>
            <a:r>
              <a:rPr lang="en-US" sz="2800" dirty="0" smtClean="0">
                <a:latin typeface="Times New Roman" pitchFamily="18" charset="0"/>
                <a:cs typeface="Times New Roman" pitchFamily="18" charset="0"/>
              </a:rPr>
              <a:t>In conclusion, machine learning is a fundamental component of data science, providing the tools and techniques necessary to extract valuable insights and predictive models from data. Through the use of machine learning algorithms, data scientists can uncover patterns, make predictions, and automate decision-making processes across various domains and industries.</a:t>
            </a:r>
          </a:p>
          <a:p>
            <a:pPr>
              <a:buFont typeface="Wingdings" pitchFamily="2" charset="2"/>
              <a:buChar char="Ø"/>
            </a:pPr>
            <a:r>
              <a:rPr lang="en-US" sz="2800" dirty="0" smtClean="0">
                <a:latin typeface="Times New Roman" pitchFamily="18" charset="0"/>
                <a:cs typeface="Times New Roman" pitchFamily="18" charset="0"/>
              </a:rPr>
              <a:t>Machine learning plays a critical role in every stage of the data science workflow, from data preprocessing and feature engineering to model training, evaluation, and deployment. It enables data scientists to tackle complex problems, handle large volumes of data, and uncover hidden patterns that may not be apparent through traditional statistical methods.</a:t>
            </a: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85800"/>
            <a:ext cx="9753600" cy="5693866"/>
          </a:xfrm>
          <a:prstGeom prst="rect">
            <a:avLst/>
          </a:prstGeom>
        </p:spPr>
        <p:txBody>
          <a:bodyPr wrap="square">
            <a:spAutoFit/>
          </a:bodyPr>
          <a:lstStyle/>
          <a:p>
            <a:pPr>
              <a:buFont typeface="Wingdings" pitchFamily="2" charset="2"/>
              <a:buChar char="Ø"/>
            </a:pPr>
            <a:r>
              <a:rPr lang="en-US" sz="2600" dirty="0" smtClean="0"/>
              <a:t>Moreover, machine learning facilitates the development of intelligent systems capable of learning from data and making predictions or decisions without explicit programming. These systems can adapt and improve over time as they encounter new data, making them invaluable for tasks ranging from image recognition and natural language processing to recommendation systems and predictive analytics.</a:t>
            </a:r>
          </a:p>
          <a:p>
            <a:pPr>
              <a:buFont typeface="Wingdings" pitchFamily="2" charset="2"/>
              <a:buChar char="Ø"/>
            </a:pPr>
            <a:r>
              <a:rPr lang="en-US" sz="2600" dirty="0" smtClean="0"/>
              <a:t>In essence, machine learning empowers data scientists to derive actionable insights and drive innovation by leveraging the vast amounts of data generated in today's digital age. It enables organizations to make data-driven decisions, optimize processes, and gain a competitive edge in the market. As the field continues to evolve, machine learning will remain at the forefront of data science, driving advancements and unlocking new possibilities for understanding and leveraging data.</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762000" y="1305342"/>
            <a:ext cx="10210800" cy="5293757"/>
          </a:xfrm>
          <a:prstGeom prst="rect">
            <a:avLst/>
          </a:prstGeom>
        </p:spPr>
        <p:txBody>
          <a:bodyPr wrap="square">
            <a:spAutoFit/>
          </a:bodyPr>
          <a:lstStyle/>
          <a:p>
            <a:r>
              <a:rPr lang="en-US" sz="2600" dirty="0" smtClean="0"/>
              <a:t>Machine learning is a crucial component of data science, playing a significant role in various aspects of feature engineering and analysis. Here's how machine learning fits into the feature scope of data science:</a:t>
            </a:r>
          </a:p>
          <a:p>
            <a:pPr>
              <a:buFont typeface="Wingdings" pitchFamily="2" charset="2"/>
              <a:buChar char="v"/>
            </a:pPr>
            <a:r>
              <a:rPr lang="en-US" sz="2600" b="1" dirty="0" smtClean="0">
                <a:solidFill>
                  <a:srgbClr val="C00000"/>
                </a:solidFill>
              </a:rPr>
              <a:t>Feature Selection</a:t>
            </a:r>
            <a:r>
              <a:rPr lang="en-US" sz="2600" dirty="0" smtClean="0"/>
              <a:t>: Machine learning algorithms can be used to identify the most relevant features (variables) in a dataset. Techniques such as Recursive Feature Elimination (RFE), feature importance scores from tree-based models, or L1 regularization can help in selecting the most informative features.</a:t>
            </a:r>
          </a:p>
          <a:p>
            <a:pPr>
              <a:buFont typeface="Wingdings" pitchFamily="2" charset="2"/>
              <a:buChar char="v"/>
            </a:pPr>
            <a:r>
              <a:rPr lang="en-US" sz="2600" b="1" dirty="0" smtClean="0">
                <a:solidFill>
                  <a:srgbClr val="C00000"/>
                </a:solidFill>
              </a:rPr>
              <a:t>Feature Engineering</a:t>
            </a:r>
            <a:r>
              <a:rPr lang="en-US" sz="2600" dirty="0" smtClean="0"/>
              <a:t>: Machine learning techniques can aid in creating new features from existing ones to improve model performance. This includes techniques like polynomial features, interaction terms, binning, encoding categorical variables, and transforming variables to make them more suitable for modeling.</a:t>
            </a:r>
            <a:endParaRPr 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10134600" cy="5293757"/>
          </a:xfrm>
          <a:prstGeom prst="rect">
            <a:avLst/>
          </a:prstGeom>
        </p:spPr>
        <p:txBody>
          <a:bodyPr wrap="square">
            <a:spAutoFit/>
          </a:bodyPr>
          <a:lstStyle/>
          <a:p>
            <a:pPr>
              <a:buFont typeface="Wingdings" pitchFamily="2" charset="2"/>
              <a:buChar char="v"/>
            </a:pPr>
            <a:r>
              <a:rPr lang="en-US" sz="2600" b="1" dirty="0" smtClean="0">
                <a:solidFill>
                  <a:srgbClr val="C00000"/>
                </a:solidFill>
              </a:rPr>
              <a:t>Feature Importance</a:t>
            </a:r>
            <a:r>
              <a:rPr lang="en-US" sz="2600" dirty="0" smtClean="0"/>
              <a:t>: Machine learning models can provide insights into the importance of different features in predicting the target variable. This information can be valuable for understanding the underlying patterns in the data and making informed decisions about feature selection and interpretation.</a:t>
            </a:r>
          </a:p>
          <a:p>
            <a:pPr>
              <a:buFont typeface="Wingdings" pitchFamily="2" charset="2"/>
              <a:buChar char="v"/>
            </a:pPr>
            <a:r>
              <a:rPr lang="en-US" sz="2600" b="1" dirty="0" smtClean="0">
                <a:solidFill>
                  <a:srgbClr val="C00000"/>
                </a:solidFill>
              </a:rPr>
              <a:t>Modeling and Prediction</a:t>
            </a:r>
            <a:r>
              <a:rPr lang="en-US" sz="2600" dirty="0" smtClean="0"/>
              <a:t>: Ultimately, machine learning models use features to make predictions or classifications. Features serve as the input variables for these models, and the quality and relevance of features significantly impact</a:t>
            </a:r>
          </a:p>
          <a:p>
            <a:pPr>
              <a:buFont typeface="Wingdings" pitchFamily="2" charset="2"/>
              <a:buChar char="v"/>
            </a:pPr>
            <a:r>
              <a:rPr lang="en-US" sz="2600" b="1" dirty="0" smtClean="0">
                <a:solidFill>
                  <a:srgbClr val="C00000"/>
                </a:solidFill>
              </a:rPr>
              <a:t>Feature Scaling</a:t>
            </a:r>
            <a:r>
              <a:rPr lang="en-US" sz="2600" dirty="0" smtClean="0"/>
              <a:t>: Many machine learning algorithms require features to be on the same scale for optimal performance. Techniques like Min-Max scaling or standardization (z-score normalization) can be applied to scale features appropriately </a:t>
            </a:r>
            <a:endParaRPr lang="en-US"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6" name="Rectangle 5"/>
          <p:cNvSpPr/>
          <p:nvPr/>
        </p:nvSpPr>
        <p:spPr>
          <a:xfrm>
            <a:off x="838200" y="1371600"/>
            <a:ext cx="10439400" cy="5262979"/>
          </a:xfrm>
          <a:prstGeom prst="rect">
            <a:avLst/>
          </a:prstGeom>
        </p:spPr>
        <p:txBody>
          <a:bodyPr wrap="square">
            <a:spAutoFit/>
          </a:bodyPr>
          <a:lstStyle/>
          <a:p>
            <a:r>
              <a:rPr lang="en-US" sz="2400" dirty="0" smtClean="0"/>
              <a:t>: Data Mining, Inference, and Prediction. 2nd Edition. </a:t>
            </a:r>
            <a:r>
              <a:rPr lang="en-US" sz="2400" dirty="0" err="1" smtClean="0"/>
              <a:t>Datasets:Coronary</a:t>
            </a:r>
            <a:r>
              <a:rPr lang="en-US" sz="2400" dirty="0" smtClean="0"/>
              <a:t> He</a:t>
            </a:r>
          </a:p>
          <a:p>
            <a:r>
              <a:rPr lang="en-US" sz="2400" dirty="0" smtClean="0"/>
              <a:t>[1] "Intro to Machine Learning | </a:t>
            </a:r>
            <a:r>
              <a:rPr lang="en-US" sz="2400" dirty="0" err="1" smtClean="0"/>
              <a:t>Udacity</a:t>
            </a:r>
            <a:r>
              <a:rPr lang="en-US" sz="2400" dirty="0" smtClean="0"/>
              <a:t>." Intro to Machine Learning | </a:t>
            </a:r>
            <a:r>
              <a:rPr lang="en-US" sz="2400" dirty="0" err="1" smtClean="0"/>
              <a:t>Udacity</a:t>
            </a:r>
            <a:r>
              <a:rPr lang="en-US" sz="2400" dirty="0" smtClean="0"/>
              <a:t>. Accessed April 27, 2016. </a:t>
            </a:r>
            <a:r>
              <a:rPr lang="en-US" sz="2400" dirty="0" smtClean="0">
                <a:hlinkClick r:id="rId3"/>
              </a:rPr>
              <a:t>https://www.udacity.com/course/intro-to-machine-learning--ud120</a:t>
            </a:r>
            <a:r>
              <a:rPr lang="en-US" sz="2400" dirty="0" smtClean="0"/>
              <a:t>.</a:t>
            </a:r>
          </a:p>
          <a:p>
            <a:r>
              <a:rPr lang="en-US" sz="2400" dirty="0" smtClean="0"/>
              <a:t>[2] "Elements of Statistical </a:t>
            </a:r>
            <a:r>
              <a:rPr lang="en-US" sz="2400" dirty="0" err="1" smtClean="0"/>
              <a:t>Learningart</a:t>
            </a:r>
            <a:r>
              <a:rPr lang="en-US" sz="2400" dirty="0" smtClean="0"/>
              <a:t> Disease Dataset." Elements of Statistical Learning: Data Mining, Inference, and Prediction. 2nd Edition. Accessed April 27, 2016. </a:t>
            </a:r>
            <a:r>
              <a:rPr lang="en-US" sz="2400" dirty="0" smtClean="0">
                <a:hlinkClick r:id="rId4"/>
              </a:rPr>
              <a:t>http://statweb.stanford.edu/~tibs/ElemStatLearn</a:t>
            </a:r>
            <a:endParaRPr lang="en-US" sz="2400" dirty="0" smtClean="0"/>
          </a:p>
          <a:p>
            <a:r>
              <a:rPr lang="en-US" sz="2400" dirty="0" smtClean="0"/>
              <a:t>[3] "No Free Lunch Theorems." No Free Lunch Theorems. Accessed April 27, 2016. </a:t>
            </a:r>
            <a:r>
              <a:rPr lang="en-US" sz="2400" dirty="0" smtClean="0">
                <a:hlinkClick r:id="rId5"/>
              </a:rPr>
              <a:t>http://www.no-free-lunch.org</a:t>
            </a:r>
            <a:r>
              <a:rPr lang="en-US" sz="2400" dirty="0" smtClean="0"/>
              <a:t>.</a:t>
            </a:r>
          </a:p>
          <a:p>
            <a:endParaRPr lang="en-US" sz="2400" dirty="0" smtClean="0"/>
          </a:p>
          <a:p>
            <a:r>
              <a:rPr lang="en-US" sz="2400" dirty="0" smtClean="0"/>
              <a:t>[4] Hastie, Trevor, Robert </a:t>
            </a:r>
            <a:r>
              <a:rPr lang="en-US" sz="2400" dirty="0" err="1" smtClean="0"/>
              <a:t>Tibshirani</a:t>
            </a:r>
            <a:r>
              <a:rPr lang="en-US" sz="2400" dirty="0" smtClean="0"/>
              <a:t>, and J. H. Friedman. The Elements of Statistical Learning: Data Mining, Inference, and Prediction: With 200 Full-color Illustrations. New York: Springer, 2001.</a:t>
            </a:r>
          </a:p>
          <a:p>
            <a:endParaRPr 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1524000"/>
            <a:ext cx="9677400" cy="2677656"/>
          </a:xfrm>
          <a:prstGeom prst="rect">
            <a:avLst/>
          </a:prstGeom>
        </p:spPr>
        <p:txBody>
          <a:bodyPr wrap="square">
            <a:spAutoFit/>
          </a:bodyPr>
          <a:lstStyle/>
          <a:p>
            <a:r>
              <a:rPr lang="en-US" dirty="0" smtClean="0"/>
              <a:t> </a:t>
            </a:r>
            <a:r>
              <a:rPr lang="en-US" sz="2800" dirty="0" smtClean="0"/>
              <a:t>[5] "</a:t>
            </a:r>
            <a:r>
              <a:rPr lang="en-US" sz="2800" dirty="0" err="1" smtClean="0"/>
              <a:t>Weka</a:t>
            </a:r>
            <a:r>
              <a:rPr lang="en-US" sz="2800" dirty="0" smtClean="0"/>
              <a:t> 3: Data Mining Software in Java." </a:t>
            </a:r>
            <a:r>
              <a:rPr lang="en-US" sz="2800" dirty="0" err="1" smtClean="0"/>
              <a:t>Weka</a:t>
            </a:r>
            <a:r>
              <a:rPr lang="en-US" sz="2800" dirty="0" smtClean="0"/>
              <a:t> 3. Accessed April 27, 2016. </a:t>
            </a:r>
            <a:r>
              <a:rPr lang="en-US" sz="2800" dirty="0" smtClean="0">
                <a:hlinkClick r:id="rId2"/>
              </a:rPr>
              <a:t>http://www.cs.waikato.ac.nz/ml/weka</a:t>
            </a:r>
            <a:r>
              <a:rPr lang="en-US" sz="2800" dirty="0" smtClean="0"/>
              <a:t>.</a:t>
            </a:r>
          </a:p>
          <a:p>
            <a:endParaRPr lang="en-US" sz="2800" dirty="0" smtClean="0"/>
          </a:p>
          <a:p>
            <a:endParaRPr lang="en-US" sz="2800" dirty="0" smtClean="0"/>
          </a:p>
          <a:p>
            <a:endParaRPr lang="en-US" sz="2800" dirty="0" smtClean="0"/>
          </a:p>
          <a:p>
            <a:r>
              <a:rPr lang="en-US" sz="2800" dirty="0" smtClean="0"/>
              <a:t>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Rectangle 2"/>
          <p:cNvSpPr/>
          <p:nvPr/>
        </p:nvSpPr>
        <p:spPr>
          <a:xfrm>
            <a:off x="1371600" y="1295400"/>
            <a:ext cx="9601200" cy="5661600"/>
          </a:xfrm>
          <a:prstGeom prst="rect">
            <a:avLst/>
          </a:prstGeom>
        </p:spPr>
        <p:txBody>
          <a:bodyPr wrap="square">
            <a:spAutoFit/>
          </a:bodyPr>
          <a:lstStyle/>
          <a:p>
            <a:r>
              <a:rPr lang="en-US" sz="3200" dirty="0" smtClean="0">
                <a:latin typeface="Times New Roman" pitchFamily="18" charset="0"/>
                <a:ea typeface="Arial Unicode MS" pitchFamily="34" charset="-128"/>
                <a:cs typeface="Times New Roman" pitchFamily="18" charset="0"/>
              </a:rPr>
              <a:t>A problem statement is a clear and concise description of the issue that you want to solve with machine learning. It helps you define the scope, objectives, and assumptions of your project, as well as the expected outcomes and benefits.</a:t>
            </a:r>
          </a:p>
          <a:p>
            <a:r>
              <a:rPr lang="en-US" sz="3200" dirty="0" smtClean="0">
                <a:latin typeface="Times New Roman" pitchFamily="18" charset="0"/>
                <a:ea typeface="Arial Unicode MS" pitchFamily="34" charset="-128"/>
                <a:cs typeface="Times New Roman" pitchFamily="18" charset="0"/>
              </a:rPr>
              <a:t>The foundation of any machine learning project is understanding the problem at hand. The problem statement should articulate the issue that needs addressing. It's not just about identifying a challenge but also understanding why machine learning is the right tool to tackle it</a:t>
            </a:r>
            <a:endParaRPr lang="en-US" sz="3200" dirty="0">
              <a:latin typeface="Times New Roman" pitchFamily="18" charset="0"/>
              <a:ea typeface="Arial Unicode MS" pitchFamily="34" charset="-128"/>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1371600" y="1752600"/>
            <a:ext cx="6934200" cy="3046988"/>
          </a:xfrm>
          <a:prstGeom prst="rect">
            <a:avLst/>
          </a:prstGeom>
        </p:spPr>
        <p:txBody>
          <a:bodyPr wrap="square">
            <a:spAutoFit/>
          </a:bodyPr>
          <a:lstStyle/>
          <a:p>
            <a:pPr>
              <a:buFont typeface="Wingdings" pitchFamily="2" charset="2"/>
              <a:buChar char="Ø"/>
            </a:pPr>
            <a:r>
              <a:rPr lang="en-US" sz="3200" dirty="0" smtClean="0">
                <a:latin typeface="Times New Roman" pitchFamily="18" charset="0"/>
                <a:cs typeface="Times New Roman" pitchFamily="18" charset="0"/>
              </a:rPr>
              <a:t>Advancing Machine Learning with data science   solutions. ...</a:t>
            </a:r>
          </a:p>
          <a:p>
            <a:pPr>
              <a:buFont typeface="Wingdings" pitchFamily="2" charset="2"/>
              <a:buChar char="Ø"/>
            </a:pPr>
            <a:r>
              <a:rPr lang="en-US" sz="3200" dirty="0" smtClean="0">
                <a:latin typeface="Times New Roman" pitchFamily="18" charset="0"/>
                <a:cs typeface="Times New Roman" pitchFamily="18" charset="0"/>
              </a:rPr>
              <a:t>Detecting and Preventing </a:t>
            </a:r>
            <a:r>
              <a:rPr lang="en-US" sz="3200" dirty="0" err="1" smtClean="0">
                <a:latin typeface="Times New Roman" pitchFamily="18" charset="0"/>
                <a:cs typeface="Times New Roman" pitchFamily="18" charset="0"/>
              </a:rPr>
              <a:t>Cyberattacks</a:t>
            </a:r>
            <a:r>
              <a:rPr lang="en-US" sz="3200" dirty="0" smtClean="0">
                <a:latin typeface="Times New Roman" pitchFamily="18" charset="0"/>
                <a:cs typeface="Times New Roman" pitchFamily="18" charset="0"/>
              </a:rPr>
              <a:t> with Machine Learning. ...</a:t>
            </a:r>
          </a:p>
          <a:p>
            <a:pPr>
              <a:buFont typeface="Wingdings" pitchFamily="2" charset="2"/>
              <a:buChar char="Ø"/>
            </a:pPr>
            <a:r>
              <a:rPr lang="en-US" sz="3200" dirty="0" smtClean="0">
                <a:latin typeface="Times New Roman" pitchFamily="18" charset="0"/>
                <a:cs typeface="Times New Roman" pitchFamily="18" charset="0"/>
              </a:rPr>
              <a:t>Data analysis</a:t>
            </a:r>
          </a:p>
          <a:p>
            <a:pPr>
              <a:buFont typeface="Wingdings" pitchFamily="2" charset="2"/>
              <a:buChar char="Ø"/>
            </a:pPr>
            <a:r>
              <a:rPr lang="en-US" sz="3200" dirty="0" smtClean="0">
                <a:latin typeface="Times New Roman" pitchFamily="18" charset="0"/>
                <a:cs typeface="Times New Roman" pitchFamily="18" charset="0"/>
              </a:rPr>
              <a:t>Image and Speech Recognition.</a:t>
            </a:r>
            <a:endParaRPr lang="en-US"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p:cNvSpPr/>
          <p:nvPr/>
        </p:nvSpPr>
        <p:spPr>
          <a:xfrm>
            <a:off x="1219200" y="1676400"/>
            <a:ext cx="9906000" cy="677108"/>
          </a:xfrm>
          <a:prstGeom prst="rect">
            <a:avLst/>
          </a:prstGeom>
        </p:spPr>
        <p:txBody>
          <a:bodyPr wrap="square">
            <a:spAutoFit/>
          </a:bodyPr>
          <a:lstStyle/>
          <a:p>
            <a:pPr fontAlgn="base"/>
            <a:endParaRPr lang="en-US" sz="2000" dirty="0" smtClean="0"/>
          </a:p>
          <a:p>
            <a:pPr fontAlgn="base"/>
            <a:endParaRPr lang="en-US" dirty="0" smtClean="0"/>
          </a:p>
        </p:txBody>
      </p:sp>
      <p:pic>
        <p:nvPicPr>
          <p:cNvPr id="7170" name="Picture 2" descr="Data Science Methodology and Approach - GeeksforGeeks"/>
          <p:cNvPicPr>
            <a:picLocks noChangeAspect="1" noChangeArrowheads="1"/>
          </p:cNvPicPr>
          <p:nvPr/>
        </p:nvPicPr>
        <p:blipFill>
          <a:blip r:embed="rId2"/>
          <a:srcRect/>
          <a:stretch>
            <a:fillRect/>
          </a:stretch>
        </p:blipFill>
        <p:spPr bwMode="auto">
          <a:xfrm>
            <a:off x="1219200" y="1676400"/>
            <a:ext cx="9906000" cy="4572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Rectangle 3"/>
          <p:cNvSpPr/>
          <p:nvPr/>
        </p:nvSpPr>
        <p:spPr>
          <a:xfrm>
            <a:off x="838200" y="1676400"/>
            <a:ext cx="10820400" cy="1077218"/>
          </a:xfrm>
          <a:prstGeom prst="rect">
            <a:avLst/>
          </a:prstGeom>
        </p:spPr>
        <p:txBody>
          <a:bodyPr wrap="square">
            <a:spAutoFit/>
          </a:bodyPr>
          <a:lstStyle/>
          <a:p>
            <a:endParaRPr lang="en-US" sz="3200" dirty="0" smtClean="0"/>
          </a:p>
          <a:p>
            <a:endParaRPr lang="en-US" sz="3200" dirty="0"/>
          </a:p>
        </p:txBody>
      </p:sp>
      <p:sp>
        <p:nvSpPr>
          <p:cNvPr id="8" name="Rectangle 7"/>
          <p:cNvSpPr/>
          <p:nvPr/>
        </p:nvSpPr>
        <p:spPr>
          <a:xfrm>
            <a:off x="990600" y="1143000"/>
            <a:ext cx="10287000" cy="5693866"/>
          </a:xfrm>
          <a:prstGeom prst="rect">
            <a:avLst/>
          </a:prstGeom>
        </p:spPr>
        <p:txBody>
          <a:bodyPr wrap="square">
            <a:spAutoFit/>
          </a:bodyPr>
          <a:lstStyle/>
          <a:p>
            <a:r>
              <a:rPr lang="en-US" sz="2600" dirty="0" smtClean="0"/>
              <a:t>Support Vector Machine (SVM) is a powerful supervised learning algorithm used for classification and regression tasks. In classification, SVM finds the optimal </a:t>
            </a:r>
            <a:r>
              <a:rPr lang="en-US" sz="2600" dirty="0" err="1" smtClean="0"/>
              <a:t>hyperplane</a:t>
            </a:r>
            <a:r>
              <a:rPr lang="en-US" sz="2600" dirty="0" smtClean="0"/>
              <a:t> that best separates the different classes in the feature space. The </a:t>
            </a:r>
            <a:r>
              <a:rPr lang="en-US" sz="2600" dirty="0" err="1" smtClean="0"/>
              <a:t>hyperplane</a:t>
            </a:r>
            <a:r>
              <a:rPr lang="en-US" sz="2600" dirty="0" smtClean="0"/>
              <a:t> is chosen such that it maximizes the margin between the closest instances of different classes, making SVM particularly effective in cases where the classes are not linearly separable.</a:t>
            </a:r>
          </a:p>
          <a:p>
            <a:r>
              <a:rPr lang="en-US" sz="2600" dirty="0" smtClean="0"/>
              <a:t>Here's a brief overview of how SVM works:</a:t>
            </a:r>
          </a:p>
          <a:p>
            <a:pPr>
              <a:buFont typeface="Wingdings" pitchFamily="2" charset="2"/>
              <a:buChar char="ü"/>
            </a:pPr>
            <a:r>
              <a:rPr lang="en-US" sz="2600" b="1" dirty="0" smtClean="0">
                <a:solidFill>
                  <a:srgbClr val="FF0000"/>
                </a:solidFill>
              </a:rPr>
              <a:t> Feature Representation</a:t>
            </a:r>
            <a:r>
              <a:rPr lang="en-US" sz="2600" dirty="0" smtClean="0"/>
              <a:t>: Represent the data instances as points in a high-dimensional feature space, where each feature corresponds to a dimension.</a:t>
            </a:r>
          </a:p>
          <a:p>
            <a:pPr>
              <a:buFont typeface="Wingdings" pitchFamily="2" charset="2"/>
              <a:buChar char="ü"/>
            </a:pPr>
            <a:r>
              <a:rPr lang="en-US" sz="2600" b="1" dirty="0" err="1" smtClean="0">
                <a:solidFill>
                  <a:srgbClr val="FF0000"/>
                </a:solidFill>
              </a:rPr>
              <a:t>Hyperplane</a:t>
            </a:r>
            <a:r>
              <a:rPr lang="en-US" sz="2600" b="1" dirty="0" smtClean="0">
                <a:solidFill>
                  <a:srgbClr val="FF0000"/>
                </a:solidFill>
              </a:rPr>
              <a:t> Selection</a:t>
            </a:r>
            <a:r>
              <a:rPr lang="en-US" sz="2600" dirty="0" smtClean="0"/>
              <a:t>: SVM selects the </a:t>
            </a:r>
            <a:r>
              <a:rPr lang="en-US" sz="2600" dirty="0" err="1" smtClean="0"/>
              <a:t>hyperplane</a:t>
            </a:r>
            <a:r>
              <a:rPr lang="en-US" sz="2600" dirty="0" smtClean="0"/>
              <a:t> that maximizes the margin between the classes. The margin is the distance between the </a:t>
            </a:r>
            <a:r>
              <a:rPr lang="en-US" sz="2600" dirty="0" err="1" smtClean="0"/>
              <a:t>hyperplane</a:t>
            </a:r>
            <a:r>
              <a:rPr lang="en-US" sz="2600" dirty="0" smtClean="0"/>
              <a:t> and the closest data points of each class, known as support vectors.</a:t>
            </a:r>
            <a:endParaRPr 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11353800" cy="5501506"/>
          </a:xfrm>
        </p:spPr>
        <p:txBody>
          <a:bodyPr/>
          <a:lstStyle/>
          <a:p>
            <a:r>
              <a:rPr lang="en-US" dirty="0" smtClean="0">
                <a:solidFill>
                  <a:srgbClr val="FF0000"/>
                </a:solidFill>
              </a:rPr>
              <a:t>Optimization</a:t>
            </a:r>
            <a:r>
              <a:rPr lang="en-US" b="0" dirty="0" smtClean="0"/>
              <a:t>:</a:t>
            </a:r>
            <a:br>
              <a:rPr lang="en-US" b="0" dirty="0" smtClean="0"/>
            </a:br>
            <a:r>
              <a:rPr lang="en-US" b="0" dirty="0" smtClean="0"/>
              <a:t>                  </a:t>
            </a:r>
            <a:r>
              <a:rPr lang="en-US" b="0" dirty="0" smtClean="0">
                <a:latin typeface="Times New Roman" pitchFamily="18" charset="0"/>
                <a:cs typeface="Times New Roman" pitchFamily="18" charset="0"/>
              </a:rPr>
              <a:t>SVM </a:t>
            </a:r>
            <a:r>
              <a:rPr lang="en-US" b="0" dirty="0" smtClean="0">
                <a:latin typeface="Times New Roman" pitchFamily="18" charset="0"/>
                <a:cs typeface="Times New Roman" pitchFamily="18" charset="0"/>
              </a:rPr>
              <a:t>solves an optimization problem to find the hyper plane that maximizes the margin while minimizing classification errors. This typically involves solving a convex optimization problem using techniques like quadratic programming.</a:t>
            </a:r>
            <a:r>
              <a:rPr lang="en-US" b="0" dirty="0" smtClean="0"/>
              <a:t/>
            </a:r>
            <a:br>
              <a:rPr lang="en-US" b="0" dirty="0" smtClean="0"/>
            </a:br>
            <a:r>
              <a:rPr lang="en-US" dirty="0" smtClean="0">
                <a:solidFill>
                  <a:srgbClr val="FF0000"/>
                </a:solidFill>
              </a:rPr>
              <a:t>Kernel Trick</a:t>
            </a:r>
            <a:r>
              <a:rPr lang="en-US" b="0" dirty="0" smtClean="0"/>
              <a:t>:</a:t>
            </a:r>
            <a:br>
              <a:rPr lang="en-US" b="0" dirty="0" smtClean="0"/>
            </a:br>
            <a:r>
              <a:rPr lang="en-US" b="0" dirty="0" smtClean="0"/>
              <a:t>                 </a:t>
            </a:r>
            <a:r>
              <a:rPr lang="en-US" b="0" dirty="0" smtClean="0">
                <a:latin typeface="Times New Roman" pitchFamily="18" charset="0"/>
                <a:cs typeface="Times New Roman" pitchFamily="18" charset="0"/>
              </a:rPr>
              <a:t>SVM can handle non-linear classification tasks by mapping the input features into a higher-dimensional space using a kernel function. This allows SVM to find a linear separation in the transformed feature space, even if the original features are not linearly separable.</a:t>
            </a:r>
            <a:r>
              <a:rPr lang="en-US" b="0" dirty="0" smtClean="0"/>
              <a:t/>
            </a:r>
            <a:br>
              <a:rPr lang="en-US" b="0" dirty="0" smtClean="0"/>
            </a:br>
            <a:r>
              <a:rPr lang="en-US" dirty="0" smtClean="0">
                <a:solidFill>
                  <a:srgbClr val="FF0000"/>
                </a:solidFill>
                <a:latin typeface="Times New Roman" pitchFamily="18" charset="0"/>
                <a:cs typeface="Times New Roman" pitchFamily="18" charset="0"/>
              </a:rPr>
              <a:t>Classification</a:t>
            </a:r>
            <a:r>
              <a:rPr lang="en-US" b="0" dirty="0" smtClean="0">
                <a:latin typeface="Times New Roman" pitchFamily="18" charset="0"/>
                <a:cs typeface="Times New Roman" pitchFamily="18" charset="0"/>
              </a:rPr>
              <a:t>:</a:t>
            </a:r>
            <a:r>
              <a:rPr lang="en-US" b="0" dirty="0" smtClean="0">
                <a:latin typeface="Times New Roman" pitchFamily="18" charset="0"/>
                <a:cs typeface="Times New Roman" pitchFamily="18" charset="0"/>
              </a:rPr>
              <a:t/>
            </a:r>
            <a:br>
              <a:rPr lang="en-US" b="0"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Once the hyper plane is determined, SVM can classify new instances by determining which side of the hyper plane they belong to</a:t>
            </a:r>
            <a:r>
              <a:rPr lang="en-US" b="0" dirty="0" smtClean="0"/>
              <a:t>.</a:t>
            </a:r>
            <a:endParaRPr lang="en-US"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1600200" y="1143000"/>
            <a:ext cx="9829800" cy="5386090"/>
          </a:xfrm>
          <a:prstGeom prst="rect">
            <a:avLst/>
          </a:prstGeom>
        </p:spPr>
        <p:txBody>
          <a:bodyPr wrap="square">
            <a:spAutoFit/>
          </a:bodyPr>
          <a:lstStyle/>
          <a:p>
            <a:r>
              <a:rPr lang="en-US" sz="3600" dirty="0" smtClean="0">
                <a:latin typeface="Times New Roman" pitchFamily="18" charset="0"/>
                <a:cs typeface="Times New Roman" pitchFamily="18" charset="0"/>
              </a:rPr>
              <a:t>After training a Support Vector Machine (SVM) classifier on a dataset containing labeled examples of spam and performance metrics on a held-out testing </a:t>
            </a:r>
            <a:r>
              <a:rPr lang="en-US" sz="3600" dirty="0" err="1" smtClean="0">
                <a:latin typeface="Times New Roman" pitchFamily="18" charset="0"/>
                <a:cs typeface="Times New Roman" pitchFamily="18" charset="0"/>
              </a:rPr>
              <a:t>dataset:non</a:t>
            </a:r>
            <a:r>
              <a:rPr lang="en-US" sz="3600" dirty="0" smtClean="0">
                <a:latin typeface="Times New Roman" pitchFamily="18" charset="0"/>
                <a:cs typeface="Times New Roman" pitchFamily="18" charset="0"/>
              </a:rPr>
              <a:t>-spam emails, the model achieved the following</a:t>
            </a:r>
          </a:p>
          <a:p>
            <a:pPr>
              <a:buFont typeface="Arial" pitchFamily="34" charset="0"/>
              <a:buChar char="•"/>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AccPrecision</a:t>
            </a:r>
            <a:r>
              <a:rPr lang="en-US" sz="3600" dirty="0" smtClean="0">
                <a:latin typeface="Times New Roman" pitchFamily="18" charset="0"/>
                <a:cs typeface="Times New Roman" pitchFamily="18" charset="0"/>
              </a:rPr>
              <a:t>: 0.94</a:t>
            </a:r>
          </a:p>
          <a:p>
            <a:pPr>
              <a:buFont typeface="Arial" pitchFamily="34" charset="0"/>
              <a:buChar char="•"/>
            </a:pPr>
            <a:r>
              <a:rPr lang="en-US" sz="3600" dirty="0" smtClean="0">
                <a:latin typeface="Times New Roman" pitchFamily="18" charset="0"/>
                <a:cs typeface="Times New Roman" pitchFamily="18" charset="0"/>
              </a:rPr>
              <a:t> Recall: 0.96</a:t>
            </a:r>
          </a:p>
          <a:p>
            <a:pPr>
              <a:buFont typeface="Arial" pitchFamily="34" charset="0"/>
              <a:buChar char="•"/>
            </a:pPr>
            <a:r>
              <a:rPr lang="en-US" sz="3600" dirty="0" smtClean="0">
                <a:latin typeface="Times New Roman" pitchFamily="18" charset="0"/>
                <a:cs typeface="Times New Roman" pitchFamily="18" charset="0"/>
              </a:rPr>
              <a:t> Accuracy: 95%95</a:t>
            </a:r>
          </a:p>
          <a:p>
            <a:pPr>
              <a:buFont typeface="Arial" pitchFamily="34" charset="0"/>
              <a:buChar char="•"/>
            </a:pPr>
            <a:r>
              <a:rPr lang="en-US" sz="3600" dirty="0" smtClean="0">
                <a:latin typeface="Times New Roman" pitchFamily="18" charset="0"/>
                <a:cs typeface="Times New Roman" pitchFamily="18" charset="0"/>
              </a:rPr>
              <a:t> F1-score: 0.</a:t>
            </a:r>
          </a:p>
          <a:p>
            <a:endParaRPr lang="en-US"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1"/>
            <a:ext cx="9906000" cy="5262979"/>
          </a:xfrm>
          <a:prstGeom prst="rect">
            <a:avLst/>
          </a:prstGeom>
        </p:spPr>
        <p:txBody>
          <a:bodyPr wrap="square">
            <a:spAutoFit/>
          </a:bodyPr>
          <a:lstStyle/>
          <a:p>
            <a:r>
              <a:rPr lang="en-US" sz="2800" dirty="0" smtClean="0">
                <a:latin typeface="Times New Roman" pitchFamily="18" charset="0"/>
                <a:cs typeface="Times New Roman" pitchFamily="18" charset="0"/>
              </a:rPr>
              <a:t>These metrics indicate that the SVM classifier performs well in distinguishing between spam and non-spam emails. With an accuracy of 95%, the model correctly classifies 95% of the emails into their respective categories. The precision of 0.94 indicates that among the emails predicted as spam, 94% are actually spam. The recall of 0.96 suggests that the model captures 96% of the actual spam emails. The F1-score, which balances precision and recall, is 0.95, indicating a good overall performance of the classifier.</a:t>
            </a:r>
          </a:p>
          <a:p>
            <a:r>
              <a:rPr lang="en-US" sz="2800" dirty="0" smtClean="0">
                <a:latin typeface="Times New Roman" pitchFamily="18" charset="0"/>
                <a:cs typeface="Times New Roman" pitchFamily="18" charset="0"/>
              </a:rPr>
              <a:t>Based on these results, we can conclude that the SVM classifier, trained using the concepts of classification in machine learning, effectively identifies spam emails, making it a valuable tool for email filtering and spam detection applications.</a:t>
            </a: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1092</Words>
  <Application>Microsoft Office PowerPoint</Application>
  <PresentationFormat>Custom</PresentationFormat>
  <Paragraphs>68</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OUTLINE</vt:lpstr>
      <vt:lpstr>PROBLEM STATEMENT</vt:lpstr>
      <vt:lpstr>PROPOSED SOLUTION</vt:lpstr>
      <vt:lpstr>SYSTEM APPROACH</vt:lpstr>
      <vt:lpstr>ALGORITHM &amp; DEPLOYMENT</vt:lpstr>
      <vt:lpstr>Optimization:                   SVM solves an optimization problem to find the hyper plane that maximizes the margin while minimizing classification errors. This typically involves solving a convex optimization problem using techniques like quadratic programming. Kernel Trick:                  SVM can handle non-linear classification tasks by mapping the input features into a higher-dimensional space using a kernel function. This allows SVM to find a linear separation in the transformed feature space, even if the original features are not linearly separable. Classification:                   Once the hyper plane is determined, SVM can classify new instances by determining which side of the hyper plane they belong to.</vt:lpstr>
      <vt:lpstr>RESULT</vt:lpstr>
      <vt:lpstr>Slide 9</vt:lpstr>
      <vt:lpstr>CONCLUSION</vt:lpstr>
      <vt:lpstr>Slide 11</vt:lpstr>
      <vt:lpstr>FUTURE SCOPE</vt:lpstr>
      <vt:lpstr>Slide 13</vt:lpstr>
      <vt:lpstr>REFERENCES</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Windows User</cp:lastModifiedBy>
  <cp:revision>30</cp:revision>
  <dcterms:created xsi:type="dcterms:W3CDTF">2024-04-12T05:57:11Z</dcterms:created>
  <dcterms:modified xsi:type="dcterms:W3CDTF">2024-04-13T08:35:16Z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