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6"/>
  </p:notesMasterIdLst>
  <p:handoutMasterIdLst>
    <p:handoutMasterId r:id="rId17"/>
  </p:handoutMasterIdLst>
  <p:sldIdLst>
    <p:sldId id="267" r:id="rId5"/>
    <p:sldId id="278" r:id="rId6"/>
    <p:sldId id="283" r:id="rId7"/>
    <p:sldId id="284" r:id="rId8"/>
    <p:sldId id="285" r:id="rId9"/>
    <p:sldId id="286" r:id="rId10"/>
    <p:sldId id="287" r:id="rId11"/>
    <p:sldId id="288" r:id="rId12"/>
    <p:sldId id="289" r:id="rId13"/>
    <p:sldId id="290" r:id="rId14"/>
    <p:sldId id="291"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599" autoAdjust="0"/>
  </p:normalViewPr>
  <p:slideViewPr>
    <p:cSldViewPr>
      <p:cViewPr varScale="1">
        <p:scale>
          <a:sx n="88" d="100"/>
          <a:sy n="88" d="100"/>
        </p:scale>
        <p:origin x="576" y="7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4/4/2024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4/4/2024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4/4/2024</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4/4/2024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4/4/2024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4/4/2024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4/4/2024</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4/4/2024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4/4/2024</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4/4/2024</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4/4/2024</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4/4/2024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4/4/2024</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4/4/2024</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5069" y="990600"/>
            <a:ext cx="9435241" cy="1625599"/>
          </a:xfrm>
        </p:spPr>
        <p:txBody>
          <a:bodyPr/>
          <a:lstStyle/>
          <a:p>
            <a:r>
              <a:rPr lang="en-US" dirty="0" smtClean="0"/>
              <a:t>KEYLOGGER PROJECT</a:t>
            </a:r>
            <a:endParaRPr lang="en-US" dirty="0"/>
          </a:p>
        </p:txBody>
      </p:sp>
      <p:sp>
        <p:nvSpPr>
          <p:cNvPr id="3" name="Subtitle 2"/>
          <p:cNvSpPr>
            <a:spLocks noGrp="1"/>
          </p:cNvSpPr>
          <p:nvPr>
            <p:ph type="subTitle" idx="1"/>
          </p:nvPr>
        </p:nvSpPr>
        <p:spPr>
          <a:xfrm>
            <a:off x="1345069" y="2971800"/>
            <a:ext cx="9429931" cy="1752600"/>
          </a:xfrm>
        </p:spPr>
        <p:txBody>
          <a:bodyPr>
            <a:normAutofit lnSpcReduction="10000"/>
          </a:bodyPr>
          <a:lstStyle/>
          <a:p>
            <a:pPr algn="l"/>
            <a:r>
              <a:rPr lang="en-US" dirty="0"/>
              <a:t>	</a:t>
            </a:r>
            <a:endParaRPr lang="en-US" dirty="0" smtClean="0"/>
          </a:p>
          <a:p>
            <a:pPr algn="l">
              <a:lnSpc>
                <a:spcPct val="100000"/>
              </a:lnSpc>
            </a:pPr>
            <a:r>
              <a:rPr lang="en-US" dirty="0"/>
              <a:t>	</a:t>
            </a:r>
            <a:r>
              <a:rPr lang="en-US" dirty="0" smtClean="0"/>
              <a:t>Presented by:</a:t>
            </a:r>
          </a:p>
          <a:p>
            <a:pPr marL="1089025" algn="l">
              <a:lnSpc>
                <a:spcPct val="100000"/>
              </a:lnSpc>
              <a:tabLst>
                <a:tab pos="1089025" algn="l"/>
              </a:tabLst>
            </a:pPr>
            <a:r>
              <a:rPr lang="en-US" dirty="0"/>
              <a:t> </a:t>
            </a:r>
            <a:r>
              <a:rPr lang="en-US" dirty="0" smtClean="0"/>
              <a:t> K. Santhosh </a:t>
            </a:r>
            <a:r>
              <a:rPr lang="en-US" dirty="0"/>
              <a:t>Kumar </a:t>
            </a:r>
            <a:endParaRPr lang="en-US" dirty="0" smtClean="0"/>
          </a:p>
          <a:p>
            <a:pPr marL="1089025" algn="l">
              <a:lnSpc>
                <a:spcPct val="100000"/>
              </a:lnSpc>
              <a:tabLst>
                <a:tab pos="1089025" algn="l"/>
              </a:tabLst>
            </a:pPr>
            <a:r>
              <a:rPr lang="en-US" dirty="0"/>
              <a:t> </a:t>
            </a:r>
            <a:r>
              <a:rPr lang="en-US" dirty="0" smtClean="0"/>
              <a:t> </a:t>
            </a:r>
            <a:r>
              <a:rPr lang="en-US" dirty="0" err="1" smtClean="0"/>
              <a:t>Anjalai</a:t>
            </a:r>
            <a:r>
              <a:rPr lang="en-US" dirty="0" smtClean="0"/>
              <a:t>  </a:t>
            </a:r>
            <a:r>
              <a:rPr lang="en-US" dirty="0" err="1"/>
              <a:t>Ammal</a:t>
            </a:r>
            <a:r>
              <a:rPr lang="en-US" dirty="0"/>
              <a:t> </a:t>
            </a:r>
            <a:r>
              <a:rPr lang="en-US" dirty="0" err="1"/>
              <a:t>Mahaligam</a:t>
            </a:r>
            <a:r>
              <a:rPr lang="en-US" dirty="0"/>
              <a:t> Engineering </a:t>
            </a:r>
            <a:r>
              <a:rPr lang="en-US" dirty="0" smtClean="0"/>
              <a:t>College</a:t>
            </a:r>
            <a:endParaRPr lang="en-US" dirty="0"/>
          </a:p>
          <a:p>
            <a:pPr marL="1089025" algn="l">
              <a:lnSpc>
                <a:spcPct val="100000"/>
              </a:lnSpc>
              <a:tabLst>
                <a:tab pos="1089025" algn="l"/>
              </a:tabLst>
            </a:pPr>
            <a:r>
              <a:rPr lang="en-US" dirty="0"/>
              <a:t> </a:t>
            </a:r>
            <a:r>
              <a:rPr lang="en-US" dirty="0" smtClean="0"/>
              <a:t> Information </a:t>
            </a:r>
            <a:r>
              <a:rPr lang="en-US" dirty="0"/>
              <a:t>Technology </a:t>
            </a:r>
            <a:endParaRPr lang="en-US" dirty="0" smtClean="0"/>
          </a:p>
          <a:p>
            <a:pPr marL="1089025" algn="l">
              <a:tabLst>
                <a:tab pos="1089025" algn="l"/>
              </a:tabLst>
            </a:pPr>
            <a:r>
              <a:rPr lang="en-US" dirty="0" smtClean="0"/>
              <a:t>		</a:t>
            </a:r>
          </a:p>
          <a:p>
            <a:pPr marL="457200" indent="-457200" algn="l">
              <a:buFont typeface="+mj-lt"/>
              <a:buAutoNum type="arabicPeriod"/>
            </a:pPr>
            <a:endParaRPr lang="en-US" sz="2200" cap="none" dirty="0" smtClean="0"/>
          </a:p>
          <a:p>
            <a:pPr algn="l"/>
            <a:endParaRPr lang="en-US" sz="2200" cap="none" dirty="0"/>
          </a:p>
          <a:p>
            <a:pPr algn="l"/>
            <a:endParaRPr lang="en-US" sz="2200" cap="none"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10886"/>
            <a:ext cx="9751060" cy="1168400"/>
          </a:xfrm>
        </p:spPr>
        <p:txBody>
          <a:bodyPr/>
          <a:lstStyle/>
          <a:p>
            <a:r>
              <a:rPr lang="en-US" b="1" dirty="0">
                <a:solidFill>
                  <a:schemeClr val="accent1"/>
                </a:solidFill>
                <a:latin typeface="Arial"/>
                <a:ea typeface="+mj-lt"/>
                <a:cs typeface="Arial"/>
              </a:rPr>
              <a:t>References</a:t>
            </a:r>
            <a:endParaRPr lang="en-US" dirty="0"/>
          </a:p>
        </p:txBody>
      </p:sp>
      <p:sp>
        <p:nvSpPr>
          <p:cNvPr id="3" name="Content Placeholder 2"/>
          <p:cNvSpPr>
            <a:spLocks noGrp="1"/>
          </p:cNvSpPr>
          <p:nvPr>
            <p:ph idx="1"/>
          </p:nvPr>
        </p:nvSpPr>
        <p:spPr>
          <a:xfrm>
            <a:off x="1293812" y="1371600"/>
            <a:ext cx="9751060" cy="4267200"/>
          </a:xfrm>
        </p:spPr>
        <p:txBody>
          <a:bodyPr>
            <a:normAutofit fontScale="92500"/>
          </a:bodyPr>
          <a:lstStyle/>
          <a:p>
            <a:pPr marL="0" indent="0">
              <a:buNone/>
            </a:pPr>
            <a:r>
              <a:rPr lang="en-US" sz="1700" b="1" dirty="0" err="1">
                <a:latin typeface="Arial" panose="020B0604020202020204" pitchFamily="34" charset="0"/>
                <a:cs typeface="Arial" panose="020B0604020202020204" pitchFamily="34" charset="0"/>
              </a:rPr>
              <a:t>Keylogger</a:t>
            </a:r>
            <a:r>
              <a:rPr lang="en-US" sz="1700" b="1" dirty="0">
                <a:latin typeface="Arial" panose="020B0604020202020204" pitchFamily="34" charset="0"/>
                <a:cs typeface="Arial" panose="020B0604020202020204" pitchFamily="34" charset="0"/>
              </a:rPr>
              <a:t> Detection and Prevention:</a:t>
            </a:r>
          </a:p>
          <a:p>
            <a:pPr lvl="1"/>
            <a:r>
              <a:rPr lang="en-US" sz="1500" b="1" dirty="0" err="1">
                <a:solidFill>
                  <a:schemeClr val="tx2"/>
                </a:solidFill>
                <a:latin typeface="Arial" panose="020B0604020202020204" pitchFamily="34" charset="0"/>
                <a:cs typeface="Arial" panose="020B0604020202020204" pitchFamily="34" charset="0"/>
              </a:rPr>
              <a:t>Keyloggers</a:t>
            </a:r>
            <a:r>
              <a:rPr lang="en-US" sz="1500" b="1" dirty="0">
                <a:solidFill>
                  <a:schemeClr val="tx2"/>
                </a:solidFill>
                <a:latin typeface="Arial" panose="020B0604020202020204" pitchFamily="34" charset="0"/>
                <a:cs typeface="Arial" panose="020B0604020202020204" pitchFamily="34" charset="0"/>
              </a:rPr>
              <a:t> are a type of rootkit malware that capture typed keystrokes from the keyboard and save them into a log file.</a:t>
            </a:r>
          </a:p>
          <a:p>
            <a:pPr lvl="1"/>
            <a:r>
              <a:rPr lang="en-US" sz="1500" b="1" dirty="0">
                <a:solidFill>
                  <a:schemeClr val="tx2"/>
                </a:solidFill>
                <a:latin typeface="Arial" panose="020B0604020202020204" pitchFamily="34" charset="0"/>
                <a:cs typeface="Arial" panose="020B0604020202020204" pitchFamily="34" charset="0"/>
              </a:rPr>
              <a:t>They can capture sensitive information such as usernames, PINs, and passwords without alerting users.</a:t>
            </a:r>
          </a:p>
          <a:p>
            <a:pPr lvl="1"/>
            <a:r>
              <a:rPr lang="en-US" sz="1500" b="1" dirty="0" err="1">
                <a:solidFill>
                  <a:schemeClr val="tx2"/>
                </a:solidFill>
                <a:latin typeface="Arial" panose="020B0604020202020204" pitchFamily="34" charset="0"/>
                <a:cs typeface="Arial" panose="020B0604020202020204" pitchFamily="34" charset="0"/>
              </a:rPr>
              <a:t>Keyloggers</a:t>
            </a:r>
            <a:r>
              <a:rPr lang="en-US" sz="1500" b="1" dirty="0">
                <a:solidFill>
                  <a:schemeClr val="tx2"/>
                </a:solidFill>
                <a:latin typeface="Arial" panose="020B0604020202020204" pitchFamily="34" charset="0"/>
                <a:cs typeface="Arial" panose="020B0604020202020204" pitchFamily="34" charset="0"/>
              </a:rPr>
              <a:t> pose a significant threat to various activities, including e-commerce, internet banking, and email </a:t>
            </a:r>
            <a:r>
              <a:rPr lang="en-US" sz="1500" b="1" dirty="0" smtClean="0">
                <a:solidFill>
                  <a:schemeClr val="tx2"/>
                </a:solidFill>
                <a:latin typeface="Arial" panose="020B0604020202020204" pitchFamily="34" charset="0"/>
                <a:cs typeface="Arial" panose="020B0604020202020204" pitchFamily="34" charset="0"/>
              </a:rPr>
              <a:t>communication. While </a:t>
            </a:r>
            <a:r>
              <a:rPr lang="en-US" sz="1500" b="1" dirty="0">
                <a:solidFill>
                  <a:schemeClr val="tx2"/>
                </a:solidFill>
                <a:latin typeface="Arial" panose="020B0604020202020204" pitchFamily="34" charset="0"/>
                <a:cs typeface="Arial" panose="020B0604020202020204" pitchFamily="34" charset="0"/>
              </a:rPr>
              <a:t>antivirus software can detect and remove known </a:t>
            </a:r>
            <a:r>
              <a:rPr lang="en-US" sz="1500" b="1" dirty="0" err="1">
                <a:solidFill>
                  <a:schemeClr val="tx2"/>
                </a:solidFill>
                <a:latin typeface="Arial" panose="020B0604020202020204" pitchFamily="34" charset="0"/>
                <a:cs typeface="Arial" panose="020B0604020202020204" pitchFamily="34" charset="0"/>
              </a:rPr>
              <a:t>keyloggers</a:t>
            </a:r>
            <a:r>
              <a:rPr lang="en-US" sz="1500" b="1" dirty="0">
                <a:solidFill>
                  <a:schemeClr val="tx2"/>
                </a:solidFill>
                <a:latin typeface="Arial" panose="020B0604020202020204" pitchFamily="34" charset="0"/>
                <a:cs typeface="Arial" panose="020B0604020202020204" pitchFamily="34" charset="0"/>
              </a:rPr>
              <a:t>, it struggles with identifying unknown ones.</a:t>
            </a:r>
          </a:p>
          <a:p>
            <a:pPr marL="0" indent="0">
              <a:buNone/>
            </a:pPr>
            <a:r>
              <a:rPr lang="en-US" sz="1700" b="1" dirty="0" smtClean="0">
                <a:latin typeface="Arial" panose="020B0604020202020204" pitchFamily="34" charset="0"/>
                <a:cs typeface="Arial" panose="020B0604020202020204" pitchFamily="34" charset="0"/>
              </a:rPr>
              <a:t>Project </a:t>
            </a:r>
            <a:r>
              <a:rPr lang="en-US" sz="1700" b="1" dirty="0">
                <a:latin typeface="Arial" panose="020B0604020202020204" pitchFamily="34" charset="0"/>
                <a:cs typeface="Arial" panose="020B0604020202020204" pitchFamily="34" charset="0"/>
              </a:rPr>
              <a:t>Report on </a:t>
            </a:r>
            <a:r>
              <a:rPr lang="en-US" sz="1700" b="1" dirty="0" err="1">
                <a:latin typeface="Arial" panose="020B0604020202020204" pitchFamily="34" charset="0"/>
                <a:cs typeface="Arial" panose="020B0604020202020204" pitchFamily="34" charset="0"/>
              </a:rPr>
              <a:t>Keyloggers</a:t>
            </a:r>
            <a:r>
              <a:rPr lang="en-US" sz="1700" b="1" dirty="0">
                <a:latin typeface="Arial" panose="020B0604020202020204" pitchFamily="34" charset="0"/>
                <a:cs typeface="Arial" panose="020B0604020202020204" pitchFamily="34" charset="0"/>
              </a:rPr>
              <a:t>:</a:t>
            </a:r>
          </a:p>
          <a:p>
            <a:pPr lvl="1"/>
            <a:r>
              <a:rPr lang="en-US" sz="1500" b="1" dirty="0" err="1">
                <a:solidFill>
                  <a:schemeClr val="tx2"/>
                </a:solidFill>
                <a:latin typeface="Arial" panose="020B0604020202020204" pitchFamily="34" charset="0"/>
                <a:cs typeface="Arial" panose="020B0604020202020204" pitchFamily="34" charset="0"/>
              </a:rPr>
              <a:t>Keyloggers</a:t>
            </a:r>
            <a:r>
              <a:rPr lang="en-US" sz="1500" b="1" dirty="0">
                <a:solidFill>
                  <a:schemeClr val="tx2"/>
                </a:solidFill>
                <a:latin typeface="Arial" panose="020B0604020202020204" pitchFamily="34" charset="0"/>
                <a:cs typeface="Arial" panose="020B0604020202020204" pitchFamily="34" charset="0"/>
              </a:rPr>
              <a:t> record keystrokes on a keyboard, often covertly.</a:t>
            </a:r>
          </a:p>
          <a:p>
            <a:pPr lvl="1"/>
            <a:r>
              <a:rPr lang="en-US" sz="1500" b="1" dirty="0">
                <a:solidFill>
                  <a:schemeClr val="tx2"/>
                </a:solidFill>
                <a:latin typeface="Arial" panose="020B0604020202020204" pitchFamily="34" charset="0"/>
                <a:cs typeface="Arial" panose="020B0604020202020204" pitchFamily="34" charset="0"/>
              </a:rPr>
              <a:t>Software-based </a:t>
            </a:r>
            <a:r>
              <a:rPr lang="en-US" sz="1500" b="1" dirty="0" err="1">
                <a:solidFill>
                  <a:schemeClr val="tx2"/>
                </a:solidFill>
                <a:latin typeface="Arial" panose="020B0604020202020204" pitchFamily="34" charset="0"/>
                <a:cs typeface="Arial" panose="020B0604020202020204" pitchFamily="34" charset="0"/>
              </a:rPr>
              <a:t>keyloggers</a:t>
            </a:r>
            <a:r>
              <a:rPr lang="en-US" sz="1500" b="1" dirty="0">
                <a:solidFill>
                  <a:schemeClr val="tx2"/>
                </a:solidFill>
                <a:latin typeface="Arial" panose="020B0604020202020204" pitchFamily="34" charset="0"/>
                <a:cs typeface="Arial" panose="020B0604020202020204" pitchFamily="34" charset="0"/>
              </a:rPr>
              <a:t> are detected based on behavioral patterns and do not grant root privileges.</a:t>
            </a:r>
          </a:p>
          <a:p>
            <a:pPr lvl="1"/>
            <a:r>
              <a:rPr lang="en-US" sz="1500" b="1" dirty="0">
                <a:solidFill>
                  <a:schemeClr val="tx2"/>
                </a:solidFill>
                <a:latin typeface="Arial" panose="020B0604020202020204" pitchFamily="34" charset="0"/>
                <a:cs typeface="Arial" panose="020B0604020202020204" pitchFamily="34" charset="0"/>
              </a:rPr>
              <a:t>Detection relies on permission from the kernel and is susceptible to attacks.</a:t>
            </a:r>
          </a:p>
          <a:p>
            <a:pPr marL="0" indent="0">
              <a:buNone/>
            </a:pPr>
            <a:r>
              <a:rPr lang="en-US" sz="1700" b="1" dirty="0" smtClean="0">
                <a:latin typeface="Arial" panose="020B0604020202020204" pitchFamily="34" charset="0"/>
                <a:cs typeface="Arial" panose="020B0604020202020204" pitchFamily="34" charset="0"/>
              </a:rPr>
              <a:t>Understanding </a:t>
            </a:r>
            <a:r>
              <a:rPr lang="en-US" sz="1700" b="1" dirty="0">
                <a:latin typeface="Arial" panose="020B0604020202020204" pitchFamily="34" charset="0"/>
                <a:cs typeface="Arial" panose="020B0604020202020204" pitchFamily="34" charset="0"/>
              </a:rPr>
              <a:t>Keystroke Logging</a:t>
            </a:r>
            <a:r>
              <a:rPr lang="en-US" sz="1700" dirty="0">
                <a:latin typeface="Arial" panose="020B0604020202020204" pitchFamily="34" charset="0"/>
                <a:cs typeface="Arial" panose="020B0604020202020204" pitchFamily="34" charset="0"/>
              </a:rPr>
              <a:t>:</a:t>
            </a:r>
          </a:p>
          <a:p>
            <a:pPr lvl="1"/>
            <a:r>
              <a:rPr lang="en-US" sz="1500" b="1" dirty="0">
                <a:solidFill>
                  <a:schemeClr val="tx2"/>
                </a:solidFill>
                <a:latin typeface="Arial" panose="020B0604020202020204" pitchFamily="34" charset="0"/>
                <a:cs typeface="Arial" panose="020B0604020202020204" pitchFamily="34" charset="0"/>
              </a:rPr>
              <a:t>Keystroke logging (keylogging) involves recording keyboard input.</a:t>
            </a:r>
          </a:p>
          <a:p>
            <a:pPr lvl="1"/>
            <a:r>
              <a:rPr lang="en-US" sz="1500" b="1" dirty="0">
                <a:solidFill>
                  <a:schemeClr val="tx2"/>
                </a:solidFill>
                <a:latin typeface="Arial" panose="020B0604020202020204" pitchFamily="34" charset="0"/>
                <a:cs typeface="Arial" panose="020B0604020202020204" pitchFamily="34" charset="0"/>
              </a:rPr>
              <a:t>It plays a role in cybersecurity threats and can be used maliciously.</a:t>
            </a:r>
          </a:p>
          <a:p>
            <a:endParaRPr lang="en-US" sz="15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957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104" b="3752"/>
          <a:stretch/>
        </p:blipFill>
        <p:spPr>
          <a:xfrm>
            <a:off x="2741612" y="1143000"/>
            <a:ext cx="6553200" cy="4572000"/>
          </a:xfrm>
          <a:prstGeom prst="rect">
            <a:avLst/>
          </a:prstGeom>
        </p:spPr>
      </p:pic>
    </p:spTree>
    <p:extLst>
      <p:ext uri="{BB962C8B-B14F-4D97-AF65-F5344CB8AC3E}">
        <p14:creationId xmlns:p14="http://schemas.microsoft.com/office/powerpoint/2010/main" val="41597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chemeClr val="accent6">
                    <a:lumMod val="50000"/>
                  </a:schemeClr>
                </a:solidFill>
                <a:latin typeface="Arial" panose="020B0604020202020204" pitchFamily="34" charset="0"/>
                <a:cs typeface="Arial" panose="020B0604020202020204" pitchFamily="34" charset="0"/>
              </a:rPr>
              <a:t>OUTLINE</a:t>
            </a:r>
            <a:endParaRPr lang="en-US" dirty="0">
              <a:solidFill>
                <a:schemeClr val="accent6">
                  <a:lumMod val="50000"/>
                </a:schemeClr>
              </a:solidFill>
            </a:endParaRPr>
          </a:p>
        </p:txBody>
      </p:sp>
      <p:sp>
        <p:nvSpPr>
          <p:cNvPr id="14" name="Content Placeholder 13"/>
          <p:cNvSpPr>
            <a:spLocks noGrp="1"/>
          </p:cNvSpPr>
          <p:nvPr>
            <p:ph idx="1"/>
          </p:nvPr>
        </p:nvSpPr>
        <p:spPr/>
        <p:txBody>
          <a:bodyPr>
            <a:normAutofit lnSpcReduction="10000"/>
          </a:bodyPr>
          <a:lstStyle/>
          <a:p>
            <a:r>
              <a:rPr lang="en-US" b="1" dirty="0" smtClean="0">
                <a:solidFill>
                  <a:schemeClr val="tx2"/>
                </a:solidFill>
                <a:latin typeface="Arial"/>
                <a:ea typeface="+mn-lt"/>
                <a:cs typeface="Arial"/>
              </a:rPr>
              <a:t>Problem Statement </a:t>
            </a:r>
          </a:p>
          <a:p>
            <a:r>
              <a:rPr lang="en-US" b="1" dirty="0" smtClean="0">
                <a:solidFill>
                  <a:schemeClr val="tx2"/>
                </a:solidFill>
                <a:latin typeface="Arial"/>
                <a:ea typeface="+mn-lt"/>
                <a:cs typeface="Arial"/>
              </a:rPr>
              <a:t>Proposed System/Solution</a:t>
            </a:r>
            <a:endParaRPr lang="en-US" dirty="0" smtClean="0">
              <a:solidFill>
                <a:schemeClr val="tx2"/>
              </a:solidFill>
              <a:latin typeface="Arial"/>
              <a:cs typeface="Arial"/>
            </a:endParaRPr>
          </a:p>
          <a:p>
            <a:r>
              <a:rPr lang="en-US" b="1" dirty="0" smtClean="0">
                <a:solidFill>
                  <a:schemeClr val="tx2"/>
                </a:solidFill>
                <a:latin typeface="Arial"/>
                <a:ea typeface="+mn-lt"/>
                <a:cs typeface="Calibri"/>
              </a:rPr>
              <a:t>System </a:t>
            </a:r>
            <a:r>
              <a:rPr lang="en-US" b="1" dirty="0" smtClean="0">
                <a:solidFill>
                  <a:schemeClr val="tx2"/>
                </a:solidFill>
                <a:latin typeface="Arial"/>
                <a:ea typeface="+mn-lt"/>
                <a:cs typeface="+mn-lt"/>
              </a:rPr>
              <a:t>Development Approach</a:t>
            </a:r>
            <a:endParaRPr lang="en-US" dirty="0" smtClean="0">
              <a:solidFill>
                <a:schemeClr val="tx2"/>
              </a:solidFill>
              <a:latin typeface="Arial"/>
              <a:ea typeface="+mn-lt"/>
              <a:cs typeface="+mn-lt"/>
            </a:endParaRPr>
          </a:p>
          <a:p>
            <a:r>
              <a:rPr lang="en-US" b="1" dirty="0" smtClean="0">
                <a:solidFill>
                  <a:schemeClr val="tx2"/>
                </a:solidFill>
                <a:latin typeface="Arial"/>
                <a:ea typeface="+mn-lt"/>
                <a:cs typeface="+mn-lt"/>
              </a:rPr>
              <a:t>Algorithm &amp; Deployment  </a:t>
            </a:r>
            <a:endParaRPr lang="en-US" dirty="0" smtClean="0">
              <a:solidFill>
                <a:schemeClr val="tx2"/>
              </a:solidFill>
              <a:latin typeface="Arial"/>
              <a:cs typeface="Calibri"/>
            </a:endParaRPr>
          </a:p>
          <a:p>
            <a:r>
              <a:rPr lang="en-US" b="1" dirty="0" smtClean="0">
                <a:solidFill>
                  <a:schemeClr val="tx2"/>
                </a:solidFill>
                <a:latin typeface="Arial"/>
                <a:ea typeface="+mn-lt"/>
                <a:cs typeface="Arial"/>
              </a:rPr>
              <a:t>Result (Output Image)</a:t>
            </a:r>
          </a:p>
          <a:p>
            <a:r>
              <a:rPr lang="en-US" b="1" dirty="0" smtClean="0">
                <a:solidFill>
                  <a:schemeClr val="tx2"/>
                </a:solidFill>
                <a:latin typeface="Arial"/>
                <a:ea typeface="+mn-lt"/>
                <a:cs typeface="Arial"/>
              </a:rPr>
              <a:t>Conclusion</a:t>
            </a:r>
            <a:endParaRPr lang="en-US" dirty="0" smtClean="0">
              <a:solidFill>
                <a:schemeClr val="tx2"/>
              </a:solidFill>
              <a:latin typeface="Arial"/>
              <a:cs typeface="Arial"/>
            </a:endParaRPr>
          </a:p>
          <a:p>
            <a:r>
              <a:rPr lang="en-US" b="1" dirty="0" smtClean="0">
                <a:solidFill>
                  <a:schemeClr val="tx2"/>
                </a:solidFill>
                <a:latin typeface="Arial"/>
                <a:ea typeface="+mn-lt"/>
                <a:cs typeface="Arial"/>
              </a:rPr>
              <a:t>Future Scope</a:t>
            </a:r>
          </a:p>
          <a:p>
            <a:r>
              <a:rPr lang="en-US" b="1" dirty="0" smtClean="0">
                <a:solidFill>
                  <a:schemeClr val="tx2"/>
                </a:solidFill>
                <a:latin typeface="Arial"/>
                <a:ea typeface="+mn-lt"/>
                <a:cs typeface="Arial"/>
              </a:rPr>
              <a:t>References</a:t>
            </a:r>
            <a:endParaRPr lang="en-US" dirty="0" smtClean="0">
              <a:solidFill>
                <a:schemeClr val="tx2"/>
              </a:solidFill>
              <a:latin typeface="Arial"/>
              <a:cs typeface="Arial"/>
            </a:endParaRPr>
          </a:p>
          <a:p>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212" y="685800"/>
            <a:ext cx="11049000" cy="5638800"/>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1217612" y="1219200"/>
            <a:ext cx="9677400" cy="4031873"/>
          </a:xfrm>
          <a:prstGeom prst="rect">
            <a:avLst/>
          </a:prstGeom>
          <a:noFill/>
        </p:spPr>
        <p:txBody>
          <a:bodyPr wrap="square" rtlCol="0">
            <a:spAutoFit/>
          </a:bodyPr>
          <a:lstStyle/>
          <a:p>
            <a:r>
              <a:rPr lang="en-US" sz="3200" dirty="0"/>
              <a:t>Problem Statement: </a:t>
            </a:r>
            <a:endParaRPr lang="en-US" sz="3200" dirty="0" smtClean="0"/>
          </a:p>
          <a:p>
            <a:endParaRPr lang="en-US" sz="3200" dirty="0" smtClean="0"/>
          </a:p>
          <a:p>
            <a:r>
              <a:rPr lang="en-US" sz="2400" dirty="0" smtClean="0"/>
              <a:t>	</a:t>
            </a:r>
            <a:r>
              <a:rPr lang="en-US" sz="2400" b="1" dirty="0" smtClean="0">
                <a:solidFill>
                  <a:schemeClr val="tx2"/>
                </a:solidFill>
                <a:latin typeface="Arial" panose="020B0604020202020204" pitchFamily="34" charset="0"/>
                <a:cs typeface="Arial" panose="020B0604020202020204" pitchFamily="34" charset="0"/>
              </a:rPr>
              <a:t>In </a:t>
            </a:r>
            <a:r>
              <a:rPr lang="en-US" sz="2400" b="1" dirty="0">
                <a:solidFill>
                  <a:schemeClr val="tx2"/>
                </a:solidFill>
                <a:latin typeface="Arial" panose="020B0604020202020204" pitchFamily="34" charset="0"/>
                <a:cs typeface="Arial" panose="020B0604020202020204" pitchFamily="34" charset="0"/>
              </a:rPr>
              <a:t>today's digital age, where cybersecurity threats loom large, one of the significant concerns is the proliferation of key loggers, stealthy software tools designed to monitor and record keystrokes on a </a:t>
            </a:r>
            <a:r>
              <a:rPr lang="en-US" sz="2400" b="1" dirty="0" smtClean="0">
                <a:solidFill>
                  <a:schemeClr val="tx2"/>
                </a:solidFill>
                <a:latin typeface="Arial" panose="020B0604020202020204" pitchFamily="34" charset="0"/>
                <a:cs typeface="Arial" panose="020B0604020202020204" pitchFamily="34" charset="0"/>
              </a:rPr>
              <a:t>users computer </a:t>
            </a:r>
            <a:r>
              <a:rPr lang="en-US" sz="2400" b="1" dirty="0">
                <a:solidFill>
                  <a:schemeClr val="tx2"/>
                </a:solidFill>
                <a:latin typeface="Arial" panose="020B0604020202020204" pitchFamily="34" charset="0"/>
                <a:cs typeface="Arial" panose="020B0604020202020204" pitchFamily="34" charset="0"/>
              </a:rPr>
              <a:t>without their knowledge. </a:t>
            </a:r>
            <a:r>
              <a:rPr lang="en-US" sz="2400" b="1" dirty="0" smtClean="0">
                <a:solidFill>
                  <a:schemeClr val="tx2"/>
                </a:solidFill>
                <a:latin typeface="Arial" panose="020B0604020202020204" pitchFamily="34" charset="0"/>
                <a:cs typeface="Arial" panose="020B0604020202020204" pitchFamily="34" charset="0"/>
              </a:rPr>
              <a:t>Key </a:t>
            </a:r>
            <a:r>
              <a:rPr lang="en-US" sz="2400" b="1" dirty="0">
                <a:solidFill>
                  <a:schemeClr val="tx2"/>
                </a:solidFill>
                <a:latin typeface="Arial" panose="020B0604020202020204" pitchFamily="34" charset="0"/>
                <a:cs typeface="Arial" panose="020B0604020202020204" pitchFamily="34" charset="0"/>
              </a:rPr>
              <a:t>loggers pose a server threat to individuals and organizations as they can capture sensitive information such as passwords, credit card details, and other personal data, leading to identity theft, financial loss, and privacy breaches</a:t>
            </a:r>
            <a:r>
              <a:rPr lang="en-US" b="1" dirty="0">
                <a:solidFill>
                  <a:schemeClr val="tx2"/>
                </a:solidFill>
                <a:latin typeface="Arial" panose="020B0604020202020204" pitchFamily="34" charset="0"/>
                <a:cs typeface="Arial" panose="020B0604020202020204" pitchFamily="34" charset="0"/>
              </a:rPr>
              <a:t>.</a:t>
            </a:r>
            <a:endParaRPr lang="en-US"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054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868" y="-152400"/>
            <a:ext cx="9751060" cy="1168400"/>
          </a:xfrm>
        </p:spPr>
        <p:txBody>
          <a:bodyPr/>
          <a:lstStyle/>
          <a:p>
            <a:r>
              <a:rPr lang="en-US" dirty="0">
                <a:solidFill>
                  <a:schemeClr val="accent1"/>
                </a:solidFill>
                <a:latin typeface="+mn-lt"/>
                <a:cs typeface="Arial" panose="020B0604020202020204" pitchFamily="34" charset="0"/>
              </a:rPr>
              <a:t>Proposed Solution</a:t>
            </a:r>
            <a:endParaRPr lang="en-US" dirty="0">
              <a:latin typeface="+mn-lt"/>
            </a:endParaRPr>
          </a:p>
        </p:txBody>
      </p:sp>
      <p:sp>
        <p:nvSpPr>
          <p:cNvPr id="3" name="Content Placeholder 2"/>
          <p:cNvSpPr>
            <a:spLocks noGrp="1"/>
          </p:cNvSpPr>
          <p:nvPr>
            <p:ph idx="1"/>
          </p:nvPr>
        </p:nvSpPr>
        <p:spPr>
          <a:xfrm>
            <a:off x="1166458" y="1016000"/>
            <a:ext cx="9957154" cy="5308600"/>
          </a:xfrm>
        </p:spPr>
        <p:txBody>
          <a:bodyPr>
            <a:normAutofit/>
          </a:bodyPr>
          <a:lstStyle/>
          <a:p>
            <a:pPr marL="0" indent="0">
              <a:buNone/>
            </a:pPr>
            <a:r>
              <a:rPr lang="en-US" sz="2000" b="1" dirty="0" smtClean="0">
                <a:latin typeface="Arial" panose="020B0604020202020204" pitchFamily="34" charset="0"/>
                <a:cs typeface="Arial" panose="020B0604020202020204" pitchFamily="34" charset="0"/>
              </a:rPr>
              <a:t>Basic </a:t>
            </a:r>
            <a:r>
              <a:rPr lang="en-US" sz="2000" b="1" dirty="0" err="1" smtClean="0">
                <a:latin typeface="Arial" panose="020B0604020202020204" pitchFamily="34" charset="0"/>
                <a:cs typeface="Arial" panose="020B0604020202020204" pitchFamily="34" charset="0"/>
              </a:rPr>
              <a:t>Keylogger</a:t>
            </a:r>
            <a:r>
              <a:rPr lang="en-US" sz="2000" b="1" dirty="0" smtClean="0">
                <a:latin typeface="Arial" panose="020B0604020202020204" pitchFamily="34" charset="0"/>
                <a:cs typeface="Arial" panose="020B0604020202020204" pitchFamily="34" charset="0"/>
              </a:rPr>
              <a:t>:</a:t>
            </a:r>
          </a:p>
          <a:p>
            <a:pPr lvl="1"/>
            <a:r>
              <a:rPr lang="en-US" sz="1600" b="1" dirty="0">
                <a:solidFill>
                  <a:schemeClr val="tx2"/>
                </a:solidFill>
                <a:latin typeface="Arial" panose="020B0604020202020204" pitchFamily="34" charset="0"/>
                <a:cs typeface="Arial" panose="020B0604020202020204" pitchFamily="34" charset="0"/>
              </a:rPr>
              <a:t>Create a simple </a:t>
            </a:r>
            <a:r>
              <a:rPr lang="en-US" sz="1600" b="1" dirty="0" err="1">
                <a:solidFill>
                  <a:schemeClr val="tx2"/>
                </a:solidFill>
                <a:latin typeface="Arial" panose="020B0604020202020204" pitchFamily="34" charset="0"/>
                <a:cs typeface="Arial" panose="020B0604020202020204" pitchFamily="34" charset="0"/>
              </a:rPr>
              <a:t>keylogger</a:t>
            </a:r>
            <a:r>
              <a:rPr lang="en-US" sz="1600" b="1" dirty="0">
                <a:solidFill>
                  <a:schemeClr val="tx2"/>
                </a:solidFill>
                <a:latin typeface="Arial" panose="020B0604020202020204" pitchFamily="34" charset="0"/>
                <a:cs typeface="Arial" panose="020B0604020202020204" pitchFamily="34" charset="0"/>
              </a:rPr>
              <a:t> that captures all keystrokes (including special keys) and saves them to a log </a:t>
            </a:r>
            <a:r>
              <a:rPr lang="en-US" sz="1600" b="1" dirty="0" smtClean="0">
                <a:solidFill>
                  <a:schemeClr val="tx2"/>
                </a:solidFill>
                <a:latin typeface="Arial" panose="020B0604020202020204" pitchFamily="34" charset="0"/>
                <a:cs typeface="Arial" panose="020B0604020202020204" pitchFamily="34" charset="0"/>
              </a:rPr>
              <a:t>file. Use the </a:t>
            </a:r>
            <a:r>
              <a:rPr lang="en-US" sz="1600" b="1" dirty="0" err="1" smtClean="0">
                <a:solidFill>
                  <a:schemeClr val="tx2"/>
                </a:solidFill>
                <a:latin typeface="Arial" panose="020B0604020202020204" pitchFamily="34" charset="0"/>
                <a:cs typeface="Arial" panose="020B0604020202020204" pitchFamily="34" charset="0"/>
              </a:rPr>
              <a:t>pynput</a:t>
            </a:r>
            <a:r>
              <a:rPr lang="en-US" sz="1600" b="1" dirty="0" smtClean="0">
                <a:solidFill>
                  <a:schemeClr val="tx2"/>
                </a:solidFill>
                <a:latin typeface="Arial" panose="020B0604020202020204" pitchFamily="34" charset="0"/>
                <a:cs typeface="Arial" panose="020B0604020202020204" pitchFamily="34" charset="0"/>
              </a:rPr>
              <a:t> library to listen for key events. Save the captured keys to a text file(e.g., “log.txt”). Implement graceful exit (</a:t>
            </a:r>
            <a:r>
              <a:rPr lang="en-US" sz="1600" b="1" dirty="0" err="1" smtClean="0">
                <a:solidFill>
                  <a:schemeClr val="tx2"/>
                </a:solidFill>
                <a:latin typeface="Arial" panose="020B0604020202020204" pitchFamily="34" charset="0"/>
                <a:cs typeface="Arial" panose="020B0604020202020204" pitchFamily="34" charset="0"/>
              </a:rPr>
              <a:t>e.g</a:t>
            </a:r>
            <a:r>
              <a:rPr lang="en-US" sz="1600" b="1" dirty="0" smtClean="0">
                <a:solidFill>
                  <a:schemeClr val="tx2"/>
                </a:solidFill>
                <a:latin typeface="Arial" panose="020B0604020202020204" pitchFamily="34" charset="0"/>
                <a:cs typeface="Arial" panose="020B0604020202020204" pitchFamily="34" charset="0"/>
              </a:rPr>
              <a:t>, stop logging when the Escape key is passed)</a:t>
            </a:r>
          </a:p>
          <a:p>
            <a:pPr marL="0" lvl="1" indent="0">
              <a:buNone/>
            </a:pPr>
            <a:r>
              <a:rPr lang="en-US" b="1" dirty="0" smtClean="0">
                <a:latin typeface="Arial" panose="020B0604020202020204" pitchFamily="34" charset="0"/>
                <a:cs typeface="Arial" panose="020B0604020202020204" pitchFamily="34" charset="0"/>
              </a:rPr>
              <a:t>Advanced Features:</a:t>
            </a:r>
          </a:p>
          <a:p>
            <a:pPr marL="625475" lvl="1" indent="-342900"/>
            <a:r>
              <a:rPr lang="en-US" sz="1600" b="1" dirty="0">
                <a:solidFill>
                  <a:schemeClr val="tx2"/>
                </a:solidFill>
                <a:latin typeface="Arial" panose="020B0604020202020204" pitchFamily="34" charset="0"/>
                <a:cs typeface="Arial" panose="020B0604020202020204" pitchFamily="34" charset="0"/>
              </a:rPr>
              <a:t>Add timestamping to each logged </a:t>
            </a:r>
            <a:r>
              <a:rPr lang="en-US" sz="1600" b="1" dirty="0" smtClean="0">
                <a:solidFill>
                  <a:schemeClr val="tx2"/>
                </a:solidFill>
                <a:latin typeface="Arial" panose="020B0604020202020204" pitchFamily="34" charset="0"/>
                <a:cs typeface="Arial" panose="020B0604020202020204" pitchFamily="34" charset="0"/>
              </a:rPr>
              <a:t>keystroke. Encrypt </a:t>
            </a:r>
            <a:r>
              <a:rPr lang="en-US" sz="1600" b="1" dirty="0">
                <a:solidFill>
                  <a:schemeClr val="tx2"/>
                </a:solidFill>
                <a:latin typeface="Arial" panose="020B0604020202020204" pitchFamily="34" charset="0"/>
                <a:cs typeface="Arial" panose="020B0604020202020204" pitchFamily="34" charset="0"/>
              </a:rPr>
              <a:t>the log file for </a:t>
            </a:r>
            <a:r>
              <a:rPr lang="en-US" sz="1600" b="1" dirty="0" smtClean="0">
                <a:solidFill>
                  <a:schemeClr val="tx2"/>
                </a:solidFill>
                <a:latin typeface="Arial" panose="020B0604020202020204" pitchFamily="34" charset="0"/>
                <a:cs typeface="Arial" panose="020B0604020202020204" pitchFamily="34" charset="0"/>
              </a:rPr>
              <a:t>security. Implement </a:t>
            </a:r>
            <a:r>
              <a:rPr lang="en-US" sz="1600" b="1" dirty="0">
                <a:solidFill>
                  <a:schemeClr val="tx2"/>
                </a:solidFill>
                <a:latin typeface="Arial" panose="020B0604020202020204" pitchFamily="34" charset="0"/>
                <a:cs typeface="Arial" panose="020B0604020202020204" pitchFamily="34" charset="0"/>
              </a:rPr>
              <a:t>remote reporting (send logs to a server or email) for monitoring purposes</a:t>
            </a:r>
            <a:r>
              <a:rPr lang="en-US" sz="1600" b="1" dirty="0" smtClean="0">
                <a:solidFill>
                  <a:schemeClr val="tx2"/>
                </a:solidFill>
                <a:latin typeface="Arial" panose="020B0604020202020204" pitchFamily="34" charset="0"/>
                <a:cs typeface="Arial" panose="020B0604020202020204" pitchFamily="34" charset="0"/>
              </a:rPr>
              <a:t>.</a:t>
            </a:r>
          </a:p>
          <a:p>
            <a:pPr marL="0" lvl="1" indent="0">
              <a:buNone/>
            </a:pPr>
            <a:r>
              <a:rPr lang="en-US" b="1" dirty="0">
                <a:latin typeface="Arial" panose="020B0604020202020204" pitchFamily="34" charset="0"/>
                <a:cs typeface="Arial" panose="020B0604020202020204" pitchFamily="34" charset="0"/>
              </a:rPr>
              <a:t>Ethical </a:t>
            </a:r>
            <a:r>
              <a:rPr lang="en-US" b="1" dirty="0" smtClean="0">
                <a:latin typeface="Arial" panose="020B0604020202020204" pitchFamily="34" charset="0"/>
                <a:cs typeface="Arial" panose="020B0604020202020204" pitchFamily="34" charset="0"/>
              </a:rPr>
              <a:t>Considerations:</a:t>
            </a:r>
          </a:p>
          <a:p>
            <a:pPr marL="568325" lvl="1" indent="-285750"/>
            <a:r>
              <a:rPr lang="en-US" sz="1600" b="1" dirty="0">
                <a:solidFill>
                  <a:schemeClr val="tx2"/>
                </a:solidFill>
                <a:latin typeface="Arial" panose="020B0604020202020204" pitchFamily="34" charset="0"/>
                <a:cs typeface="Arial" panose="020B0604020202020204" pitchFamily="34" charset="0"/>
              </a:rPr>
              <a:t>Always use </a:t>
            </a:r>
            <a:r>
              <a:rPr lang="en-US" sz="1600" b="1" dirty="0" err="1">
                <a:solidFill>
                  <a:schemeClr val="tx2"/>
                </a:solidFill>
                <a:latin typeface="Arial" panose="020B0604020202020204" pitchFamily="34" charset="0"/>
                <a:cs typeface="Arial" panose="020B0604020202020204" pitchFamily="34" charset="0"/>
              </a:rPr>
              <a:t>keyloggers</a:t>
            </a:r>
            <a:r>
              <a:rPr lang="en-US" sz="1600" b="1" dirty="0">
                <a:solidFill>
                  <a:schemeClr val="tx2"/>
                </a:solidFill>
                <a:latin typeface="Arial" panose="020B0604020202020204" pitchFamily="34" charset="0"/>
                <a:cs typeface="Arial" panose="020B0604020202020204" pitchFamily="34" charset="0"/>
              </a:rPr>
              <a:t> responsibly and </a:t>
            </a:r>
            <a:r>
              <a:rPr lang="en-US" sz="1600" b="1" dirty="0" smtClean="0">
                <a:solidFill>
                  <a:schemeClr val="tx2"/>
                </a:solidFill>
                <a:latin typeface="Arial" panose="020B0604020202020204" pitchFamily="34" charset="0"/>
                <a:cs typeface="Arial" panose="020B0604020202020204" pitchFamily="34" charset="0"/>
              </a:rPr>
              <a:t>legally. Obtain </a:t>
            </a:r>
            <a:r>
              <a:rPr lang="en-US" sz="1600" b="1" dirty="0">
                <a:solidFill>
                  <a:schemeClr val="tx2"/>
                </a:solidFill>
                <a:latin typeface="Arial" panose="020B0604020202020204" pitchFamily="34" charset="0"/>
                <a:cs typeface="Arial" panose="020B0604020202020204" pitchFamily="34" charset="0"/>
              </a:rPr>
              <a:t>proper consent before deploying a </a:t>
            </a:r>
            <a:r>
              <a:rPr lang="en-US" sz="1600" b="1" dirty="0" err="1" smtClean="0">
                <a:solidFill>
                  <a:schemeClr val="tx2"/>
                </a:solidFill>
                <a:latin typeface="Arial" panose="020B0604020202020204" pitchFamily="34" charset="0"/>
                <a:cs typeface="Arial" panose="020B0604020202020204" pitchFamily="34" charset="0"/>
              </a:rPr>
              <a:t>keylogger</a:t>
            </a:r>
            <a:r>
              <a:rPr lang="en-US" sz="1600" b="1" dirty="0" smtClean="0">
                <a:solidFill>
                  <a:schemeClr val="tx2"/>
                </a:solidFill>
                <a:latin typeface="Arial" panose="020B0604020202020204" pitchFamily="34" charset="0"/>
                <a:cs typeface="Arial" panose="020B0604020202020204" pitchFamily="34" charset="0"/>
              </a:rPr>
              <a:t>. Educate </a:t>
            </a:r>
            <a:r>
              <a:rPr lang="en-US" sz="1600" b="1" dirty="0">
                <a:solidFill>
                  <a:schemeClr val="tx2"/>
                </a:solidFill>
                <a:latin typeface="Arial" panose="020B0604020202020204" pitchFamily="34" charset="0"/>
                <a:cs typeface="Arial" panose="020B0604020202020204" pitchFamily="34" charset="0"/>
              </a:rPr>
              <a:t>users about the purpose and scope of monitoring.</a:t>
            </a:r>
          </a:p>
          <a:p>
            <a:pPr marL="0" lvl="1" indent="0">
              <a:buNone/>
            </a:pPr>
            <a:r>
              <a:rPr lang="en-US" b="1" dirty="0">
                <a:latin typeface="Arial" panose="020B0604020202020204" pitchFamily="34" charset="0"/>
                <a:cs typeface="Arial" panose="020B0604020202020204" pitchFamily="34" charset="0"/>
              </a:rPr>
              <a:t>Encryption</a:t>
            </a:r>
            <a:r>
              <a:rPr lang="en-US" b="1" dirty="0" smtClean="0">
                <a:latin typeface="Arial" panose="020B0604020202020204" pitchFamily="34" charset="0"/>
                <a:cs typeface="Arial" panose="020B0604020202020204" pitchFamily="34" charset="0"/>
              </a:rPr>
              <a:t>:</a:t>
            </a:r>
          </a:p>
          <a:p>
            <a:pPr marL="625475" lvl="1" indent="-342900"/>
            <a:r>
              <a:rPr lang="en-US" sz="1600" b="1" dirty="0">
                <a:solidFill>
                  <a:schemeClr val="tx2"/>
                </a:solidFill>
                <a:latin typeface="Arial" panose="020B0604020202020204" pitchFamily="34" charset="0"/>
                <a:cs typeface="Arial" panose="020B0604020202020204" pitchFamily="34" charset="0"/>
              </a:rPr>
              <a:t>Consider encrypting the log file to protect sensitive </a:t>
            </a:r>
            <a:r>
              <a:rPr lang="en-US" sz="1600" b="1" dirty="0" smtClean="0">
                <a:solidFill>
                  <a:schemeClr val="tx2"/>
                </a:solidFill>
                <a:latin typeface="Arial" panose="020B0604020202020204" pitchFamily="34" charset="0"/>
                <a:cs typeface="Arial" panose="020B0604020202020204" pitchFamily="34" charset="0"/>
              </a:rPr>
              <a:t>information. </a:t>
            </a:r>
            <a:r>
              <a:rPr lang="en-US" sz="1600" b="1" dirty="0" smtClean="0">
                <a:solidFill>
                  <a:schemeClr val="tx2"/>
                </a:solidFill>
                <a:latin typeface="Arial" panose="020B0604020202020204" pitchFamily="34" charset="0"/>
              </a:rPr>
              <a:t>Use </a:t>
            </a:r>
            <a:r>
              <a:rPr lang="en-US" sz="1600" b="1" dirty="0">
                <a:solidFill>
                  <a:schemeClr val="tx2"/>
                </a:solidFill>
                <a:latin typeface="Arial" panose="020B0604020202020204" pitchFamily="34" charset="0"/>
              </a:rPr>
              <a:t>encryption libraries (e.g., cryptography) to secure the log </a:t>
            </a:r>
            <a:r>
              <a:rPr lang="en-US" sz="1600" b="1" dirty="0" smtClean="0">
                <a:solidFill>
                  <a:schemeClr val="tx2"/>
                </a:solidFill>
                <a:latin typeface="Arial" panose="020B0604020202020204" pitchFamily="34" charset="0"/>
              </a:rPr>
              <a:t>data. Encrypt </a:t>
            </a:r>
            <a:r>
              <a:rPr lang="en-US" sz="1600" b="1" dirty="0">
                <a:solidFill>
                  <a:schemeClr val="tx2"/>
                </a:solidFill>
                <a:latin typeface="Arial" panose="020B0604020202020204" pitchFamily="34" charset="0"/>
              </a:rPr>
              <a:t>the log content before writing it to the file and decrypt it when needed</a:t>
            </a:r>
            <a:r>
              <a:rPr lang="en-US" sz="1600" b="1" dirty="0" smtClean="0">
                <a:solidFill>
                  <a:schemeClr val="tx2"/>
                </a:solidFill>
                <a:latin typeface="Arial" panose="020B0604020202020204" pitchFamily="34" charset="0"/>
              </a:rPr>
              <a:t>.</a:t>
            </a:r>
          </a:p>
          <a:p>
            <a:pPr marL="0" lvl="1" indent="0">
              <a:buNone/>
            </a:pPr>
            <a:r>
              <a:rPr lang="en-US" b="1" dirty="0">
                <a:latin typeface="Arial" panose="020B0604020202020204" pitchFamily="34" charset="0"/>
              </a:rPr>
              <a:t>Remote </a:t>
            </a:r>
            <a:r>
              <a:rPr lang="en-US" b="1" dirty="0" smtClean="0">
                <a:latin typeface="Arial" panose="020B0604020202020204" pitchFamily="34" charset="0"/>
              </a:rPr>
              <a:t>Reporting:</a:t>
            </a:r>
          </a:p>
          <a:p>
            <a:pPr marL="625475" lvl="1" indent="-342900"/>
            <a:r>
              <a:rPr lang="en-US" sz="1600" b="1" dirty="0" smtClean="0">
                <a:solidFill>
                  <a:schemeClr val="accent4">
                    <a:lumMod val="50000"/>
                  </a:schemeClr>
                </a:solidFill>
                <a:latin typeface="Arial" panose="020B0604020202020204" pitchFamily="34" charset="0"/>
              </a:rPr>
              <a:t>Extend </a:t>
            </a:r>
            <a:r>
              <a:rPr lang="en-US" sz="1600" b="1" dirty="0">
                <a:solidFill>
                  <a:schemeClr val="accent4">
                    <a:lumMod val="50000"/>
                  </a:schemeClr>
                </a:solidFill>
                <a:latin typeface="Arial" panose="020B0604020202020204" pitchFamily="34" charset="0"/>
              </a:rPr>
              <a:t>your </a:t>
            </a:r>
            <a:r>
              <a:rPr lang="en-US" sz="1600" b="1" dirty="0" err="1">
                <a:solidFill>
                  <a:schemeClr val="accent4">
                    <a:lumMod val="50000"/>
                  </a:schemeClr>
                </a:solidFill>
                <a:latin typeface="Arial" panose="020B0604020202020204" pitchFamily="34" charset="0"/>
              </a:rPr>
              <a:t>keylogger</a:t>
            </a:r>
            <a:r>
              <a:rPr lang="en-US" sz="1600" b="1" dirty="0">
                <a:solidFill>
                  <a:schemeClr val="accent4">
                    <a:lumMod val="50000"/>
                  </a:schemeClr>
                </a:solidFill>
                <a:latin typeface="Arial" panose="020B0604020202020204" pitchFamily="34" charset="0"/>
              </a:rPr>
              <a:t> to send logs remotely (e.g., via email or to a server</a:t>
            </a:r>
            <a:r>
              <a:rPr lang="en-US" sz="1600" b="1" dirty="0" smtClean="0">
                <a:solidFill>
                  <a:schemeClr val="accent4">
                    <a:lumMod val="50000"/>
                  </a:schemeClr>
                </a:solidFill>
                <a:latin typeface="Arial" panose="020B0604020202020204" pitchFamily="34" charset="0"/>
              </a:rPr>
              <a:t>).</a:t>
            </a:r>
            <a:r>
              <a:rPr lang="en-US" sz="1600" b="1" dirty="0" smtClean="0">
                <a:solidFill>
                  <a:srgbClr val="222222"/>
                </a:solidFill>
                <a:latin typeface="Arial" panose="020B0604020202020204" pitchFamily="34" charset="0"/>
              </a:rPr>
              <a:t>Implement </a:t>
            </a:r>
            <a:r>
              <a:rPr lang="en-US" sz="1600" b="1" dirty="0">
                <a:solidFill>
                  <a:srgbClr val="222222"/>
                </a:solidFill>
                <a:latin typeface="Arial" panose="020B0604020202020204" pitchFamily="34" charset="0"/>
              </a:rPr>
              <a:t>a mechanism to periodically upload logs to a designated </a:t>
            </a:r>
            <a:r>
              <a:rPr lang="en-US" sz="1600" b="1" dirty="0" smtClean="0">
                <a:solidFill>
                  <a:srgbClr val="222222"/>
                </a:solidFill>
                <a:latin typeface="Arial" panose="020B0604020202020204" pitchFamily="34" charset="0"/>
              </a:rPr>
              <a:t>location. Ensure </a:t>
            </a:r>
            <a:r>
              <a:rPr lang="en-US" sz="1600" b="1" dirty="0">
                <a:solidFill>
                  <a:srgbClr val="222222"/>
                </a:solidFill>
                <a:latin typeface="Arial" panose="020B0604020202020204" pitchFamily="34" charset="0"/>
              </a:rPr>
              <a:t>that the remote reporting feature is secure and follows privacy guidelines.</a:t>
            </a:r>
          </a:p>
          <a:p>
            <a:pPr marL="625475" lvl="1" indent="-342900"/>
            <a:endParaRPr lang="en-US" sz="1600" b="1" dirty="0">
              <a:solidFill>
                <a:schemeClr val="accent4">
                  <a:lumMod val="50000"/>
                </a:schemeClr>
              </a:solidFill>
              <a:latin typeface="Arial" panose="020B0604020202020204" pitchFamily="34" charset="0"/>
            </a:endParaRPr>
          </a:p>
          <a:p>
            <a:pPr marL="0" lvl="1" indent="0">
              <a:buNone/>
            </a:pPr>
            <a:endParaRPr lang="en-US" sz="1600" b="1" dirty="0" smtClean="0">
              <a:solidFill>
                <a:schemeClr val="accent4">
                  <a:lumMod val="50000"/>
                </a:schemeClr>
              </a:solidFill>
              <a:latin typeface="Arial" panose="020B0604020202020204" pitchFamily="34" charset="0"/>
            </a:endParaRPr>
          </a:p>
          <a:p>
            <a:pPr marL="625475" lvl="1" indent="-342900"/>
            <a:endParaRPr lang="en-US" b="1" dirty="0">
              <a:latin typeface="Arial" panose="020B0604020202020204" pitchFamily="34" charset="0"/>
            </a:endParaRPr>
          </a:p>
          <a:p>
            <a:pPr marL="625475" lvl="1" indent="-342900"/>
            <a:endParaRPr lang="en-US" sz="1600" b="1" dirty="0">
              <a:solidFill>
                <a:schemeClr val="tx2"/>
              </a:solidFill>
              <a:latin typeface="Arial" panose="020B0604020202020204" pitchFamily="34" charset="0"/>
            </a:endParaRPr>
          </a:p>
          <a:p>
            <a:pPr marL="625475" lvl="1" indent="-342900"/>
            <a:endParaRPr lang="en-US" dirty="0"/>
          </a:p>
          <a:p>
            <a:pPr marL="625475" lvl="1" indent="-342900"/>
            <a:endParaRPr lang="en-US" b="1" dirty="0" smtClean="0">
              <a:latin typeface="Arial" panose="020B0604020202020204" pitchFamily="34" charset="0"/>
              <a:cs typeface="Arial" panose="020B0604020202020204" pitchFamily="34" charset="0"/>
            </a:endParaRPr>
          </a:p>
          <a:p>
            <a:pPr marL="282575" lvl="1" indent="0">
              <a:buNone/>
            </a:pPr>
            <a:endParaRPr lang="en-US" b="1" dirty="0">
              <a:solidFill>
                <a:schemeClr val="tx2"/>
              </a:solidFill>
              <a:latin typeface="Arial" panose="020B0604020202020204" pitchFamily="34" charset="0"/>
              <a:cs typeface="Arial" panose="020B0604020202020204" pitchFamily="34" charset="0"/>
            </a:endParaRPr>
          </a:p>
          <a:p>
            <a:pPr marL="568325" lvl="1" indent="-285750"/>
            <a:endParaRPr lang="en-US" sz="1600" b="1" dirty="0">
              <a:solidFill>
                <a:schemeClr val="tx2"/>
              </a:solidFill>
              <a:latin typeface="Arial" panose="020B0604020202020204" pitchFamily="34" charset="0"/>
              <a:cs typeface="Arial" panose="020B0604020202020204" pitchFamily="34" charset="0"/>
            </a:endParaRPr>
          </a:p>
          <a:p>
            <a:pPr marL="282575" lvl="1" indent="0">
              <a:buNone/>
            </a:pPr>
            <a:endParaRPr lang="en-US" sz="2400" dirty="0">
              <a:solidFill>
                <a:schemeClr val="tx2"/>
              </a:solidFill>
              <a:latin typeface="Arial" panose="020B0604020202020204" pitchFamily="34" charset="0"/>
              <a:cs typeface="Arial" panose="020B0604020202020204" pitchFamily="34" charset="0"/>
            </a:endParaRPr>
          </a:p>
          <a:p>
            <a:pPr marL="282575" lvl="1" indent="0">
              <a:buNone/>
            </a:pPr>
            <a:endParaRPr lang="en-US" sz="2400" dirty="0" smtClean="0">
              <a:solidFill>
                <a:schemeClr val="tx2"/>
              </a:solidFill>
              <a:latin typeface="Arial" panose="020B0604020202020204" pitchFamily="34" charset="0"/>
              <a:cs typeface="Arial" panose="020B0604020202020204" pitchFamily="34" charset="0"/>
            </a:endParaRPr>
          </a:p>
          <a:p>
            <a:pPr lvl="1"/>
            <a:endParaRPr lang="en-US" dirty="0"/>
          </a:p>
        </p:txBody>
      </p:sp>
    </p:spTree>
    <p:extLst>
      <p:ext uri="{BB962C8B-B14F-4D97-AF65-F5344CB8AC3E}">
        <p14:creationId xmlns:p14="http://schemas.microsoft.com/office/powerpoint/2010/main" val="30668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165" y="-36443"/>
            <a:ext cx="9751060" cy="1168400"/>
          </a:xfrm>
        </p:spPr>
        <p:txBody>
          <a:bodyPr/>
          <a:lstStyle/>
          <a:p>
            <a:r>
              <a:rPr lang="en-US" b="1" dirty="0">
                <a:solidFill>
                  <a:schemeClr val="accent1"/>
                </a:solidFill>
                <a:latin typeface="Arial"/>
                <a:ea typeface="+mj-lt"/>
                <a:cs typeface="Arial"/>
              </a:rPr>
              <a:t>System  Approach</a:t>
            </a:r>
            <a:endParaRPr lang="en-US" dirty="0"/>
          </a:p>
        </p:txBody>
      </p:sp>
      <p:sp>
        <p:nvSpPr>
          <p:cNvPr id="3" name="Content Placeholder 2"/>
          <p:cNvSpPr>
            <a:spLocks noGrp="1"/>
          </p:cNvSpPr>
          <p:nvPr>
            <p:ph idx="1"/>
          </p:nvPr>
        </p:nvSpPr>
        <p:spPr>
          <a:xfrm>
            <a:off x="1175951" y="1371600"/>
            <a:ext cx="9751060" cy="4648200"/>
          </a:xfrm>
        </p:spPr>
        <p:txBody>
          <a:bodyPr>
            <a:normAutofit fontScale="92500" lnSpcReduction="10000"/>
          </a:bodyPr>
          <a:lstStyle/>
          <a:p>
            <a:pPr marL="0" indent="0">
              <a:buNone/>
            </a:pPr>
            <a:r>
              <a:rPr lang="en-US" sz="1600" b="1" dirty="0">
                <a:latin typeface="Arial" panose="020B0604020202020204" pitchFamily="34" charset="0"/>
                <a:cs typeface="Arial" panose="020B0604020202020204" pitchFamily="34" charset="0"/>
              </a:rPr>
              <a:t>Purpose of a </a:t>
            </a:r>
            <a:r>
              <a:rPr lang="en-US" sz="1600" b="1" dirty="0" err="1" smtClean="0">
                <a:latin typeface="Arial" panose="020B0604020202020204" pitchFamily="34" charset="0"/>
                <a:cs typeface="Arial" panose="020B0604020202020204" pitchFamily="34" charset="0"/>
              </a:rPr>
              <a:t>Keylogger</a:t>
            </a:r>
            <a:r>
              <a:rPr lang="en-US" sz="1600" b="1" dirty="0" smtClean="0">
                <a:latin typeface="Arial" panose="020B0604020202020204" pitchFamily="34" charset="0"/>
                <a:cs typeface="Arial" panose="020B0604020202020204" pitchFamily="34" charset="0"/>
              </a:rPr>
              <a:t>:</a:t>
            </a:r>
          </a:p>
          <a:p>
            <a:pPr marL="246063" indent="-17463"/>
            <a:r>
              <a:rPr lang="en-US" sz="1500" dirty="0" smtClean="0">
                <a:solidFill>
                  <a:srgbClr val="111111"/>
                </a:solidFill>
                <a:latin typeface="-apple-system"/>
              </a:rPr>
              <a:t> A </a:t>
            </a:r>
            <a:r>
              <a:rPr lang="en-US" sz="1500" dirty="0" err="1">
                <a:solidFill>
                  <a:srgbClr val="111111"/>
                </a:solidFill>
                <a:latin typeface="-apple-system"/>
              </a:rPr>
              <a:t>keylogger</a:t>
            </a:r>
            <a:r>
              <a:rPr lang="en-US" sz="1500" dirty="0">
                <a:solidFill>
                  <a:srgbClr val="111111"/>
                </a:solidFill>
                <a:latin typeface="-apple-system"/>
              </a:rPr>
              <a:t> is a software tool designed to record keystrokes made by a user on a computer </a:t>
            </a:r>
            <a:r>
              <a:rPr lang="en-US" sz="1500" dirty="0" smtClean="0">
                <a:solidFill>
                  <a:srgbClr val="111111"/>
                </a:solidFill>
                <a:latin typeface="-apple-system"/>
              </a:rPr>
              <a:t>keyboard. It </a:t>
            </a:r>
            <a:r>
              <a:rPr lang="en-US" sz="1500" dirty="0">
                <a:solidFill>
                  <a:srgbClr val="111111"/>
                </a:solidFill>
                <a:latin typeface="-apple-system"/>
              </a:rPr>
              <a:t>serves various </a:t>
            </a:r>
            <a:r>
              <a:rPr lang="en-US" sz="1500" dirty="0" smtClean="0">
                <a:solidFill>
                  <a:srgbClr val="111111"/>
                </a:solidFill>
                <a:latin typeface="-apple-system"/>
              </a:rPr>
              <a:t>purposes</a:t>
            </a:r>
          </a:p>
          <a:p>
            <a:pPr marL="644525" lvl="1" indent="-187325">
              <a:buFont typeface="+mj-lt"/>
              <a:buAutoNum type="arabicPeriod"/>
            </a:pPr>
            <a:r>
              <a:rPr lang="en-US" sz="1600" b="1" dirty="0" smtClean="0">
                <a:solidFill>
                  <a:schemeClr val="accent4">
                    <a:lumMod val="50000"/>
                  </a:schemeClr>
                </a:solidFill>
                <a:latin typeface="Arial" panose="020B0604020202020204" pitchFamily="34" charset="0"/>
                <a:cs typeface="Arial" panose="020B0604020202020204" pitchFamily="34" charset="0"/>
              </a:rPr>
              <a:t>Security </a:t>
            </a:r>
            <a:r>
              <a:rPr lang="en-US" sz="1600" b="1" dirty="0">
                <a:solidFill>
                  <a:schemeClr val="accent4">
                    <a:lumMod val="50000"/>
                  </a:schemeClr>
                </a:solidFill>
                <a:latin typeface="Arial" panose="020B0604020202020204" pitchFamily="34" charset="0"/>
                <a:cs typeface="Arial" panose="020B0604020202020204" pitchFamily="34" charset="0"/>
              </a:rPr>
              <a:t>Auditing</a:t>
            </a:r>
            <a:r>
              <a:rPr lang="en-US" b="1" dirty="0">
                <a:latin typeface="Arial" panose="020B0604020202020204" pitchFamily="34" charset="0"/>
                <a:cs typeface="Arial" panose="020B0604020202020204" pitchFamily="34" charset="0"/>
              </a:rPr>
              <a:t>: </a:t>
            </a:r>
            <a:r>
              <a:rPr lang="en-US" sz="1400" dirty="0">
                <a:solidFill>
                  <a:schemeClr val="accent4">
                    <a:lumMod val="50000"/>
                  </a:schemeClr>
                </a:solidFill>
                <a:latin typeface="Arial" panose="020B0604020202020204" pitchFamily="34" charset="0"/>
                <a:cs typeface="Arial" panose="020B0604020202020204" pitchFamily="34" charset="0"/>
              </a:rPr>
              <a:t>Organizations use </a:t>
            </a:r>
            <a:r>
              <a:rPr lang="en-US" sz="1400" dirty="0" err="1">
                <a:solidFill>
                  <a:schemeClr val="accent4">
                    <a:lumMod val="50000"/>
                  </a:schemeClr>
                </a:solidFill>
                <a:latin typeface="Arial" panose="020B0604020202020204" pitchFamily="34" charset="0"/>
                <a:cs typeface="Arial" panose="020B0604020202020204" pitchFamily="34" charset="0"/>
              </a:rPr>
              <a:t>keyloggers</a:t>
            </a:r>
            <a:r>
              <a:rPr lang="en-US" sz="1400" dirty="0">
                <a:solidFill>
                  <a:schemeClr val="accent4">
                    <a:lumMod val="50000"/>
                  </a:schemeClr>
                </a:solidFill>
                <a:latin typeface="Arial" panose="020B0604020202020204" pitchFamily="34" charset="0"/>
                <a:cs typeface="Arial" panose="020B0604020202020204" pitchFamily="34" charset="0"/>
              </a:rPr>
              <a:t> to monitor employee activity and detect unauthorized </a:t>
            </a:r>
            <a:r>
              <a:rPr lang="en-US" sz="1400" dirty="0" smtClean="0">
                <a:solidFill>
                  <a:schemeClr val="accent4">
                    <a:lumMod val="50000"/>
                  </a:schemeClr>
                </a:solidFill>
                <a:latin typeface="Arial" panose="020B0604020202020204" pitchFamily="34" charset="0"/>
                <a:cs typeface="Arial" panose="020B0604020202020204" pitchFamily="34" charset="0"/>
              </a:rPr>
              <a:t>actions</a:t>
            </a:r>
            <a:r>
              <a:rPr lang="en-US" sz="1400" b="1" dirty="0" smtClean="0">
                <a:solidFill>
                  <a:schemeClr val="accent4">
                    <a:lumMod val="50000"/>
                  </a:schemeClr>
                </a:solidFill>
                <a:latin typeface="Arial" panose="020B0604020202020204" pitchFamily="34" charset="0"/>
                <a:cs typeface="Arial" panose="020B0604020202020204" pitchFamily="34" charset="0"/>
              </a:rPr>
              <a:t>.</a:t>
            </a:r>
          </a:p>
          <a:p>
            <a:pPr marL="644525" lvl="1" indent="-187325">
              <a:buFont typeface="+mj-lt"/>
              <a:buAutoNum type="arabicPeriod"/>
            </a:pPr>
            <a:r>
              <a:rPr lang="en-US" sz="1600" b="1" dirty="0" smtClean="0">
                <a:solidFill>
                  <a:schemeClr val="accent4">
                    <a:lumMod val="50000"/>
                  </a:schemeClr>
                </a:solidFill>
                <a:latin typeface="Arial" panose="020B0604020202020204" pitchFamily="34" charset="0"/>
                <a:cs typeface="Arial" panose="020B0604020202020204" pitchFamily="34" charset="0"/>
              </a:rPr>
              <a:t>Parental </a:t>
            </a:r>
            <a:r>
              <a:rPr lang="en-US" sz="1600" b="1" dirty="0">
                <a:solidFill>
                  <a:schemeClr val="accent4">
                    <a:lumMod val="50000"/>
                  </a:schemeClr>
                </a:solidFill>
                <a:latin typeface="Arial" panose="020B0604020202020204" pitchFamily="34" charset="0"/>
                <a:cs typeface="Arial" panose="020B0604020202020204" pitchFamily="34" charset="0"/>
              </a:rPr>
              <a:t>Control: </a:t>
            </a:r>
            <a:r>
              <a:rPr lang="en-US" sz="1400" dirty="0">
                <a:solidFill>
                  <a:schemeClr val="accent4">
                    <a:lumMod val="50000"/>
                  </a:schemeClr>
                </a:solidFill>
                <a:latin typeface="Arial" panose="020B0604020202020204" pitchFamily="34" charset="0"/>
                <a:cs typeface="Arial" panose="020B0604020202020204" pitchFamily="34" charset="0"/>
              </a:rPr>
              <a:t>Parents can use </a:t>
            </a:r>
            <a:r>
              <a:rPr lang="en-US" sz="1400" dirty="0" err="1">
                <a:solidFill>
                  <a:schemeClr val="accent4">
                    <a:lumMod val="50000"/>
                  </a:schemeClr>
                </a:solidFill>
                <a:latin typeface="Arial" panose="020B0604020202020204" pitchFamily="34" charset="0"/>
                <a:cs typeface="Arial" panose="020B0604020202020204" pitchFamily="34" charset="0"/>
              </a:rPr>
              <a:t>keyloggers</a:t>
            </a:r>
            <a:r>
              <a:rPr lang="en-US" sz="1400" dirty="0">
                <a:solidFill>
                  <a:schemeClr val="accent4">
                    <a:lumMod val="50000"/>
                  </a:schemeClr>
                </a:solidFill>
                <a:latin typeface="Arial" panose="020B0604020202020204" pitchFamily="34" charset="0"/>
                <a:cs typeface="Arial" panose="020B0604020202020204" pitchFamily="34" charset="0"/>
              </a:rPr>
              <a:t> to track their children’s online activities</a:t>
            </a:r>
          </a:p>
          <a:p>
            <a:pPr marL="0" indent="0">
              <a:buNone/>
            </a:pPr>
            <a:r>
              <a:rPr lang="en-US" sz="1600" b="1" dirty="0">
                <a:latin typeface="Arial" panose="020B0604020202020204" pitchFamily="34" charset="0"/>
                <a:cs typeface="Arial" panose="020B0604020202020204" pitchFamily="34" charset="0"/>
              </a:rPr>
              <a:t>Types of </a:t>
            </a:r>
            <a:r>
              <a:rPr lang="en-US" sz="1600" b="1" dirty="0" err="1">
                <a:latin typeface="Arial" panose="020B0604020202020204" pitchFamily="34" charset="0"/>
                <a:cs typeface="Arial" panose="020B0604020202020204" pitchFamily="34" charset="0"/>
              </a:rPr>
              <a:t>Keyloggers</a:t>
            </a:r>
            <a:r>
              <a:rPr lang="en-US" sz="1600" b="1" dirty="0">
                <a:latin typeface="Arial" panose="020B0604020202020204" pitchFamily="34" charset="0"/>
                <a:cs typeface="Arial" panose="020B0604020202020204" pitchFamily="34" charset="0"/>
              </a:rPr>
              <a:t>:</a:t>
            </a:r>
          </a:p>
          <a:p>
            <a:pPr marL="246063" indent="-17463"/>
            <a:r>
              <a:rPr lang="en-US" sz="1600" b="1" dirty="0" smtClean="0">
                <a:solidFill>
                  <a:srgbClr val="111111"/>
                </a:solidFill>
                <a:latin typeface="-apple-system"/>
              </a:rPr>
              <a:t> Hardware </a:t>
            </a:r>
            <a:r>
              <a:rPr lang="en-US" sz="1600" b="1" dirty="0" err="1">
                <a:solidFill>
                  <a:srgbClr val="111111"/>
                </a:solidFill>
                <a:latin typeface="-apple-system"/>
              </a:rPr>
              <a:t>Keyloggers</a:t>
            </a:r>
            <a:r>
              <a:rPr lang="en-US" sz="1600" dirty="0">
                <a:solidFill>
                  <a:srgbClr val="111111"/>
                </a:solidFill>
                <a:latin typeface="-apple-system"/>
              </a:rPr>
              <a:t>: </a:t>
            </a:r>
            <a:r>
              <a:rPr lang="en-US" sz="1500" dirty="0">
                <a:solidFill>
                  <a:srgbClr val="111111"/>
                </a:solidFill>
                <a:latin typeface="-apple-system"/>
              </a:rPr>
              <a:t>These are physical devices connected between the keyboard and the computer. They intercept keystrokes and store them in internal memory</a:t>
            </a:r>
            <a:r>
              <a:rPr lang="en-US" sz="1400" dirty="0" smtClean="0">
                <a:solidFill>
                  <a:srgbClr val="111111"/>
                </a:solidFill>
                <a:latin typeface="-apple-system"/>
              </a:rPr>
              <a:t>.</a:t>
            </a:r>
          </a:p>
          <a:p>
            <a:pPr marL="246063" indent="-17463"/>
            <a:r>
              <a:rPr lang="en-US" sz="1600" b="1" dirty="0" smtClean="0">
                <a:solidFill>
                  <a:srgbClr val="111111"/>
                </a:solidFill>
                <a:latin typeface="-apple-system"/>
              </a:rPr>
              <a:t> Software </a:t>
            </a:r>
            <a:r>
              <a:rPr lang="en-US" sz="1600" b="1" dirty="0" err="1">
                <a:solidFill>
                  <a:srgbClr val="111111"/>
                </a:solidFill>
                <a:latin typeface="-apple-system"/>
              </a:rPr>
              <a:t>Keyloggers</a:t>
            </a:r>
            <a:r>
              <a:rPr lang="en-US" sz="1600" dirty="0" smtClean="0">
                <a:solidFill>
                  <a:srgbClr val="111111"/>
                </a:solidFill>
                <a:latin typeface="-apple-system"/>
              </a:rPr>
              <a:t>:</a:t>
            </a:r>
          </a:p>
          <a:p>
            <a:pPr marL="547815" lvl="1" indent="-17463"/>
            <a:r>
              <a:rPr lang="en-US" sz="1500" b="1" dirty="0" smtClean="0">
                <a:solidFill>
                  <a:srgbClr val="111111"/>
                </a:solidFill>
                <a:latin typeface="Arial" panose="020B0604020202020204" pitchFamily="34" charset="0"/>
                <a:cs typeface="Arial" panose="020B0604020202020204" pitchFamily="34" charset="0"/>
              </a:rPr>
              <a:t>Kernel-based </a:t>
            </a:r>
            <a:r>
              <a:rPr lang="en-US" sz="1500" b="1" dirty="0" err="1">
                <a:solidFill>
                  <a:srgbClr val="111111"/>
                </a:solidFill>
                <a:latin typeface="Arial" panose="020B0604020202020204" pitchFamily="34" charset="0"/>
                <a:cs typeface="Arial" panose="020B0604020202020204" pitchFamily="34" charset="0"/>
              </a:rPr>
              <a:t>Keyloggers</a:t>
            </a:r>
            <a:r>
              <a:rPr lang="en-US" sz="1500" dirty="0">
                <a:solidFill>
                  <a:srgbClr val="111111"/>
                </a:solidFill>
                <a:latin typeface="-apple-system"/>
              </a:rPr>
              <a:t>: Run at the kernel level, allowing them to capture keystrokes before they reach the operating </a:t>
            </a:r>
            <a:r>
              <a:rPr lang="en-US" sz="1500" dirty="0" smtClean="0">
                <a:solidFill>
                  <a:srgbClr val="111111"/>
                </a:solidFill>
                <a:latin typeface="-apple-system"/>
              </a:rPr>
              <a:t>system</a:t>
            </a:r>
          </a:p>
          <a:p>
            <a:pPr marL="0" indent="0">
              <a:buNone/>
            </a:pPr>
            <a:r>
              <a:rPr lang="en-US" sz="1600" b="1" dirty="0">
                <a:latin typeface="Arial" panose="020B0604020202020204" pitchFamily="34" charset="0"/>
                <a:cs typeface="Arial" panose="020B0604020202020204" pitchFamily="34" charset="0"/>
              </a:rPr>
              <a:t>Methods of </a:t>
            </a:r>
            <a:r>
              <a:rPr lang="en-US" sz="1600" b="1" dirty="0" smtClean="0">
                <a:latin typeface="Arial" panose="020B0604020202020204" pitchFamily="34" charset="0"/>
                <a:cs typeface="Arial" panose="020B0604020202020204" pitchFamily="34" charset="0"/>
              </a:rPr>
              <a:t>Keylogging:</a:t>
            </a:r>
          </a:p>
          <a:p>
            <a:pPr marL="228600" lvl="1" indent="0"/>
            <a:r>
              <a:rPr lang="en-US" sz="1600" b="1" dirty="0" smtClean="0">
                <a:solidFill>
                  <a:srgbClr val="111111"/>
                </a:solidFill>
                <a:latin typeface="Arial" panose="020B0604020202020204" pitchFamily="34" charset="0"/>
                <a:cs typeface="Arial" panose="020B0604020202020204" pitchFamily="34" charset="0"/>
              </a:rPr>
              <a:t> Keyboard </a:t>
            </a:r>
            <a:r>
              <a:rPr lang="en-US" sz="1600" b="1" dirty="0">
                <a:solidFill>
                  <a:srgbClr val="111111"/>
                </a:solidFill>
                <a:latin typeface="Arial" panose="020B0604020202020204" pitchFamily="34" charset="0"/>
                <a:cs typeface="Arial" panose="020B0604020202020204" pitchFamily="34" charset="0"/>
              </a:rPr>
              <a:t>Hooks</a:t>
            </a:r>
            <a:r>
              <a:rPr lang="en-US" sz="1500" dirty="0">
                <a:solidFill>
                  <a:srgbClr val="111111"/>
                </a:solidFill>
                <a:latin typeface="Arial" panose="020B0604020202020204" pitchFamily="34" charset="0"/>
                <a:cs typeface="Arial" panose="020B0604020202020204" pitchFamily="34" charset="0"/>
              </a:rPr>
              <a:t>: Register hooks to intercept </a:t>
            </a:r>
            <a:r>
              <a:rPr lang="en-US" sz="1500" dirty="0" smtClean="0">
                <a:solidFill>
                  <a:srgbClr val="111111"/>
                </a:solidFill>
                <a:latin typeface="Arial" panose="020B0604020202020204" pitchFamily="34" charset="0"/>
                <a:cs typeface="Arial" panose="020B0604020202020204" pitchFamily="34" charset="0"/>
              </a:rPr>
              <a:t>keystrokes.</a:t>
            </a:r>
          </a:p>
          <a:p>
            <a:pPr marL="228600" lvl="1" indent="0"/>
            <a:r>
              <a:rPr lang="en-US" sz="1600" b="1" dirty="0" smtClean="0">
                <a:solidFill>
                  <a:srgbClr val="111111"/>
                </a:solidFill>
                <a:latin typeface="-apple-system"/>
              </a:rPr>
              <a:t> Mouse </a:t>
            </a:r>
            <a:r>
              <a:rPr lang="en-US" sz="1600" b="1" dirty="0">
                <a:solidFill>
                  <a:srgbClr val="111111"/>
                </a:solidFill>
                <a:latin typeface="-apple-system"/>
              </a:rPr>
              <a:t>Hooks</a:t>
            </a:r>
            <a:r>
              <a:rPr lang="en-US" dirty="0">
                <a:solidFill>
                  <a:srgbClr val="111111"/>
                </a:solidFill>
                <a:latin typeface="-apple-system"/>
              </a:rPr>
              <a:t>: </a:t>
            </a:r>
            <a:r>
              <a:rPr lang="en-US" sz="1500" dirty="0">
                <a:solidFill>
                  <a:srgbClr val="111111"/>
                </a:solidFill>
                <a:latin typeface="Arial" panose="020B0604020202020204" pitchFamily="34" charset="0"/>
                <a:cs typeface="Arial" panose="020B0604020202020204" pitchFamily="34" charset="0"/>
              </a:rPr>
              <a:t>Capture mouse events</a:t>
            </a:r>
            <a:r>
              <a:rPr lang="en-US" sz="1500" dirty="0" smtClean="0">
                <a:solidFill>
                  <a:srgbClr val="111111"/>
                </a:solidFill>
                <a:latin typeface="Arial" panose="020B0604020202020204" pitchFamily="34" charset="0"/>
                <a:cs typeface="Arial" panose="020B0604020202020204" pitchFamily="34" charset="0"/>
              </a:rPr>
              <a:t>.</a:t>
            </a:r>
            <a:r>
              <a:rPr lang="en-US" sz="1500" dirty="0">
                <a:latin typeface="Arial" panose="020B0604020202020204" pitchFamily="34" charset="0"/>
                <a:cs typeface="Arial" panose="020B0604020202020204" pitchFamily="34" charset="0"/>
              </a:rPr>
              <a:t/>
            </a:r>
            <a:br>
              <a:rPr lang="en-US" sz="1500" dirty="0">
                <a:latin typeface="Arial" panose="020B0604020202020204" pitchFamily="34" charset="0"/>
                <a:cs typeface="Arial" panose="020B0604020202020204" pitchFamily="34" charset="0"/>
              </a:rPr>
            </a:br>
            <a:endParaRPr lang="en-US" sz="1500" dirty="0" smtClean="0">
              <a:solidFill>
                <a:srgbClr val="11111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489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28600"/>
            <a:ext cx="9751060" cy="1168400"/>
          </a:xfrm>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a:xfrm>
            <a:off x="1218883" y="1752600"/>
            <a:ext cx="9751060" cy="4267200"/>
          </a:xfrm>
        </p:spPr>
        <p:txBody>
          <a:bodyPr>
            <a:normAutofit fontScale="70000" lnSpcReduction="20000"/>
          </a:bodyPr>
          <a:lstStyle/>
          <a:p>
            <a:r>
              <a:rPr lang="en-US" sz="2900" b="1" dirty="0">
                <a:latin typeface="Arial" panose="020B0604020202020204" pitchFamily="34" charset="0"/>
                <a:cs typeface="Arial" panose="020B0604020202020204" pitchFamily="34" charset="0"/>
              </a:rPr>
              <a:t>Algorithm</a:t>
            </a:r>
            <a:r>
              <a:rPr lang="en-US" sz="2900" dirty="0">
                <a:latin typeface="Arial" panose="020B0604020202020204" pitchFamily="34" charset="0"/>
                <a:cs typeface="Arial" panose="020B0604020202020204" pitchFamily="34" charset="0"/>
              </a:rPr>
              <a:t>:</a:t>
            </a:r>
          </a:p>
          <a:p>
            <a:pPr lvl="1"/>
            <a:r>
              <a:rPr lang="en-US" dirty="0">
                <a:solidFill>
                  <a:schemeClr val="tx2"/>
                </a:solidFill>
                <a:latin typeface="Arial" panose="020B0604020202020204" pitchFamily="34" charset="0"/>
                <a:cs typeface="Arial" panose="020B0604020202020204" pitchFamily="34" charset="0"/>
              </a:rPr>
              <a:t>An algorithm is a step-by-step procedure or set of rules for solving a specific problem or performing a task.</a:t>
            </a:r>
          </a:p>
          <a:p>
            <a:pPr lvl="1"/>
            <a:r>
              <a:rPr lang="en-US" dirty="0">
                <a:solidFill>
                  <a:schemeClr val="tx2"/>
                </a:solidFill>
                <a:latin typeface="Arial" panose="020B0604020202020204" pitchFamily="34" charset="0"/>
                <a:cs typeface="Arial" panose="020B0604020202020204" pitchFamily="34" charset="0"/>
              </a:rPr>
              <a:t>It serves as the blueprint for creating software, guiding the computer through a series of logical operations.</a:t>
            </a:r>
          </a:p>
          <a:p>
            <a:pPr lvl="1"/>
            <a:r>
              <a:rPr lang="en-US" dirty="0">
                <a:solidFill>
                  <a:schemeClr val="tx2"/>
                </a:solidFill>
                <a:latin typeface="Arial" panose="020B0604020202020204" pitchFamily="34" charset="0"/>
                <a:cs typeface="Arial" panose="020B0604020202020204" pitchFamily="34" charset="0"/>
              </a:rPr>
              <a:t>Key considerations for designing algorithms include efficiency, correctness, and scalability.</a:t>
            </a:r>
          </a:p>
          <a:p>
            <a:pPr lvl="1"/>
            <a:r>
              <a:rPr lang="en-US" dirty="0">
                <a:solidFill>
                  <a:schemeClr val="tx2"/>
                </a:solidFill>
                <a:latin typeface="Arial" panose="020B0604020202020204" pitchFamily="34" charset="0"/>
                <a:cs typeface="Arial" panose="020B0604020202020204" pitchFamily="34" charset="0"/>
              </a:rPr>
              <a:t>Common algorithmic paradigms include greedy algorithms, divide and conquer, dynamic programming, and more.</a:t>
            </a:r>
          </a:p>
          <a:p>
            <a:r>
              <a:rPr lang="en-US" sz="2900" b="1" dirty="0">
                <a:latin typeface="Arial" panose="020B0604020202020204" pitchFamily="34" charset="0"/>
                <a:cs typeface="Arial" panose="020B0604020202020204" pitchFamily="34" charset="0"/>
              </a:rPr>
              <a:t>Deployment</a:t>
            </a:r>
            <a:r>
              <a:rPr lang="en-US" sz="2900" dirty="0">
                <a:latin typeface="Arial" panose="020B0604020202020204" pitchFamily="34" charset="0"/>
                <a:cs typeface="Arial" panose="020B0604020202020204" pitchFamily="34" charset="0"/>
              </a:rPr>
              <a:t>:</a:t>
            </a:r>
          </a:p>
          <a:p>
            <a:pPr lvl="1"/>
            <a:r>
              <a:rPr lang="en-US" dirty="0">
                <a:solidFill>
                  <a:schemeClr val="tx2"/>
                </a:solidFill>
                <a:latin typeface="Arial" panose="020B0604020202020204" pitchFamily="34" charset="0"/>
                <a:cs typeface="Arial" panose="020B0604020202020204" pitchFamily="34" charset="0"/>
              </a:rPr>
              <a:t>Deployment refers to the process of making software available for use by end-users.</a:t>
            </a:r>
          </a:p>
          <a:p>
            <a:pPr lvl="1"/>
            <a:r>
              <a:rPr lang="en-US" dirty="0">
                <a:solidFill>
                  <a:schemeClr val="tx2"/>
                </a:solidFill>
                <a:latin typeface="Arial" panose="020B0604020202020204" pitchFamily="34" charset="0"/>
                <a:cs typeface="Arial" panose="020B0604020202020204" pitchFamily="34" charset="0"/>
              </a:rPr>
              <a:t>It involves several stages</a:t>
            </a:r>
            <a:r>
              <a:rPr lang="en-US" dirty="0" smtClean="0">
                <a:solidFill>
                  <a:schemeClr val="tx2"/>
                </a:solidFill>
                <a:latin typeface="Arial" panose="020B0604020202020204" pitchFamily="34" charset="0"/>
                <a:cs typeface="Arial" panose="020B0604020202020204" pitchFamily="34" charset="0"/>
              </a:rPr>
              <a:t>:</a:t>
            </a:r>
            <a:endParaRPr lang="en-US" dirty="0">
              <a:solidFill>
                <a:schemeClr val="tx2"/>
              </a:solidFill>
              <a:latin typeface="Arial" panose="020B0604020202020204" pitchFamily="34" charset="0"/>
              <a:cs typeface="Arial" panose="020B0604020202020204" pitchFamily="34" charset="0"/>
            </a:endParaRPr>
          </a:p>
          <a:p>
            <a:pPr lvl="2">
              <a:buFont typeface="Courier New" panose="02070309020205020404" pitchFamily="49" charset="0"/>
              <a:buChar char="o"/>
            </a:pPr>
            <a:r>
              <a:rPr lang="en-US" sz="2000" b="1" dirty="0">
                <a:solidFill>
                  <a:schemeClr val="tx2"/>
                </a:solidFill>
                <a:latin typeface="Arial" panose="020B0604020202020204" pitchFamily="34" charset="0"/>
                <a:cs typeface="Arial" panose="020B0604020202020204" pitchFamily="34" charset="0"/>
              </a:rPr>
              <a:t>Build and Compilation</a:t>
            </a:r>
            <a:r>
              <a:rPr lang="en-US" sz="2000" dirty="0">
                <a:solidFill>
                  <a:schemeClr val="tx2"/>
                </a:solidFill>
                <a:latin typeface="Arial" panose="020B0604020202020204" pitchFamily="34" charset="0"/>
                <a:cs typeface="Arial" panose="020B0604020202020204" pitchFamily="34" charset="0"/>
              </a:rPr>
              <a:t>: Transforming source code into executable binaries.</a:t>
            </a:r>
          </a:p>
          <a:p>
            <a:pPr lvl="2">
              <a:buFont typeface="Courier New" panose="02070309020205020404" pitchFamily="49" charset="0"/>
              <a:buChar char="o"/>
            </a:pPr>
            <a:r>
              <a:rPr lang="en-US" sz="2000" b="1" dirty="0">
                <a:solidFill>
                  <a:schemeClr val="tx2"/>
                </a:solidFill>
                <a:latin typeface="Arial" panose="020B0604020202020204" pitchFamily="34" charset="0"/>
                <a:cs typeface="Arial" panose="020B0604020202020204" pitchFamily="34" charset="0"/>
              </a:rPr>
              <a:t>Configuration</a:t>
            </a:r>
            <a:r>
              <a:rPr lang="en-US" sz="2000" dirty="0">
                <a:solidFill>
                  <a:schemeClr val="tx2"/>
                </a:solidFill>
                <a:latin typeface="Arial" panose="020B0604020202020204" pitchFamily="34" charset="0"/>
                <a:cs typeface="Arial" panose="020B0604020202020204" pitchFamily="34" charset="0"/>
              </a:rPr>
              <a:t>: Setting up environment variables, database connections, and other parameters.</a:t>
            </a:r>
          </a:p>
          <a:p>
            <a:pPr lvl="2">
              <a:buFont typeface="Courier New" panose="02070309020205020404" pitchFamily="49" charset="0"/>
              <a:buChar char="o"/>
            </a:pPr>
            <a:r>
              <a:rPr lang="en-US" sz="2000" b="1" dirty="0">
                <a:solidFill>
                  <a:schemeClr val="tx2"/>
                </a:solidFill>
                <a:latin typeface="Arial" panose="020B0604020202020204" pitchFamily="34" charset="0"/>
                <a:cs typeface="Arial" panose="020B0604020202020204" pitchFamily="34" charset="0"/>
              </a:rPr>
              <a:t>Testing</a:t>
            </a:r>
            <a:r>
              <a:rPr lang="en-US" sz="2000" dirty="0">
                <a:solidFill>
                  <a:schemeClr val="tx2"/>
                </a:solidFill>
                <a:latin typeface="Arial" panose="020B0604020202020204" pitchFamily="34" charset="0"/>
                <a:cs typeface="Arial" panose="020B0604020202020204" pitchFamily="34" charset="0"/>
              </a:rPr>
              <a:t>: Ensuring the software works as expected in different environments.</a:t>
            </a:r>
          </a:p>
          <a:p>
            <a:pPr lvl="2">
              <a:buFont typeface="Courier New" panose="02070309020205020404" pitchFamily="49" charset="0"/>
              <a:buChar char="o"/>
            </a:pPr>
            <a:r>
              <a:rPr lang="en-US" sz="2000" b="1" dirty="0">
                <a:solidFill>
                  <a:schemeClr val="tx2"/>
                </a:solidFill>
                <a:latin typeface="Arial" panose="020B0604020202020204" pitchFamily="34" charset="0"/>
                <a:cs typeface="Arial" panose="020B0604020202020204" pitchFamily="34" charset="0"/>
              </a:rPr>
              <a:t>Release Management</a:t>
            </a:r>
            <a:r>
              <a:rPr lang="en-US" sz="2000" dirty="0">
                <a:solidFill>
                  <a:schemeClr val="tx2"/>
                </a:solidFill>
                <a:latin typeface="Arial" panose="020B0604020202020204" pitchFamily="34" charset="0"/>
                <a:cs typeface="Arial" panose="020B0604020202020204" pitchFamily="34" charset="0"/>
              </a:rPr>
              <a:t>: Managing different versions (e.g., alpha, beta, production).</a:t>
            </a:r>
          </a:p>
          <a:p>
            <a:pPr lvl="2">
              <a:buFont typeface="Courier New" panose="02070309020205020404" pitchFamily="49" charset="0"/>
              <a:buChar char="o"/>
            </a:pPr>
            <a:r>
              <a:rPr lang="en-US" sz="2000" b="1" dirty="0">
                <a:solidFill>
                  <a:schemeClr val="tx2"/>
                </a:solidFill>
                <a:latin typeface="Arial" panose="020B0604020202020204" pitchFamily="34" charset="0"/>
                <a:cs typeface="Arial" panose="020B0604020202020204" pitchFamily="34" charset="0"/>
              </a:rPr>
              <a:t>Installation</a:t>
            </a:r>
            <a:r>
              <a:rPr lang="en-US" sz="2000" dirty="0">
                <a:solidFill>
                  <a:schemeClr val="tx2"/>
                </a:solidFill>
                <a:latin typeface="Arial" panose="020B0604020202020204" pitchFamily="34" charset="0"/>
                <a:cs typeface="Arial" panose="020B0604020202020204" pitchFamily="34" charset="0"/>
              </a:rPr>
              <a:t>: Distributing and installing the software on target machines.</a:t>
            </a:r>
          </a:p>
          <a:p>
            <a:pPr lvl="2">
              <a:buFont typeface="Courier New" panose="02070309020205020404" pitchFamily="49" charset="0"/>
              <a:buChar char="o"/>
            </a:pPr>
            <a:r>
              <a:rPr lang="en-US" sz="2000" b="1" dirty="0">
                <a:solidFill>
                  <a:schemeClr val="tx2"/>
                </a:solidFill>
                <a:latin typeface="Arial" panose="020B0604020202020204" pitchFamily="34" charset="0"/>
                <a:cs typeface="Arial" panose="020B0604020202020204" pitchFamily="34" charset="0"/>
              </a:rPr>
              <a:t>Monitoring and Maintenance</a:t>
            </a:r>
            <a:r>
              <a:rPr lang="en-US" sz="2000" dirty="0">
                <a:solidFill>
                  <a:schemeClr val="tx2"/>
                </a:solidFill>
                <a:latin typeface="Arial" panose="020B0604020202020204" pitchFamily="34" charset="0"/>
                <a:cs typeface="Arial" panose="020B0604020202020204" pitchFamily="34" charset="0"/>
              </a:rPr>
              <a:t>: Monitoring performance, handling updates, and addressing issues.</a:t>
            </a:r>
          </a:p>
          <a:p>
            <a:pPr>
              <a:buFont typeface="Courier New" panose="02070309020205020404" pitchFamily="49" charset="0"/>
              <a:buChar char="o"/>
            </a:pPr>
            <a:endParaRPr lang="en-US" dirty="0">
              <a:solidFill>
                <a:schemeClr val="tx2"/>
              </a:solidFill>
            </a:endParaRPr>
          </a:p>
        </p:txBody>
      </p:sp>
    </p:spTree>
    <p:extLst>
      <p:ext uri="{BB962C8B-B14F-4D97-AF65-F5344CB8AC3E}">
        <p14:creationId xmlns:p14="http://schemas.microsoft.com/office/powerpoint/2010/main" val="55589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409" y="-228600"/>
            <a:ext cx="9751060" cy="1168400"/>
          </a:xfrm>
        </p:spPr>
        <p:txBody>
          <a:bodyPr/>
          <a:lstStyle/>
          <a:p>
            <a:r>
              <a:rPr lang="en-US" b="1" dirty="0" smtClean="0">
                <a:latin typeface="Arial" panose="020B0604020202020204" pitchFamily="34" charset="0"/>
                <a:cs typeface="Arial" panose="020B0604020202020204" pitchFamily="34" charset="0"/>
              </a:rPr>
              <a:t>Result:</a:t>
            </a:r>
            <a:endParaRPr lang="en-US" b="1" dirty="0">
              <a:latin typeface="Arial" panose="020B0604020202020204" pitchFamily="34" charset="0"/>
              <a:cs typeface="Arial" panose="020B0604020202020204" pitchFamily="34" charset="0"/>
            </a:endParaRPr>
          </a:p>
        </p:txBody>
      </p:sp>
      <p:sp>
        <p:nvSpPr>
          <p:cNvPr id="4" name="TextBox 3"/>
          <p:cNvSpPr txBox="1"/>
          <p:nvPr/>
        </p:nvSpPr>
        <p:spPr>
          <a:xfrm>
            <a:off x="1293812" y="2819400"/>
            <a:ext cx="2743200" cy="646331"/>
          </a:xfrm>
          <a:prstGeom prst="rect">
            <a:avLst/>
          </a:prstGeom>
          <a:noFill/>
        </p:spPr>
        <p:txBody>
          <a:bodyPr wrap="square" rtlCol="0">
            <a:spAutoFit/>
          </a:bodyPr>
          <a:lstStyle/>
          <a:p>
            <a:endParaRPr lang="en-US" dirty="0">
              <a:ln w="0"/>
              <a:solidFill>
                <a:schemeClr val="accent1"/>
              </a:solidFill>
              <a:effectLst>
                <a:outerShdw blurRad="38100" dist="25400" dir="5400000" algn="ctr" rotWithShape="0">
                  <a:srgbClr val="6E747A">
                    <a:alpha val="43000"/>
                  </a:srgbClr>
                </a:outerShdw>
              </a:effectLst>
            </a:endParaRPr>
          </a:p>
          <a:p>
            <a:endParaRPr lang="en-US" dirty="0"/>
          </a:p>
        </p:txBody>
      </p:sp>
      <p:pic>
        <p:nvPicPr>
          <p:cNvPr id="13" name="Content Placeholder 12"/>
          <p:cNvPicPr>
            <a:picLocks noGrp="1" noChangeAspect="1"/>
          </p:cNvPicPr>
          <p:nvPr>
            <p:ph idx="1"/>
          </p:nvPr>
        </p:nvPicPr>
        <p:blipFill rotWithShape="1">
          <a:blip r:embed="rId2">
            <a:extLst>
              <a:ext uri="{28A0092B-C50C-407E-A947-70E740481C1C}">
                <a14:useLocalDpi xmlns:a14="http://schemas.microsoft.com/office/drawing/2010/main" val="0"/>
              </a:ext>
            </a:extLst>
          </a:blip>
          <a:srcRect r="1508"/>
          <a:stretch/>
        </p:blipFill>
        <p:spPr>
          <a:xfrm>
            <a:off x="1324881" y="2819400"/>
            <a:ext cx="2864531" cy="3124200"/>
          </a:xfrm>
          <a:prstGeom prst="rect">
            <a:avLst/>
          </a:prstGeom>
          <a:ln>
            <a:noFill/>
          </a:ln>
          <a:effectLst>
            <a:outerShdw blurRad="190500" algn="tl" rotWithShape="0">
              <a:srgbClr val="000000">
                <a:alpha val="70000"/>
              </a:srgbClr>
            </a:outerShdw>
          </a:effectLst>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t="2439"/>
          <a:stretch/>
        </p:blipFill>
        <p:spPr>
          <a:xfrm>
            <a:off x="4570413" y="2895600"/>
            <a:ext cx="3352800" cy="3048000"/>
          </a:xfrm>
          <a:prstGeom prst="rect">
            <a:avLst/>
          </a:prstGeom>
          <a:ln>
            <a:noFill/>
          </a:ln>
          <a:effectLst>
            <a:outerShdw blurRad="190500" algn="tl" rotWithShape="0">
              <a:srgbClr val="000000">
                <a:alpha val="70000"/>
              </a:srgbClr>
            </a:outerShdw>
          </a:effec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1812" y="2819400"/>
            <a:ext cx="3124200" cy="3124200"/>
          </a:xfrm>
          <a:prstGeom prst="rect">
            <a:avLst/>
          </a:prstGeom>
          <a:ln>
            <a:noFill/>
          </a:ln>
          <a:effectLst>
            <a:outerShdw blurRad="190500" algn="tl" rotWithShape="0">
              <a:srgbClr val="000000">
                <a:alpha val="70000"/>
              </a:srgbClr>
            </a:outerShdw>
          </a:effectLst>
        </p:spPr>
      </p:pic>
      <p:sp>
        <p:nvSpPr>
          <p:cNvPr id="17" name="TextBox 16"/>
          <p:cNvSpPr txBox="1"/>
          <p:nvPr/>
        </p:nvSpPr>
        <p:spPr>
          <a:xfrm>
            <a:off x="1334179" y="2274332"/>
            <a:ext cx="2940731" cy="381000"/>
          </a:xfrm>
          <a:prstGeom prst="rect">
            <a:avLst/>
          </a:prstGeom>
          <a:noFill/>
        </p:spPr>
        <p:txBody>
          <a:bodyPr wrap="square" rtlCol="0">
            <a:spAutoFit/>
          </a:bodyPr>
          <a:lstStyle/>
          <a:p>
            <a:pPr algn="ctr"/>
            <a:r>
              <a:rPr lang="en-US" b="1" dirty="0" smtClean="0">
                <a:latin typeface="Arial" panose="020B0604020202020204" pitchFamily="34" charset="0"/>
                <a:cs typeface="Arial" panose="020B0604020202020204" pitchFamily="34" charset="0"/>
              </a:rPr>
              <a:t>To Start </a:t>
            </a:r>
            <a:r>
              <a:rPr lang="en-US" b="1" dirty="0" err="1">
                <a:latin typeface="Arial" panose="020B0604020202020204" pitchFamily="34" charset="0"/>
                <a:cs typeface="Arial" panose="020B0604020202020204" pitchFamily="34" charset="0"/>
              </a:rPr>
              <a:t>K</a:t>
            </a:r>
            <a:r>
              <a:rPr lang="en-US" b="1" dirty="0" err="1" smtClean="0">
                <a:latin typeface="Arial" panose="020B0604020202020204" pitchFamily="34" charset="0"/>
                <a:cs typeface="Arial" panose="020B0604020202020204" pitchFamily="34" charset="0"/>
              </a:rPr>
              <a:t>eylogger</a:t>
            </a:r>
            <a:endParaRPr lang="en-US" b="1" dirty="0">
              <a:latin typeface="Arial" panose="020B0604020202020204" pitchFamily="34" charset="0"/>
              <a:cs typeface="Arial" panose="020B0604020202020204" pitchFamily="34" charset="0"/>
            </a:endParaRPr>
          </a:p>
        </p:txBody>
      </p:sp>
      <p:sp>
        <p:nvSpPr>
          <p:cNvPr id="18" name="TextBox 17"/>
          <p:cNvSpPr txBox="1"/>
          <p:nvPr/>
        </p:nvSpPr>
        <p:spPr>
          <a:xfrm>
            <a:off x="4443639" y="2274332"/>
            <a:ext cx="3276599" cy="369332"/>
          </a:xfrm>
          <a:prstGeom prst="rect">
            <a:avLst/>
          </a:prstGeom>
          <a:noFill/>
        </p:spPr>
        <p:txBody>
          <a:bodyPr wrap="square" rtlCol="0">
            <a:spAutoFit/>
          </a:bodyPr>
          <a:lstStyle/>
          <a:p>
            <a:pPr algn="ctr"/>
            <a:r>
              <a:rPr lang="en-US" b="1" dirty="0" err="1" smtClean="0">
                <a:latin typeface="Arial" panose="020B0604020202020204" pitchFamily="34" charset="0"/>
                <a:cs typeface="Arial" panose="020B0604020202020204" pitchFamily="34" charset="0"/>
              </a:rPr>
              <a:t>Keylogger</a:t>
            </a:r>
            <a:r>
              <a:rPr lang="en-US" b="1" dirty="0" smtClean="0">
                <a:latin typeface="Arial" panose="020B0604020202020204" pitchFamily="34" charset="0"/>
                <a:cs typeface="Arial" panose="020B0604020202020204" pitchFamily="34" charset="0"/>
              </a:rPr>
              <a:t> Running</a:t>
            </a:r>
          </a:p>
        </p:txBody>
      </p:sp>
      <p:sp>
        <p:nvSpPr>
          <p:cNvPr id="19" name="TextBox 18"/>
          <p:cNvSpPr txBox="1"/>
          <p:nvPr/>
        </p:nvSpPr>
        <p:spPr>
          <a:xfrm>
            <a:off x="8151812" y="2311650"/>
            <a:ext cx="3124200" cy="369332"/>
          </a:xfrm>
          <a:prstGeom prst="rect">
            <a:avLst/>
          </a:prstGeom>
          <a:noFill/>
        </p:spPr>
        <p:txBody>
          <a:bodyPr wrap="square" rtlCol="0">
            <a:spAutoFit/>
          </a:bodyPr>
          <a:lstStyle/>
          <a:p>
            <a:pPr algn="ctr"/>
            <a:r>
              <a:rPr lang="en-US" b="1" dirty="0" err="1" smtClean="0">
                <a:latin typeface="Arial" panose="020B0604020202020204" pitchFamily="34" charset="0"/>
                <a:cs typeface="Arial" panose="020B0604020202020204" pitchFamily="34" charset="0"/>
              </a:rPr>
              <a:t>Keylogger</a:t>
            </a:r>
            <a:r>
              <a:rPr lang="en-US" b="1" dirty="0" smtClean="0">
                <a:latin typeface="Arial" panose="020B0604020202020204" pitchFamily="34" charset="0"/>
                <a:cs typeface="Arial" panose="020B0604020202020204" pitchFamily="34" charset="0"/>
              </a:rPr>
              <a:t> Terminated</a:t>
            </a:r>
          </a:p>
        </p:txBody>
      </p:sp>
      <p:sp>
        <p:nvSpPr>
          <p:cNvPr id="20" name="TextBox 19"/>
          <p:cNvSpPr txBox="1"/>
          <p:nvPr/>
        </p:nvSpPr>
        <p:spPr>
          <a:xfrm>
            <a:off x="1334179" y="1143000"/>
            <a:ext cx="9941833" cy="400110"/>
          </a:xfrm>
          <a:prstGeom prst="rect">
            <a:avLst/>
          </a:prstGeom>
          <a:noFill/>
        </p:spPr>
        <p:txBody>
          <a:bodyPr wrap="square" rtlCol="0">
            <a:spAutoFit/>
          </a:bodyPr>
          <a:lstStyle/>
          <a:p>
            <a:pPr algn="ctr"/>
            <a:r>
              <a:rPr lang="en-US" sz="2000" b="1" dirty="0" smtClean="0">
                <a:solidFill>
                  <a:schemeClr val="tx2"/>
                </a:solidFill>
                <a:latin typeface="Arial" panose="020B0604020202020204" pitchFamily="34" charset="0"/>
                <a:cs typeface="Arial" panose="020B0604020202020204" pitchFamily="34" charset="0"/>
              </a:rPr>
              <a:t>The </a:t>
            </a:r>
            <a:r>
              <a:rPr lang="en-US" sz="2000" b="1" dirty="0" err="1" smtClean="0">
                <a:solidFill>
                  <a:schemeClr val="tx2"/>
                </a:solidFill>
                <a:latin typeface="Arial" panose="020B0604020202020204" pitchFamily="34" charset="0"/>
                <a:cs typeface="Arial" panose="020B0604020202020204" pitchFamily="34" charset="0"/>
              </a:rPr>
              <a:t>keylogger</a:t>
            </a:r>
            <a:r>
              <a:rPr lang="en-US" sz="2000" b="1" dirty="0" smtClean="0">
                <a:solidFill>
                  <a:schemeClr val="tx2"/>
                </a:solidFill>
                <a:latin typeface="Arial" panose="020B0604020202020204" pitchFamily="34" charset="0"/>
                <a:cs typeface="Arial" panose="020B0604020202020204" pitchFamily="34" charset="0"/>
              </a:rPr>
              <a:t> runs and saves all </a:t>
            </a:r>
            <a:r>
              <a:rPr lang="en-US" sz="2000" b="1" dirty="0" err="1" smtClean="0">
                <a:solidFill>
                  <a:schemeClr val="tx2"/>
                </a:solidFill>
                <a:latin typeface="Arial" panose="020B0604020202020204" pitchFamily="34" charset="0"/>
                <a:cs typeface="Arial" panose="020B0604020202020204" pitchFamily="34" charset="0"/>
              </a:rPr>
              <a:t>keyloges</a:t>
            </a:r>
            <a:r>
              <a:rPr lang="en-US" sz="2000" b="1" dirty="0" smtClean="0">
                <a:solidFill>
                  <a:schemeClr val="tx2"/>
                </a:solidFill>
                <a:latin typeface="Arial" panose="020B0604020202020204" pitchFamily="34" charset="0"/>
                <a:cs typeface="Arial" panose="020B0604020202020204" pitchFamily="34" charset="0"/>
              </a:rPr>
              <a:t> to “c:\output.txt”</a:t>
            </a:r>
            <a:endParaRPr lang="en-US" sz="20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346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1800" b="1" dirty="0" smtClean="0">
                <a:solidFill>
                  <a:schemeClr val="tx2"/>
                </a:solidFill>
                <a:latin typeface="Arial" panose="020B0604020202020204" pitchFamily="34" charset="0"/>
                <a:cs typeface="Arial" panose="020B0604020202020204" pitchFamily="34" charset="0"/>
              </a:rPr>
              <a:t>	</a:t>
            </a:r>
            <a:r>
              <a:rPr lang="en-US" sz="2000" b="1" dirty="0" err="1" smtClean="0">
                <a:solidFill>
                  <a:schemeClr val="tx2"/>
                </a:solidFill>
                <a:latin typeface="Arial" panose="020B0604020202020204" pitchFamily="34" charset="0"/>
                <a:cs typeface="Arial" panose="020B0604020202020204" pitchFamily="34" charset="0"/>
              </a:rPr>
              <a:t>Keyloggers</a:t>
            </a:r>
            <a:r>
              <a:rPr lang="en-US" sz="2000" b="1" dirty="0">
                <a:solidFill>
                  <a:schemeClr val="tx2"/>
                </a:solidFill>
                <a:latin typeface="Arial" panose="020B0604020202020204" pitchFamily="34" charset="0"/>
                <a:cs typeface="Arial" panose="020B0604020202020204" pitchFamily="34" charset="0"/>
              </a:rPr>
              <a:t> are powerful tools that can serve both legitimate and malicious purposes. While they have practical applications in monitoring employee activity or troubleshooting technical issues, their misuse can lead to serious privacy breaches. As users, we must remain vigilant by using antivirus software, avoiding suspicious downloads, and practicing safe online habits. By understanding </a:t>
            </a:r>
            <a:r>
              <a:rPr lang="en-US" sz="2000" b="1" dirty="0" err="1">
                <a:solidFill>
                  <a:schemeClr val="tx2"/>
                </a:solidFill>
                <a:latin typeface="Arial" panose="020B0604020202020204" pitchFamily="34" charset="0"/>
                <a:cs typeface="Arial" panose="020B0604020202020204" pitchFamily="34" charset="0"/>
              </a:rPr>
              <a:t>keyloggers</a:t>
            </a:r>
            <a:r>
              <a:rPr lang="en-US" sz="2000" b="1" dirty="0">
                <a:solidFill>
                  <a:schemeClr val="tx2"/>
                </a:solidFill>
                <a:latin typeface="Arial" panose="020B0604020202020204" pitchFamily="34" charset="0"/>
                <a:cs typeface="Arial" panose="020B0604020202020204" pitchFamily="34" charset="0"/>
              </a:rPr>
              <a:t>, we empower ourselves to protect our sensitive information and maintain digital security. </a:t>
            </a:r>
            <a:endParaRPr lang="en-US" sz="20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858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76200"/>
            <a:ext cx="9751060" cy="1168400"/>
          </a:xfrm>
        </p:spPr>
        <p:txBody>
          <a:bodyPr/>
          <a:lstStyle/>
          <a:p>
            <a:r>
              <a:rPr lang="en-US" b="1" dirty="0">
                <a:solidFill>
                  <a:schemeClr val="accent1"/>
                </a:solidFill>
                <a:latin typeface="Arial"/>
                <a:cs typeface="Arial"/>
              </a:rPr>
              <a:t>Future </a:t>
            </a:r>
            <a:r>
              <a:rPr lang="en-US" b="1" dirty="0" smtClean="0">
                <a:solidFill>
                  <a:schemeClr val="accent1"/>
                </a:solidFill>
                <a:latin typeface="Arial"/>
                <a:cs typeface="Arial"/>
              </a:rPr>
              <a:t>Scope</a:t>
            </a:r>
            <a:endParaRPr lang="en-US" b="1" dirty="0">
              <a:solidFill>
                <a:schemeClr val="accent1"/>
              </a:solidFill>
              <a:latin typeface="Arial"/>
              <a:cs typeface="Arial"/>
            </a:endParaRPr>
          </a:p>
        </p:txBody>
      </p:sp>
      <p:sp>
        <p:nvSpPr>
          <p:cNvPr id="3" name="Content Placeholder 2"/>
          <p:cNvSpPr>
            <a:spLocks noGrp="1"/>
          </p:cNvSpPr>
          <p:nvPr>
            <p:ph idx="1"/>
          </p:nvPr>
        </p:nvSpPr>
        <p:spPr>
          <a:xfrm>
            <a:off x="1239066" y="1295400"/>
            <a:ext cx="9751060" cy="4572000"/>
          </a:xfrm>
        </p:spPr>
        <p:txBody>
          <a:bodyPr>
            <a:normAutofit/>
          </a:bodyPr>
          <a:lstStyle/>
          <a:p>
            <a:pPr marL="0" indent="0">
              <a:buNone/>
            </a:pPr>
            <a:r>
              <a:rPr lang="en-US" sz="1400" b="1" dirty="0">
                <a:latin typeface="Arial" panose="020B0604020202020204" pitchFamily="34" charset="0"/>
                <a:cs typeface="Arial" panose="020B0604020202020204" pitchFamily="34" charset="0"/>
              </a:rPr>
              <a:t>Enhanced Detection Techniques:</a:t>
            </a:r>
          </a:p>
          <a:p>
            <a:pPr marL="246063" indent="-17463"/>
            <a:r>
              <a:rPr lang="en-US" sz="1400" dirty="0" smtClean="0">
                <a:latin typeface="Arial" panose="020B0604020202020204" pitchFamily="34" charset="0"/>
                <a:cs typeface="Arial" panose="020B0604020202020204" pitchFamily="34" charset="0"/>
              </a:rPr>
              <a:t>  </a:t>
            </a:r>
            <a:r>
              <a:rPr lang="en-US" sz="1400" dirty="0" smtClean="0">
                <a:solidFill>
                  <a:schemeClr val="tx2"/>
                </a:solidFill>
                <a:latin typeface="Arial" panose="020B0604020202020204" pitchFamily="34" charset="0"/>
                <a:cs typeface="Arial" panose="020B0604020202020204" pitchFamily="34" charset="0"/>
              </a:rPr>
              <a:t>Explore </a:t>
            </a:r>
            <a:r>
              <a:rPr lang="en-US" sz="1400" dirty="0">
                <a:solidFill>
                  <a:schemeClr val="tx2"/>
                </a:solidFill>
                <a:latin typeface="Arial" panose="020B0604020202020204" pitchFamily="34" charset="0"/>
                <a:cs typeface="Arial" panose="020B0604020202020204" pitchFamily="34" charset="0"/>
              </a:rPr>
              <a:t>advanced methods for detecting </a:t>
            </a:r>
            <a:r>
              <a:rPr lang="en-US" sz="1400" dirty="0" err="1">
                <a:solidFill>
                  <a:schemeClr val="tx2"/>
                </a:solidFill>
                <a:latin typeface="Arial" panose="020B0604020202020204" pitchFamily="34" charset="0"/>
                <a:cs typeface="Arial" panose="020B0604020202020204" pitchFamily="34" charset="0"/>
              </a:rPr>
              <a:t>keyloggers</a:t>
            </a:r>
            <a:r>
              <a:rPr lang="en-US" sz="1400" dirty="0">
                <a:solidFill>
                  <a:schemeClr val="tx2"/>
                </a:solidFill>
                <a:latin typeface="Arial" panose="020B0604020202020204" pitchFamily="34" charset="0"/>
                <a:cs typeface="Arial" panose="020B0604020202020204" pitchFamily="34" charset="0"/>
              </a:rPr>
              <a:t> beyond traditional antivirus </a:t>
            </a:r>
            <a:r>
              <a:rPr lang="en-US" sz="1400" dirty="0" smtClean="0">
                <a:solidFill>
                  <a:schemeClr val="tx2"/>
                </a:solidFill>
                <a:latin typeface="Arial" panose="020B0604020202020204" pitchFamily="34" charset="0"/>
                <a:cs typeface="Arial" panose="020B0604020202020204" pitchFamily="34" charset="0"/>
              </a:rPr>
              <a:t>software. Investigate </a:t>
            </a:r>
            <a:r>
              <a:rPr lang="en-US" sz="1400" dirty="0">
                <a:solidFill>
                  <a:schemeClr val="tx2"/>
                </a:solidFill>
                <a:latin typeface="Arial" panose="020B0604020202020204" pitchFamily="34" charset="0"/>
                <a:cs typeface="Arial" panose="020B0604020202020204" pitchFamily="34" charset="0"/>
              </a:rPr>
              <a:t>behavior-based </a:t>
            </a:r>
            <a:r>
              <a:rPr lang="en-US" sz="1400" dirty="0" smtClean="0">
                <a:solidFill>
                  <a:schemeClr val="tx2"/>
                </a:solidFill>
                <a:latin typeface="Arial" panose="020B0604020202020204" pitchFamily="34" charset="0"/>
                <a:cs typeface="Arial" panose="020B0604020202020204" pitchFamily="34" charset="0"/>
              </a:rPr>
              <a:t>detection</a:t>
            </a:r>
            <a:r>
              <a:rPr lang="en-US" sz="1400" dirty="0">
                <a:solidFill>
                  <a:schemeClr val="tx2"/>
                </a:solidFill>
                <a:latin typeface="Arial" panose="020B0604020202020204" pitchFamily="34" charset="0"/>
                <a:cs typeface="Arial" panose="020B0604020202020204" pitchFamily="34" charset="0"/>
              </a:rPr>
              <a:t>, anomaly detection, and machine learning approaches</a:t>
            </a:r>
            <a:r>
              <a:rPr lang="en-US" sz="1400" dirty="0" smtClean="0">
                <a:solidFill>
                  <a:schemeClr val="tx2"/>
                </a:solidFill>
                <a:latin typeface="Arial" panose="020B0604020202020204" pitchFamily="34" charset="0"/>
                <a:cs typeface="Arial" panose="020B0604020202020204" pitchFamily="34" charset="0"/>
              </a:rPr>
              <a:t>. Consider </a:t>
            </a:r>
            <a:r>
              <a:rPr lang="en-US" sz="1400" dirty="0">
                <a:solidFill>
                  <a:schemeClr val="tx2"/>
                </a:solidFill>
                <a:latin typeface="Arial" panose="020B0604020202020204" pitchFamily="34" charset="0"/>
                <a:cs typeface="Arial" panose="020B0604020202020204" pitchFamily="34" charset="0"/>
              </a:rPr>
              <a:t>integrating threat intelligence feeds </a:t>
            </a:r>
            <a:r>
              <a:rPr lang="en-US" sz="1400" dirty="0" smtClean="0">
                <a:solidFill>
                  <a:schemeClr val="tx2"/>
                </a:solidFill>
                <a:latin typeface="Arial" panose="020B0604020202020204" pitchFamily="34" charset="0"/>
                <a:cs typeface="Arial" panose="020B0604020202020204" pitchFamily="34" charset="0"/>
              </a:rPr>
              <a:t>to </a:t>
            </a:r>
            <a:r>
              <a:rPr lang="en-US" sz="1400" dirty="0">
                <a:solidFill>
                  <a:schemeClr val="tx2"/>
                </a:solidFill>
                <a:latin typeface="Arial" panose="020B0604020202020204" pitchFamily="34" charset="0"/>
                <a:cs typeface="Arial" panose="020B0604020202020204" pitchFamily="34" charset="0"/>
              </a:rPr>
              <a:t>identify new and emerging </a:t>
            </a:r>
            <a:r>
              <a:rPr lang="en-US" sz="1400" dirty="0" err="1" smtClean="0">
                <a:solidFill>
                  <a:schemeClr val="tx2"/>
                </a:solidFill>
                <a:latin typeface="Arial" panose="020B0604020202020204" pitchFamily="34" charset="0"/>
                <a:cs typeface="Arial" panose="020B0604020202020204" pitchFamily="34" charset="0"/>
              </a:rPr>
              <a:t>keyloggers</a:t>
            </a:r>
            <a:endParaRPr lang="en-US" sz="1400" dirty="0" smtClean="0">
              <a:solidFill>
                <a:schemeClr val="tx2"/>
              </a:solidFill>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Real-time Alerts and Response</a:t>
            </a:r>
            <a:r>
              <a:rPr lang="en-US" sz="1400" dirty="0">
                <a:latin typeface="Arial" panose="020B0604020202020204" pitchFamily="34" charset="0"/>
                <a:cs typeface="Arial" panose="020B0604020202020204" pitchFamily="34" charset="0"/>
              </a:rPr>
              <a:t>:</a:t>
            </a:r>
          </a:p>
          <a:p>
            <a:pPr marL="228600" lvl="1" indent="53975"/>
            <a:r>
              <a:rPr lang="en-US" sz="1400" b="1" dirty="0" smtClean="0">
                <a:solidFill>
                  <a:schemeClr val="tx2"/>
                </a:solidFill>
              </a:rPr>
              <a:t>  </a:t>
            </a:r>
            <a:r>
              <a:rPr lang="en-US" sz="1400" dirty="0" smtClean="0">
                <a:solidFill>
                  <a:schemeClr val="tx2"/>
                </a:solidFill>
                <a:latin typeface="Arial" panose="020B0604020202020204" pitchFamily="34" charset="0"/>
                <a:cs typeface="Arial" panose="020B0604020202020204" pitchFamily="34" charset="0"/>
              </a:rPr>
              <a:t>Implement </a:t>
            </a:r>
            <a:r>
              <a:rPr lang="en-US" sz="1400" dirty="0">
                <a:solidFill>
                  <a:schemeClr val="tx2"/>
                </a:solidFill>
                <a:latin typeface="Arial" panose="020B0604020202020204" pitchFamily="34" charset="0"/>
                <a:cs typeface="Arial" panose="020B0604020202020204" pitchFamily="34" charset="0"/>
              </a:rPr>
              <a:t>real-time alerts when suspicious keystrokes are </a:t>
            </a:r>
            <a:r>
              <a:rPr lang="en-US" sz="1400" dirty="0" smtClean="0">
                <a:solidFill>
                  <a:schemeClr val="tx2"/>
                </a:solidFill>
                <a:latin typeface="Arial" panose="020B0604020202020204" pitchFamily="34" charset="0"/>
                <a:cs typeface="Arial" panose="020B0604020202020204" pitchFamily="34" charset="0"/>
              </a:rPr>
              <a:t>detected. Design </a:t>
            </a:r>
            <a:r>
              <a:rPr lang="en-US" sz="1400" dirty="0">
                <a:solidFill>
                  <a:schemeClr val="tx2"/>
                </a:solidFill>
                <a:latin typeface="Arial" panose="020B0604020202020204" pitchFamily="34" charset="0"/>
                <a:cs typeface="Arial" panose="020B0604020202020204" pitchFamily="34" charset="0"/>
              </a:rPr>
              <a:t>mechanisms to notify users or administrators immediately upon </a:t>
            </a:r>
            <a:r>
              <a:rPr lang="en-US" sz="1400" dirty="0" err="1">
                <a:solidFill>
                  <a:schemeClr val="tx2"/>
                </a:solidFill>
                <a:latin typeface="Arial" panose="020B0604020202020204" pitchFamily="34" charset="0"/>
                <a:cs typeface="Arial" panose="020B0604020202020204" pitchFamily="34" charset="0"/>
              </a:rPr>
              <a:t>keylogger</a:t>
            </a:r>
            <a:r>
              <a:rPr lang="en-US" sz="1400" dirty="0">
                <a:solidFill>
                  <a:schemeClr val="tx2"/>
                </a:solidFill>
                <a:latin typeface="Arial" panose="020B0604020202020204" pitchFamily="34" charset="0"/>
                <a:cs typeface="Arial" panose="020B0604020202020204" pitchFamily="34" charset="0"/>
              </a:rPr>
              <a:t> </a:t>
            </a:r>
            <a:r>
              <a:rPr lang="en-US" sz="1400" dirty="0" smtClean="0">
                <a:solidFill>
                  <a:schemeClr val="tx2"/>
                </a:solidFill>
                <a:latin typeface="Arial" panose="020B0604020202020204" pitchFamily="34" charset="0"/>
                <a:cs typeface="Arial" panose="020B0604020202020204" pitchFamily="34" charset="0"/>
              </a:rPr>
              <a:t>detection. Consider </a:t>
            </a:r>
            <a:r>
              <a:rPr lang="en-US" sz="1400" dirty="0">
                <a:solidFill>
                  <a:schemeClr val="tx2"/>
                </a:solidFill>
                <a:latin typeface="Arial" panose="020B0604020202020204" pitchFamily="34" charset="0"/>
                <a:cs typeface="Arial" panose="020B0604020202020204" pitchFamily="34" charset="0"/>
              </a:rPr>
              <a:t>automated responses, such as disabling affected accounts or blocking malicious processes.</a:t>
            </a:r>
          </a:p>
          <a:p>
            <a:pPr marL="0" indent="0">
              <a:buNone/>
            </a:pPr>
            <a:r>
              <a:rPr lang="en-US" sz="1400" b="1" dirty="0">
                <a:latin typeface="Arial" panose="020B0604020202020204" pitchFamily="34" charset="0"/>
                <a:cs typeface="Arial" panose="020B0604020202020204" pitchFamily="34" charset="0"/>
              </a:rPr>
              <a:t>User Education and Awareness</a:t>
            </a:r>
            <a:r>
              <a:rPr lang="en-US" sz="1400" b="1" dirty="0"/>
              <a:t>:</a:t>
            </a:r>
          </a:p>
          <a:p>
            <a:pPr marL="228600" lvl="1" indent="73025"/>
            <a:r>
              <a:rPr lang="en-US" sz="1400" dirty="0" smtClean="0"/>
              <a:t> </a:t>
            </a:r>
            <a:r>
              <a:rPr lang="en-US" sz="1400" dirty="0" smtClean="0">
                <a:solidFill>
                  <a:schemeClr val="tx2"/>
                </a:solidFill>
                <a:latin typeface="Arial" panose="020B0604020202020204" pitchFamily="34" charset="0"/>
                <a:cs typeface="Arial" panose="020B0604020202020204" pitchFamily="34" charset="0"/>
              </a:rPr>
              <a:t>Educate </a:t>
            </a:r>
            <a:r>
              <a:rPr lang="en-US" sz="1400" dirty="0">
                <a:solidFill>
                  <a:schemeClr val="tx2"/>
                </a:solidFill>
                <a:latin typeface="Arial" panose="020B0604020202020204" pitchFamily="34" charset="0"/>
                <a:cs typeface="Arial" panose="020B0604020202020204" pitchFamily="34" charset="0"/>
              </a:rPr>
              <a:t>users about the risks of </a:t>
            </a:r>
            <a:r>
              <a:rPr lang="en-US" sz="1400" dirty="0" err="1">
                <a:solidFill>
                  <a:schemeClr val="tx2"/>
                </a:solidFill>
                <a:latin typeface="Arial" panose="020B0604020202020204" pitchFamily="34" charset="0"/>
                <a:cs typeface="Arial" panose="020B0604020202020204" pitchFamily="34" charset="0"/>
              </a:rPr>
              <a:t>keyloggers</a:t>
            </a:r>
            <a:r>
              <a:rPr lang="en-US" sz="1400" dirty="0">
                <a:solidFill>
                  <a:schemeClr val="tx2"/>
                </a:solidFill>
                <a:latin typeface="Arial" panose="020B0604020202020204" pitchFamily="34" charset="0"/>
                <a:cs typeface="Arial" panose="020B0604020202020204" pitchFamily="34" charset="0"/>
              </a:rPr>
              <a:t> and safe </a:t>
            </a:r>
            <a:r>
              <a:rPr lang="en-US" sz="1400" dirty="0" smtClean="0">
                <a:solidFill>
                  <a:schemeClr val="tx2"/>
                </a:solidFill>
                <a:latin typeface="Arial" panose="020B0604020202020204" pitchFamily="34" charset="0"/>
                <a:cs typeface="Arial" panose="020B0604020202020204" pitchFamily="34" charset="0"/>
              </a:rPr>
              <a:t>practices. Provide </a:t>
            </a:r>
            <a:r>
              <a:rPr lang="en-US" sz="1400" dirty="0">
                <a:solidFill>
                  <a:schemeClr val="tx2"/>
                </a:solidFill>
                <a:latin typeface="Arial" panose="020B0604020202020204" pitchFamily="34" charset="0"/>
                <a:cs typeface="Arial" panose="020B0604020202020204" pitchFamily="34" charset="0"/>
              </a:rPr>
              <a:t>guidelines on avoiding suspicious downloads, using virtual keyboards, and maintaining strong passwords</a:t>
            </a:r>
            <a:r>
              <a:rPr lang="en-US" sz="1400" b="1" dirty="0">
                <a:solidFill>
                  <a:schemeClr val="tx2"/>
                </a:solidFill>
                <a:latin typeface="Arial" panose="020B0604020202020204" pitchFamily="34" charset="0"/>
                <a:cs typeface="Arial" panose="020B0604020202020204" pitchFamily="34" charset="0"/>
              </a:rPr>
              <a:t>.</a:t>
            </a:r>
          </a:p>
          <a:p>
            <a:pPr marL="0" indent="0">
              <a:buNone/>
            </a:pPr>
            <a:r>
              <a:rPr lang="en-US" sz="1400" b="1" dirty="0">
                <a:latin typeface="Arial" panose="020B0604020202020204" pitchFamily="34" charset="0"/>
                <a:cs typeface="Arial" panose="020B0604020202020204" pitchFamily="34" charset="0"/>
              </a:rPr>
              <a:t>Privacy </a:t>
            </a:r>
            <a:r>
              <a:rPr lang="en-US" sz="1400" b="1" dirty="0" smtClean="0">
                <a:latin typeface="Arial" panose="020B0604020202020204" pitchFamily="34" charset="0"/>
                <a:cs typeface="Arial" panose="020B0604020202020204" pitchFamily="34" charset="0"/>
              </a:rPr>
              <a:t>Protection:</a:t>
            </a:r>
          </a:p>
          <a:p>
            <a:pPr marL="228600" lvl="1" indent="73025"/>
            <a:r>
              <a:rPr lang="en-US" sz="1400" dirty="0" smtClean="0">
                <a:solidFill>
                  <a:schemeClr val="tx2"/>
                </a:solidFill>
                <a:latin typeface="Arial" panose="020B0604020202020204" pitchFamily="34" charset="0"/>
                <a:cs typeface="Arial" panose="020B0604020202020204" pitchFamily="34" charset="0"/>
              </a:rPr>
              <a:t> Explore </a:t>
            </a:r>
            <a:r>
              <a:rPr lang="en-US" sz="1400" dirty="0">
                <a:solidFill>
                  <a:schemeClr val="tx2"/>
                </a:solidFill>
                <a:latin typeface="Arial" panose="020B0604020202020204" pitchFamily="34" charset="0"/>
                <a:cs typeface="Arial" panose="020B0604020202020204" pitchFamily="34" charset="0"/>
              </a:rPr>
              <a:t>encryption techniques to protect captured keystrokes during </a:t>
            </a:r>
            <a:r>
              <a:rPr lang="en-US" sz="1400" dirty="0" smtClean="0">
                <a:solidFill>
                  <a:schemeClr val="tx2"/>
                </a:solidFill>
                <a:latin typeface="Arial" panose="020B0604020202020204" pitchFamily="34" charset="0"/>
                <a:cs typeface="Arial" panose="020B0604020202020204" pitchFamily="34" charset="0"/>
              </a:rPr>
              <a:t>transmission. Implement </a:t>
            </a:r>
            <a:r>
              <a:rPr lang="en-US" sz="1400" dirty="0">
                <a:solidFill>
                  <a:schemeClr val="tx2"/>
                </a:solidFill>
                <a:latin typeface="Arial" panose="020B0604020202020204" pitchFamily="34" charset="0"/>
                <a:cs typeface="Arial" panose="020B0604020202020204" pitchFamily="34" charset="0"/>
              </a:rPr>
              <a:t>secure storage mechanisms for log </a:t>
            </a:r>
            <a:r>
              <a:rPr lang="en-US" sz="1400" dirty="0" smtClean="0">
                <a:solidFill>
                  <a:schemeClr val="tx2"/>
                </a:solidFill>
                <a:latin typeface="Arial" panose="020B0604020202020204" pitchFamily="34" charset="0"/>
                <a:cs typeface="Arial" panose="020B0604020202020204" pitchFamily="34" charset="0"/>
              </a:rPr>
              <a:t>files. Consider </a:t>
            </a:r>
            <a:r>
              <a:rPr lang="en-US" sz="1400" dirty="0">
                <a:solidFill>
                  <a:schemeClr val="tx2"/>
                </a:solidFill>
                <a:latin typeface="Arial" panose="020B0604020202020204" pitchFamily="34" charset="0"/>
                <a:cs typeface="Arial" panose="020B0604020202020204" pitchFamily="34" charset="0"/>
              </a:rPr>
              <a:t>user consent and privacy </a:t>
            </a:r>
            <a:r>
              <a:rPr lang="en-US" sz="1400" dirty="0" smtClean="0">
                <a:solidFill>
                  <a:schemeClr val="tx2"/>
                </a:solidFill>
                <a:latin typeface="Arial" panose="020B0604020202020204" pitchFamily="34" charset="0"/>
                <a:cs typeface="Arial" panose="020B0604020202020204" pitchFamily="34" charset="0"/>
              </a:rPr>
              <a:t>implications .Remember </a:t>
            </a:r>
            <a:r>
              <a:rPr lang="en-US" sz="1400" dirty="0">
                <a:solidFill>
                  <a:schemeClr val="tx2"/>
                </a:solidFill>
                <a:latin typeface="Arial" panose="020B0604020202020204" pitchFamily="34" charset="0"/>
                <a:cs typeface="Arial" panose="020B0604020202020204" pitchFamily="34" charset="0"/>
              </a:rPr>
              <a:t>that ethical considerations are crucial when developing and deploying </a:t>
            </a:r>
            <a:r>
              <a:rPr lang="en-US" sz="1400" dirty="0" err="1">
                <a:solidFill>
                  <a:schemeClr val="tx2"/>
                </a:solidFill>
                <a:latin typeface="Arial" panose="020B0604020202020204" pitchFamily="34" charset="0"/>
                <a:cs typeface="Arial" panose="020B0604020202020204" pitchFamily="34" charset="0"/>
              </a:rPr>
              <a:t>keyloggers</a:t>
            </a:r>
            <a:r>
              <a:rPr lang="en-US" sz="1400" dirty="0">
                <a:solidFill>
                  <a:schemeClr val="tx2"/>
                </a:solidFill>
                <a:latin typeface="Arial" panose="020B0604020202020204" pitchFamily="34" charset="0"/>
                <a:cs typeface="Arial" panose="020B0604020202020204" pitchFamily="34" charset="0"/>
              </a:rPr>
              <a:t>. Always prioritize user privacy and security.</a:t>
            </a:r>
          </a:p>
          <a:p>
            <a:pPr marL="228600" indent="0"/>
            <a:endParaRPr lang="en-US" sz="14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93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openxmlformats.org/package/2006/metadata/core-properties"/>
    <ds:schemaRef ds:uri="4873beb7-5857-4685-be1f-d57550cc96cc"/>
    <ds:schemaRef ds:uri="http://schemas.microsoft.com/office/2006/metadata/properties"/>
    <ds:schemaRef ds:uri="http://schemas.microsoft.com/office/infopath/2007/PartnerControl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179</TotalTime>
  <Words>691</Words>
  <Application>Microsoft Office PowerPoint</Application>
  <PresentationFormat>Custom</PresentationFormat>
  <Paragraphs>95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Calibri</vt:lpstr>
      <vt:lpstr>Constantia</vt:lpstr>
      <vt:lpstr>Courier New</vt:lpstr>
      <vt:lpstr>Books Classic 16x9</vt:lpstr>
      <vt:lpstr>KEYLOGGER PROJECT</vt:lpstr>
      <vt:lpstr>OUTLINE</vt:lpstr>
      <vt:lpstr>PowerPoint Presentation</vt:lpstr>
      <vt:lpstr>Proposed Solution</vt:lpstr>
      <vt:lpstr>System  Approach</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PROJECT</dc:title>
  <dc:creator>admin</dc:creator>
  <cp:lastModifiedBy>admin</cp:lastModifiedBy>
  <cp:revision>29</cp:revision>
  <dcterms:created xsi:type="dcterms:W3CDTF">2024-04-04T04:31:45Z</dcterms:created>
  <dcterms:modified xsi:type="dcterms:W3CDTF">2024-04-04T07:31:09Z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