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81" r:id="rId18"/>
    <p:sldId id="282" r:id="rId19"/>
    <p:sldId id="27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74" r:id="rId31"/>
    <p:sldId id="277" r:id="rId32"/>
    <p:sldId id="283" r:id="rId33"/>
    <p:sldId id="275" r:id="rId34"/>
    <p:sldId id="276" r:id="rId35"/>
    <p:sldId id="27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895FD-2729-4E69-AB26-D9030A420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707D4AB-E946-431C-A0A5-88B89CB9BB6C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altLang="en-IN" b="1" dirty="0"/>
            <a:t>PREDICTING HEART DISEASE USING MACHINE LEARNING ALGORITHM</a:t>
          </a:r>
          <a:r>
            <a:rPr lang="en-SG" altLang="en-IN" b="1" dirty="0"/>
            <a:t/>
          </a:r>
          <a:endParaRPr lang="en-SG" altLang="en-IN" b="1" dirty="0"/>
        </a:p>
      </dgm:t>
    </dgm:pt>
    <dgm:pt modelId="{31B694B8-88F8-45AE-A4A6-FC46137C4D4A}" cxnId="{234C0C25-E4E8-4BCC-B4D7-1ADFA4C8C44F}" type="parTrans">
      <dgm:prSet/>
      <dgm:spPr/>
      <dgm:t>
        <a:bodyPr/>
        <a:lstStyle/>
        <a:p>
          <a:endParaRPr lang="en-IN"/>
        </a:p>
      </dgm:t>
    </dgm:pt>
    <dgm:pt modelId="{9F5455D0-E4ED-4D12-BC2A-CFE69DE08951}" cxnId="{234C0C25-E4E8-4BCC-B4D7-1ADFA4C8C44F}" type="sibTrans">
      <dgm:prSet/>
      <dgm:spPr/>
      <dgm:t>
        <a:bodyPr/>
        <a:lstStyle/>
        <a:p>
          <a:endParaRPr lang="en-IN"/>
        </a:p>
      </dgm:t>
    </dgm:pt>
    <dgm:pt modelId="{B195220D-B515-4A7F-AE1B-E7B42D528F43}" type="pres">
      <dgm:prSet presAssocID="{CF9895FD-2729-4E69-AB26-D9030A420F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2D258F4-7C84-4174-A1DD-EF240F3E99F2}" type="pres">
      <dgm:prSet presAssocID="{E707D4AB-E946-431C-A0A5-88B89CB9BB6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34C0C25-E4E8-4BCC-B4D7-1ADFA4C8C44F}" srcId="{CF9895FD-2729-4E69-AB26-D9030A420F09}" destId="{E707D4AB-E946-431C-A0A5-88B89CB9BB6C}" srcOrd="0" destOrd="0" parTransId="{31B694B8-88F8-45AE-A4A6-FC46137C4D4A}" sibTransId="{9F5455D0-E4ED-4D12-BC2A-CFE69DE08951}"/>
    <dgm:cxn modelId="{37115081-7C8C-4AAE-8F71-78CA8F8F33A1}" type="presOf" srcId="{CF9895FD-2729-4E69-AB26-D9030A420F09}" destId="{B195220D-B515-4A7F-AE1B-E7B42D528F43}" srcOrd="0" destOrd="0" presId="urn:microsoft.com/office/officeart/2005/8/layout/vList2"/>
    <dgm:cxn modelId="{AAFB8B7C-9513-4040-8535-67E6E7B0D743}" type="presParOf" srcId="{B195220D-B515-4A7F-AE1B-E7B42D528F43}" destId="{B2D258F4-7C84-4174-A1DD-EF240F3E99F2}" srcOrd="0" destOrd="0" presId="urn:microsoft.com/office/officeart/2005/8/layout/vList2"/>
    <dgm:cxn modelId="{4F6E2962-1A65-4ACF-9682-349325807368}" type="presOf" srcId="{E707D4AB-E946-431C-A0A5-88B89CB9BB6C}" destId="{B2D258F4-7C84-4174-A1DD-EF240F3E99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29EFD0-5DA5-4FA1-BDA6-FFB8638B27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55E8EA4-4F62-4671-B3B4-D680F944370D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E</a:t>
          </a:r>
          <a:r>
            <a:rPr lang="en-SG" altLang="en-IN" dirty="0" smtClean="0"/>
            <a:t>XISTING SYSTEM</a:t>
          </a:r>
          <a:r>
            <a:rPr lang="en-IN" dirty="0" smtClean="0"/>
            <a:t> (contd..)</a:t>
          </a:r>
          <a:r>
            <a:rPr lang="en-IN" dirty="0"/>
            <a:t/>
          </a:r>
          <a:endParaRPr lang="en-IN" dirty="0"/>
        </a:p>
      </dgm:t>
    </dgm:pt>
    <dgm:pt modelId="{7F6AD1D0-F2B9-4576-AF96-2733CCC3FD4E}" cxnId="{01328AE4-5F49-4819-9648-68F002E8A101}" type="parTrans">
      <dgm:prSet/>
      <dgm:spPr/>
      <dgm:t>
        <a:bodyPr/>
        <a:lstStyle/>
        <a:p>
          <a:endParaRPr lang="en-IN"/>
        </a:p>
      </dgm:t>
    </dgm:pt>
    <dgm:pt modelId="{52344F60-9D71-4F63-9C44-373B906D077F}" cxnId="{01328AE4-5F49-4819-9648-68F002E8A101}" type="sibTrans">
      <dgm:prSet/>
      <dgm:spPr/>
      <dgm:t>
        <a:bodyPr/>
        <a:lstStyle/>
        <a:p>
          <a:endParaRPr lang="en-IN"/>
        </a:p>
      </dgm:t>
    </dgm:pt>
    <dgm:pt modelId="{C9306CA8-DC59-4B84-9474-F3D397772ADD}" type="pres">
      <dgm:prSet presAssocID="{3729EFD0-5DA5-4FA1-BDA6-FFB8638B27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B6B4BB-BEB6-448C-B930-8824EC99A5FE}" type="pres">
      <dgm:prSet presAssocID="{D55E8EA4-4F62-4671-B3B4-D680F94437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328AE4-5F49-4819-9648-68F002E8A101}" srcId="{3729EFD0-5DA5-4FA1-BDA6-FFB8638B276F}" destId="{D55E8EA4-4F62-4671-B3B4-D680F944370D}" srcOrd="0" destOrd="0" parTransId="{7F6AD1D0-F2B9-4576-AF96-2733CCC3FD4E}" sibTransId="{52344F60-9D71-4F63-9C44-373B906D077F}"/>
    <dgm:cxn modelId="{E4595F6C-AA1B-469B-981B-37F49EF02819}" type="presOf" srcId="{3729EFD0-5DA5-4FA1-BDA6-FFB8638B276F}" destId="{C9306CA8-DC59-4B84-9474-F3D397772ADD}" srcOrd="0" destOrd="0" presId="urn:microsoft.com/office/officeart/2005/8/layout/vList2"/>
    <dgm:cxn modelId="{2AE76532-F4D0-46FB-BDAD-A9BC252DBB26}" type="presParOf" srcId="{C9306CA8-DC59-4B84-9474-F3D397772ADD}" destId="{F8B6B4BB-BEB6-448C-B930-8824EC99A5FE}" srcOrd="0" destOrd="0" presId="urn:microsoft.com/office/officeart/2005/8/layout/vList2"/>
    <dgm:cxn modelId="{3BDCF107-6429-44C3-A5B3-3D323EE1F27B}" type="presOf" srcId="{D55E8EA4-4F62-4671-B3B4-D680F944370D}" destId="{F8B6B4BB-BEB6-448C-B930-8824EC99A5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685E7E-6745-4FE3-82D6-55306126C8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4DC2233-3A68-4994-9075-9CE892748509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</a:t>
          </a:r>
          <a:r>
            <a:rPr lang="en-SG" altLang="en-IN" dirty="0" smtClean="0"/>
            <a:t>ROPOSED SYSTEM</a:t>
          </a:r>
          <a:r>
            <a:rPr lang="en-SG" altLang="en-IN" dirty="0" smtClean="0"/>
            <a:t/>
          </a:r>
          <a:endParaRPr lang="en-SG" altLang="en-IN" dirty="0" smtClean="0"/>
        </a:p>
      </dgm:t>
    </dgm:pt>
    <dgm:pt modelId="{B9DE7AF1-D985-4126-897D-FDB266E1C058}" cxnId="{A1C0C56F-7EA4-4F3D-97E6-F6F0907C2398}" type="parTrans">
      <dgm:prSet/>
      <dgm:spPr/>
      <dgm:t>
        <a:bodyPr/>
        <a:lstStyle/>
        <a:p>
          <a:endParaRPr lang="en-IN"/>
        </a:p>
      </dgm:t>
    </dgm:pt>
    <dgm:pt modelId="{712DDF13-6E5B-4E25-BAF1-4994640C90C7}" cxnId="{A1C0C56F-7EA4-4F3D-97E6-F6F0907C2398}" type="sibTrans">
      <dgm:prSet/>
      <dgm:spPr/>
      <dgm:t>
        <a:bodyPr/>
        <a:lstStyle/>
        <a:p>
          <a:endParaRPr lang="en-IN"/>
        </a:p>
      </dgm:t>
    </dgm:pt>
    <dgm:pt modelId="{7472A8C9-D7DB-45DB-B962-57BD35CA8E73}" type="pres">
      <dgm:prSet presAssocID="{6E685E7E-6745-4FE3-82D6-55306126C8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B33E477-E7DD-4114-959A-4DD727D1238D}" type="pres">
      <dgm:prSet presAssocID="{64DC2233-3A68-4994-9075-9CE8927485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1C0C56F-7EA4-4F3D-97E6-F6F0907C2398}" srcId="{6E685E7E-6745-4FE3-82D6-55306126C89B}" destId="{64DC2233-3A68-4994-9075-9CE892748509}" srcOrd="0" destOrd="0" parTransId="{B9DE7AF1-D985-4126-897D-FDB266E1C058}" sibTransId="{712DDF13-6E5B-4E25-BAF1-4994640C90C7}"/>
    <dgm:cxn modelId="{0230C6ED-745F-4BB0-B80B-0D12107DB27D}" type="presOf" srcId="{6E685E7E-6745-4FE3-82D6-55306126C89B}" destId="{7472A8C9-D7DB-45DB-B962-57BD35CA8E73}" srcOrd="0" destOrd="0" presId="urn:microsoft.com/office/officeart/2005/8/layout/vList2"/>
    <dgm:cxn modelId="{4A125930-A65A-49FF-88D4-4B1EDE7FD10E}" type="presParOf" srcId="{7472A8C9-D7DB-45DB-B962-57BD35CA8E73}" destId="{EB33E477-E7DD-4114-959A-4DD727D1238D}" srcOrd="0" destOrd="0" presId="urn:microsoft.com/office/officeart/2005/8/layout/vList2"/>
    <dgm:cxn modelId="{28E5CDA5-B5BC-4655-98B1-A65EB1264ED7}" type="presOf" srcId="{64DC2233-3A68-4994-9075-9CE892748509}" destId="{EB33E477-E7DD-4114-959A-4DD727D123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399E74B-797D-465C-9A5E-8F4E46160F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4D95D16-560E-4025-B6AA-25179E0CED3D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altLang="en-IN" dirty="0" smtClean="0">
              <a:solidFill>
                <a:schemeClr val="bg1"/>
              </a:solidFill>
              <a:sym typeface="+mn-ea"/>
            </a:rPr>
            <a:t>SYSTEM </a:t>
          </a:r>
          <a:r>
            <a:rPr lang="en-SG" altLang="en-IN" dirty="0" smtClean="0">
              <a:solidFill>
                <a:schemeClr val="bg1"/>
              </a:solidFill>
              <a:sym typeface="+mn-ea"/>
            </a:rPr>
            <a:t>ARCHITECTURE </a:t>
          </a:r>
          <a:r>
            <a:rPr lang="en-SG" altLang="en-IN" dirty="0" smtClean="0">
              <a:solidFill>
                <a:schemeClr val="bg1"/>
              </a:solidFill>
              <a:sym typeface="+mn-ea"/>
            </a:rPr>
            <a:t>:</a:t>
          </a:r>
          <a:r>
            <a:rPr lang="en-SG" altLang="en-IN" dirty="0" smtClean="0">
              <a:solidFill>
                <a:schemeClr val="bg1"/>
              </a:solidFill>
              <a:sym typeface="+mn-ea"/>
            </a:rPr>
            <a:t/>
          </a:r>
          <a:endParaRPr lang="en-SG" altLang="en-IN" dirty="0" smtClean="0">
            <a:solidFill>
              <a:schemeClr val="bg1"/>
            </a:solidFill>
            <a:sym typeface="+mn-ea"/>
          </a:endParaRPr>
        </a:p>
      </dgm:t>
    </dgm:pt>
    <dgm:pt modelId="{55843F58-D4DA-4940-885F-8A6A02F44BC1}" cxnId="{14A5199F-7689-419C-8543-0966374C3759}" type="parTrans">
      <dgm:prSet/>
      <dgm:spPr/>
      <dgm:t>
        <a:bodyPr/>
        <a:lstStyle/>
        <a:p>
          <a:endParaRPr lang="en-IN"/>
        </a:p>
      </dgm:t>
    </dgm:pt>
    <dgm:pt modelId="{4E41DE37-B17B-4364-B09C-B074A56DFA6C}" cxnId="{14A5199F-7689-419C-8543-0966374C3759}" type="sibTrans">
      <dgm:prSet/>
      <dgm:spPr/>
      <dgm:t>
        <a:bodyPr/>
        <a:lstStyle/>
        <a:p>
          <a:endParaRPr lang="en-IN"/>
        </a:p>
      </dgm:t>
    </dgm:pt>
    <dgm:pt modelId="{D57960C9-AF57-4420-9C3F-103F6F13EC95}" type="pres">
      <dgm:prSet presAssocID="{C399E74B-797D-465C-9A5E-8F4E46160F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9472C2C-2915-4F30-9636-B49E4E7D7CCF}" type="pres">
      <dgm:prSet presAssocID="{04D95D16-560E-4025-B6AA-25179E0CED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A5199F-7689-419C-8543-0966374C3759}" srcId="{C399E74B-797D-465C-9A5E-8F4E46160FC9}" destId="{04D95D16-560E-4025-B6AA-25179E0CED3D}" srcOrd="0" destOrd="0" parTransId="{55843F58-D4DA-4940-885F-8A6A02F44BC1}" sibTransId="{4E41DE37-B17B-4364-B09C-B074A56DFA6C}"/>
    <dgm:cxn modelId="{53C8B0F1-5C06-40D2-A5D5-6CDFAE7DD4BD}" type="presOf" srcId="{C399E74B-797D-465C-9A5E-8F4E46160FC9}" destId="{D57960C9-AF57-4420-9C3F-103F6F13EC95}" srcOrd="0" destOrd="0" presId="urn:microsoft.com/office/officeart/2005/8/layout/vList2"/>
    <dgm:cxn modelId="{0511D02B-2AFC-497E-8B95-DEBCB4619964}" type="presParOf" srcId="{D57960C9-AF57-4420-9C3F-103F6F13EC95}" destId="{69472C2C-2915-4F30-9636-B49E4E7D7CCF}" srcOrd="0" destOrd="0" presId="urn:microsoft.com/office/officeart/2005/8/layout/vList2"/>
    <dgm:cxn modelId="{040D9B1D-C2C0-4D53-A7E6-5CF9C81595EB}" type="presOf" srcId="{04D95D16-560E-4025-B6AA-25179E0CED3D}" destId="{69472C2C-2915-4F30-9636-B49E4E7D7C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DBFDB4-DDBD-4FF5-8B3E-6EE1DCB998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1A053D2-AA35-4C80-9834-8C0E3F8B144E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</a:t>
          </a:r>
          <a:r>
            <a:rPr lang="en-SG" altLang="en-IN" dirty="0" smtClean="0"/>
            <a:t>ROPOSED SYSTEM</a:t>
          </a:r>
          <a:r>
            <a:rPr lang="en-IN" dirty="0" smtClean="0"/>
            <a:t> (contd..)</a:t>
          </a:r>
          <a:r>
            <a:rPr lang="en-IN" dirty="0"/>
            <a:t/>
          </a:r>
          <a:endParaRPr lang="en-IN" dirty="0"/>
        </a:p>
      </dgm:t>
    </dgm:pt>
    <dgm:pt modelId="{EB4AD72B-A7AB-49BD-85CE-292712E4D35B}" cxnId="{F5D0055E-8743-4534-A3BD-F3C7726D563A}" type="parTrans">
      <dgm:prSet/>
      <dgm:spPr/>
      <dgm:t>
        <a:bodyPr/>
        <a:lstStyle/>
        <a:p>
          <a:endParaRPr lang="en-IN"/>
        </a:p>
      </dgm:t>
    </dgm:pt>
    <dgm:pt modelId="{958F1FD0-C9C9-4EF6-9DA8-45BBDD49AC65}" cxnId="{F5D0055E-8743-4534-A3BD-F3C7726D563A}" type="sibTrans">
      <dgm:prSet/>
      <dgm:spPr/>
      <dgm:t>
        <a:bodyPr/>
        <a:lstStyle/>
        <a:p>
          <a:endParaRPr lang="en-IN"/>
        </a:p>
      </dgm:t>
    </dgm:pt>
    <dgm:pt modelId="{95C7CE46-BE19-4AAC-BE6D-A8ADD78FAD73}" type="pres">
      <dgm:prSet presAssocID="{1DDBFDB4-DDBD-4FF5-8B3E-6EE1DCB998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5AB0DAB-E767-4A6C-9A60-D3DD2675E8FC}" type="pres">
      <dgm:prSet presAssocID="{F1A053D2-AA35-4C80-9834-8C0E3F8B14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5D0055E-8743-4534-A3BD-F3C7726D563A}" srcId="{1DDBFDB4-DDBD-4FF5-8B3E-6EE1DCB998A1}" destId="{F1A053D2-AA35-4C80-9834-8C0E3F8B144E}" srcOrd="0" destOrd="0" parTransId="{EB4AD72B-A7AB-49BD-85CE-292712E4D35B}" sibTransId="{958F1FD0-C9C9-4EF6-9DA8-45BBDD49AC65}"/>
    <dgm:cxn modelId="{AD05168C-87E9-40A8-89EB-297A52EE3628}" type="presOf" srcId="{1DDBFDB4-DDBD-4FF5-8B3E-6EE1DCB998A1}" destId="{95C7CE46-BE19-4AAC-BE6D-A8ADD78FAD73}" srcOrd="0" destOrd="0" presId="urn:microsoft.com/office/officeart/2005/8/layout/vList2"/>
    <dgm:cxn modelId="{98B893AF-7FAA-4277-B11F-FDB462C7E45C}" type="presParOf" srcId="{95C7CE46-BE19-4AAC-BE6D-A8ADD78FAD73}" destId="{D5AB0DAB-E767-4A6C-9A60-D3DD2675E8FC}" srcOrd="0" destOrd="0" presId="urn:microsoft.com/office/officeart/2005/8/layout/vList2"/>
    <dgm:cxn modelId="{46AAF67F-4C2D-430E-B0BE-A5C94C7435B5}" type="presOf" srcId="{F1A053D2-AA35-4C80-9834-8C0E3F8B144E}" destId="{D5AB0DAB-E767-4A6C-9A60-D3DD2675E8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A0CF88-7F17-4822-9BEF-29D7AE4AB5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F17AC34-457A-48CF-B255-6943B6A1A233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PR</a:t>
          </a:r>
          <a:r>
            <a:rPr lang="en-SG" altLang="en-IN" dirty="0" smtClean="0"/>
            <a:t>OPOSED SYSTEM</a:t>
          </a:r>
          <a:r>
            <a:rPr lang="en-IN" dirty="0" smtClean="0"/>
            <a:t> (contd..)</a:t>
          </a:r>
          <a:r>
            <a:rPr lang="en-IN" dirty="0"/>
            <a:t/>
          </a:r>
          <a:endParaRPr lang="en-IN" dirty="0"/>
        </a:p>
      </dgm:t>
    </dgm:pt>
    <dgm:pt modelId="{1C4FA591-B766-4CE4-90EB-4F9807E6C1FF}" cxnId="{58131BF2-1117-479E-B1EE-0053B8703E98}" type="parTrans">
      <dgm:prSet/>
      <dgm:spPr/>
      <dgm:t>
        <a:bodyPr/>
        <a:lstStyle/>
        <a:p>
          <a:endParaRPr lang="en-IN"/>
        </a:p>
      </dgm:t>
    </dgm:pt>
    <dgm:pt modelId="{54BDE711-F468-47FA-B690-BAA2A991B80B}" cxnId="{58131BF2-1117-479E-B1EE-0053B8703E98}" type="sibTrans">
      <dgm:prSet/>
      <dgm:spPr/>
      <dgm:t>
        <a:bodyPr/>
        <a:lstStyle/>
        <a:p>
          <a:endParaRPr lang="en-IN"/>
        </a:p>
      </dgm:t>
    </dgm:pt>
    <dgm:pt modelId="{890A9F52-643A-4D3A-9156-5FD55B6B48FD}" type="pres">
      <dgm:prSet presAssocID="{AFA0CF88-7F17-4822-9BEF-29D7AE4AB5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BEE6B1B-A299-4CF5-8935-36CC63B4E663}" type="pres">
      <dgm:prSet presAssocID="{BF17AC34-457A-48CF-B255-6943B6A1A23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8131BF2-1117-479E-B1EE-0053B8703E98}" srcId="{AFA0CF88-7F17-4822-9BEF-29D7AE4AB567}" destId="{BF17AC34-457A-48CF-B255-6943B6A1A233}" srcOrd="0" destOrd="0" parTransId="{1C4FA591-B766-4CE4-90EB-4F9807E6C1FF}" sibTransId="{54BDE711-F468-47FA-B690-BAA2A991B80B}"/>
    <dgm:cxn modelId="{9C4D494A-4802-4F2F-8148-36303D91B2E1}" type="presOf" srcId="{AFA0CF88-7F17-4822-9BEF-29D7AE4AB567}" destId="{890A9F52-643A-4D3A-9156-5FD55B6B48FD}" srcOrd="0" destOrd="0" presId="urn:microsoft.com/office/officeart/2005/8/layout/vList2"/>
    <dgm:cxn modelId="{548F2CEB-D2A3-476E-B8D4-5B215D2EC122}" type="presParOf" srcId="{890A9F52-643A-4D3A-9156-5FD55B6B48FD}" destId="{8BEE6B1B-A299-4CF5-8935-36CC63B4E663}" srcOrd="0" destOrd="0" presId="urn:microsoft.com/office/officeart/2005/8/layout/vList2"/>
    <dgm:cxn modelId="{835E1954-4C1D-40DC-A5EB-DE1A5DB61F25}" type="presOf" srcId="{BF17AC34-457A-48CF-B255-6943B6A1A233}" destId="{8BEE6B1B-A299-4CF5-8935-36CC63B4E6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B2219D8-8EAB-42BD-AC5E-350B14367D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352B075-76F3-4069-92BB-559B9DC4B9D4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>
              <a:sym typeface="+mn-ea"/>
            </a:rPr>
            <a:t>PR</a:t>
          </a:r>
          <a:r>
            <a:rPr lang="en-SG" altLang="en-IN" dirty="0" smtClean="0">
              <a:sym typeface="+mn-ea"/>
            </a:rPr>
            <a:t>OPOSED SYSTEM</a:t>
          </a:r>
          <a:r>
            <a:rPr lang="en-IN" dirty="0" smtClean="0"/>
            <a:t> </a:t>
          </a:r>
          <a:r>
            <a:rPr lang="en-IN" dirty="0"/>
            <a:t/>
          </a:r>
          <a:endParaRPr lang="en-IN" dirty="0"/>
        </a:p>
      </dgm:t>
    </dgm:pt>
    <dgm:pt modelId="{4EFBACFE-1418-4313-990E-0D22988956C8}" cxnId="{94B2EE1B-1A34-4E77-BB73-F17DFE7E8C29}" type="parTrans">
      <dgm:prSet/>
      <dgm:spPr/>
      <dgm:t>
        <a:bodyPr/>
        <a:lstStyle/>
        <a:p>
          <a:endParaRPr lang="en-IN"/>
        </a:p>
      </dgm:t>
    </dgm:pt>
    <dgm:pt modelId="{B618E540-EDD1-4728-90A2-12F18E23EEF7}" cxnId="{94B2EE1B-1A34-4E77-BB73-F17DFE7E8C29}" type="sibTrans">
      <dgm:prSet/>
      <dgm:spPr/>
      <dgm:t>
        <a:bodyPr/>
        <a:lstStyle/>
        <a:p>
          <a:endParaRPr lang="en-IN"/>
        </a:p>
      </dgm:t>
    </dgm:pt>
    <dgm:pt modelId="{4A4134A9-8BD5-4828-8291-AD28DBA8486E}" type="pres">
      <dgm:prSet presAssocID="{9B2219D8-8EAB-42BD-AC5E-350B14367D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394D351-013E-406B-829F-AAEE7B7F8B8B}" type="pres">
      <dgm:prSet presAssocID="{D352B075-76F3-4069-92BB-559B9DC4B9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4B2EE1B-1A34-4E77-BB73-F17DFE7E8C29}" srcId="{9B2219D8-8EAB-42BD-AC5E-350B14367D90}" destId="{D352B075-76F3-4069-92BB-559B9DC4B9D4}" srcOrd="0" destOrd="0" parTransId="{4EFBACFE-1418-4313-990E-0D22988956C8}" sibTransId="{B618E540-EDD1-4728-90A2-12F18E23EEF7}"/>
    <dgm:cxn modelId="{469DD095-1B2E-4412-AB69-8C993697C9D8}" type="presOf" srcId="{9B2219D8-8EAB-42BD-AC5E-350B14367D90}" destId="{4A4134A9-8BD5-4828-8291-AD28DBA8486E}" srcOrd="0" destOrd="0" presId="urn:microsoft.com/office/officeart/2005/8/layout/vList2"/>
    <dgm:cxn modelId="{5C5CCF31-EA07-4337-87D5-9F2D756A5AA3}" type="presParOf" srcId="{4A4134A9-8BD5-4828-8291-AD28DBA8486E}" destId="{6394D351-013E-406B-829F-AAEE7B7F8B8B}" srcOrd="0" destOrd="0" presId="urn:microsoft.com/office/officeart/2005/8/layout/vList2"/>
    <dgm:cxn modelId="{ED10F356-A534-4C01-B34C-25EF0FDD3A64}" type="presOf" srcId="{D352B075-76F3-4069-92BB-559B9DC4B9D4}" destId="{6394D351-013E-406B-829F-AAEE7B7F8B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75D750-CE9A-44B7-B2C6-3464702C55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3EB4EE-3D97-4491-BE66-D8DA0DBC1A4C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altLang="en-IN" dirty="0"/>
            <a:t>ALGORITHMS USED  - Module 2</a:t>
          </a:r>
          <a:endParaRPr lang="en-SG" altLang="en-IN" dirty="0"/>
        </a:p>
      </dgm:t>
    </dgm:pt>
    <dgm:pt modelId="{72113EB1-27EE-41A4-8E56-4763435CAE86}" cxnId="{33FB7B6D-B457-4834-9F02-1EF1C0E09B0C}" type="parTrans">
      <dgm:prSet/>
      <dgm:spPr/>
      <dgm:t>
        <a:bodyPr/>
        <a:lstStyle/>
        <a:p>
          <a:endParaRPr lang="en-IN"/>
        </a:p>
      </dgm:t>
    </dgm:pt>
    <dgm:pt modelId="{72F0CED0-878C-4CC7-A53F-A758F0E04ED9}" cxnId="{33FB7B6D-B457-4834-9F02-1EF1C0E09B0C}" type="sibTrans">
      <dgm:prSet/>
      <dgm:spPr/>
      <dgm:t>
        <a:bodyPr/>
        <a:lstStyle/>
        <a:p>
          <a:endParaRPr lang="en-IN"/>
        </a:p>
      </dgm:t>
    </dgm:pt>
    <dgm:pt modelId="{7C4F7025-2DD0-4BA7-B32B-5ED87AE238F5}" type="pres">
      <dgm:prSet presAssocID="{FF75D750-CE9A-44B7-B2C6-3464702C55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9B27C1-D044-4085-B74A-E51E143C1FE6}" type="pres">
      <dgm:prSet presAssocID="{A53EB4EE-3D97-4491-BE66-D8DA0DBC1A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3FB7B6D-B457-4834-9F02-1EF1C0E09B0C}" srcId="{FF75D750-CE9A-44B7-B2C6-3464702C55EB}" destId="{A53EB4EE-3D97-4491-BE66-D8DA0DBC1A4C}" srcOrd="0" destOrd="0" parTransId="{72113EB1-27EE-41A4-8E56-4763435CAE86}" sibTransId="{72F0CED0-878C-4CC7-A53F-A758F0E04ED9}"/>
    <dgm:cxn modelId="{A4C49713-6109-4F4C-A929-32A3EE06DD85}" type="presOf" srcId="{FF75D750-CE9A-44B7-B2C6-3464702C55EB}" destId="{7C4F7025-2DD0-4BA7-B32B-5ED87AE238F5}" srcOrd="0" destOrd="0" presId="urn:microsoft.com/office/officeart/2005/8/layout/vList2"/>
    <dgm:cxn modelId="{318AFEAB-2AC6-4AEE-9907-DBFA84186980}" type="presParOf" srcId="{7C4F7025-2DD0-4BA7-B32B-5ED87AE238F5}" destId="{ED9B27C1-D044-4085-B74A-E51E143C1FE6}" srcOrd="0" destOrd="0" presId="urn:microsoft.com/office/officeart/2005/8/layout/vList2"/>
    <dgm:cxn modelId="{A1147801-22E6-4DE3-98C4-8DF0937F1FCA}" type="presOf" srcId="{A53EB4EE-3D97-4491-BE66-D8DA0DBC1A4C}" destId="{ED9B27C1-D044-4085-B74A-E51E143C1F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D529C0-F8A1-4D11-90EC-79F338B34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3599E74-5117-4D3D-A622-E0F264CBC782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CO</a:t>
          </a:r>
          <a:r>
            <a:rPr lang="en-SG" altLang="en-IN" dirty="0" smtClean="0"/>
            <a:t>MPARATIVE RESULTS</a:t>
          </a:r>
          <a:r>
            <a:rPr lang="en-SG" altLang="en-IN" dirty="0" smtClean="0"/>
            <a:t/>
          </a:r>
          <a:endParaRPr lang="en-SG" altLang="en-IN" dirty="0" smtClean="0"/>
        </a:p>
      </dgm:t>
    </dgm:pt>
    <dgm:pt modelId="{13EB4C00-A657-4DAF-8D06-24D7A24AAE33}" cxnId="{3F4365F5-9AAE-40FD-834F-48C1FFF43219}" type="parTrans">
      <dgm:prSet/>
      <dgm:spPr/>
      <dgm:t>
        <a:bodyPr/>
        <a:lstStyle/>
        <a:p>
          <a:endParaRPr lang="en-IN"/>
        </a:p>
      </dgm:t>
    </dgm:pt>
    <dgm:pt modelId="{6C2815BB-2B2D-4477-84CB-4F2211E9A1B8}" cxnId="{3F4365F5-9AAE-40FD-834F-48C1FFF43219}" type="sibTrans">
      <dgm:prSet/>
      <dgm:spPr/>
      <dgm:t>
        <a:bodyPr/>
        <a:lstStyle/>
        <a:p>
          <a:endParaRPr lang="en-IN"/>
        </a:p>
      </dgm:t>
    </dgm:pt>
    <dgm:pt modelId="{740D0A0A-4B5F-4D82-82B2-8E12BFEF2B9C}" type="pres">
      <dgm:prSet presAssocID="{C0D529C0-F8A1-4D11-90EC-79F338B348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0EFC80-6EFB-4EDB-AA04-AE62F734EEB7}" type="pres">
      <dgm:prSet presAssocID="{D3599E74-5117-4D3D-A622-E0F264CBC78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4365F5-9AAE-40FD-834F-48C1FFF43219}" srcId="{C0D529C0-F8A1-4D11-90EC-79F338B3485B}" destId="{D3599E74-5117-4D3D-A622-E0F264CBC782}" srcOrd="0" destOrd="0" parTransId="{13EB4C00-A657-4DAF-8D06-24D7A24AAE33}" sibTransId="{6C2815BB-2B2D-4477-84CB-4F2211E9A1B8}"/>
    <dgm:cxn modelId="{BA4C8C54-729C-4451-BCC6-F9D807180939}" type="presOf" srcId="{C0D529C0-F8A1-4D11-90EC-79F338B3485B}" destId="{740D0A0A-4B5F-4D82-82B2-8E12BFEF2B9C}" srcOrd="0" destOrd="0" presId="urn:microsoft.com/office/officeart/2005/8/layout/vList2"/>
    <dgm:cxn modelId="{43C293C7-F2C9-4749-B2AE-57BFDC739864}" type="presParOf" srcId="{740D0A0A-4B5F-4D82-82B2-8E12BFEF2B9C}" destId="{E40EFC80-6EFB-4EDB-AA04-AE62F734EEB7}" srcOrd="0" destOrd="0" presId="urn:microsoft.com/office/officeart/2005/8/layout/vList2"/>
    <dgm:cxn modelId="{86D6C18F-31B4-4A18-9D4E-5637A68C4584}" type="presOf" srcId="{D3599E74-5117-4D3D-A622-E0F264CBC782}" destId="{E40EFC80-6EFB-4EDB-AA04-AE62F734EEB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08C35DB-3EF0-4D02-824E-BE9E972CA8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15D3050-E7D3-4B9B-8B1E-747A6B1E09A4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</a:t>
          </a:r>
          <a:r>
            <a:rPr lang="en-SG" altLang="en-IN" dirty="0" smtClean="0"/>
            <a:t>ERFORMANCE ANALYSIS</a:t>
          </a:r>
          <a:r>
            <a:rPr lang="en-SG" altLang="en-IN" dirty="0" smtClean="0"/>
            <a:t/>
          </a:r>
          <a:endParaRPr lang="en-SG" altLang="en-IN" dirty="0" smtClean="0"/>
        </a:p>
      </dgm:t>
    </dgm:pt>
    <dgm:pt modelId="{C4C37BA4-4C6F-4DF2-959A-AF0C8BB30CD4}" cxnId="{EA692EE5-8824-4647-9AA7-686BE985B39B}" type="parTrans">
      <dgm:prSet/>
      <dgm:spPr/>
      <dgm:t>
        <a:bodyPr/>
        <a:lstStyle/>
        <a:p>
          <a:endParaRPr lang="en-IN"/>
        </a:p>
      </dgm:t>
    </dgm:pt>
    <dgm:pt modelId="{E4F35EC6-F759-45B6-862E-8A4034788D4D}" cxnId="{EA692EE5-8824-4647-9AA7-686BE985B39B}" type="sibTrans">
      <dgm:prSet/>
      <dgm:spPr/>
      <dgm:t>
        <a:bodyPr/>
        <a:lstStyle/>
        <a:p>
          <a:endParaRPr lang="en-IN"/>
        </a:p>
      </dgm:t>
    </dgm:pt>
    <dgm:pt modelId="{88EA3CE5-6820-41C9-B1A3-2F4B5EDF816D}" type="pres">
      <dgm:prSet presAssocID="{B08C35DB-3EF0-4D02-824E-BE9E972CA85A}" presName="linear" presStyleCnt="0">
        <dgm:presLayoutVars>
          <dgm:animLvl val="lvl"/>
          <dgm:resizeHandles val="exact"/>
        </dgm:presLayoutVars>
      </dgm:prSet>
      <dgm:spPr/>
    </dgm:pt>
    <dgm:pt modelId="{478D8099-90AF-4504-A8F8-A8954171F4CE}" type="pres">
      <dgm:prSet presAssocID="{015D3050-E7D3-4B9B-8B1E-747A6B1E09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A692EE5-8824-4647-9AA7-686BE985B39B}" srcId="{B08C35DB-3EF0-4D02-824E-BE9E972CA85A}" destId="{015D3050-E7D3-4B9B-8B1E-747A6B1E09A4}" srcOrd="0" destOrd="0" parTransId="{C4C37BA4-4C6F-4DF2-959A-AF0C8BB30CD4}" sibTransId="{E4F35EC6-F759-45B6-862E-8A4034788D4D}"/>
    <dgm:cxn modelId="{1D327A97-B8AC-4BA9-A862-31D43071EA64}" type="presOf" srcId="{B08C35DB-3EF0-4D02-824E-BE9E972CA85A}" destId="{88EA3CE5-6820-41C9-B1A3-2F4B5EDF816D}" srcOrd="0" destOrd="0" presId="urn:microsoft.com/office/officeart/2005/8/layout/vList2"/>
    <dgm:cxn modelId="{8FB699FE-FEB5-4139-9241-5623A53483AB}" type="presParOf" srcId="{88EA3CE5-6820-41C9-B1A3-2F4B5EDF816D}" destId="{478D8099-90AF-4504-A8F8-A8954171F4CE}" srcOrd="0" destOrd="0" presId="urn:microsoft.com/office/officeart/2005/8/layout/vList2"/>
    <dgm:cxn modelId="{0CA4BFA9-A50E-4DCE-82A4-0394EB3FC13B}" type="presOf" srcId="{015D3050-E7D3-4B9B-8B1E-747A6B1E09A4}" destId="{478D8099-90AF-4504-A8F8-A8954171F4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C3EB02-B7FE-4360-982C-0F7FABCDD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6C32488-1A2F-4CD2-9B5B-4F32118A75D1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C</a:t>
          </a:r>
          <a:r>
            <a:rPr lang="en-SG" altLang="en-IN" dirty="0" smtClean="0"/>
            <a:t>ONCLUSION</a:t>
          </a:r>
          <a:r>
            <a:rPr lang="en-SG" altLang="en-IN" dirty="0" smtClean="0"/>
            <a:t/>
          </a:r>
          <a:endParaRPr lang="en-SG" altLang="en-IN" dirty="0" smtClean="0"/>
        </a:p>
      </dgm:t>
    </dgm:pt>
    <dgm:pt modelId="{1D3CE038-93D6-4070-A6EB-9A511C8209EB}" cxnId="{F7F8CBB4-590D-4C1B-AA07-5E1328A8BB8C}" type="parTrans">
      <dgm:prSet/>
      <dgm:spPr/>
      <dgm:t>
        <a:bodyPr/>
        <a:lstStyle/>
        <a:p>
          <a:endParaRPr lang="en-IN"/>
        </a:p>
      </dgm:t>
    </dgm:pt>
    <dgm:pt modelId="{D4E291C6-079D-495A-B43E-7A529C8F99B4}" cxnId="{F7F8CBB4-590D-4C1B-AA07-5E1328A8BB8C}" type="sibTrans">
      <dgm:prSet/>
      <dgm:spPr/>
      <dgm:t>
        <a:bodyPr/>
        <a:lstStyle/>
        <a:p>
          <a:endParaRPr lang="en-IN"/>
        </a:p>
      </dgm:t>
    </dgm:pt>
    <dgm:pt modelId="{8BA1CA3B-A607-43E1-8E1B-931B666129BA}" type="pres">
      <dgm:prSet presAssocID="{51C3EB02-B7FE-4360-982C-0F7FABCDD1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E084522-DA1A-4F6E-96AF-0E03B0BC968B}" type="pres">
      <dgm:prSet presAssocID="{26C32488-1A2F-4CD2-9B5B-4F32118A75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F8CBB4-590D-4C1B-AA07-5E1328A8BB8C}" srcId="{51C3EB02-B7FE-4360-982C-0F7FABCDD10D}" destId="{26C32488-1A2F-4CD2-9B5B-4F32118A75D1}" srcOrd="0" destOrd="0" parTransId="{1D3CE038-93D6-4070-A6EB-9A511C8209EB}" sibTransId="{D4E291C6-079D-495A-B43E-7A529C8F99B4}"/>
    <dgm:cxn modelId="{86D40F02-3DFA-4D69-B35F-FDCA50C053F2}" type="presOf" srcId="{51C3EB02-B7FE-4360-982C-0F7FABCDD10D}" destId="{8BA1CA3B-A607-43E1-8E1B-931B666129BA}" srcOrd="0" destOrd="0" presId="urn:microsoft.com/office/officeart/2005/8/layout/vList2"/>
    <dgm:cxn modelId="{8BB3639F-B637-4905-B7AB-8FE202593F2A}" type="presParOf" srcId="{8BA1CA3B-A607-43E1-8E1B-931B666129BA}" destId="{5E084522-DA1A-4F6E-96AF-0E03B0BC968B}" srcOrd="0" destOrd="0" presId="urn:microsoft.com/office/officeart/2005/8/layout/vList2"/>
    <dgm:cxn modelId="{844A1465-5B1F-4FB9-9D58-0A090A5628C0}" type="presOf" srcId="{26C32488-1A2F-4CD2-9B5B-4F32118A75D1}" destId="{5E084522-DA1A-4F6E-96AF-0E03B0BC96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45DE1-A243-4B11-BE02-1A0B2EB9FE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F71CEA2-F645-454C-AC2D-61CEF2BB8D61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smtClean="0">
              <a:effectLst/>
              <a:latin typeface="Times New Roman" panose="02020603050405020304" charset="0"/>
              <a:cs typeface="Times New Roman" panose="02020603050405020304" charset="0"/>
            </a:rPr>
            <a:t>A</a:t>
          </a:r>
          <a:r>
            <a:rPr lang="en-SG" altLang="en-IN" b="1" dirty="0" smtClean="0">
              <a:effectLst/>
              <a:latin typeface="Times New Roman" panose="02020603050405020304" charset="0"/>
              <a:cs typeface="Times New Roman" panose="02020603050405020304" charset="0"/>
            </a:rPr>
            <a:t>BSTRACT</a:t>
          </a:r>
          <a:r>
            <a:rPr lang="en-SG" altLang="en-IN" b="1" dirty="0" smtClean="0">
              <a:effectLst/>
              <a:latin typeface="Times New Roman" panose="02020603050405020304" charset="0"/>
              <a:cs typeface="Times New Roman" panose="02020603050405020304" charset="0"/>
            </a:rPr>
            <a:t/>
          </a:r>
          <a:endParaRPr lang="en-SG" altLang="en-IN" b="1" dirty="0" smtClean="0">
            <a:effectLst/>
            <a:latin typeface="Times New Roman" panose="02020603050405020304" charset="0"/>
            <a:cs typeface="Times New Roman" panose="02020603050405020304" charset="0"/>
          </a:endParaRPr>
        </a:p>
      </dgm:t>
    </dgm:pt>
    <dgm:pt modelId="{019C1B92-3384-4BBD-80AC-157699FB442D}" cxnId="{B1A366C1-5DFA-4495-A21A-8B894596EF3D}" type="parTrans">
      <dgm:prSet/>
      <dgm:spPr/>
      <dgm:t>
        <a:bodyPr/>
        <a:lstStyle/>
        <a:p>
          <a:endParaRPr lang="en-IN"/>
        </a:p>
      </dgm:t>
    </dgm:pt>
    <dgm:pt modelId="{15D6DDB8-DEA9-4D71-BB0C-173C6A949D82}" cxnId="{B1A366C1-5DFA-4495-A21A-8B894596EF3D}" type="sibTrans">
      <dgm:prSet/>
      <dgm:spPr/>
      <dgm:t>
        <a:bodyPr/>
        <a:lstStyle/>
        <a:p>
          <a:endParaRPr lang="en-IN"/>
        </a:p>
      </dgm:t>
    </dgm:pt>
    <dgm:pt modelId="{2AD2DE6E-DB57-4E76-B34F-4DD93D78784D}" type="pres">
      <dgm:prSet presAssocID="{4AD45DE1-A243-4B11-BE02-1A0B2EB9FE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CB2F146-07D8-47AD-9F5C-33157DAE924D}" type="pres">
      <dgm:prSet presAssocID="{4F71CEA2-F645-454C-AC2D-61CEF2BB8D6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1A366C1-5DFA-4495-A21A-8B894596EF3D}" srcId="{4AD45DE1-A243-4B11-BE02-1A0B2EB9FEA8}" destId="{4F71CEA2-F645-454C-AC2D-61CEF2BB8D61}" srcOrd="0" destOrd="0" parTransId="{019C1B92-3384-4BBD-80AC-157699FB442D}" sibTransId="{15D6DDB8-DEA9-4D71-BB0C-173C6A949D82}"/>
    <dgm:cxn modelId="{6C2EE6F2-761E-4039-8960-944A12FB062F}" type="presOf" srcId="{4AD45DE1-A243-4B11-BE02-1A0B2EB9FEA8}" destId="{2AD2DE6E-DB57-4E76-B34F-4DD93D78784D}" srcOrd="0" destOrd="0" presId="urn:microsoft.com/office/officeart/2005/8/layout/vList2"/>
    <dgm:cxn modelId="{977A9D6B-1E7C-41D4-A7A8-62C966EEA5E7}" type="presParOf" srcId="{2AD2DE6E-DB57-4E76-B34F-4DD93D78784D}" destId="{DCB2F146-07D8-47AD-9F5C-33157DAE924D}" srcOrd="0" destOrd="0" presId="urn:microsoft.com/office/officeart/2005/8/layout/vList2"/>
    <dgm:cxn modelId="{FA5EF7F5-4BF6-45C8-B5CC-DDA6E5C4B004}" type="presOf" srcId="{4F71CEA2-F645-454C-AC2D-61CEF2BB8D61}" destId="{DCB2F146-07D8-47AD-9F5C-33157DAE92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932ACF4-FFF4-4198-84B0-3C818DC895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C015331-2D72-4D94-A8B2-B530ACEE324C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R</a:t>
          </a:r>
          <a:r>
            <a:rPr lang="en-SG" altLang="en-IN" dirty="0" smtClean="0"/>
            <a:t>EFERENCE PAPERS</a:t>
          </a:r>
          <a:r>
            <a:rPr lang="en-SG" altLang="en-IN" dirty="0" smtClean="0"/>
            <a:t/>
          </a:r>
          <a:endParaRPr lang="en-SG" altLang="en-IN" dirty="0" smtClean="0"/>
        </a:p>
      </dgm:t>
    </dgm:pt>
    <dgm:pt modelId="{CF4739A4-B11A-4B21-8F9D-9B7500798667}" cxnId="{167CA23B-4BCB-4447-9BE0-ED8EBC3D5B64}" type="parTrans">
      <dgm:prSet/>
      <dgm:spPr/>
      <dgm:t>
        <a:bodyPr/>
        <a:lstStyle/>
        <a:p>
          <a:endParaRPr lang="en-IN"/>
        </a:p>
      </dgm:t>
    </dgm:pt>
    <dgm:pt modelId="{96D4D441-1DAC-46CA-9EBB-D5FE96671DEC}" cxnId="{167CA23B-4BCB-4447-9BE0-ED8EBC3D5B64}" type="sibTrans">
      <dgm:prSet/>
      <dgm:spPr/>
      <dgm:t>
        <a:bodyPr/>
        <a:lstStyle/>
        <a:p>
          <a:endParaRPr lang="en-IN"/>
        </a:p>
      </dgm:t>
    </dgm:pt>
    <dgm:pt modelId="{D8575433-B44C-4A16-90AF-2BF51D41E08D}" type="pres">
      <dgm:prSet presAssocID="{5932ACF4-FFF4-4198-84B0-3C818DC895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DB78418-B569-4555-BC1A-AAB1A03541BE}" type="pres">
      <dgm:prSet presAssocID="{CC015331-2D72-4D94-A8B2-B530ACEE3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67CA23B-4BCB-4447-9BE0-ED8EBC3D5B64}" srcId="{5932ACF4-FFF4-4198-84B0-3C818DC89550}" destId="{CC015331-2D72-4D94-A8B2-B530ACEE324C}" srcOrd="0" destOrd="0" parTransId="{CF4739A4-B11A-4B21-8F9D-9B7500798667}" sibTransId="{96D4D441-1DAC-46CA-9EBB-D5FE96671DEC}"/>
    <dgm:cxn modelId="{215587A8-CC9F-4D8C-93C0-715399B5E055}" type="presOf" srcId="{5932ACF4-FFF4-4198-84B0-3C818DC89550}" destId="{D8575433-B44C-4A16-90AF-2BF51D41E08D}" srcOrd="0" destOrd="0" presId="urn:microsoft.com/office/officeart/2005/8/layout/vList2"/>
    <dgm:cxn modelId="{A62C7D22-FF28-402C-A864-A7EC3C7BB3A8}" type="presParOf" srcId="{D8575433-B44C-4A16-90AF-2BF51D41E08D}" destId="{0DB78418-B569-4555-BC1A-AAB1A03541BE}" srcOrd="0" destOrd="0" presId="urn:microsoft.com/office/officeart/2005/8/layout/vList2"/>
    <dgm:cxn modelId="{A9053B96-A3B9-455E-9024-0388E66563BE}" type="presOf" srcId="{CC015331-2D72-4D94-A8B2-B530ACEE324C}" destId="{0DB78418-B569-4555-BC1A-AAB1A03541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CBCABDB-86A8-40C5-90C3-EA7F330694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10705A1-2FDC-40FE-BF74-ABD3F49DFA79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T</a:t>
          </a:r>
          <a:r>
            <a:rPr lang="en-SG" altLang="en-IN" dirty="0" smtClean="0"/>
            <a:t>HANK YOU</a:t>
          </a:r>
          <a:r>
            <a:rPr lang="en-SG" altLang="en-IN" dirty="0" smtClean="0"/>
            <a:t/>
          </a:r>
          <a:endParaRPr lang="en-SG" altLang="en-IN" dirty="0" smtClean="0"/>
        </a:p>
      </dgm:t>
    </dgm:pt>
    <dgm:pt modelId="{CEB9B8CE-3BD9-40DD-BA20-4D5A9970FC50}" cxnId="{8DDFE933-3F07-41C5-895A-E5E328195B24}" type="parTrans">
      <dgm:prSet/>
      <dgm:spPr/>
      <dgm:t>
        <a:bodyPr/>
        <a:lstStyle/>
        <a:p>
          <a:endParaRPr lang="en-IN"/>
        </a:p>
      </dgm:t>
    </dgm:pt>
    <dgm:pt modelId="{1C789FDF-BC6D-498A-9350-4B2FA712ACD0}" cxnId="{8DDFE933-3F07-41C5-895A-E5E328195B24}" type="sibTrans">
      <dgm:prSet/>
      <dgm:spPr/>
      <dgm:t>
        <a:bodyPr/>
        <a:lstStyle/>
        <a:p>
          <a:endParaRPr lang="en-IN"/>
        </a:p>
      </dgm:t>
    </dgm:pt>
    <dgm:pt modelId="{492C74E1-DE51-4AEB-B9D4-A5F0979CEE71}" type="pres">
      <dgm:prSet presAssocID="{FCBCABDB-86A8-40C5-90C3-EA7F33069460}" presName="linear" presStyleCnt="0">
        <dgm:presLayoutVars>
          <dgm:animLvl val="lvl"/>
          <dgm:resizeHandles val="exact"/>
        </dgm:presLayoutVars>
      </dgm:prSet>
      <dgm:spPr/>
    </dgm:pt>
    <dgm:pt modelId="{1A305033-4DC6-4E5D-9D76-A13846B1EDA8}" type="pres">
      <dgm:prSet presAssocID="{310705A1-2FDC-40FE-BF74-ABD3F49DFA7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DDFE933-3F07-41C5-895A-E5E328195B24}" srcId="{FCBCABDB-86A8-40C5-90C3-EA7F33069460}" destId="{310705A1-2FDC-40FE-BF74-ABD3F49DFA79}" srcOrd="0" destOrd="0" parTransId="{CEB9B8CE-3BD9-40DD-BA20-4D5A9970FC50}" sibTransId="{1C789FDF-BC6D-498A-9350-4B2FA712ACD0}"/>
    <dgm:cxn modelId="{745DAC0E-383E-4C6A-88A3-52ECFD2F5176}" type="presOf" srcId="{FCBCABDB-86A8-40C5-90C3-EA7F33069460}" destId="{492C74E1-DE51-4AEB-B9D4-A5F0979CEE71}" srcOrd="0" destOrd="0" presId="urn:microsoft.com/office/officeart/2005/8/layout/vList2"/>
    <dgm:cxn modelId="{23D693CA-6EFA-4256-B6F1-7DAD7465D5A5}" type="presParOf" srcId="{492C74E1-DE51-4AEB-B9D4-A5F0979CEE71}" destId="{1A305033-4DC6-4E5D-9D76-A13846B1EDA8}" srcOrd="0" destOrd="0" presId="urn:microsoft.com/office/officeart/2005/8/layout/vList2"/>
    <dgm:cxn modelId="{5A2FE0A4-0B59-48BE-A989-EE9A7FA214E0}" type="presOf" srcId="{310705A1-2FDC-40FE-BF74-ABD3F49DFA79}" destId="{1A305033-4DC6-4E5D-9D76-A13846B1ED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57107-3DD3-4EB6-9864-07710373D5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469CCD2-9DBE-407A-BF38-E6EEE17DC456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I</a:t>
          </a:r>
          <a:r>
            <a:rPr lang="en-SG" altLang="en-IN" dirty="0" smtClean="0"/>
            <a:t>NTRODUCTION </a:t>
          </a:r>
          <a:endParaRPr lang="en-SG" altLang="en-IN" dirty="0" smtClean="0"/>
        </a:p>
      </dgm:t>
    </dgm:pt>
    <dgm:pt modelId="{4D7AD89C-2C76-4C39-966B-E69A4890AB2E}" cxnId="{6F8C5591-0AF5-4297-B8C0-AEC155547031}" type="parTrans">
      <dgm:prSet/>
      <dgm:spPr/>
      <dgm:t>
        <a:bodyPr/>
        <a:lstStyle/>
        <a:p>
          <a:endParaRPr lang="en-IN"/>
        </a:p>
      </dgm:t>
    </dgm:pt>
    <dgm:pt modelId="{D0C80C90-8114-4330-8FDD-B249AE780DFA}" cxnId="{6F8C5591-0AF5-4297-B8C0-AEC155547031}" type="sibTrans">
      <dgm:prSet/>
      <dgm:spPr/>
      <dgm:t>
        <a:bodyPr/>
        <a:lstStyle/>
        <a:p>
          <a:endParaRPr lang="en-IN"/>
        </a:p>
      </dgm:t>
    </dgm:pt>
    <dgm:pt modelId="{F339AB07-5854-43AC-9990-AF7E06C975BD}" type="pres">
      <dgm:prSet presAssocID="{73D57107-3DD3-4EB6-9864-07710373D5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0EC5161-7983-4D20-B75C-FBA6D415E8FB}" type="pres">
      <dgm:prSet presAssocID="{7469CCD2-9DBE-407A-BF38-E6EEE17DC4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F8C5591-0AF5-4297-B8C0-AEC155547031}" srcId="{73D57107-3DD3-4EB6-9864-07710373D5B9}" destId="{7469CCD2-9DBE-407A-BF38-E6EEE17DC456}" srcOrd="0" destOrd="0" parTransId="{4D7AD89C-2C76-4C39-966B-E69A4890AB2E}" sibTransId="{D0C80C90-8114-4330-8FDD-B249AE780DFA}"/>
    <dgm:cxn modelId="{EEC7AA0D-9426-47F1-9395-5324DC64D613}" type="presOf" srcId="{73D57107-3DD3-4EB6-9864-07710373D5B9}" destId="{F339AB07-5854-43AC-9990-AF7E06C975BD}" srcOrd="0" destOrd="0" presId="urn:microsoft.com/office/officeart/2005/8/layout/vList2"/>
    <dgm:cxn modelId="{DDECC7C0-4E99-4C4E-A976-D3033C4CE120}" type="presParOf" srcId="{F339AB07-5854-43AC-9990-AF7E06C975BD}" destId="{70EC5161-7983-4D20-B75C-FBA6D415E8FB}" srcOrd="0" destOrd="0" presId="urn:microsoft.com/office/officeart/2005/8/layout/vList2"/>
    <dgm:cxn modelId="{16311CD5-638A-4CCE-BBD1-54737541179B}" type="presOf" srcId="{7469CCD2-9DBE-407A-BF38-E6EEE17DC456}" destId="{70EC5161-7983-4D20-B75C-FBA6D415E8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1C104-916D-4ED9-8ABF-61DBD1D6FD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3AD3DD8-7D73-43CD-967C-501208385147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O</a:t>
          </a:r>
          <a:r>
            <a:rPr lang="en-SG" altLang="en-IN" dirty="0" smtClean="0"/>
            <a:t>BJECTIVE </a:t>
          </a:r>
          <a:r>
            <a:rPr lang="en-IN" dirty="0" smtClean="0"/>
            <a:t> </a:t>
          </a:r>
          <a:r>
            <a:rPr lang="en-IN" dirty="0"/>
            <a:t/>
          </a:r>
          <a:endParaRPr lang="en-IN" dirty="0"/>
        </a:p>
      </dgm:t>
    </dgm:pt>
    <dgm:pt modelId="{333F3618-4119-4D45-B9F2-5AAF2EF11448}" cxnId="{62C9F790-368A-4CF5-856B-AC82EFABA05D}" type="parTrans">
      <dgm:prSet/>
      <dgm:spPr/>
      <dgm:t>
        <a:bodyPr/>
        <a:lstStyle/>
        <a:p>
          <a:endParaRPr lang="en-IN"/>
        </a:p>
      </dgm:t>
    </dgm:pt>
    <dgm:pt modelId="{FB3ED47D-611A-42B4-8C11-6C1A13373DE5}" cxnId="{62C9F790-368A-4CF5-856B-AC82EFABA05D}" type="sibTrans">
      <dgm:prSet/>
      <dgm:spPr/>
      <dgm:t>
        <a:bodyPr/>
        <a:lstStyle/>
        <a:p>
          <a:endParaRPr lang="en-IN"/>
        </a:p>
      </dgm:t>
    </dgm:pt>
    <dgm:pt modelId="{F2190705-AE74-498C-BCE1-EFC7F8C81B8A}" type="pres">
      <dgm:prSet presAssocID="{97D1C104-916D-4ED9-8ABF-61DBD1D6FD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66B5CCF-DB4F-4D3C-B869-F8630BCFDBE2}" type="pres">
      <dgm:prSet presAssocID="{83AD3DD8-7D73-43CD-967C-5012083851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2C9F790-368A-4CF5-856B-AC82EFABA05D}" srcId="{97D1C104-916D-4ED9-8ABF-61DBD1D6FD3D}" destId="{83AD3DD8-7D73-43CD-967C-501208385147}" srcOrd="0" destOrd="0" parTransId="{333F3618-4119-4D45-B9F2-5AAF2EF11448}" sibTransId="{FB3ED47D-611A-42B4-8C11-6C1A13373DE5}"/>
    <dgm:cxn modelId="{88004B60-A9B3-417A-9A72-854B4A9DD1B1}" type="presOf" srcId="{97D1C104-916D-4ED9-8ABF-61DBD1D6FD3D}" destId="{F2190705-AE74-498C-BCE1-EFC7F8C81B8A}" srcOrd="0" destOrd="0" presId="urn:microsoft.com/office/officeart/2005/8/layout/vList2"/>
    <dgm:cxn modelId="{5CD8B70F-AE3C-4E20-B576-A8E038F9E29D}" type="presParOf" srcId="{F2190705-AE74-498C-BCE1-EFC7F8C81B8A}" destId="{666B5CCF-DB4F-4D3C-B869-F8630BCFDBE2}" srcOrd="0" destOrd="0" presId="urn:microsoft.com/office/officeart/2005/8/layout/vList2"/>
    <dgm:cxn modelId="{FA12761C-D513-47FB-8848-733A9BA0DC3B}" type="presOf" srcId="{83AD3DD8-7D73-43CD-967C-501208385147}" destId="{666B5CCF-DB4F-4D3C-B869-F8630BCFDB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8A0322-BD5E-46B5-9CE2-225996948B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6BCE18F-FAAB-4922-A2D1-383A88C81257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altLang="en-IN" dirty="0" smtClean="0"/>
            <a:t>SCOPE</a:t>
          </a:r>
          <a:r>
            <a:rPr lang="en-IN" dirty="0" smtClean="0"/>
            <a:t> </a:t>
          </a:r>
          <a:r>
            <a:rPr lang="en-IN" dirty="0"/>
            <a:t/>
          </a:r>
          <a:endParaRPr lang="en-IN" dirty="0"/>
        </a:p>
      </dgm:t>
    </dgm:pt>
    <dgm:pt modelId="{C39D9C35-C029-4DD5-99BC-8F41364F234B}" cxnId="{5B08F683-3A93-4399-AF94-32A24D31FB5C}" type="parTrans">
      <dgm:prSet/>
      <dgm:spPr/>
      <dgm:t>
        <a:bodyPr/>
        <a:lstStyle/>
        <a:p>
          <a:endParaRPr lang="en-IN"/>
        </a:p>
      </dgm:t>
    </dgm:pt>
    <dgm:pt modelId="{6A0B87C4-467D-4B14-B512-AE6CD5B877F8}" cxnId="{5B08F683-3A93-4399-AF94-32A24D31FB5C}" type="sibTrans">
      <dgm:prSet/>
      <dgm:spPr/>
      <dgm:t>
        <a:bodyPr/>
        <a:lstStyle/>
        <a:p>
          <a:endParaRPr lang="en-IN"/>
        </a:p>
      </dgm:t>
    </dgm:pt>
    <dgm:pt modelId="{7ADC2BF0-CE9F-43AC-B3D1-EED20F9FCC01}" type="pres">
      <dgm:prSet presAssocID="{A28A0322-BD5E-46B5-9CE2-225996948B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576FF6A-BDE2-4AA6-9799-E84986D241D1}" type="pres">
      <dgm:prSet presAssocID="{76BCE18F-FAAB-4922-A2D1-383A88C812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B08F683-3A93-4399-AF94-32A24D31FB5C}" srcId="{A28A0322-BD5E-46B5-9CE2-225996948B3C}" destId="{76BCE18F-FAAB-4922-A2D1-383A88C81257}" srcOrd="0" destOrd="0" parTransId="{C39D9C35-C029-4DD5-99BC-8F41364F234B}" sibTransId="{6A0B87C4-467D-4B14-B512-AE6CD5B877F8}"/>
    <dgm:cxn modelId="{D1CB7772-C790-47EC-AAE9-C56C5B63AA2F}" type="presOf" srcId="{A28A0322-BD5E-46B5-9CE2-225996948B3C}" destId="{7ADC2BF0-CE9F-43AC-B3D1-EED20F9FCC01}" srcOrd="0" destOrd="0" presId="urn:microsoft.com/office/officeart/2005/8/layout/vList2"/>
    <dgm:cxn modelId="{8D9A5BB8-6517-458B-8509-508FB5E4CDB1}" type="presParOf" srcId="{7ADC2BF0-CE9F-43AC-B3D1-EED20F9FCC01}" destId="{6576FF6A-BDE2-4AA6-9799-E84986D241D1}" srcOrd="0" destOrd="0" presId="urn:microsoft.com/office/officeart/2005/8/layout/vList2"/>
    <dgm:cxn modelId="{70E0D180-5902-4CF4-ABBA-9E2A2B6BCADA}" type="presOf" srcId="{76BCE18F-FAAB-4922-A2D1-383A88C81257}" destId="{6576FF6A-BDE2-4AA6-9799-E84986D241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3BA32F-E60E-4C35-9079-468B544E72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FBE2AE8-4E2D-4D7D-9AE5-2A001BAA751E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L</a:t>
          </a:r>
          <a:r>
            <a:rPr lang="en-SG" altLang="en-IN" dirty="0" smtClean="0"/>
            <a:t>ITERATURE SURVEY</a:t>
          </a:r>
          <a:r>
            <a:rPr lang="en-SG" altLang="en-IN" dirty="0" smtClean="0"/>
            <a:t/>
          </a:r>
          <a:endParaRPr lang="en-SG" altLang="en-IN" dirty="0" smtClean="0"/>
        </a:p>
      </dgm:t>
    </dgm:pt>
    <dgm:pt modelId="{B07526D8-D315-4A6C-BD27-2F36F61D8DAC}" cxnId="{477E8D1D-6FDB-4CFF-9999-241831E39E99}" type="parTrans">
      <dgm:prSet/>
      <dgm:spPr/>
      <dgm:t>
        <a:bodyPr/>
        <a:lstStyle/>
        <a:p>
          <a:endParaRPr lang="en-IN"/>
        </a:p>
      </dgm:t>
    </dgm:pt>
    <dgm:pt modelId="{5BCCDFC4-659D-4955-ABAD-ADEE866946DD}" cxnId="{477E8D1D-6FDB-4CFF-9999-241831E39E99}" type="sibTrans">
      <dgm:prSet/>
      <dgm:spPr/>
      <dgm:t>
        <a:bodyPr/>
        <a:lstStyle/>
        <a:p>
          <a:endParaRPr lang="en-IN"/>
        </a:p>
      </dgm:t>
    </dgm:pt>
    <dgm:pt modelId="{6A62BEA2-390F-4AB9-BF4C-82826515E58E}" type="pres">
      <dgm:prSet presAssocID="{283BA32F-E60E-4C35-9079-468B544E72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CFB8AA-4A16-4A37-98F7-D3EC45F05682}" type="pres">
      <dgm:prSet presAssocID="{5FBE2AE8-4E2D-4D7D-9AE5-2A001BAA751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77E8D1D-6FDB-4CFF-9999-241831E39E99}" srcId="{283BA32F-E60E-4C35-9079-468B544E72C2}" destId="{5FBE2AE8-4E2D-4D7D-9AE5-2A001BAA751E}" srcOrd="0" destOrd="0" parTransId="{B07526D8-D315-4A6C-BD27-2F36F61D8DAC}" sibTransId="{5BCCDFC4-659D-4955-ABAD-ADEE866946DD}"/>
    <dgm:cxn modelId="{4CD8B3DB-B244-48CE-9F6C-B5C0AF3FD2F1}" type="presOf" srcId="{283BA32F-E60E-4C35-9079-468B544E72C2}" destId="{6A62BEA2-390F-4AB9-BF4C-82826515E58E}" srcOrd="0" destOrd="0" presId="urn:microsoft.com/office/officeart/2005/8/layout/vList2"/>
    <dgm:cxn modelId="{E11CEA86-A038-437C-AAF9-40A6046852D7}" type="presParOf" srcId="{6A62BEA2-390F-4AB9-BF4C-82826515E58E}" destId="{C5CFB8AA-4A16-4A37-98F7-D3EC45F05682}" srcOrd="0" destOrd="0" presId="urn:microsoft.com/office/officeart/2005/8/layout/vList2"/>
    <dgm:cxn modelId="{C5DC852A-2039-42D6-AD05-60A2A20A2DFC}" type="presOf" srcId="{5FBE2AE8-4E2D-4D7D-9AE5-2A001BAA751E}" destId="{C5CFB8AA-4A16-4A37-98F7-D3EC45F056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CBAD10-A860-4EC8-A399-54A516D398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C0F1277-8D61-4291-B702-707A8FC6A4E2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L</a:t>
          </a:r>
          <a:r>
            <a:rPr lang="en-SG" altLang="en-IN" dirty="0" smtClean="0"/>
            <a:t>ITERATURE SURVEY</a:t>
          </a:r>
          <a:r>
            <a:rPr lang="en-IN" dirty="0" smtClean="0"/>
            <a:t> (contd..)</a:t>
          </a:r>
          <a:r>
            <a:rPr lang="en-IN" dirty="0"/>
            <a:t/>
          </a:r>
          <a:endParaRPr lang="en-IN" dirty="0"/>
        </a:p>
      </dgm:t>
    </dgm:pt>
    <dgm:pt modelId="{D82E1FA4-39FC-4856-A93C-FDB5727F7B97}" cxnId="{7DEC53B6-785B-4863-9959-E3EEE4841102}" type="parTrans">
      <dgm:prSet/>
      <dgm:spPr/>
      <dgm:t>
        <a:bodyPr/>
        <a:lstStyle/>
        <a:p>
          <a:endParaRPr lang="en-IN"/>
        </a:p>
      </dgm:t>
    </dgm:pt>
    <dgm:pt modelId="{8394BCEA-D3E4-4187-9FCE-4F7E28C80EE0}" cxnId="{7DEC53B6-785B-4863-9959-E3EEE4841102}" type="sibTrans">
      <dgm:prSet/>
      <dgm:spPr/>
      <dgm:t>
        <a:bodyPr/>
        <a:lstStyle/>
        <a:p>
          <a:endParaRPr lang="en-IN"/>
        </a:p>
      </dgm:t>
    </dgm:pt>
    <dgm:pt modelId="{D6B04ED6-20EC-4E7E-B453-3EF5524F6BAE}" type="pres">
      <dgm:prSet presAssocID="{AFCBAD10-A860-4EC8-A399-54A516D398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61349E2-96D8-412A-91A4-E3511CEA006D}" type="pres">
      <dgm:prSet presAssocID="{9C0F1277-8D61-4291-B702-707A8FC6A4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DEC53B6-785B-4863-9959-E3EEE4841102}" srcId="{AFCBAD10-A860-4EC8-A399-54A516D398FC}" destId="{9C0F1277-8D61-4291-B702-707A8FC6A4E2}" srcOrd="0" destOrd="0" parTransId="{D82E1FA4-39FC-4856-A93C-FDB5727F7B97}" sibTransId="{8394BCEA-D3E4-4187-9FCE-4F7E28C80EE0}"/>
    <dgm:cxn modelId="{6828A289-DC72-4803-8D38-6C482FDF9E42}" type="presOf" srcId="{AFCBAD10-A860-4EC8-A399-54A516D398FC}" destId="{D6B04ED6-20EC-4E7E-B453-3EF5524F6BAE}" srcOrd="0" destOrd="0" presId="urn:microsoft.com/office/officeart/2005/8/layout/vList2"/>
    <dgm:cxn modelId="{25453D8E-10AE-4CBE-8DEB-52386A855C77}" type="presParOf" srcId="{D6B04ED6-20EC-4E7E-B453-3EF5524F6BAE}" destId="{D61349E2-96D8-412A-91A4-E3511CEA006D}" srcOrd="0" destOrd="0" presId="urn:microsoft.com/office/officeart/2005/8/layout/vList2"/>
    <dgm:cxn modelId="{05C09D66-218F-4845-9ED7-1C2382931FA0}" type="presOf" srcId="{9C0F1277-8D61-4291-B702-707A8FC6A4E2}" destId="{D61349E2-96D8-412A-91A4-E3511CEA00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7AA420-DDA0-47B4-B503-B3215E9FEC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E16BA78-1803-49AE-8A71-11BB92B7D1C2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E</a:t>
          </a:r>
          <a:r>
            <a:rPr lang="en-SG" altLang="en-IN" dirty="0" smtClean="0"/>
            <a:t>XISTING SYSTEM</a:t>
          </a:r>
          <a:r>
            <a:rPr lang="en-SG" altLang="en-IN" dirty="0" smtClean="0"/>
            <a:t/>
          </a:r>
          <a:endParaRPr lang="en-SG" altLang="en-IN" dirty="0" smtClean="0"/>
        </a:p>
      </dgm:t>
    </dgm:pt>
    <dgm:pt modelId="{16C7C0D5-79E2-406A-98E2-67207D5EC0FF}" cxnId="{CB902977-8369-46BE-8790-63654E0D125E}" type="parTrans">
      <dgm:prSet/>
      <dgm:spPr/>
      <dgm:t>
        <a:bodyPr/>
        <a:lstStyle/>
        <a:p>
          <a:endParaRPr lang="en-IN"/>
        </a:p>
      </dgm:t>
    </dgm:pt>
    <dgm:pt modelId="{546C69BE-C94A-45F1-892C-5EABF559A70F}" cxnId="{CB902977-8369-46BE-8790-63654E0D125E}" type="sibTrans">
      <dgm:prSet/>
      <dgm:spPr/>
      <dgm:t>
        <a:bodyPr/>
        <a:lstStyle/>
        <a:p>
          <a:endParaRPr lang="en-IN"/>
        </a:p>
      </dgm:t>
    </dgm:pt>
    <dgm:pt modelId="{ED8F312F-1848-4F2E-9DE4-5651A20D2143}" type="pres">
      <dgm:prSet presAssocID="{AB7AA420-DDA0-47B4-B503-B3215E9FEC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3379F19-671C-4154-9621-C0AF967871A4}" type="pres">
      <dgm:prSet presAssocID="{5E16BA78-1803-49AE-8A71-11BB92B7D1C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B902977-8369-46BE-8790-63654E0D125E}" srcId="{AB7AA420-DDA0-47B4-B503-B3215E9FECFA}" destId="{5E16BA78-1803-49AE-8A71-11BB92B7D1C2}" srcOrd="0" destOrd="0" parTransId="{16C7C0D5-79E2-406A-98E2-67207D5EC0FF}" sibTransId="{546C69BE-C94A-45F1-892C-5EABF559A70F}"/>
    <dgm:cxn modelId="{EFECC181-1166-42B9-AE64-C9CACD0F9AA2}" type="presOf" srcId="{AB7AA420-DDA0-47B4-B503-B3215E9FECFA}" destId="{ED8F312F-1848-4F2E-9DE4-5651A20D2143}" srcOrd="0" destOrd="0" presId="urn:microsoft.com/office/officeart/2005/8/layout/vList2"/>
    <dgm:cxn modelId="{20040548-BB8F-499E-B722-687E939FCF45}" type="presParOf" srcId="{ED8F312F-1848-4F2E-9DE4-5651A20D2143}" destId="{E3379F19-671C-4154-9621-C0AF967871A4}" srcOrd="0" destOrd="0" presId="urn:microsoft.com/office/officeart/2005/8/layout/vList2"/>
    <dgm:cxn modelId="{A399CF4D-067D-44E2-BF2F-C865543CFE55}" type="presOf" srcId="{5E16BA78-1803-49AE-8A71-11BB92B7D1C2}" destId="{E3379F19-671C-4154-9621-C0AF967871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6AC883-0ED4-477F-B16E-909A596C71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331FDA4-CBEE-44AE-8DBC-033EBD4E6ABD}">
      <dgm:prSet phldr="0" custT="0"/>
      <dgm:spPr/>
      <dgm:t>
        <a:bodyPr vert="horz" wrap="square"/>
        <a:p>
          <a:pPr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E</a:t>
          </a:r>
          <a:r>
            <a:rPr lang="en-SG" altLang="en-IN" dirty="0" smtClean="0"/>
            <a:t>XISTING SYSTEM</a:t>
          </a:r>
          <a:r>
            <a:rPr lang="en-IN" dirty="0" smtClean="0"/>
            <a:t>(contd..)</a:t>
          </a:r>
          <a:r>
            <a:rPr lang="en-IN" dirty="0"/>
            <a:t/>
          </a:r>
          <a:endParaRPr lang="en-IN" dirty="0"/>
        </a:p>
      </dgm:t>
    </dgm:pt>
    <dgm:pt modelId="{3723AD3E-D670-4569-9501-00CEB693E0EF}" cxnId="{902F7196-7739-4D10-A523-15BB2564F1A3}" type="parTrans">
      <dgm:prSet/>
      <dgm:spPr/>
      <dgm:t>
        <a:bodyPr/>
        <a:lstStyle/>
        <a:p>
          <a:endParaRPr lang="en-IN"/>
        </a:p>
      </dgm:t>
    </dgm:pt>
    <dgm:pt modelId="{50747F7C-CB0D-4BC4-8F93-6A17AD8E6326}" cxnId="{902F7196-7739-4D10-A523-15BB2564F1A3}" type="sibTrans">
      <dgm:prSet/>
      <dgm:spPr/>
      <dgm:t>
        <a:bodyPr/>
        <a:lstStyle/>
        <a:p>
          <a:endParaRPr lang="en-IN"/>
        </a:p>
      </dgm:t>
    </dgm:pt>
    <dgm:pt modelId="{3702493F-8C21-424E-B1F1-2B9151BAEC5D}" type="pres">
      <dgm:prSet presAssocID="{EC6AC883-0ED4-477F-B16E-909A596C71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16CB70-EBBF-4F1E-A4DA-2A3788206EA5}" type="pres">
      <dgm:prSet presAssocID="{5331FDA4-CBEE-44AE-8DBC-033EBD4E6AB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02F7196-7739-4D10-A523-15BB2564F1A3}" srcId="{EC6AC883-0ED4-477F-B16E-909A596C71A3}" destId="{5331FDA4-CBEE-44AE-8DBC-033EBD4E6ABD}" srcOrd="0" destOrd="0" parTransId="{3723AD3E-D670-4569-9501-00CEB693E0EF}" sibTransId="{50747F7C-CB0D-4BC4-8F93-6A17AD8E6326}"/>
    <dgm:cxn modelId="{481CD244-A72C-473C-9AF0-DE702A65CE2C}" type="presOf" srcId="{EC6AC883-0ED4-477F-B16E-909A596C71A3}" destId="{3702493F-8C21-424E-B1F1-2B9151BAEC5D}" srcOrd="0" destOrd="0" presId="urn:microsoft.com/office/officeart/2005/8/layout/vList2"/>
    <dgm:cxn modelId="{5BBDF28E-4F9F-41A2-A8AB-800F67AC0579}" type="presParOf" srcId="{3702493F-8C21-424E-B1F1-2B9151BAEC5D}" destId="{7D16CB70-EBBF-4F1E-A4DA-2A3788206EA5}" srcOrd="0" destOrd="0" presId="urn:microsoft.com/office/officeart/2005/8/layout/vList2"/>
    <dgm:cxn modelId="{BA44DAA7-F317-4664-8AE7-DD985ACE3ED9}" type="presOf" srcId="{5331FDA4-CBEE-44AE-8DBC-033EBD4E6ABD}" destId="{7D16CB70-EBBF-4F1E-A4DA-2A3788206EA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772400" cy="1470025"/>
        <a:chOff x="0" y="0"/>
        <a:chExt cx="7772400" cy="1470025"/>
      </a:xfrm>
    </dsp:grpSpPr>
    <dsp:sp modelId="{B2D258F4-7C84-4174-A1DD-EF240F3E99F2}">
      <dsp:nvSpPr>
        <dsp:cNvPr id="3" name="Rounded Rectangle 2"/>
        <dsp:cNvSpPr/>
      </dsp:nvSpPr>
      <dsp:spPr bwMode="white">
        <a:xfrm>
          <a:off x="0" y="15240"/>
          <a:ext cx="7772400" cy="14395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129539" rIns="129539" bIns="129539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altLang="en-IN" b="1" dirty="0"/>
            <a:t>PREDICTING HEART DISEASE USING MACHINE LEARNING ALGORITHM</a:t>
          </a:r>
          <a:endParaRPr lang="en-SG" altLang="en-IN" b="1" dirty="0"/>
        </a:p>
      </dsp:txBody>
      <dsp:txXfrm>
        <a:off x="0" y="15240"/>
        <a:ext cx="7772400" cy="14395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F8B6B4BB-BEB6-448C-B930-8824EC99A5FE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E</a:t>
          </a:r>
          <a:r>
            <a:rPr lang="en-SG" altLang="en-IN" dirty="0" smtClean="0"/>
            <a:t>XISTING SYSTEM</a:t>
          </a:r>
          <a:r>
            <a:rPr lang="en-IN" dirty="0" smtClean="0"/>
            <a:t> (contd..)</a:t>
          </a:r>
          <a:endParaRPr lang="en-IN" dirty="0"/>
        </a:p>
      </dsp:txBody>
      <dsp:txXfrm>
        <a:off x="0" y="10795"/>
        <a:ext cx="8229600" cy="11214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EB33E477-E7DD-4114-959A-4DD727D1238D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</a:t>
          </a:r>
          <a:r>
            <a:rPr lang="en-SG" altLang="en-IN" dirty="0" smtClean="0"/>
            <a:t>ROPOSED SYSTEM</a:t>
          </a:r>
          <a:endParaRPr lang="en-SG" altLang="en-IN" dirty="0" smtClean="0"/>
        </a:p>
      </dsp:txBody>
      <dsp:txXfrm>
        <a:off x="0" y="10795"/>
        <a:ext cx="8229600" cy="11214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072120" cy="759460"/>
        <a:chOff x="0" y="0"/>
        <a:chExt cx="8072120" cy="759460"/>
      </a:xfrm>
    </dsp:grpSpPr>
    <dsp:sp modelId="{69472C2C-2915-4F30-9636-B49E4E7D7CCF}">
      <dsp:nvSpPr>
        <dsp:cNvPr id="3" name="Rounded Rectangle 2"/>
        <dsp:cNvSpPr/>
      </dsp:nvSpPr>
      <dsp:spPr bwMode="white">
        <a:xfrm>
          <a:off x="0" y="10478"/>
          <a:ext cx="8072120" cy="7385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altLang="en-IN" dirty="0" smtClean="0">
              <a:solidFill>
                <a:schemeClr val="bg1"/>
              </a:solidFill>
              <a:sym typeface="+mn-ea"/>
            </a:rPr>
            <a:t>SYSTEM </a:t>
          </a:r>
          <a:r>
            <a:rPr lang="en-SG" altLang="en-IN" dirty="0" smtClean="0">
              <a:solidFill>
                <a:schemeClr val="bg1"/>
              </a:solidFill>
              <a:sym typeface="+mn-ea"/>
            </a:rPr>
            <a:t>ARCHITECTURE </a:t>
          </a:r>
          <a:r>
            <a:rPr lang="en-SG" altLang="en-IN" dirty="0" smtClean="0">
              <a:solidFill>
                <a:schemeClr val="bg1"/>
              </a:solidFill>
              <a:sym typeface="+mn-ea"/>
            </a:rPr>
            <a:t>:</a:t>
          </a:r>
          <a:endParaRPr lang="en-SG" altLang="en-IN" dirty="0" smtClean="0">
            <a:solidFill>
              <a:schemeClr val="bg1"/>
            </a:solidFill>
            <a:sym typeface="+mn-ea"/>
          </a:endParaRPr>
        </a:p>
      </dsp:txBody>
      <dsp:txXfrm>
        <a:off x="0" y="10478"/>
        <a:ext cx="8072120" cy="7385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D5AB0DAB-E767-4A6C-9A60-D3DD2675E8FC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</a:t>
          </a:r>
          <a:r>
            <a:rPr lang="en-SG" altLang="en-IN" dirty="0" smtClean="0"/>
            <a:t>ROPOSED SYSTEM</a:t>
          </a:r>
          <a:r>
            <a:rPr lang="en-IN" dirty="0" smtClean="0"/>
            <a:t> (contd..)</a:t>
          </a:r>
          <a:endParaRPr lang="en-IN" dirty="0"/>
        </a:p>
      </dsp:txBody>
      <dsp:txXfrm>
        <a:off x="0" y="10795"/>
        <a:ext cx="8229600" cy="11214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8BEE6B1B-A299-4CF5-8935-36CC63B4E663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PR</a:t>
          </a:r>
          <a:r>
            <a:rPr lang="en-SG" altLang="en-IN" dirty="0" smtClean="0"/>
            <a:t>OPOSED SYSTEM</a:t>
          </a:r>
          <a:r>
            <a:rPr lang="en-IN" dirty="0" smtClean="0"/>
            <a:t> (contd..)</a:t>
          </a:r>
          <a:endParaRPr lang="en-IN" dirty="0"/>
        </a:p>
      </dsp:txBody>
      <dsp:txXfrm>
        <a:off x="0" y="10795"/>
        <a:ext cx="8229600" cy="11214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6394D351-013E-406B-829F-AAEE7B7F8B8B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dirty="0" smtClean="0">
              <a:sym typeface="+mn-ea"/>
            </a:rPr>
            <a:t>PR</a:t>
          </a:r>
          <a:r>
            <a:rPr lang="en-SG" altLang="en-IN" dirty="0" smtClean="0">
              <a:sym typeface="+mn-ea"/>
            </a:rPr>
            <a:t>OPOSED SYSTEM</a:t>
          </a:r>
          <a:r>
            <a:rPr lang="en-IN" dirty="0" smtClean="0"/>
            <a:t> </a:t>
          </a:r>
          <a:endParaRPr lang="en-IN" dirty="0"/>
        </a:p>
      </dsp:txBody>
      <dsp:txXfrm>
        <a:off x="0" y="10795"/>
        <a:ext cx="8229600" cy="11214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ED9B27C1-D044-4085-B74A-E51E143C1FE6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altLang="en-IN" dirty="0"/>
            <a:t>ALGORITHMS USED  - Module 2</a:t>
          </a:r>
          <a:endParaRPr lang="en-SG" altLang="en-IN" dirty="0"/>
        </a:p>
      </dsp:txBody>
      <dsp:txXfrm>
        <a:off x="0" y="10795"/>
        <a:ext cx="8229600" cy="112141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E40EFC80-6EFB-4EDB-AA04-AE62F734EEB7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CO</a:t>
          </a:r>
          <a:r>
            <a:rPr lang="en-SG" altLang="en-IN" dirty="0" smtClean="0"/>
            <a:t>MPARATIVE RESULTS</a:t>
          </a:r>
          <a:endParaRPr lang="en-SG" altLang="en-IN" dirty="0" smtClean="0"/>
        </a:p>
      </dsp:txBody>
      <dsp:txXfrm>
        <a:off x="0" y="10795"/>
        <a:ext cx="8229600" cy="112141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478D8099-90AF-4504-A8F8-A8954171F4CE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P</a:t>
          </a:r>
          <a:r>
            <a:rPr lang="en-SG" altLang="en-IN" dirty="0" smtClean="0"/>
            <a:t>ERFORMANCE ANALYSIS</a:t>
          </a:r>
          <a:endParaRPr lang="en-SG" altLang="en-IN" dirty="0" smtClean="0"/>
        </a:p>
      </dsp:txBody>
      <dsp:txXfrm>
        <a:off x="0" y="10795"/>
        <a:ext cx="8229600" cy="11214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5E084522-DA1A-4F6E-96AF-0E03B0BC968B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C</a:t>
          </a:r>
          <a:r>
            <a:rPr lang="en-SG" altLang="en-IN" dirty="0" smtClean="0"/>
            <a:t>ONCLUSION</a:t>
          </a:r>
          <a:endParaRPr lang="en-SG" altLang="en-IN" dirty="0" smtClean="0"/>
        </a:p>
      </dsp:txBody>
      <dsp:txXfrm>
        <a:off x="0" y="10795"/>
        <a:ext cx="8229600" cy="1121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939784"/>
        <a:chOff x="0" y="0"/>
        <a:chExt cx="8229600" cy="939784"/>
      </a:xfrm>
    </dsp:grpSpPr>
    <dsp:sp modelId="{DCB2F146-07D8-47AD-9F5C-33157DAE924D}">
      <dsp:nvSpPr>
        <dsp:cNvPr id="3" name="Rounded Rectangle 2"/>
        <dsp:cNvSpPr/>
      </dsp:nvSpPr>
      <dsp:spPr bwMode="white">
        <a:xfrm>
          <a:off x="0" y="944"/>
          <a:ext cx="8229600" cy="937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0970" tIns="140970" rIns="140970" bIns="140970" anchor="ctr"/>
        <a:lstStyle>
          <a:lvl1pPr algn="l">
            <a:defRPr sz="37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smtClean="0">
              <a:effectLst/>
              <a:latin typeface="Times New Roman" panose="02020603050405020304" charset="0"/>
              <a:cs typeface="Times New Roman" panose="02020603050405020304" charset="0"/>
            </a:rPr>
            <a:t>A</a:t>
          </a:r>
          <a:r>
            <a:rPr lang="en-SG" altLang="en-IN" b="1" dirty="0" smtClean="0">
              <a:effectLst/>
              <a:latin typeface="Times New Roman" panose="02020603050405020304" charset="0"/>
              <a:cs typeface="Times New Roman" panose="02020603050405020304" charset="0"/>
            </a:rPr>
            <a:t>BSTRACT</a:t>
          </a:r>
          <a:endParaRPr lang="en-SG" altLang="en-IN" b="1" dirty="0" smtClean="0">
            <a:effectLst/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944"/>
        <a:ext cx="8229600" cy="93789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0DB78418-B569-4555-BC1A-AAB1A03541BE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R</a:t>
          </a:r>
          <a:r>
            <a:rPr lang="en-SG" altLang="en-IN" dirty="0" smtClean="0"/>
            <a:t>EFERENCE PAPERS</a:t>
          </a:r>
          <a:endParaRPr lang="en-SG" altLang="en-IN" dirty="0" smtClean="0"/>
        </a:p>
      </dsp:txBody>
      <dsp:txXfrm>
        <a:off x="0" y="10795"/>
        <a:ext cx="8229600" cy="112141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772400" cy="1470025"/>
        <a:chOff x="0" y="0"/>
        <a:chExt cx="7772400" cy="1470025"/>
      </a:xfrm>
    </dsp:grpSpPr>
    <dsp:sp modelId="{1A305033-4DC6-4E5D-9D76-A13846B1EDA8}">
      <dsp:nvSpPr>
        <dsp:cNvPr id="3" name="Rounded Rectangle 2"/>
        <dsp:cNvSpPr/>
      </dsp:nvSpPr>
      <dsp:spPr bwMode="white">
        <a:xfrm>
          <a:off x="0" y="9208"/>
          <a:ext cx="7772400" cy="14516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7169" tIns="217169" rIns="217169" bIns="217169" anchor="ctr"/>
        <a:lstStyle>
          <a:lvl1pPr algn="l">
            <a:defRPr sz="5700"/>
          </a:lvl1pPr>
          <a:lvl2pPr marL="285750" indent="-285750" algn="l">
            <a:defRPr sz="4400"/>
          </a:lvl2pPr>
          <a:lvl3pPr marL="571500" indent="-285750" algn="l">
            <a:defRPr sz="4400"/>
          </a:lvl3pPr>
          <a:lvl4pPr marL="857250" indent="-285750" algn="l">
            <a:defRPr sz="4400"/>
          </a:lvl4pPr>
          <a:lvl5pPr marL="1143000" indent="-285750" algn="l">
            <a:defRPr sz="4400"/>
          </a:lvl5pPr>
          <a:lvl6pPr marL="1428750" indent="-285750" algn="l">
            <a:defRPr sz="4400"/>
          </a:lvl6pPr>
          <a:lvl7pPr marL="1714500" indent="-285750" algn="l">
            <a:defRPr sz="4400"/>
          </a:lvl7pPr>
          <a:lvl8pPr marL="2000250" indent="-285750" algn="l">
            <a:defRPr sz="4400"/>
          </a:lvl8pPr>
          <a:lvl9pPr marL="2286000" indent="-285750" algn="l">
            <a:defRPr sz="4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T</a:t>
          </a:r>
          <a:r>
            <a:rPr lang="en-SG" altLang="en-IN" dirty="0" smtClean="0"/>
            <a:t>HANK YOU</a:t>
          </a:r>
          <a:endParaRPr lang="en-SG" altLang="en-IN" dirty="0" smtClean="0"/>
        </a:p>
      </dsp:txBody>
      <dsp:txXfrm>
        <a:off x="0" y="9208"/>
        <a:ext cx="7772400" cy="1451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70EC5161-7983-4D20-B75C-FBA6D415E8FB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I</a:t>
          </a:r>
          <a:r>
            <a:rPr lang="en-SG" altLang="en-IN" dirty="0" smtClean="0"/>
            <a:t>NTRODUCTION </a:t>
          </a:r>
          <a:endParaRPr lang="en-SG" altLang="en-IN" dirty="0" smtClean="0"/>
        </a:p>
      </dsp:txBody>
      <dsp:txXfrm>
        <a:off x="0" y="10795"/>
        <a:ext cx="8229600" cy="1121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666B5CCF-DB4F-4D3C-B869-F8630BCFDBE2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O</a:t>
          </a:r>
          <a:r>
            <a:rPr lang="en-SG" altLang="en-IN" dirty="0" smtClean="0"/>
            <a:t>BJECTIVE </a:t>
          </a:r>
          <a:r>
            <a:rPr lang="en-IN" dirty="0" smtClean="0"/>
            <a:t> </a:t>
          </a:r>
          <a:endParaRPr lang="en-IN" dirty="0"/>
        </a:p>
      </dsp:txBody>
      <dsp:txXfrm>
        <a:off x="0" y="10795"/>
        <a:ext cx="8229600" cy="11214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6576FF6A-BDE2-4AA6-9799-E84986D241D1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altLang="en-IN" dirty="0" smtClean="0"/>
            <a:t>SCOPE</a:t>
          </a:r>
          <a:r>
            <a:rPr lang="en-IN" dirty="0" smtClean="0"/>
            <a:t> </a:t>
          </a:r>
          <a:endParaRPr lang="en-IN" dirty="0"/>
        </a:p>
      </dsp:txBody>
      <dsp:txXfrm>
        <a:off x="0" y="10795"/>
        <a:ext cx="8229600" cy="11214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972425" cy="898525"/>
        <a:chOff x="0" y="0"/>
        <a:chExt cx="7972425" cy="898525"/>
      </a:xfrm>
    </dsp:grpSpPr>
    <dsp:sp modelId="{C5CFB8AA-4A16-4A37-98F7-D3EC45F05682}">
      <dsp:nvSpPr>
        <dsp:cNvPr id="3" name="Rounded Rectangle 2"/>
        <dsp:cNvSpPr/>
      </dsp:nvSpPr>
      <dsp:spPr bwMode="white">
        <a:xfrm>
          <a:off x="0" y="2858"/>
          <a:ext cx="7972425" cy="8928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3350" tIns="133350" rIns="133350" bIns="133350" anchor="ctr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L</a:t>
          </a:r>
          <a:r>
            <a:rPr lang="en-SG" altLang="en-IN" dirty="0" smtClean="0"/>
            <a:t>ITERATURE SURVEY</a:t>
          </a:r>
          <a:endParaRPr lang="en-SG" altLang="en-IN" dirty="0" smtClean="0"/>
        </a:p>
      </dsp:txBody>
      <dsp:txXfrm>
        <a:off x="0" y="2858"/>
        <a:ext cx="7972425" cy="8928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D61349E2-96D8-412A-91A4-E3511CEA006D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L</a:t>
          </a:r>
          <a:r>
            <a:rPr lang="en-SG" altLang="en-IN" dirty="0" smtClean="0"/>
            <a:t>ITERATURE SURVEY</a:t>
          </a:r>
          <a:r>
            <a:rPr lang="en-IN" dirty="0" smtClean="0"/>
            <a:t> (contd..)</a:t>
          </a:r>
          <a:endParaRPr lang="en-IN" dirty="0"/>
        </a:p>
      </dsp:txBody>
      <dsp:txXfrm>
        <a:off x="0" y="10795"/>
        <a:ext cx="8229600" cy="11214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E3379F19-671C-4154-9621-C0AF967871A4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E</a:t>
          </a:r>
          <a:r>
            <a:rPr lang="en-SG" altLang="en-IN" dirty="0" smtClean="0"/>
            <a:t>XISTING SYSTEM</a:t>
          </a:r>
          <a:endParaRPr lang="en-SG" altLang="en-IN" dirty="0" smtClean="0"/>
        </a:p>
      </dsp:txBody>
      <dsp:txXfrm>
        <a:off x="0" y="10795"/>
        <a:ext cx="8229600" cy="1121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143000"/>
        <a:chOff x="0" y="0"/>
        <a:chExt cx="8229600" cy="1143000"/>
      </a:xfrm>
    </dsp:grpSpPr>
    <dsp:sp modelId="{7D16CB70-EBBF-4F1E-A4DA-2A3788206EA5}">
      <dsp:nvSpPr>
        <dsp:cNvPr id="3" name="Rounded Rectangle 2"/>
        <dsp:cNvSpPr/>
      </dsp:nvSpPr>
      <dsp:spPr bwMode="white">
        <a:xfrm>
          <a:off x="0" y="10795"/>
          <a:ext cx="8229600" cy="11214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67640" tIns="167640" rIns="167640" bIns="167640" anchor="ctr"/>
        <a:lstStyle>
          <a:lvl1pPr algn="l">
            <a:defRPr sz="4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 smtClean="0"/>
            <a:t>E</a:t>
          </a:r>
          <a:r>
            <a:rPr lang="en-SG" altLang="en-IN" dirty="0" smtClean="0"/>
            <a:t>XISTING SYSTEM</a:t>
          </a:r>
          <a:r>
            <a:rPr lang="en-IN" dirty="0" smtClean="0"/>
            <a:t>(contd..)</a:t>
          </a:r>
          <a:endParaRPr lang="en-IN" dirty="0"/>
        </a:p>
      </dsp:txBody>
      <dsp:txXfrm>
        <a:off x="0" y="10795"/>
        <a:ext cx="8229600" cy="112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B7948-B9DD-4171-9713-02ED1CCBE7B8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186A-5A33-46FA-BC2E-5B31494A358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9D89-E0DF-4AC9-A105-5F47CB0E2B94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714-9D01-4E7D-9550-56640C1EB3C0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E513-1882-42C1-87E5-C50DABD51ED4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25EE-32A4-485F-85E7-65F434F3AEDE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0B4D-FFA0-4E2D-BE89-A47B2FEE0148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E072-E890-446A-B6F2-F3F190D243A6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E55F-0666-4FBC-928A-07D5FAB941E8}" type="datetime1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561-4E02-48F8-8BB3-AB89E5FC57ED}" type="datetime1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CFDD-C213-48C7-9F3C-98BF27248AF1}" type="datetime1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1F76-EEF7-40BC-82F6-78072ADF8FC5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C96D-8353-4E69-B567-BF6C754901E5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71A5-757A-4C79-ADDF-A4C10EF83985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" Type="http://schemas.openxmlformats.org/officeDocument/2006/relationships/diagramData" Target="../diagrams/data1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8.xml"/><Relationship Id="rId4" Type="http://schemas.openxmlformats.org/officeDocument/2006/relationships/diagramColors" Target="../diagrams/colors18.xml"/><Relationship Id="rId3" Type="http://schemas.openxmlformats.org/officeDocument/2006/relationships/diagramQuickStyle" Target="../diagrams/quickStyle18.xml"/><Relationship Id="rId2" Type="http://schemas.openxmlformats.org/officeDocument/2006/relationships/diagramLayout" Target="../diagrams/layout18.xml"/><Relationship Id="rId1" Type="http://schemas.openxmlformats.org/officeDocument/2006/relationships/diagramData" Target="../diagrams/data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9.xml"/><Relationship Id="rId4" Type="http://schemas.openxmlformats.org/officeDocument/2006/relationships/diagramColors" Target="../diagrams/colors19.xml"/><Relationship Id="rId3" Type="http://schemas.openxmlformats.org/officeDocument/2006/relationships/diagramQuickStyle" Target="../diagrams/quickStyle19.xml"/><Relationship Id="rId2" Type="http://schemas.openxmlformats.org/officeDocument/2006/relationships/diagramLayout" Target="../diagrams/layout19.xml"/><Relationship Id="rId1" Type="http://schemas.openxmlformats.org/officeDocument/2006/relationships/diagramData" Target="../diagrams/data19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0.xml"/><Relationship Id="rId4" Type="http://schemas.openxmlformats.org/officeDocument/2006/relationships/diagramColors" Target="../diagrams/colors20.xml"/><Relationship Id="rId3" Type="http://schemas.openxmlformats.org/officeDocument/2006/relationships/diagramQuickStyle" Target="../diagrams/quickStyle20.xml"/><Relationship Id="rId2" Type="http://schemas.openxmlformats.org/officeDocument/2006/relationships/diagramLayout" Target="../diagrams/layout20.xml"/><Relationship Id="rId1" Type="http://schemas.openxmlformats.org/officeDocument/2006/relationships/diagramData" Target="../diagrams/data20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1.xml"/><Relationship Id="rId4" Type="http://schemas.openxmlformats.org/officeDocument/2006/relationships/diagramColors" Target="../diagrams/colors21.xml"/><Relationship Id="rId3" Type="http://schemas.openxmlformats.org/officeDocument/2006/relationships/diagramQuickStyle" Target="../diagrams/quickStyle21.xml"/><Relationship Id="rId2" Type="http://schemas.openxmlformats.org/officeDocument/2006/relationships/diagramLayout" Target="../diagrams/layout21.xml"/><Relationship Id="rId1" Type="http://schemas.openxmlformats.org/officeDocument/2006/relationships/diagramData" Target="../diagrams/data2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714348" y="1000108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605" y="3572510"/>
            <a:ext cx="4733925" cy="2028825"/>
          </a:xfrm>
        </p:spPr>
        <p:txBody>
          <a:bodyPr>
            <a:normAutofit fontScale="90000"/>
          </a:bodyPr>
          <a:lstStyle/>
          <a:p>
            <a:pPr algn="l"/>
            <a:r>
              <a:rPr lang="en-SG" altLang="en-IN" sz="222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SUBMITTED BY :</a:t>
            </a:r>
            <a:r>
              <a:rPr lang="en-SG" altLang="en-IN" sz="222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SG" altLang="en-IN" sz="222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SG" altLang="en-IN" sz="2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SG" altLang="en-IN" sz="2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NATHAN V (311619205022)</a:t>
            </a:r>
            <a:endParaRPr lang="en-SG" altLang="en-IN" sz="2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SG" altLang="en-IN" sz="2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SANTHOSHKUMAR D (311619205022)</a:t>
            </a:r>
            <a:endParaRPr lang="en-SG" altLang="en-IN" sz="2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SG" altLang="en-IN" sz="2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SATYAM KUMAR (311619205023)</a:t>
            </a:r>
            <a:endParaRPr lang="en-SG" altLang="en-IN" sz="2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ubtitle 2"/>
          <p:cNvSpPr txBox="1"/>
          <p:nvPr/>
        </p:nvSpPr>
        <p:spPr>
          <a:xfrm>
            <a:off x="5364481" y="3501071"/>
            <a:ext cx="4143404" cy="285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SG" altLang="en-GB" sz="20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GUIDE :</a:t>
            </a:r>
            <a:r>
              <a:rPr lang="en-SG" altLang="en-GB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SG" altLang="en-GB" sz="200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SG" altLang="en-GB" sz="2000" dirty="0" err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GB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Mrs.R.THENMOZHI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ASSISTANT PROFESSOR/IT</a:t>
            </a:r>
            <a:endParaRPr lang="en-IN" sz="20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MNMJEC 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60" y="2420620"/>
            <a:ext cx="8321040" cy="4664710"/>
          </a:xfrm>
        </p:spPr>
        <p:txBody>
          <a:bodyPr/>
          <a:lstStyle/>
          <a:p>
            <a:pPr marL="137160" indent="0" algn="just">
              <a:buNone/>
            </a:pPr>
            <a:r>
              <a:rPr lang="en-SG" altLang="en-I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DRAWBACKS </a:t>
            </a:r>
            <a:r>
              <a:rPr lang="en-SG" altLang="en-I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endParaRPr lang="en-SG" altLang="en-IN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37160" indent="0" algn="just">
              <a:buNone/>
            </a:pPr>
            <a:endParaRPr lang="en-SG" altLang="en-IN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94360" indent="-457200" algn="just"/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Low performance computing.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5930" indent="-318770" algn="just"/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classification accuracy and time complexity should be improved.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5930" indent="-318770" algn="just"/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Missing values, noisy data, inconsistencies and outliers presented a challenge in this process</a:t>
            </a:r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05" y="2420620"/>
            <a:ext cx="8229600" cy="4525963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To improve the accuracy and performance of the heart disease prediction using linear </a:t>
            </a:r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</a:rPr>
              <a:t>based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 model</a:t>
            </a:r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SG" alt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</a:rPr>
              <a:t>The main aim is to predict heart disease using a classification algorithm.</a:t>
            </a:r>
            <a:endParaRPr lang="en-SG" alt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</a:rPr>
              <a:t>Need to find out accuracy  and then used to compare this classification algorithm.</a:t>
            </a:r>
            <a:endParaRPr lang="en-SG" alt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274955"/>
          <a:ext cx="8072120" cy="75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8" name="Content Placeholder 7"/>
          <p:cNvSpPr/>
          <p:nvPr>
            <p:ph sz="half"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SG" altLang="en-US"/>
              <a:t> </a:t>
            </a:r>
            <a:endParaRPr lang="en-SG" altLang="en-US"/>
          </a:p>
        </p:txBody>
      </p:sp>
      <p:pic>
        <p:nvPicPr>
          <p:cNvPr id="16" name="image22.jpg"/>
          <p:cNvPicPr preferRelativeResize="0">
            <a:picLocks noChangeAspect="1"/>
          </p:cNvPicPr>
          <p:nvPr>
            <p:ph sz="half" idx="2"/>
          </p:nvPr>
        </p:nvPicPr>
        <p:blipFill>
          <a:blip r:embed="rId6"/>
          <a:srcRect/>
          <a:stretch>
            <a:fillRect/>
          </a:stretch>
        </p:blipFill>
        <p:spPr>
          <a:xfrm>
            <a:off x="1907540" y="1052830"/>
            <a:ext cx="5598160" cy="5328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740" y="1547495"/>
            <a:ext cx="8809990" cy="4678680"/>
          </a:xfrm>
        </p:spPr>
        <p:txBody>
          <a:bodyPr>
            <a:normAutofit fontScale="90000" lnSpcReduction="10000"/>
          </a:bodyPr>
          <a:lstStyle/>
          <a:p>
            <a:r>
              <a:rPr lang="en-SG" alt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SYSTEM REQUIREMENTS :</a:t>
            </a:r>
            <a:endParaRPr lang="en-SG" alt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SG" alt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760730" indent="515620" defTabSz="914400">
              <a:tabLst>
                <a:tab pos="716280" algn="l"/>
              </a:tabLst>
            </a:pPr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ANACONDA NAVIGATOR</a:t>
            </a: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760730" indent="515620" defTabSz="914400">
              <a:tabLst>
                <a:tab pos="716280" algn="l"/>
              </a:tabLst>
            </a:pPr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JUPYTER NOTEBOOK</a:t>
            </a: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760730" indent="515620" defTabSz="914400">
              <a:tabLst>
                <a:tab pos="716280" algn="l"/>
              </a:tabLst>
            </a:pP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tabLst>
                <a:tab pos="716280" algn="l"/>
              </a:tabLst>
            </a:pPr>
            <a:r>
              <a:rPr lang="en-SG" alt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LIBRARIES USED :</a:t>
            </a:r>
            <a:endParaRPr lang="en-SG" alt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30860" defTabSz="914400">
              <a:tabLst>
                <a:tab pos="716280" algn="l"/>
              </a:tabLst>
            </a:pPr>
            <a:endParaRPr lang="en-SG" alt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30860"/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KERAS</a:t>
            </a: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30860"/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PANDAS</a:t>
            </a: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30860"/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NUMPY</a:t>
            </a: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30860"/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SCIKIT LEARN</a:t>
            </a: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30860"/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SEABORN</a:t>
            </a: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60" y="1700530"/>
            <a:ext cx="8229600" cy="4525963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</a:rPr>
              <a:t>Modules </a:t>
            </a:r>
            <a:r>
              <a:rPr lang="en-SG" altLang="en-IN" b="1" dirty="0" smtClean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SG" altLang="en-I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68910" indent="-13970">
              <a:buNone/>
            </a:pPr>
            <a:r>
              <a:rPr lang="en-SG" altLang="en-IN" b="1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SG" altLang="en-IN" dirty="0" smtClean="0">
                <a:latin typeface="Times New Roman" panose="02020603050405020304" charset="0"/>
                <a:cs typeface="Times New Roman" panose="02020603050405020304" charset="0"/>
              </a:rPr>
              <a:t> The proposed system consists of some   modules such as ,</a:t>
            </a:r>
            <a:endParaRPr lang="en-SG" altLang="en-I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SG" altLang="en-IN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29590" algn="l"/>
            <a:r>
              <a:rPr lang="en-SG" altLang="en-IN" sz="2800" dirty="0" smtClean="0">
                <a:latin typeface="Times New Roman" panose="02020603050405020304" charset="0"/>
                <a:cs typeface="Times New Roman" panose="02020603050405020304" charset="0"/>
              </a:rPr>
              <a:t>Data collection</a:t>
            </a:r>
            <a:endParaRPr lang="en-SG" alt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29590" algn="l"/>
            <a:r>
              <a:rPr lang="en-SG" altLang="en-IN" sz="2800" dirty="0" smtClean="0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SG" alt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29590" algn="l"/>
            <a:r>
              <a:rPr lang="en-SG" altLang="en-IN" sz="2800" dirty="0" smtClean="0">
                <a:latin typeface="Times New Roman" panose="02020603050405020304" charset="0"/>
                <a:cs typeface="Times New Roman" panose="02020603050405020304" charset="0"/>
              </a:rPr>
              <a:t>Supervised Learning Algorithms</a:t>
            </a:r>
            <a:endParaRPr lang="en-SG" alt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306830" indent="-529590" algn="l"/>
            <a:r>
              <a:rPr lang="en-SG" altLang="en-IN" sz="2800" dirty="0" smtClean="0">
                <a:latin typeface="Times New Roman" panose="02020603050405020304" charset="0"/>
                <a:cs typeface="Times New Roman" panose="02020603050405020304" charset="0"/>
              </a:rPr>
              <a:t>Evaluation &amp; Deployment</a:t>
            </a:r>
            <a:endParaRPr lang="en-SG" alt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05" y="1556385"/>
            <a:ext cx="7642860" cy="4434205"/>
          </a:xfrm>
        </p:spPr>
        <p:txBody>
          <a:bodyPr/>
          <a:lstStyle/>
          <a:p>
            <a:pPr marL="0" indent="0">
              <a:buNone/>
            </a:pPr>
            <a:r>
              <a:rPr lang="en-SG" altLang="en-IN" sz="2800" b="1" dirty="0">
                <a:latin typeface="Times New Roman" panose="02020603050405020304" charset="0"/>
                <a:cs typeface="Times New Roman" panose="02020603050405020304" charset="0"/>
              </a:rPr>
              <a:t>COLLECTING &amp; IMPORT DATA :</a:t>
            </a:r>
            <a:endParaRPr lang="en-SG" altLang="en-I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SG" altLang="en-I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Step 1: Import Libraries.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Step 2: Import the Dataset.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Step 3: Taking care of Missing Data in Dataset.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  <p:pic>
        <p:nvPicPr>
          <p:cNvPr id="59" name="image12.png"/>
          <p:cNvPicPr preferRelativeResize="0">
            <a:picLocks noChangeAspect="1"/>
          </p:cNvPicPr>
          <p:nvPr>
            <p:ph sz="half" idx="2"/>
          </p:nvPr>
        </p:nvPicPr>
        <p:blipFill>
          <a:blip r:embed="rId6"/>
          <a:srcRect/>
          <a:stretch>
            <a:fillRect/>
          </a:stretch>
        </p:blipFill>
        <p:spPr>
          <a:xfrm>
            <a:off x="899795" y="3860800"/>
            <a:ext cx="7215505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 useBgFill="1"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2348548"/>
            <a:ext cx="8229600" cy="1143000"/>
          </a:xfrm>
        </p:spPr>
        <p:txBody>
          <a:bodyPr>
            <a:normAutofit/>
          </a:bodyPr>
          <a:p>
            <a:r>
              <a:rPr lang="en-SG" altLang="en-IN" dirty="0">
                <a:solidFill>
                  <a:schemeClr val="tx1"/>
                </a:solidFill>
              </a:rPr>
              <a:t> </a:t>
            </a:r>
            <a:endParaRPr lang="en-SG" alt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360" y="1772920"/>
            <a:ext cx="7272020" cy="11531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SG" alt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br>
              <a:rPr lang="en-SG" alt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SG" alt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SG" altLang="en-IN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pic>
        <p:nvPicPr>
          <p:cNvPr id="60" name="image7.png"/>
          <p:cNvPicPr preferRelativeResize="0"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899160" y="2492375"/>
            <a:ext cx="7316470" cy="25463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55650" y="503555"/>
            <a:ext cx="78867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SG" altLang="en-IN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DESCRIBE DATASET</a:t>
            </a:r>
            <a:endParaRPr lang="en-SG" altLang="en-IN" sz="3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39430" cy="3687445"/>
          </a:xfrm>
        </p:spPr>
        <p:txBody>
          <a:bodyPr/>
          <a:p>
            <a:pPr marL="0" indent="0">
              <a:buNone/>
            </a:pPr>
            <a:r>
              <a:rPr lang="en-SG" altLang="en-US" sz="2400" b="1"/>
              <a:t>DATA PREPROCESSING :</a:t>
            </a:r>
            <a:endParaRPr lang="en-SG" altLang="en-US" sz="2400" b="1"/>
          </a:p>
          <a:p>
            <a:pPr marL="0" indent="0">
              <a:buNone/>
            </a:pPr>
            <a:endParaRPr lang="en-SG" altLang="en-US" sz="2400"/>
          </a:p>
          <a:p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4: Encoding categorical data.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4800" lvl="0" indent="-304800" algn="just"/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5: Splitting the Dataset into Training set and Test</a:t>
            </a:r>
            <a:r>
              <a:rPr lang="en-SG" alt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Set.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6: Feature Scaling.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pic>
        <p:nvPicPr>
          <p:cNvPr id="61" name="image15.png"/>
          <p:cNvPicPr preferRelativeResize="0"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79755" y="4077335"/>
            <a:ext cx="7983855" cy="2125980"/>
          </a:xfrm>
          <a:prstGeom prst="rect">
            <a:avLst/>
          </a:prstGeom>
        </p:spPr>
      </p:pic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65455" y="404495"/>
            <a:ext cx="80987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600" dirty="0" smtClean="0">
                <a:sym typeface="+mn-ea"/>
              </a:rPr>
              <a:t> Module </a:t>
            </a:r>
            <a:r>
              <a:rPr lang="en-SG" altLang="en-IN" sz="3600" dirty="0" smtClean="0">
                <a:sym typeface="+mn-ea"/>
              </a:rPr>
              <a:t>2- DATA PRE-PROCESSING</a:t>
            </a:r>
            <a:endParaRPr lang="en-IN" sz="3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9625" cy="387286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SG" altLang="en-IN" dirty="0"/>
              <a:t>Th</a:t>
            </a:r>
            <a:r>
              <a:rPr lang="en-IN" dirty="0"/>
              <a:t>e supervised Learning Algorithms used in this project is</a:t>
            </a:r>
            <a:r>
              <a:rPr lang="en-SG" altLang="en-IN" dirty="0"/>
              <a:t> ,</a:t>
            </a:r>
            <a:endParaRPr lang="en-IN" dirty="0"/>
          </a:p>
          <a:p>
            <a:endParaRPr lang="en-IN" dirty="0"/>
          </a:p>
          <a:p>
            <a:pPr marL="1079500" indent="-546100"/>
            <a:r>
              <a:rPr lang="en-IN" dirty="0"/>
              <a:t>Support Vector Machine(SVM)</a:t>
            </a:r>
            <a:endParaRPr lang="en-IN" dirty="0"/>
          </a:p>
          <a:p>
            <a:pPr marL="1079500" indent="-546100"/>
            <a:endParaRPr lang="en-IN" dirty="0"/>
          </a:p>
          <a:p>
            <a:pPr marL="1079500" indent="-546100"/>
            <a:r>
              <a:rPr lang="en-IN" dirty="0"/>
              <a:t>K-Nearest Neighbor</a:t>
            </a:r>
            <a:endParaRPr lang="en-IN" dirty="0"/>
          </a:p>
          <a:p>
            <a:pPr marL="1079500" indent="-546100"/>
            <a:endParaRPr lang="en-IN" dirty="0"/>
          </a:p>
          <a:p>
            <a:pPr marL="1079500" indent="-546100"/>
            <a:r>
              <a:rPr lang="en-IN" dirty="0"/>
              <a:t>Decision Tree</a:t>
            </a:r>
            <a:endParaRPr lang="en-IN" dirty="0"/>
          </a:p>
          <a:p>
            <a:pPr marL="1079500" indent="-546100"/>
            <a:endParaRPr lang="en-IN" dirty="0"/>
          </a:p>
          <a:p>
            <a:pPr marL="1079500" indent="-546100"/>
            <a:r>
              <a:rPr lang="en-IN" dirty="0"/>
              <a:t>Random Forest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60520" cy="4526280"/>
          </a:xfrm>
        </p:spPr>
        <p:txBody>
          <a:bodyPr/>
          <a:p>
            <a:r>
              <a:rPr lang="en-US"/>
              <a:t>SVM maps the input data to high dimensional feature space through kernels, so that it can be separated by a hyperplane.</a:t>
            </a:r>
            <a:endParaRPr lang="en-US"/>
          </a:p>
          <a:p>
            <a:r>
              <a:rPr lang="en-SG" altLang="en-US"/>
              <a:t>It has two suppoerting terms to describe the plane .</a:t>
            </a:r>
            <a:endParaRPr lang="en-SG" altLang="en-US"/>
          </a:p>
          <a:p>
            <a:endParaRPr lang="en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pic>
        <p:nvPicPr>
          <p:cNvPr id="13" name="image8.png"/>
          <p:cNvPicPr preferRelativeResize="0"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751070" y="2062480"/>
            <a:ext cx="3935730" cy="350964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83895" y="260350"/>
            <a:ext cx="79578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>
                <a:sym typeface="+mn-ea"/>
              </a:rPr>
              <a:t>SUPPORT VECTOR MACHINE</a:t>
            </a:r>
            <a:endParaRPr lang="en-SG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93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772920"/>
            <a:ext cx="8498205" cy="5126990"/>
          </a:xfrm>
        </p:spPr>
        <p:txBody>
          <a:bodyPr/>
          <a:lstStyle/>
          <a:p>
            <a:pPr marL="0" indent="0" algn="just">
              <a:buNone/>
            </a:pPr>
            <a:r>
              <a:rPr lang="en-SG" altLang="en-IN" sz="2400" dirty="0">
                <a:latin typeface="Times New Roman" panose="02020603050405020304" charset="0"/>
                <a:cs typeface="Times New Roman" panose="02020603050405020304" charset="0"/>
              </a:rPr>
              <a:t>        There are v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arious classification methods are applied to predict different diseases, such as heart disease, diabetes, tuberculosis, and so on, in various fields. </a:t>
            </a:r>
            <a:r>
              <a:rPr lang="en-SG" altLang="en-IN" sz="2400" dirty="0">
                <a:latin typeface="Times New Roman" panose="02020603050405020304" charset="0"/>
                <a:cs typeface="Times New Roman" panose="02020603050405020304" charset="0"/>
              </a:rPr>
              <a:t>In this project we are decided to use Machine Learning Algorithm to predict the accuracy level of heart disease.</a:t>
            </a:r>
            <a:r>
              <a:rPr 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disease can be predicted by obtaining the accuracy obtained by the various algorithms such as Support Vector Machine, K-Nearest Neighbor, Decision Tree, and Random fores</a:t>
            </a:r>
            <a:r>
              <a:rPr lang="en-SG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t.</a:t>
            </a:r>
            <a:r>
              <a:rPr lang="en-SG" altLang="en-GB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are 14 different laboratory parameters of the patients are used as the dataset.Accuracy score and confusion matrix is used to compare this classification algorithm.</a:t>
            </a:r>
            <a:endParaRPr lang="en-SG" altLang="en-GB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93590" cy="4561205"/>
          </a:xfrm>
        </p:spPr>
        <p:txBody>
          <a:bodyPr/>
          <a:p>
            <a:r>
              <a:rPr lang="en-US"/>
              <a:t>KNN algorithm at the training phase just stores the dataset and when it gets new data, then it classifies that data into a category that is much similar to the new data</a:t>
            </a:r>
            <a:r>
              <a:rPr lang="en-SG" altLang="en-US"/>
              <a:t>.</a:t>
            </a:r>
            <a:endParaRPr lang="en-SG" altLang="en-US"/>
          </a:p>
        </p:txBody>
      </p:sp>
      <p:pic>
        <p:nvPicPr>
          <p:cNvPr id="7" name="Content Placeholder 6" descr="k-nearest-neighbor-algorithm-for-machine-learn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98085" y="2564765"/>
            <a:ext cx="3688715" cy="20294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899795" y="490855"/>
            <a:ext cx="76536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>
                <a:sym typeface="+mn-ea"/>
              </a:rPr>
              <a:t>K-NEAREST NEIGHBOUR</a:t>
            </a:r>
            <a:endParaRPr lang="en-SG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pic>
        <p:nvPicPr>
          <p:cNvPr id="8" name="Content Placeholder 7" descr="k-nearest-neighbor-algorithm-for-machine-learning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91640" y="3717290"/>
            <a:ext cx="5490845" cy="27457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/>
          <p:nvPr>
            <p:ph sz="half" idx="2"/>
          </p:nvPr>
        </p:nvSpPr>
        <p:spPr>
          <a:xfrm>
            <a:off x="218440" y="1600200"/>
            <a:ext cx="8468360" cy="452628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SG" altLang="en-US"/>
              <a:t>KNN use the Euclidean formula for calculate the two values between X</a:t>
            </a:r>
            <a:r>
              <a:rPr lang="en-SG" altLang="en-US" sz="2000"/>
              <a:t>1</a:t>
            </a:r>
            <a:r>
              <a:rPr lang="en-SG" altLang="en-US"/>
              <a:t> &amp; X</a:t>
            </a:r>
            <a:r>
              <a:rPr lang="en-SG" altLang="en-US" sz="2000"/>
              <a:t>2</a:t>
            </a:r>
            <a:r>
              <a:rPr lang="en-SG" altLang="en-US"/>
              <a:t> by ,</a:t>
            </a:r>
            <a:endParaRPr lang="en-SG" altLang="en-US"/>
          </a:p>
          <a:p>
            <a:pPr marL="0" indent="0">
              <a:buNone/>
            </a:pPr>
            <a:r>
              <a:rPr lang="en-SG" altLang="en-US"/>
              <a:t> </a:t>
            </a:r>
            <a:endParaRPr lang="en-SG" altLang="en-US"/>
          </a:p>
          <a:p>
            <a:pPr marL="0" indent="0">
              <a:buNone/>
            </a:pPr>
            <a:endParaRPr lang="en-SG" altLang="en-US"/>
          </a:p>
        </p:txBody>
      </p:sp>
      <p:pic>
        <p:nvPicPr>
          <p:cNvPr id="10" name="Picture 9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2637155"/>
            <a:ext cx="6391275" cy="5251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50265" y="455930"/>
            <a:ext cx="76422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>
                <a:sym typeface="+mn-ea"/>
              </a:rPr>
              <a:t>KNN FORMULA</a:t>
            </a:r>
            <a:endParaRPr lang="en-SG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37195" cy="1390015"/>
          </a:xfrm>
        </p:spPr>
        <p:txBody>
          <a:bodyPr/>
          <a:p>
            <a:r>
              <a:rPr lang="en-SG" altLang="en-US" sz="2400"/>
              <a:t>S</a:t>
            </a:r>
            <a:r>
              <a:rPr lang="en-US" sz="2400"/>
              <a:t>imilar to a tree, it starts with the root node, which expands on further branches and constructs a tree-like structure</a:t>
            </a:r>
            <a:r>
              <a:rPr lang="en-SG" altLang="en-US" sz="2400"/>
              <a:t>.</a:t>
            </a:r>
            <a:endParaRPr lang="en-SG" altLang="en-US" sz="2400"/>
          </a:p>
          <a:p>
            <a:r>
              <a:rPr lang="en-SG" altLang="en-US" sz="2400"/>
              <a:t>Mainly used Entropy formula for calculations.</a:t>
            </a:r>
            <a:endParaRPr lang="en-SG" altLang="en-US" sz="2400"/>
          </a:p>
        </p:txBody>
      </p:sp>
      <p:pic>
        <p:nvPicPr>
          <p:cNvPr id="7" name="Content Placeholder 6" descr="decision-tree-classification-algorith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5695" y="3383280"/>
            <a:ext cx="6556375" cy="297307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683895" y="503555"/>
            <a:ext cx="793178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/>
              <a:t>DECISION TREE</a:t>
            </a:r>
            <a:endParaRPr lang="en-SG" altLang="en-US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715" y="1662430"/>
            <a:ext cx="7754620" cy="4450080"/>
          </a:xfrm>
        </p:spPr>
        <p:txBody>
          <a:bodyPr>
            <a:normAutofit fontScale="70000"/>
          </a:bodyPr>
          <a:p>
            <a:pPr marL="340360" indent="-330200"/>
            <a:r>
              <a:rPr lang="en-US"/>
              <a:t>Step-1: Select random K data points from the training set.</a:t>
            </a:r>
            <a:endParaRPr lang="en-US"/>
          </a:p>
          <a:p>
            <a:endParaRPr lang="en-US"/>
          </a:p>
          <a:p>
            <a:r>
              <a:rPr lang="en-US"/>
              <a:t>Step-2: Build the decision trees associated with the selected data points (Subsets).</a:t>
            </a:r>
            <a:endParaRPr lang="en-US"/>
          </a:p>
          <a:p>
            <a:endParaRPr lang="en-US"/>
          </a:p>
          <a:p>
            <a:r>
              <a:rPr lang="en-US"/>
              <a:t>Step-3: Choose the number N for decision trees that you want to build.</a:t>
            </a:r>
            <a:endParaRPr lang="en-US"/>
          </a:p>
          <a:p>
            <a:endParaRPr lang="en-US"/>
          </a:p>
          <a:p>
            <a:r>
              <a:rPr lang="en-US"/>
              <a:t>Step-4: Repeat Step 1 &amp; 2.</a:t>
            </a:r>
            <a:endParaRPr lang="en-US"/>
          </a:p>
          <a:p>
            <a:endParaRPr lang="en-US"/>
          </a:p>
          <a:p>
            <a:r>
              <a:rPr lang="en-US"/>
              <a:t>Step-5: For new data points, find the predictions of each decision tree, and assign the new data points to the category that wins the majority votes.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SG" altLang="en-US"/>
              <a:t> </a:t>
            </a:r>
            <a:endParaRPr lang="en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683895" y="392430"/>
            <a:ext cx="79667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>
                <a:sym typeface="+mn-ea"/>
              </a:rPr>
              <a:t>RANDOM FOREST</a:t>
            </a:r>
            <a:endParaRPr lang="en-SG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pic>
        <p:nvPicPr>
          <p:cNvPr id="7" name="Content Placeholder 6" descr="random-forest-algorith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7275" y="2306955"/>
            <a:ext cx="7426960" cy="318008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SG" altLang="en-US"/>
              <a:t> </a:t>
            </a:r>
            <a:endParaRPr lang="en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659765" y="523240"/>
            <a:ext cx="782447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>
                <a:sym typeface="+mn-ea"/>
              </a:rPr>
              <a:t>RANDOM FOREST</a:t>
            </a:r>
            <a:endParaRPr lang="en-SG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pic>
        <p:nvPicPr>
          <p:cNvPr id="7" name="Content Placeholder 6" descr="mmm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03350" y="2132965"/>
            <a:ext cx="6531610" cy="39192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60" y="1533525"/>
            <a:ext cx="7749540" cy="4592955"/>
          </a:xfrm>
        </p:spPr>
        <p:txBody>
          <a:bodyPr/>
          <a:p>
            <a:pPr marL="0" indent="0">
              <a:buNone/>
            </a:pPr>
            <a:r>
              <a:rPr lang="en-SG" altLang="en-US"/>
              <a:t> Insert CSV file as INPUT :</a:t>
            </a:r>
            <a:endParaRPr lang="en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683895" y="476885"/>
            <a:ext cx="79082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>
                <a:sym typeface="+mn-ea"/>
              </a:rPr>
              <a:t>EXECUTION </a:t>
            </a:r>
            <a:endParaRPr lang="en-SG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pic>
        <p:nvPicPr>
          <p:cNvPr id="10" name="Content Placeholder 9" descr="download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60290" y="2399665"/>
            <a:ext cx="4038600" cy="29743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pic>
        <p:nvPicPr>
          <p:cNvPr id="9" name="Content Placeholder 8" descr="download (1)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850" y="2277110"/>
            <a:ext cx="4038600" cy="318516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55650" y="692785"/>
            <a:ext cx="78803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>
                <a:sym typeface="+mn-ea"/>
              </a:rPr>
              <a:t>DEPLOYMENT (SCREENSHOTS)</a:t>
            </a:r>
            <a:endParaRPr lang="en-SG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pic>
        <p:nvPicPr>
          <p:cNvPr id="7" name="Content Placeholder 6" descr="downloa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357755"/>
            <a:ext cx="4038600" cy="3010535"/>
          </a:xfrm>
          <a:prstGeom prst="rect">
            <a:avLst/>
          </a:prstGeom>
        </p:spPr>
      </p:pic>
      <p:pic>
        <p:nvPicPr>
          <p:cNvPr id="8" name="Content Placeholder 7" descr="download (3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270125"/>
            <a:ext cx="4038600" cy="31851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55650" y="548640"/>
            <a:ext cx="7660005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>
                <a:sym typeface="+mn-ea"/>
              </a:rPr>
              <a:t>DEPLOYMENT (SCREENSHOTS)</a:t>
            </a:r>
            <a:endParaRPr lang="en-SG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SG" altLang="en-US"/>
          </a:p>
        </p:txBody>
      </p:sp>
      <p:pic>
        <p:nvPicPr>
          <p:cNvPr id="7" name="Content Placeholder 6" descr="opppopopo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815590"/>
            <a:ext cx="8206740" cy="307086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SG" altLang="en-US"/>
              <a:t> </a:t>
            </a:r>
            <a:endParaRPr lang="en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8" name="Text Box 7"/>
          <p:cNvSpPr txBox="1"/>
          <p:nvPr/>
        </p:nvSpPr>
        <p:spPr>
          <a:xfrm>
            <a:off x="744220" y="1814195"/>
            <a:ext cx="8069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v"/>
            </a:pPr>
            <a:r>
              <a:rPr lang="en-SG" altLang="en-US" sz="2400"/>
              <a:t>The </a:t>
            </a:r>
            <a:r>
              <a:rPr lang="en-SG" altLang="en-US" sz="2400" b="1"/>
              <a:t>KNN Algorithm</a:t>
            </a:r>
            <a:r>
              <a:rPr lang="en-SG" altLang="en-US" sz="2400"/>
              <a:t> has occurs </a:t>
            </a:r>
            <a:r>
              <a:rPr lang="en-SG" altLang="en-US" sz="2400" b="1">
                <a:sym typeface="+mn-ea"/>
              </a:rPr>
              <a:t>87 %</a:t>
            </a:r>
            <a:r>
              <a:rPr lang="en-SG" altLang="en-US" sz="2400">
                <a:sym typeface="+mn-ea"/>
              </a:rPr>
              <a:t> accuracy and also</a:t>
            </a:r>
            <a:r>
              <a:rPr lang="en-SG" altLang="en-US" sz="2400"/>
              <a:t> highest accuracy then other algorithms.     </a:t>
            </a:r>
            <a:endParaRPr lang="en-SG" alt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827405" y="391795"/>
            <a:ext cx="75857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 sz="3600">
                <a:sym typeface="+mn-ea"/>
              </a:rPr>
              <a:t>OUTPUT</a:t>
            </a:r>
            <a:endParaRPr lang="en-SG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3260" y="1628775"/>
          <a:ext cx="7978775" cy="444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/>
                <a:gridCol w="2319020"/>
                <a:gridCol w="2272665"/>
                <a:gridCol w="2513330"/>
              </a:tblGrid>
              <a:tr h="6927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IN" sz="2400" dirty="0" smtClean="0"/>
                        <a:t>S.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 smtClean="0"/>
                        <a:t>Existing System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 smtClean="0"/>
                        <a:t>Proposed System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IN" sz="2400" dirty="0" smtClean="0"/>
                        <a:t>Properties</a:t>
                      </a:r>
                      <a:endParaRPr lang="en-IN" sz="2400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SG" altLang="en-IN" sz="2400" dirty="0"/>
                        <a:t>1</a:t>
                      </a:r>
                      <a:endParaRPr lang="en-SG" alt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HRFLM</a:t>
                      </a:r>
                      <a:r>
                        <a:rPr lang="en-SG" altLang="en-IN" sz="24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&amp; RF </a:t>
                      </a:r>
                      <a:endParaRPr lang="en-SG" altLang="en-IN" sz="24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altLang="en-IN" sz="2400"/>
                        <a:t>RF , SVM, DT, KNN</a:t>
                      </a:r>
                      <a:endParaRPr lang="en-SG" alt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altLang="en-IN" sz="2400" dirty="0"/>
                        <a:t> Best Algorithm</a:t>
                      </a:r>
                      <a:endParaRPr lang="en-SG" altLang="en-IN" sz="2400" dirty="0"/>
                    </a:p>
                  </a:txBody>
                  <a:tcPr/>
                </a:tc>
              </a:tr>
              <a:tr h="712470">
                <a:tc>
                  <a:txBody>
                    <a:bodyPr/>
                    <a:lstStyle/>
                    <a:p>
                      <a:r>
                        <a:rPr lang="en-SG" altLang="en-IN" sz="2400"/>
                        <a:t>2</a:t>
                      </a:r>
                      <a:endParaRPr lang="en-SG" alt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altLang="en-IN" sz="2400" dirty="0"/>
                        <a:t>82.7 %</a:t>
                      </a:r>
                      <a:endParaRPr lang="en-SG" alt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altLang="en-IN" sz="2400" dirty="0"/>
                        <a:t>87 %</a:t>
                      </a:r>
                      <a:endParaRPr lang="en-SG" alt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altLang="en-IN" sz="2400" dirty="0"/>
                        <a:t>Accuracy Value</a:t>
                      </a:r>
                      <a:endParaRPr lang="en-SG" altLang="en-IN" sz="2400" dirty="0"/>
                    </a:p>
                  </a:txBody>
                  <a:tcPr/>
                </a:tc>
              </a:tr>
              <a:tr h="2085975">
                <a:tc>
                  <a:txBody>
                    <a:bodyPr/>
                    <a:lstStyle/>
                    <a:p>
                      <a:r>
                        <a:rPr lang="en-SG" altLang="en-IN" sz="2400"/>
                        <a:t>3</a:t>
                      </a:r>
                      <a:endParaRPr lang="en-SG" alt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altLang="en-IN" sz="2400"/>
                        <a:t>They use only for Cardiovascular disease.</a:t>
                      </a:r>
                      <a:endParaRPr lang="en-SG" alt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altLang="en-IN" sz="2400"/>
                        <a:t>we used for common heart disease.</a:t>
                      </a:r>
                      <a:endParaRPr lang="en-SG" alt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SG" altLang="en-IN" sz="2400" dirty="0"/>
                        <a:t>Difference between disease</a:t>
                      </a:r>
                      <a:endParaRPr lang="en-SG" alt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1844675"/>
            <a:ext cx="8412480" cy="4910455"/>
          </a:xfrm>
        </p:spPr>
        <p:txBody>
          <a:bodyPr>
            <a:normAutofit lnSpcReduction="20000"/>
          </a:bodyPr>
          <a:lstStyle/>
          <a:p>
            <a:pPr algn="just"/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We already know tha</a:t>
            </a:r>
            <a:r>
              <a:rPr lang="en-SG" altLang="en-IN" sz="2400" dirty="0">
                <a:latin typeface="Times New Roman" panose="02020603050405020304" charset="0"/>
                <a:cs typeface="Times New Roman" panose="02020603050405020304" charset="0"/>
              </a:rPr>
              <a:t>t Machine learning can easily learnes from experience using algorithm to make predictions.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To improve the accuracy and performance of the heart disease prediction using linear regression model.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Heart disease can be predicted by checking the level of cp, trestbps, chol, fbs, restecg, thalach, exang, oldpeak, slope, ca, thal</a:t>
            </a:r>
            <a:r>
              <a:rPr lang="en-SG" altLang="en-IN" sz="2400" dirty="0">
                <a:latin typeface="Times New Roman" panose="02020603050405020304" charset="0"/>
                <a:cs typeface="Times New Roman" panose="02020603050405020304" charset="0"/>
              </a:rPr>
              <a:t> .</a:t>
            </a:r>
            <a:endParaRPr lang="en-SG" alt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SG" altLang="en-IN" sz="2400" dirty="0">
                <a:latin typeface="Times New Roman" panose="02020603050405020304" charset="0"/>
                <a:cs typeface="Times New Roman" panose="02020603050405020304" charset="0"/>
              </a:rPr>
              <a:t>Then spilt the datasets as 67% and 33% for training them before into classification.</a:t>
            </a:r>
            <a:endParaRPr lang="en-SG" alt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SG" altLang="en-IN" sz="2400" dirty="0">
                <a:latin typeface="Times New Roman" panose="02020603050405020304" charset="0"/>
                <a:cs typeface="Times New Roman" panose="02020603050405020304" charset="0"/>
              </a:rPr>
              <a:t>They can classified using Decision Tree, K nearest neighbor, Random Forest, Support Vector Machine algorithm to find the accuracy value.</a:t>
            </a:r>
            <a:endParaRPr lang="en-SG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Content Placeholder 6"/>
          <p:cNvGraphicFramePr/>
          <p:nvPr>
            <p:ph idx="1"/>
          </p:nvPr>
        </p:nvGraphicFramePr>
        <p:xfrm>
          <a:off x="539750" y="2158365"/>
          <a:ext cx="8210550" cy="345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275"/>
                <a:gridCol w="4105275"/>
              </a:tblGrid>
              <a:tr h="691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SG" altLang="en-US"/>
                        <a:t>ALGORITHM</a:t>
                      </a:r>
                      <a:endParaRPr lang="en-SG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SG" altLang="en-US"/>
                        <a:t>ACCURACY LEVEL</a:t>
                      </a:r>
                      <a:endParaRPr lang="en-SG" altLang="en-US"/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indent="607060" algn="l">
                        <a:buNone/>
                      </a:pPr>
                      <a:r>
                        <a:rPr lang="en-SG" altLang="en-US"/>
                        <a:t>K-Nearest Neighbour</a:t>
                      </a:r>
                      <a:endParaRPr lang="en-SG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SG" altLang="en-US"/>
                        <a:t>87 %</a:t>
                      </a:r>
                      <a:endParaRPr lang="en-SG" altLang="en-US"/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indent="607060" algn="l">
                        <a:buNone/>
                      </a:pPr>
                      <a:r>
                        <a:rPr lang="en-SG" altLang="en-US"/>
                        <a:t>Suppoert Vector Machine</a:t>
                      </a:r>
                      <a:endParaRPr lang="en-SG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SG" altLang="en-US"/>
                        <a:t>83 %</a:t>
                      </a:r>
                      <a:endParaRPr lang="en-SG" altLang="en-US"/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indent="581660" algn="l">
                        <a:buNone/>
                      </a:pPr>
                      <a:r>
                        <a:rPr lang="en-SG" altLang="en-US"/>
                        <a:t>Decision Tree</a:t>
                      </a:r>
                      <a:endParaRPr lang="en-SG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SG" altLang="en-US"/>
                        <a:t>79 %</a:t>
                      </a:r>
                      <a:endParaRPr lang="en-SG" altLang="en-US"/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indent="607060" algn="l">
                        <a:buNone/>
                      </a:pPr>
                      <a:r>
                        <a:rPr lang="en-SG" altLang="en-US"/>
                        <a:t>Random Forest </a:t>
                      </a:r>
                      <a:endParaRPr lang="en-SG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SG" altLang="en-US"/>
                        <a:t>84 %</a:t>
                      </a:r>
                      <a:endParaRPr lang="en-SG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 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20" y="1700530"/>
            <a:ext cx="7931150" cy="4093210"/>
          </a:xfrm>
        </p:spPr>
        <p:txBody>
          <a:bodyPr/>
          <a:p>
            <a:r>
              <a:rPr lang="en-SG" altLang="en-US"/>
              <a:t>From the above result and analysis the K-Nearest Neighbours is occurs the highest level of accuracy compare to other given algorithms.</a:t>
            </a:r>
            <a:endParaRPr lang="en-SG" altLang="en-US"/>
          </a:p>
          <a:p>
            <a:r>
              <a:rPr lang="en-SG" altLang="en-US"/>
              <a:t>It occurs 87 % of accuracy level ,the patients are  having heart disease by obtained datasets.</a:t>
            </a:r>
            <a:endParaRPr lang="en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57D9CDB-BA74-4CD8-A5B2-1B3B2D9ACF4A}" type="slidenum">
              <a:rPr lang="en-IN" smtClean="0"/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83895" y="548640"/>
            <a:ext cx="784923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600" dirty="0" smtClean="0">
                <a:sym typeface="+mn-ea"/>
              </a:rPr>
              <a:t>P</a:t>
            </a:r>
            <a:r>
              <a:rPr lang="en-SG" altLang="en-IN" sz="3600" dirty="0" smtClean="0">
                <a:sym typeface="+mn-ea"/>
              </a:rPr>
              <a:t>ERFORMANCE ANALYSIS</a:t>
            </a:r>
            <a:endParaRPr lang="en-SG" altLang="en-IN" sz="3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05" y="2204720"/>
            <a:ext cx="8229600" cy="4525963"/>
          </a:xfrm>
        </p:spPr>
        <p:txBody>
          <a:bodyPr/>
          <a:lstStyle/>
          <a:p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</a:rPr>
              <a:t>The best accuracy will find out by applying the datasets into all the 4 different algorithms.</a:t>
            </a:r>
            <a:endParaRPr lang="en-SG" alt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</a:rPr>
              <a:t>These method is used to find quicks then others.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</a:rPr>
              <a:t>In Future </a:t>
            </a:r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these algorithms are used to predict various other diseases such as diabetes, liver disease</a:t>
            </a:r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</a:rPr>
              <a:t> by adding remaining algorithms.</a:t>
            </a:r>
            <a:endParaRPr lang="en-SG" alt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733550"/>
            <a:ext cx="8662670" cy="4622800"/>
          </a:xfrm>
        </p:spPr>
        <p:txBody>
          <a:bodyPr>
            <a:noAutofit/>
          </a:bodyPr>
          <a:lstStyle/>
          <a:p>
            <a:pPr marL="366395" indent="-366395" algn="just">
              <a:buNone/>
            </a:pP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[1]</a:t>
            </a: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D. Sisodia and D. S. Sisodia, "Prediction of </a:t>
            </a: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diabetes using classification algorithms", Procedia Comput. Sci., vol. 132, pp. 1578-1585, Jan. 2018.</a:t>
            </a: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60350" indent="-260350" algn="just">
              <a:buNone/>
            </a:pP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H. Roopa and T. Asha, "Analysis of feature ranking methods on X-ray images", </a:t>
            </a: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Proc. Int. Conf. ISMAC Comput. Vis. Bio-Eng., pp. 1393-1403, 2018.</a:t>
            </a: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90195" indent="-290195" algn="just">
              <a:buNone/>
            </a:pP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R. Bansal, S. Kumar and A. Mahajan, "Diagnosis of diabetes mellitus using PSO and KNN classifier", Proc. Int. Conf. Comput. Commun. Technol. Smart Nation (IC3TSN), pp. 32-38, Oct. 2017.</a:t>
            </a: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60350" indent="-260350" algn="just">
              <a:buNone/>
            </a:pP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[4]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K. Polat, S. Güneş and A. Arslan, "A cascade learning system for classification of diabetes disease: Generalized discriminant analysis and least square support vector machine", Expert Syst. Appl., vol. 34, pp. 482- 487, 2008</a:t>
            </a: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74955" indent="-274955" algn="just">
              <a:buNone/>
            </a:pP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[5]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M. Seera and C. P. Lim, "A hybrid intelligent system for medical data classification", Expert Syst. Appl., vol. 41, no. 5, pp. 2239-2249, 2014</a:t>
            </a:r>
            <a:r>
              <a:rPr lang="en-SG" altLang="en-I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SG" altLang="en-I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714348" y="2928934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060575"/>
            <a:ext cx="8229600" cy="4525963"/>
          </a:xfrm>
        </p:spPr>
        <p:txBody>
          <a:bodyPr/>
          <a:lstStyle/>
          <a:p>
            <a:pPr algn="just"/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For this research paper, the main aim is to predict heart disease using a classification algorithm.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In recent years, heart disease has increased rapidly and it is considered to be a very fatal disease in many countries.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Increased accuracy level and time complexity</a:t>
            </a:r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SG" altLang="en-IN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SG" altLang="en-I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can collected the original datasets value of the patients for prediction .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15" y="177292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Machine learning enables a machine to automatically learn from data, improve performance from experiences, and predict things without being explicitly programmed.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Machine learning algorithms build a mathematical model of sample data, known as </a:t>
            </a:r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training data</a:t>
            </a:r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 ”.</a:t>
            </a: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our projects it were used on ,</a:t>
            </a:r>
            <a:endParaRPr lang="en-SG" alt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75945" indent="622300" algn="just">
              <a:buFont typeface="Wingdings" panose="05000000000000000000" charset="0"/>
              <a:buChar char="Ø"/>
            </a:pP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Data collection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75945" indent="622300" algn="just">
              <a:buFont typeface="Wingdings" panose="05000000000000000000" charset="0"/>
              <a:buChar char="Ø"/>
            </a:pP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75945" indent="622300" algn="just">
              <a:buFont typeface="Wingdings" panose="05000000000000000000" charset="0"/>
              <a:buChar char="Ø"/>
            </a:pP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Supervised Learning Algorithms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75945" indent="622300" algn="just">
              <a:buFont typeface="Wingdings" panose="05000000000000000000" charset="0"/>
              <a:buChar char="Ø"/>
            </a:pP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r>
              <a:rPr lang="en-SG" altLang="en-IN" sz="2400" dirty="0" smtClean="0">
                <a:latin typeface="Times New Roman" panose="02020603050405020304" charset="0"/>
                <a:cs typeface="Times New Roman" panose="02020603050405020304" charset="0"/>
              </a:rPr>
              <a:t> &amp; Deployment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628650" y="274955"/>
          <a:ext cx="7972425" cy="89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0555" y="1268730"/>
          <a:ext cx="7980045" cy="476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/>
                <a:gridCol w="4077335"/>
                <a:gridCol w="2047240"/>
                <a:gridCol w="989965"/>
              </a:tblGrid>
              <a:tr h="55118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S.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Article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Inferences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Year</a:t>
                      </a:r>
                      <a:endParaRPr lang="en-IN" sz="2400" dirty="0"/>
                    </a:p>
                  </a:txBody>
                  <a:tcPr/>
                </a:tc>
              </a:tr>
              <a:tr h="1811020">
                <a:tc>
                  <a:txBody>
                    <a:bodyPr/>
                    <a:lstStyle/>
                    <a:p>
                      <a:r>
                        <a:rPr lang="en-SG" altLang="en-IN"/>
                        <a:t>1</a:t>
                      </a:r>
                      <a:endParaRPr lang="en-SG" alt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D. Sisodia and D. S. Sisodia, "Prediction of diabetes using classification algorithms"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U</a:t>
                      </a: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sing</a:t>
                      </a:r>
                      <a:r>
                        <a:rPr lang="en-SG" alt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SG" alt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Descision tree &amp; </a:t>
                      </a:r>
                      <a:r>
                        <a:rPr 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principal component analysis (PCA) </a:t>
                      </a:r>
                      <a:r>
                        <a:rPr lang="en-SG" altLang="en-I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SG" altLang="en-IN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en-IN" dirty="0"/>
                        <a:t>2018</a:t>
                      </a:r>
                      <a:endParaRPr lang="en-SG" altLang="en-IN" dirty="0"/>
                    </a:p>
                  </a:txBody>
                  <a:tcPr/>
                </a:tc>
              </a:tr>
              <a:tr h="1045210">
                <a:tc>
                  <a:txBody>
                    <a:bodyPr/>
                    <a:lstStyle/>
                    <a:p>
                      <a:r>
                        <a:rPr lang="en-SG" altLang="en-IN"/>
                        <a:t>2</a:t>
                      </a:r>
                      <a:endParaRPr lang="en-SG" alt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H. Roopa and T. Asha, "Feature extraction of chest X-ray images and analysis using PCA and kPCA"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en-I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Analysis using x-ray image (with 14 parameters )</a:t>
                      </a:r>
                      <a:endParaRPr lang="en-SG" altLang="en-I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en-IN"/>
                        <a:t>2018</a:t>
                      </a:r>
                      <a:endParaRPr lang="en-SG" altLang="en-IN"/>
                    </a:p>
                  </a:txBody>
                  <a:tcPr/>
                </a:tc>
              </a:tr>
              <a:tr h="1362075">
                <a:tc>
                  <a:txBody>
                    <a:bodyPr/>
                    <a:p>
                      <a:r>
                        <a:rPr lang="en-SG" altLang="en-IN" dirty="0"/>
                        <a:t>3</a:t>
                      </a:r>
                      <a:endParaRPr lang="en-SG" altLang="en-IN" dirty="0"/>
                    </a:p>
                  </a:txBody>
                  <a:tcPr/>
                </a:tc>
                <a:tc>
                  <a:txBody>
                    <a:bodyPr/>
                    <a:p>
                      <a:pPr algn="just"/>
                      <a:r>
                        <a:rPr lang="en-I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R. Bansal, S. Kumar and A. Mahajan, "Diagnosis of diabetes mellitus sing PSO and KNN classifier"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/>
                      <a:r>
                        <a:rPr lang="en-SG" altLang="en-I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PSO and KNN are the two used to get accuracy level.</a:t>
                      </a:r>
                      <a:endParaRPr lang="en-SG" alt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/>
                      <a:r>
                        <a:rPr lang="en-SG" altLang="en-I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2017</a:t>
                      </a:r>
                      <a:endParaRPr lang="en-SG" alt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380" y="1700530"/>
          <a:ext cx="8186420" cy="397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20"/>
                <a:gridCol w="3140710"/>
                <a:gridCol w="3478530"/>
                <a:gridCol w="962660"/>
              </a:tblGrid>
              <a:tr h="101473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S.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Article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Inferences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Year </a:t>
                      </a:r>
                      <a:endParaRPr lang="en-IN" sz="2400" dirty="0"/>
                    </a:p>
                  </a:txBody>
                  <a:tcPr/>
                </a:tc>
              </a:tr>
              <a:tr h="1477645">
                <a:tc>
                  <a:txBody>
                    <a:bodyPr/>
                    <a:lstStyle/>
                    <a:p>
                      <a:r>
                        <a:rPr lang="en-SG" altLang="en-IN"/>
                        <a:t>4</a:t>
                      </a:r>
                      <a:endParaRPr lang="en-SG" alt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Manjeevan Seera and Chee Peng Lim, "A hybrid intelligent system for medical data classification"</a:t>
                      </a:r>
                      <a:endParaRPr lang="en-I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en-I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Neural Networks and Random Forests</a:t>
                      </a:r>
                      <a:endParaRPr lang="en-SG" altLang="en-I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en-I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2014</a:t>
                      </a:r>
                      <a:endParaRPr lang="en-SG" alt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477645">
                <a:tc>
                  <a:txBody>
                    <a:bodyPr/>
                    <a:lstStyle/>
                    <a:p>
                      <a:r>
                        <a:rPr lang="en-SG" altLang="en-IN"/>
                        <a:t>5</a:t>
                      </a:r>
                      <a:endParaRPr lang="en-SG" alt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K. Polat, S. Güneş and A. Arslan, "A cascade learning system for classification of diabetes disease</a:t>
                      </a:r>
                      <a:endParaRPr 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en-I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lang="en-I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nalysis and least square support vector machine</a:t>
                      </a:r>
                      <a:r>
                        <a:rPr lang="en-SG" altLang="en-I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(SVM)</a:t>
                      </a:r>
                      <a:endParaRPr lang="en-SG" altLang="en-I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altLang="en-I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2008</a:t>
                      </a:r>
                      <a:endParaRPr lang="en-SG" altLang="en-IN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60" y="2420620"/>
            <a:ext cx="7964805" cy="3150870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Various classification methods are applied to predict different diseases, such as diabetes, tuberculosis and so on, in the medical field.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Extracted features of </a:t>
            </a:r>
            <a:r>
              <a:rPr lang="en-SG" altLang="en-IN" sz="2400" dirty="0">
                <a:latin typeface="Times New Roman" panose="02020603050405020304" charset="0"/>
                <a:cs typeface="Times New Roman" panose="02020603050405020304" charset="0"/>
              </a:rPr>
              <a:t>CVD 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data in the existing system are projected to a new space using principal component analysis.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SG" altLang="en-IN" sz="2400" dirty="0">
                <a:latin typeface="Times New Roman" panose="02020603050405020304" charset="0"/>
                <a:cs typeface="Times New Roman" panose="02020603050405020304" charset="0"/>
              </a:rPr>
              <a:t>In the existing system, the Cardiovascular disease  can be analyzed by checking the level patiets .</a:t>
            </a:r>
            <a:endParaRPr lang="en-SG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altLang="en-IN" dirty="0"/>
              <a:t>System Architecture :</a:t>
            </a:r>
            <a:endParaRPr lang="en-SG" altLang="en-IN" dirty="0"/>
          </a:p>
          <a:p>
            <a:endParaRPr lang="en-SG" alt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IT/MNMJEC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9CDB-BA74-4CD8-A5B2-1B3B2D9ACF4A}" type="slidenum">
              <a:rPr lang="en-IN" smtClean="0"/>
            </a:fld>
            <a:endParaRPr lang="en-IN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83260" y="2276475"/>
            <a:ext cx="8190230" cy="3975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8182</Words>
  <Application>WPS Presentation</Application>
  <PresentationFormat>On-screen Show (4:3)</PresentationFormat>
  <Paragraphs>443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sdlab</dc:creator>
  <cp:lastModifiedBy>santhoshkumar D</cp:lastModifiedBy>
  <cp:revision>24</cp:revision>
  <dcterms:created xsi:type="dcterms:W3CDTF">2023-05-17T05:44:00Z</dcterms:created>
  <dcterms:modified xsi:type="dcterms:W3CDTF">2023-05-21T03:03:03Z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FB11A95B38A2483DAAC8106A6F1F243E</vt:lpwstr>
  </property>
  <property fmtid="{D5CDD505-2E9C-101B-9397-08002B2CF9AE}" pid="3" name="KSOProductBuildVer">
    <vt:lpwstr>1033-11.2.0.11537</vt:lpwstr>
  </property>
</Properties>
</file>