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57" r:id="rId7"/>
    <p:sldId id="260" r:id="rId8"/>
    <p:sldId id="263" r:id="rId9"/>
    <p:sldId id="264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10/2/2069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10/2/2069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10/2/2069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10/2/2069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10/2/2069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10/2/2069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10/2/2069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10/2/2069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10/2/2069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10/2/2069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10/2/2069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10/2/2069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10/2/2069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10/2/2069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10/2/2069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10/2/2069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10/2/2069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10/2/2069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B4EAC-1DEB-728E-48EB-99C103039E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Traffic Management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906D17-5E13-10EB-B0A9-1F35BCAC89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i="1" dirty="0"/>
              <a:t>Historical traffic data and machine learning algorithms to predict congestion patterns</a:t>
            </a:r>
            <a:endParaRPr lang="en-IN" b="1" i="1" dirty="0"/>
          </a:p>
        </p:txBody>
      </p:sp>
    </p:spTree>
    <p:extLst>
      <p:ext uri="{BB962C8B-B14F-4D97-AF65-F5344CB8AC3E}">
        <p14:creationId xmlns:p14="http://schemas.microsoft.com/office/powerpoint/2010/main" val="4106750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E01A8-77DE-A275-CBF0-377CBB318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61427"/>
          </a:xfrm>
        </p:spPr>
        <p:txBody>
          <a:bodyPr/>
          <a:lstStyle/>
          <a:p>
            <a:r>
              <a:rPr lang="en-US" sz="3600" b="1" spc="-20" dirty="0">
                <a:solidFill>
                  <a:srgbClr val="231F20"/>
                </a:solidFill>
                <a:latin typeface="Times New Roman"/>
                <a:cs typeface="Times New Roman"/>
              </a:rPr>
              <a:t>Future</a:t>
            </a:r>
            <a:r>
              <a:rPr lang="en-US" sz="3600" b="1" spc="-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3600" b="1" spc="5" dirty="0">
                <a:solidFill>
                  <a:srgbClr val="231F20"/>
                </a:solidFill>
                <a:latin typeface="Times New Roman"/>
                <a:cs typeface="Times New Roman"/>
              </a:rPr>
              <a:t>Direction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A58899-5CDA-3660-A338-12ADB1F8A9B7}"/>
              </a:ext>
            </a:extLst>
          </p:cNvPr>
          <p:cNvSpPr txBox="1">
            <a:spLocks noGrp="1"/>
          </p:cNvSpPr>
          <p:nvPr>
            <p:ph sz="quarter" idx="13"/>
          </p:nvPr>
        </p:nvSpPr>
        <p:spPr>
          <a:xfrm>
            <a:off x="913775" y="1679944"/>
            <a:ext cx="10363200" cy="4830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6350" algn="just">
              <a:lnSpc>
                <a:spcPts val="1140"/>
              </a:lnSpc>
              <a:spcBef>
                <a:spcPts val="845"/>
              </a:spcBef>
            </a:pPr>
            <a:r>
              <a:rPr lang="en-US" sz="18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Traﬃc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congestion </a:t>
            </a:r>
            <a:r>
              <a:rPr lang="en-US" sz="18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is </a:t>
            </a: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lang="en-US" sz="18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promising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area </a:t>
            </a: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research. There-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fore, </a:t>
            </a:r>
            <a:r>
              <a:rPr lang="en-US" sz="18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there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are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multiple directions </a:t>
            </a:r>
            <a:r>
              <a:rPr lang="en-US" sz="18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to conduct in</a:t>
            </a:r>
          </a:p>
          <a:p>
            <a:pPr marL="0" marR="6350" indent="0" algn="just">
              <a:lnSpc>
                <a:spcPts val="1140"/>
              </a:lnSpc>
              <a:spcBef>
                <a:spcPts val="845"/>
              </a:spcBef>
              <a:buNone/>
            </a:pPr>
            <a:r>
              <a:rPr lang="en-US" sz="18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future </a:t>
            </a:r>
            <a:r>
              <a:rPr lang="en-US" sz="18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research.</a:t>
            </a:r>
          </a:p>
          <a:p>
            <a:pPr marL="0" marR="6350" indent="0" algn="just">
              <a:lnSpc>
                <a:spcPts val="1140"/>
              </a:lnSpc>
              <a:spcBef>
                <a:spcPts val="845"/>
              </a:spcBef>
              <a:buNone/>
            </a:pPr>
            <a:endParaRPr lang="en-US" sz="1800" cap="none" dirty="0">
              <a:latin typeface="Times New Roman"/>
              <a:cs typeface="Times New Roman"/>
            </a:endParaRPr>
          </a:p>
          <a:p>
            <a:pPr marL="12700" marR="7620" indent="0" algn="just">
              <a:lnSpc>
                <a:spcPts val="1140"/>
              </a:lnSpc>
              <a:spcBef>
                <a:spcPts val="10"/>
              </a:spcBef>
              <a:buNone/>
            </a:pP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Numerous</a:t>
            </a:r>
            <a:r>
              <a:rPr lang="en-US" sz="18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forecasting</a:t>
            </a:r>
            <a:r>
              <a:rPr lang="en-US" sz="18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models</a:t>
            </a:r>
            <a:r>
              <a:rPr lang="en-US" sz="18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have</a:t>
            </a:r>
            <a:r>
              <a:rPr lang="en-US" sz="18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already</a:t>
            </a:r>
            <a:r>
              <a:rPr lang="en-US" sz="18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been</a:t>
            </a:r>
            <a:r>
              <a:rPr lang="en-US" sz="18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applied </a:t>
            </a:r>
            <a:r>
              <a:rPr lang="en-US" sz="1800" cap="none" spc="-24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in road </a:t>
            </a:r>
            <a:r>
              <a:rPr lang="en-US" sz="18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traﬃc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congestion </a:t>
            </a: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forecasting. However, </a:t>
            </a:r>
          </a:p>
          <a:p>
            <a:pPr marL="12700" marR="7620" indent="0" algn="just">
              <a:lnSpc>
                <a:spcPts val="1140"/>
              </a:lnSpc>
              <a:spcBef>
                <a:spcPts val="10"/>
              </a:spcBef>
              <a:buNone/>
            </a:pPr>
            <a:endParaRPr lang="en-US" sz="1800" cap="none" spc="-10" dirty="0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marL="12700" marR="7620" indent="0" algn="just">
              <a:lnSpc>
                <a:spcPts val="1140"/>
              </a:lnSpc>
              <a:spcBef>
                <a:spcPts val="10"/>
              </a:spcBef>
              <a:buNone/>
            </a:pP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with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lang="en-US" sz="18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newly </a:t>
            </a:r>
            <a:r>
              <a:rPr lang="en-US" sz="18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developed forecasting models,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there </a:t>
            </a:r>
            <a:r>
              <a:rPr lang="en-US" sz="18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is </a:t>
            </a:r>
            <a:r>
              <a:rPr lang="en-US" sz="18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more </a:t>
            </a: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scope </a:t>
            </a:r>
            <a:r>
              <a:rPr lang="en-US" sz="18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lang="en-US" sz="1800" cap="none" spc="-2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make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congestion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prediction </a:t>
            </a:r>
            <a:r>
              <a:rPr lang="en-US" sz="18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more</a:t>
            </a:r>
          </a:p>
          <a:p>
            <a:pPr marL="12700" marR="7620" indent="0" algn="just">
              <a:lnSpc>
                <a:spcPts val="1140"/>
              </a:lnSpc>
              <a:spcBef>
                <a:spcPts val="10"/>
              </a:spcBef>
              <a:buNone/>
            </a:pPr>
            <a:endParaRPr lang="en-US" sz="1800" cap="none" spc="15" dirty="0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marL="12700" marR="7620" indent="0" algn="just">
              <a:lnSpc>
                <a:spcPts val="1140"/>
              </a:lnSpc>
              <a:spcBef>
                <a:spcPts val="10"/>
              </a:spcBef>
              <a:buNone/>
            </a:pPr>
            <a:r>
              <a:rPr lang="en-US" sz="18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precise. </a:t>
            </a:r>
            <a:r>
              <a:rPr lang="en-US" sz="18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Also, </a:t>
            </a:r>
            <a:r>
              <a:rPr lang="en-US" sz="18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in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this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era </a:t>
            </a:r>
            <a:r>
              <a:rPr lang="en-US" sz="18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information,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lang="en-US" sz="18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use </a:t>
            </a:r>
            <a:r>
              <a:rPr lang="en-US" sz="18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increased </a:t>
            </a:r>
            <a:r>
              <a:rPr lang="en-US" sz="18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available </a:t>
            </a:r>
            <a:r>
              <a:rPr lang="en-US" sz="18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traﬃc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data </a:t>
            </a:r>
            <a:r>
              <a:rPr lang="en-US" sz="1800" cap="none" spc="-2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by</a:t>
            </a:r>
            <a:r>
              <a:rPr lang="en-US" sz="18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applying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lang="en-US" sz="18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newly</a:t>
            </a:r>
            <a:r>
              <a:rPr lang="en-US" sz="18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</a:p>
          <a:p>
            <a:pPr marL="12700" marR="7620" indent="0" algn="just">
              <a:lnSpc>
                <a:spcPts val="1140"/>
              </a:lnSpc>
              <a:spcBef>
                <a:spcPts val="10"/>
              </a:spcBef>
              <a:buNone/>
            </a:pPr>
            <a:endParaRPr lang="en-US" sz="1800" cap="none" spc="-15" dirty="0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marL="12700" marR="7620" indent="0" algn="just">
              <a:lnSpc>
                <a:spcPts val="1140"/>
              </a:lnSpc>
              <a:spcBef>
                <a:spcPts val="10"/>
              </a:spcBef>
              <a:buNone/>
            </a:pPr>
            <a:r>
              <a:rPr lang="en-US" sz="18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developed forecasting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models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can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improve</a:t>
            </a:r>
            <a:r>
              <a:rPr lang="en-US" sz="1800" cap="none" spc="7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lang="en-US" sz="1800" cap="none" spc="8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prediction</a:t>
            </a:r>
            <a:r>
              <a:rPr lang="en-US" sz="1800" cap="none" spc="8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accuracy.</a:t>
            </a:r>
          </a:p>
          <a:p>
            <a:pPr marL="12700" marR="7620" indent="0" algn="just">
              <a:lnSpc>
                <a:spcPts val="1140"/>
              </a:lnSpc>
              <a:spcBef>
                <a:spcPts val="10"/>
              </a:spcBef>
              <a:buNone/>
            </a:pPr>
            <a:endParaRPr lang="en-US" sz="1800" cap="none" dirty="0">
              <a:latin typeface="Times New Roman"/>
              <a:cs typeface="Times New Roman"/>
            </a:endParaRPr>
          </a:p>
          <a:p>
            <a:pPr marL="12700" marR="7620" indent="189865" algn="just">
              <a:lnSpc>
                <a:spcPts val="1140"/>
              </a:lnSpc>
              <a:spcBef>
                <a:spcPts val="40"/>
              </a:spcBef>
            </a:pPr>
            <a:r>
              <a:rPr lang="en-US" sz="18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lang="en-US" sz="1800" cap="none" spc="-4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5" dirty="0" err="1">
                <a:solidFill>
                  <a:srgbClr val="231F20"/>
                </a:solidFill>
                <a:latin typeface="Times New Roman"/>
                <a:cs typeface="Times New Roman"/>
              </a:rPr>
              <a:t>semisupervised</a:t>
            </a:r>
            <a:r>
              <a:rPr lang="en-US" sz="18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model</a:t>
            </a:r>
            <a:r>
              <a:rPr lang="en-US" sz="1800" cap="none" spc="-4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was</a:t>
            </a:r>
            <a:r>
              <a:rPr lang="en-US" sz="1800" cap="none" spc="-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applied</a:t>
            </a:r>
            <a:r>
              <a:rPr lang="en-US" sz="18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only</a:t>
            </a:r>
            <a:r>
              <a:rPr lang="en-US" sz="1800" cap="none" spc="-4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for</a:t>
            </a:r>
            <a:r>
              <a:rPr lang="en-US" sz="18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lang="en-US" sz="1800" cap="none" spc="-4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45" dirty="0" err="1">
                <a:solidFill>
                  <a:srgbClr val="231F20"/>
                </a:solidFill>
                <a:latin typeface="Times New Roman"/>
                <a:cs typeface="Times New Roman"/>
              </a:rPr>
              <a:t>eml</a:t>
            </a:r>
            <a:r>
              <a:rPr lang="en-US" sz="1800" cap="none" spc="-4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24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model. </a:t>
            </a:r>
            <a:r>
              <a:rPr lang="en-US" sz="18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Other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machine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learning algorithms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should </a:t>
            </a: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be</a:t>
            </a:r>
          </a:p>
          <a:p>
            <a:pPr marL="12700" marR="7620" indent="0" algn="just">
              <a:lnSpc>
                <a:spcPts val="1140"/>
              </a:lnSpc>
              <a:spcBef>
                <a:spcPts val="40"/>
              </a:spcBef>
              <a:buNone/>
            </a:pPr>
            <a:endParaRPr lang="en-US" sz="1800" cap="none" spc="-10" dirty="0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marL="12700" marR="7620" indent="0" algn="just">
              <a:lnSpc>
                <a:spcPts val="1140"/>
              </a:lnSpc>
              <a:spcBef>
                <a:spcPts val="40"/>
              </a:spcBef>
              <a:buNone/>
            </a:pP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 ex- </a:t>
            </a:r>
            <a:r>
              <a:rPr lang="en-US" sz="18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5" dirty="0" err="1">
                <a:solidFill>
                  <a:srgbClr val="231F20"/>
                </a:solidFill>
                <a:latin typeface="Times New Roman"/>
                <a:cs typeface="Times New Roman"/>
              </a:rPr>
              <a:t>plored</a:t>
            </a:r>
            <a:r>
              <a:rPr lang="en-US" sz="18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for</a:t>
            </a:r>
            <a:r>
              <a:rPr lang="en-US" sz="18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using</a:t>
            </a:r>
            <a:r>
              <a:rPr lang="en-US" sz="18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both</a:t>
            </a:r>
            <a:r>
              <a:rPr lang="en-US" sz="18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labelled</a:t>
            </a:r>
            <a:r>
              <a:rPr lang="en-US" sz="18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and</a:t>
            </a:r>
            <a:r>
              <a:rPr lang="en-US" sz="18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5" dirty="0" err="1">
                <a:solidFill>
                  <a:srgbClr val="231F20"/>
                </a:solidFill>
                <a:latin typeface="Times New Roman"/>
                <a:cs typeface="Times New Roman"/>
              </a:rPr>
              <a:t>unlabelled</a:t>
            </a:r>
            <a:r>
              <a:rPr lang="en-US" sz="18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data</a:t>
            </a:r>
            <a:r>
              <a:rPr lang="en-US" sz="18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for</a:t>
            </a:r>
            <a:r>
              <a:rPr lang="en-US" sz="18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higher </a:t>
            </a:r>
            <a:r>
              <a:rPr lang="en-US" sz="1800" cap="none" spc="-24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prediction </a:t>
            </a: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accuracy. </a:t>
            </a:r>
            <a:r>
              <a:rPr lang="en-US" sz="18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Also, </a:t>
            </a: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limited </a:t>
            </a:r>
            <a:r>
              <a:rPr lang="en-US" sz="18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number </a:t>
            </a:r>
          </a:p>
          <a:p>
            <a:pPr marL="12700" marR="7620" indent="0" algn="just">
              <a:lnSpc>
                <a:spcPts val="1140"/>
              </a:lnSpc>
              <a:spcBef>
                <a:spcPts val="40"/>
              </a:spcBef>
              <a:buNone/>
            </a:pPr>
            <a:endParaRPr lang="en-US" sz="1800" cap="none" spc="20" dirty="0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marL="12700" marR="7620" indent="0" algn="just">
              <a:lnSpc>
                <a:spcPts val="1140"/>
              </a:lnSpc>
              <a:spcBef>
                <a:spcPts val="40"/>
              </a:spcBef>
              <a:buNone/>
            </a:pPr>
            <a:r>
              <a:rPr lang="en-US" sz="18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studies </a:t>
            </a: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have </a:t>
            </a:r>
            <a:r>
              <a:rPr lang="en-US" sz="1800" cap="none" spc="-2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focused </a:t>
            </a:r>
            <a:r>
              <a:rPr lang="en-US" sz="18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on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real-time congestion </a:t>
            </a: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forecasting. </a:t>
            </a:r>
            <a:r>
              <a:rPr lang="en-US" sz="18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In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future,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re- </a:t>
            </a:r>
            <a:r>
              <a:rPr lang="en-US" sz="18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searches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should </a:t>
            </a: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pay </a:t>
            </a:r>
            <a:r>
              <a:rPr lang="en-US" sz="18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attention to </a:t>
            </a:r>
          </a:p>
          <a:p>
            <a:pPr marL="12700" marR="7620" indent="0" algn="just">
              <a:lnSpc>
                <a:spcPts val="1140"/>
              </a:lnSpc>
              <a:spcBef>
                <a:spcPts val="40"/>
              </a:spcBef>
              <a:buNone/>
            </a:pPr>
            <a:endParaRPr lang="en-US" sz="1800" cap="none" spc="15" dirty="0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marL="12700" marR="7620" indent="0" algn="just">
              <a:lnSpc>
                <a:spcPts val="1140"/>
              </a:lnSpc>
              <a:spcBef>
                <a:spcPts val="40"/>
              </a:spcBef>
              <a:buNone/>
            </a:pP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real-time </a:t>
            </a:r>
            <a:r>
              <a:rPr lang="en-US" sz="18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traﬃc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congestion </a:t>
            </a:r>
            <a:r>
              <a:rPr lang="en-US" sz="1800" cap="none" spc="-2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estimation</a:t>
            </a:r>
            <a:r>
              <a:rPr lang="en-US" sz="1800" cap="none" spc="7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problem.</a:t>
            </a:r>
          </a:p>
          <a:p>
            <a:pPr marL="12700" marR="7620" indent="0" algn="just">
              <a:lnSpc>
                <a:spcPts val="1140"/>
              </a:lnSpc>
              <a:spcBef>
                <a:spcPts val="40"/>
              </a:spcBef>
              <a:buNone/>
            </a:pPr>
            <a:endParaRPr lang="en-US" sz="1800" cap="none" dirty="0">
              <a:latin typeface="Times New Roman"/>
              <a:cs typeface="Times New Roman"/>
            </a:endParaRPr>
          </a:p>
          <a:p>
            <a:pPr marL="12700" marR="5080" indent="189865" algn="just">
              <a:lnSpc>
                <a:spcPts val="1140"/>
              </a:lnSpc>
              <a:spcBef>
                <a:spcPts val="35"/>
              </a:spcBef>
            </a:pPr>
            <a:r>
              <a:rPr lang="en-US" sz="18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Another </a:t>
            </a:r>
            <a:r>
              <a:rPr lang="en-US" sz="18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future direction </a:t>
            </a:r>
            <a:r>
              <a:rPr lang="en-US" sz="18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can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be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focusing </a:t>
            </a:r>
            <a:r>
              <a:rPr lang="en-US" sz="1800" cap="none" spc="30" dirty="0">
                <a:solidFill>
                  <a:srgbClr val="231F20"/>
                </a:solidFill>
                <a:latin typeface="Times New Roman"/>
                <a:cs typeface="Times New Roman"/>
              </a:rPr>
              <a:t>on </a:t>
            </a:r>
            <a:r>
              <a:rPr lang="en-US" sz="18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lang="en-US" sz="18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level </a:t>
            </a: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 of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traﬃc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congestion. </a:t>
            </a:r>
            <a:r>
              <a:rPr lang="en-US" sz="1800" cap="none" spc="-35" dirty="0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lang="en-US" sz="18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few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studies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have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divided </a:t>
            </a:r>
            <a:r>
              <a:rPr lang="en-US" sz="18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</a:p>
          <a:p>
            <a:pPr marL="12700" marR="5080" indent="0" algn="just">
              <a:lnSpc>
                <a:spcPts val="1140"/>
              </a:lnSpc>
              <a:spcBef>
                <a:spcPts val="35"/>
              </a:spcBef>
              <a:buNone/>
            </a:pPr>
            <a:endParaRPr lang="en-US" sz="1800" cap="none" spc="20" dirty="0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marL="12700" marR="5080" indent="0" algn="just">
              <a:lnSpc>
                <a:spcPts val="1140"/>
              </a:lnSpc>
              <a:spcBef>
                <a:spcPts val="35"/>
              </a:spcBef>
              <a:buNone/>
            </a:pP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traﬃc </a:t>
            </a:r>
            <a:r>
              <a:rPr lang="en-US" sz="1800" cap="none" spc="-2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congestion </a:t>
            </a:r>
            <a:r>
              <a:rPr lang="en-US" sz="18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into </a:t>
            </a: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lang="en-US" sz="18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few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states. However,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for </a:t>
            </a:r>
            <a:r>
              <a:rPr lang="en-US" sz="18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better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traﬃc </a:t>
            </a:r>
            <a:r>
              <a:rPr lang="en-US" sz="18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management,</a:t>
            </a:r>
            <a:r>
              <a:rPr lang="en-US" sz="1800" cap="none" spc="114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knowing</a:t>
            </a:r>
            <a:r>
              <a:rPr lang="en-US" sz="1800" cap="none" spc="1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lang="en-US" sz="1800" cap="none" spc="114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grade</a:t>
            </a:r>
            <a:r>
              <a:rPr lang="en-US" sz="1800" cap="none" spc="114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lang="en-US" sz="1800" cap="none" spc="114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</a:p>
          <a:p>
            <a:pPr marL="12700" marR="5080" indent="0" algn="just">
              <a:lnSpc>
                <a:spcPts val="1140"/>
              </a:lnSpc>
              <a:spcBef>
                <a:spcPts val="35"/>
              </a:spcBef>
              <a:buNone/>
            </a:pPr>
            <a:endParaRPr lang="en-US" sz="1800" cap="none" spc="114" dirty="0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marL="12700" marR="5080" indent="0" algn="just">
              <a:lnSpc>
                <a:spcPts val="1140"/>
              </a:lnSpc>
              <a:spcBef>
                <a:spcPts val="35"/>
              </a:spcBef>
              <a:buNone/>
            </a:pPr>
            <a:r>
              <a:rPr lang="en-US" sz="18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congestion</a:t>
            </a:r>
            <a:r>
              <a:rPr lang="en-US" sz="1800" cap="none" spc="1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is</a:t>
            </a:r>
            <a:r>
              <a:rPr lang="en-US" sz="1800" cap="none" spc="1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10" dirty="0" err="1">
                <a:solidFill>
                  <a:srgbClr val="231F20"/>
                </a:solidFill>
                <a:latin typeface="Times New Roman"/>
                <a:cs typeface="Times New Roman"/>
              </a:rPr>
              <a:t>essen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-</a:t>
            </a:r>
          </a:p>
          <a:p>
            <a:pPr marL="12700" marR="5080" indent="0" algn="just">
              <a:lnSpc>
                <a:spcPts val="1140"/>
              </a:lnSpc>
              <a:spcBef>
                <a:spcPts val="35"/>
              </a:spcBef>
              <a:buNone/>
            </a:pPr>
            <a:endParaRPr lang="en-US" sz="1800" cap="none" dirty="0">
              <a:latin typeface="Times New Roman"/>
              <a:cs typeface="Times New Roman"/>
            </a:endParaRPr>
          </a:p>
          <a:p>
            <a:pPr marL="12700" marR="5080" algn="just">
              <a:lnSpc>
                <a:spcPts val="1140"/>
              </a:lnSpc>
              <a:spcBef>
                <a:spcPts val="25"/>
              </a:spcBef>
            </a:pPr>
            <a:r>
              <a:rPr lang="en-US" sz="1800" cap="none" dirty="0" err="1">
                <a:solidFill>
                  <a:srgbClr val="231F20"/>
                </a:solidFill>
                <a:latin typeface="Times New Roman"/>
                <a:cs typeface="Times New Roman"/>
              </a:rPr>
              <a:t>Tial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.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Therefore,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future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researches </a:t>
            </a:r>
            <a:r>
              <a:rPr lang="en-US" sz="18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should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focus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30" dirty="0">
                <a:solidFill>
                  <a:srgbClr val="231F20"/>
                </a:solidFill>
                <a:latin typeface="Times New Roman"/>
                <a:cs typeface="Times New Roman"/>
              </a:rPr>
              <a:t>on </a:t>
            </a:r>
            <a:r>
              <a:rPr lang="en-US" sz="18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this. </a:t>
            </a:r>
            <a:r>
              <a:rPr lang="en-US" sz="18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Besides,</a:t>
            </a:r>
            <a:r>
              <a:rPr lang="en-US" sz="18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most</a:t>
            </a:r>
            <a:r>
              <a:rPr lang="en-US" sz="18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studies</a:t>
            </a:r>
            <a:r>
              <a:rPr lang="en-US" sz="18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focused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30" dirty="0">
                <a:solidFill>
                  <a:srgbClr val="231F20"/>
                </a:solidFill>
                <a:latin typeface="Times New Roman"/>
                <a:cs typeface="Times New Roman"/>
              </a:rPr>
              <a:t>on</a:t>
            </a:r>
            <a:r>
              <a:rPr lang="en-US" sz="1800" cap="none" spc="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only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one</a:t>
            </a:r>
            <a:r>
              <a:rPr lang="en-US" sz="18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traﬃc</a:t>
            </a:r>
          </a:p>
          <a:p>
            <a:pPr marL="0" marR="5080" indent="0" algn="just">
              <a:lnSpc>
                <a:spcPts val="1140"/>
              </a:lnSpc>
              <a:spcBef>
                <a:spcPts val="25"/>
              </a:spcBef>
              <a:buNone/>
            </a:pPr>
            <a:endParaRPr lang="en-US" sz="1800" cap="none" spc="5" dirty="0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marL="0" marR="5080" indent="0" algn="just">
              <a:lnSpc>
                <a:spcPts val="1140"/>
              </a:lnSpc>
              <a:spcBef>
                <a:spcPts val="25"/>
              </a:spcBef>
              <a:buNone/>
            </a:pP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pa- </a:t>
            </a:r>
            <a:r>
              <a:rPr lang="en-US" sz="1800" cap="none" spc="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25" dirty="0" err="1">
                <a:solidFill>
                  <a:srgbClr val="231F20"/>
                </a:solidFill>
                <a:latin typeface="Times New Roman"/>
                <a:cs typeface="Times New Roman"/>
              </a:rPr>
              <a:t>rameter</a:t>
            </a:r>
            <a:r>
              <a:rPr lang="en-US" sz="18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forecast </a:t>
            </a:r>
            <a:r>
              <a:rPr lang="en-US" sz="18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congestion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for </a:t>
            </a:r>
            <a:r>
              <a:rPr lang="en-US" sz="18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congestion </a:t>
            </a:r>
            <a:r>
              <a:rPr lang="en-US" sz="18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prediction. </a:t>
            </a:r>
            <a:r>
              <a:rPr lang="en-US" sz="18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This </a:t>
            </a:r>
            <a:r>
              <a:rPr lang="en-US" sz="18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can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be </a:t>
            </a:r>
            <a:r>
              <a:rPr lang="en-US" sz="18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an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excellent </a:t>
            </a:r>
            <a:r>
              <a:rPr lang="en-US" sz="18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future direction to </a:t>
            </a:r>
          </a:p>
          <a:p>
            <a:pPr marL="0" marR="5080" indent="0" algn="just">
              <a:lnSpc>
                <a:spcPts val="1140"/>
              </a:lnSpc>
              <a:spcBef>
                <a:spcPts val="25"/>
              </a:spcBef>
              <a:buNone/>
            </a:pPr>
            <a:endParaRPr lang="en-US" sz="1800" cap="none" spc="20" dirty="0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marL="0" marR="5080" indent="0" algn="just">
              <a:lnSpc>
                <a:spcPts val="1140"/>
              </a:lnSpc>
              <a:spcBef>
                <a:spcPts val="25"/>
              </a:spcBef>
              <a:buNone/>
            </a:pPr>
            <a:r>
              <a:rPr lang="en-US" sz="18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give </a:t>
            </a:r>
            <a:r>
              <a:rPr lang="en-US" sz="1800" cap="none" spc="30" dirty="0">
                <a:solidFill>
                  <a:srgbClr val="231F20"/>
                </a:solidFill>
                <a:latin typeface="Times New Roman"/>
                <a:cs typeface="Times New Roman"/>
              </a:rPr>
              <a:t>attention </a:t>
            </a:r>
            <a:r>
              <a:rPr lang="en-US" sz="1800" cap="none" spc="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lang="en-US" sz="18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more </a:t>
            </a:r>
            <a:r>
              <a:rPr lang="en-US" sz="1800" cap="none" spc="35" dirty="0">
                <a:solidFill>
                  <a:srgbClr val="231F20"/>
                </a:solidFill>
                <a:latin typeface="Times New Roman"/>
                <a:cs typeface="Times New Roman"/>
              </a:rPr>
              <a:t>than </a:t>
            </a:r>
            <a:r>
              <a:rPr lang="en-US" sz="18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one </a:t>
            </a:r>
            <a:r>
              <a:rPr lang="en-US" sz="18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parameter </a:t>
            </a:r>
            <a:r>
              <a:rPr lang="en-US" sz="1800" cap="none" spc="30" dirty="0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lang="en-US" sz="18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combining the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results </a:t>
            </a:r>
            <a:r>
              <a:rPr lang="en-US" sz="18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during </a:t>
            </a:r>
            <a:r>
              <a:rPr lang="en-US" sz="18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congestion</a:t>
            </a:r>
            <a:r>
              <a:rPr lang="en-US" sz="18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forecasting</a:t>
            </a:r>
            <a:r>
              <a:rPr lang="en-US" sz="18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make</a:t>
            </a:r>
            <a:r>
              <a:rPr lang="en-US" sz="18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</a:p>
          <a:p>
            <a:pPr marL="0" marR="5080" indent="0" algn="just">
              <a:lnSpc>
                <a:spcPts val="1140"/>
              </a:lnSpc>
              <a:spcBef>
                <a:spcPts val="25"/>
              </a:spcBef>
              <a:buNone/>
            </a:pPr>
            <a:endParaRPr lang="en-US" sz="1800" cap="none" spc="15" dirty="0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marL="0" marR="5080" indent="0" algn="just">
              <a:lnSpc>
                <a:spcPts val="1140"/>
              </a:lnSpc>
              <a:spcBef>
                <a:spcPts val="25"/>
              </a:spcBef>
              <a:buNone/>
            </a:pPr>
            <a:r>
              <a:rPr lang="en-US" sz="18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forecasting </a:t>
            </a:r>
            <a:r>
              <a:rPr lang="en-US" sz="18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more</a:t>
            </a:r>
            <a:r>
              <a:rPr lang="en-US" sz="1800" cap="none" spc="9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reliable</a:t>
            </a:r>
            <a:r>
              <a:rPr lang="en-US" sz="1800" spc="5" dirty="0">
                <a:solidFill>
                  <a:srgbClr val="231F20"/>
                </a:solidFill>
                <a:latin typeface="Times New Roman"/>
                <a:cs typeface="Times New Roman"/>
              </a:rPr>
              <a:t>.</a:t>
            </a:r>
            <a:endParaRPr lang="en-US" sz="1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0448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13B46-0B83-BD0A-20F9-7A44C8EB7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spc="5" dirty="0">
                <a:solidFill>
                  <a:srgbClr val="231F20"/>
                </a:solidFill>
                <a:latin typeface="Times New Roman"/>
                <a:cs typeface="Times New Roman"/>
              </a:rPr>
              <a:t>Conclusions</a:t>
            </a:r>
            <a:br>
              <a:rPr lang="en-US" sz="3600" dirty="0">
                <a:latin typeface="Times New Roman"/>
                <a:cs typeface="Times New Roman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4F6D0-D13E-C5AF-B4CD-A29CC109D02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0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Traﬃc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congestion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prediction 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is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getting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more attention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from </a:t>
            </a:r>
            <a:r>
              <a:rPr lang="en-US" sz="2000" cap="none" spc="-2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lang="en-US" sz="2000" cap="none" spc="-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last</a:t>
            </a:r>
            <a:r>
              <a:rPr lang="en-US" sz="2000" cap="none" spc="-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35" dirty="0">
                <a:solidFill>
                  <a:srgbClr val="231F20"/>
                </a:solidFill>
                <a:latin typeface="Times New Roman"/>
                <a:cs typeface="Times New Roman"/>
              </a:rPr>
              <a:t>few</a:t>
            </a:r>
            <a:r>
              <a:rPr lang="en-US" sz="2000" cap="none" spc="-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decades.</a:t>
            </a:r>
            <a:r>
              <a:rPr lang="en-US" sz="2000" cap="none" spc="-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With</a:t>
            </a:r>
            <a:r>
              <a:rPr lang="en-US" sz="2000" cap="none" spc="-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lang="en-US" sz="2000" cap="none" spc="-5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development</a:t>
            </a:r>
            <a:r>
              <a:rPr lang="en-US" sz="2000" cap="none" spc="-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lang="en-US" sz="2000" cap="none" spc="-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infrastructure, </a:t>
            </a:r>
            <a:r>
              <a:rPr lang="en-US" sz="2000" cap="none" spc="-24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every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country 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is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facing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traﬃc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congestion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problem.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There-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fore,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 forecasting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congestion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 can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allow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authorities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lang="en-US" sz="20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make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plans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take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necessary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actions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avoid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it.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</a:p>
          <a:p>
            <a:r>
              <a:rPr lang="en-US" sz="20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development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artiﬁcial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intelligence </a:t>
            </a:r>
            <a:r>
              <a:rPr lang="en-US" sz="20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availability of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big</a:t>
            </a:r>
            <a:r>
              <a:rPr lang="en-US" sz="2000" cap="none" spc="-6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data</a:t>
            </a:r>
            <a:r>
              <a:rPr lang="en-US" sz="2000" cap="none" spc="-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have</a:t>
            </a:r>
            <a:r>
              <a:rPr lang="en-US" sz="2000" cap="none" spc="-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led</a:t>
            </a:r>
            <a:r>
              <a:rPr lang="en-US" sz="2000" cap="none" spc="-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researchers</a:t>
            </a:r>
            <a:r>
              <a:rPr lang="en-US" sz="2000" cap="none" spc="-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lang="en-US" sz="2000" cap="none" spc="-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apply</a:t>
            </a:r>
            <a:r>
              <a:rPr lang="en-US" sz="2000" cap="none" spc="-5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diﬀerent</a:t>
            </a:r>
            <a:r>
              <a:rPr lang="en-US" sz="2000" cap="none" spc="-6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models</a:t>
            </a:r>
            <a:r>
              <a:rPr lang="en-US" sz="2000" cap="none" spc="-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in</a:t>
            </a:r>
            <a:r>
              <a:rPr lang="en-US" sz="2000" cap="none" spc="-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this </a:t>
            </a:r>
            <a:r>
              <a:rPr lang="en-US" sz="2000" cap="none" spc="-24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ﬁeld.</a:t>
            </a:r>
            <a:r>
              <a:rPr lang="en-US" sz="20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This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article</a:t>
            </a:r>
            <a:r>
              <a:rPr lang="en-US" sz="20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divided</a:t>
            </a:r>
            <a:r>
              <a:rPr lang="en-US" sz="20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lang="en-US" sz="20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methodologies</a:t>
            </a:r>
            <a:r>
              <a:rPr lang="en-US" sz="20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in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three</a:t>
            </a:r>
            <a:r>
              <a:rPr lang="en-US" sz="20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classed. </a:t>
            </a:r>
            <a:r>
              <a:rPr lang="en-US" sz="2000" cap="none" spc="-2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Although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probabilistic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models are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simple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in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general,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they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become complex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while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diﬀerent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factors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that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aﬀect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traﬃc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congestion,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25" dirty="0" err="1">
                <a:solidFill>
                  <a:srgbClr val="231F20"/>
                </a:solidFill>
                <a:latin typeface="Times New Roman"/>
                <a:cs typeface="Times New Roman"/>
              </a:rPr>
              <a:t>e.G.</a:t>
            </a:r>
            <a:r>
              <a:rPr lang="en-US" sz="20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,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Weather,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social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media,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and</a:t>
            </a:r>
            <a:r>
              <a:rPr lang="en-US" sz="20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event,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are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considered. Machine learning, 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especially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deep learning, has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beneﬁt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in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this 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case. </a:t>
            </a:r>
          </a:p>
          <a:p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Therefore,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deep learning algorithms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became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more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popular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with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time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as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they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can </a:t>
            </a:r>
            <a:r>
              <a:rPr lang="en-US" sz="20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assess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a large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 dataset.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However, a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wide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range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machine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learning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algo-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5" dirty="0" err="1">
                <a:solidFill>
                  <a:srgbClr val="231F20"/>
                </a:solidFill>
                <a:latin typeface="Times New Roman"/>
                <a:cs typeface="Times New Roman"/>
              </a:rPr>
              <a:t>rithms</a:t>
            </a:r>
            <a:r>
              <a:rPr lang="en-US" sz="20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are</a:t>
            </a:r>
            <a:r>
              <a:rPr lang="en-US" sz="20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yet</a:t>
            </a:r>
            <a:r>
              <a:rPr lang="en-US" sz="20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lang="en-US" sz="20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be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applied.</a:t>
            </a:r>
            <a:r>
              <a:rPr lang="en-US" sz="20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Therefore,</a:t>
            </a:r>
            <a:r>
              <a:rPr lang="en-US" sz="20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vast</a:t>
            </a:r>
            <a:r>
              <a:rPr lang="en-US" sz="20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opportunity</a:t>
            </a:r>
            <a:r>
              <a:rPr lang="en-US" sz="20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lang="en-US" sz="2000" cap="none" spc="-2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research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in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ﬁeld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traﬃc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 congestion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prediction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still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 prevails.</a:t>
            </a:r>
            <a:endParaRPr lang="en-US" sz="2000" cap="none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144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5">
            <a:extLst>
              <a:ext uri="{FF2B5EF4-FFF2-40B4-BE49-F238E27FC236}">
                <a16:creationId xmlns:a16="http://schemas.microsoft.com/office/drawing/2014/main" id="{9E599AA5-B179-D9B1-F334-71E5B825FB61}"/>
              </a:ext>
            </a:extLst>
          </p:cNvPr>
          <p:cNvSpPr txBox="1"/>
          <p:nvPr/>
        </p:nvSpPr>
        <p:spPr>
          <a:xfrm>
            <a:off x="1813988" y="800015"/>
            <a:ext cx="9344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>
                <a:solidFill>
                  <a:srgbClr val="231F20"/>
                </a:solidFill>
                <a:latin typeface="Times New Roman"/>
                <a:cs typeface="Times New Roman"/>
              </a:rPr>
              <a:t>D</a:t>
            </a:r>
            <a:r>
              <a:rPr spc="-20" dirty="0">
                <a:solidFill>
                  <a:srgbClr val="231F20"/>
                </a:solidFill>
                <a:latin typeface="Times New Roman"/>
                <a:cs typeface="Times New Roman"/>
              </a:rPr>
              <a:t>e</a:t>
            </a:r>
            <a:r>
              <a:rPr dirty="0">
                <a:solidFill>
                  <a:srgbClr val="231F20"/>
                </a:solidFill>
                <a:latin typeface="Times New Roman"/>
                <a:cs typeface="Times New Roman"/>
              </a:rPr>
              <a:t>ep</a:t>
            </a:r>
            <a:r>
              <a:rPr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pc="-30" dirty="0">
                <a:solidFill>
                  <a:srgbClr val="231F20"/>
                </a:solidFill>
                <a:latin typeface="Times New Roman"/>
                <a:cs typeface="Times New Roman"/>
              </a:rPr>
              <a:t>ML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EBD85850-7771-3A70-AD6B-054D4F5DA63A}"/>
              </a:ext>
            </a:extLst>
          </p:cNvPr>
          <p:cNvSpPr txBox="1"/>
          <p:nvPr/>
        </p:nvSpPr>
        <p:spPr>
          <a:xfrm>
            <a:off x="4024519" y="3603580"/>
            <a:ext cx="51244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0" dirty="0">
                <a:solidFill>
                  <a:srgbClr val="231F20"/>
                </a:solidFill>
                <a:latin typeface="Times New Roman"/>
                <a:cs typeface="Times New Roman"/>
              </a:rPr>
              <a:t>Sh</a:t>
            </a:r>
            <a:r>
              <a:rPr sz="800" spc="-15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sz="800" spc="-20" dirty="0">
                <a:solidFill>
                  <a:srgbClr val="231F20"/>
                </a:solidFill>
                <a:latin typeface="Times New Roman"/>
                <a:cs typeface="Times New Roman"/>
              </a:rPr>
              <a:t>ll</a:t>
            </a:r>
            <a:r>
              <a:rPr sz="800" spc="-10" dirty="0">
                <a:solidFill>
                  <a:srgbClr val="231F20"/>
                </a:solidFill>
                <a:latin typeface="Times New Roman"/>
                <a:cs typeface="Times New Roman"/>
              </a:rPr>
              <a:t>o</a:t>
            </a:r>
            <a:r>
              <a:rPr sz="800" spc="-30" dirty="0">
                <a:solidFill>
                  <a:srgbClr val="231F20"/>
                </a:solidFill>
                <a:latin typeface="Times New Roman"/>
                <a:cs typeface="Times New Roman"/>
              </a:rPr>
              <a:t>w</a:t>
            </a:r>
            <a:r>
              <a:rPr sz="800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800" dirty="0">
                <a:solidFill>
                  <a:srgbClr val="231F20"/>
                </a:solidFill>
                <a:latin typeface="Times New Roman"/>
                <a:cs typeface="Times New Roman"/>
              </a:rPr>
              <a:t>M</a:t>
            </a:r>
            <a:r>
              <a:rPr sz="800" spc="-60" dirty="0">
                <a:solidFill>
                  <a:srgbClr val="231F20"/>
                </a:solidFill>
                <a:latin typeface="Times New Roman"/>
                <a:cs typeface="Times New Roman"/>
              </a:rPr>
              <a:t>L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F3FCA0CE-1BCE-1D82-7E21-24237F7C2546}"/>
              </a:ext>
            </a:extLst>
          </p:cNvPr>
          <p:cNvSpPr txBox="1"/>
          <p:nvPr/>
        </p:nvSpPr>
        <p:spPr>
          <a:xfrm>
            <a:off x="3605852" y="3822775"/>
            <a:ext cx="7429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0" dirty="0">
                <a:solidFill>
                  <a:srgbClr val="231F20"/>
                </a:solidFill>
                <a:latin typeface="Times New Roman"/>
                <a:cs typeface="Times New Roman"/>
              </a:rPr>
              <a:t>0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E1772FB5-3A73-60B9-7ECC-9758AADAB983}"/>
              </a:ext>
            </a:extLst>
          </p:cNvPr>
          <p:cNvSpPr txBox="1"/>
          <p:nvPr/>
        </p:nvSpPr>
        <p:spPr>
          <a:xfrm>
            <a:off x="4223417" y="3811753"/>
            <a:ext cx="7429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0" dirty="0">
                <a:solidFill>
                  <a:srgbClr val="231F20"/>
                </a:solidFill>
                <a:latin typeface="Times New Roman"/>
                <a:cs typeface="Times New Roman"/>
              </a:rPr>
              <a:t>2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092C787B-9FB7-AD67-0322-C5386977B08E}"/>
              </a:ext>
            </a:extLst>
          </p:cNvPr>
          <p:cNvSpPr txBox="1"/>
          <p:nvPr/>
        </p:nvSpPr>
        <p:spPr>
          <a:xfrm>
            <a:off x="4840982" y="3803215"/>
            <a:ext cx="6140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0" dirty="0">
                <a:solidFill>
                  <a:srgbClr val="231F20"/>
                </a:solidFill>
                <a:latin typeface="Times New Roman"/>
                <a:cs typeface="Times New Roman"/>
              </a:rPr>
              <a:t>4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10" name="object 11">
            <a:extLst>
              <a:ext uri="{FF2B5EF4-FFF2-40B4-BE49-F238E27FC236}">
                <a16:creationId xmlns:a16="http://schemas.microsoft.com/office/drawing/2014/main" id="{A89B7311-B95C-331A-BEF0-B85DF2494EA8}"/>
              </a:ext>
            </a:extLst>
          </p:cNvPr>
          <p:cNvSpPr txBox="1"/>
          <p:nvPr/>
        </p:nvSpPr>
        <p:spPr>
          <a:xfrm>
            <a:off x="5444187" y="3803214"/>
            <a:ext cx="6754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0" dirty="0">
                <a:solidFill>
                  <a:srgbClr val="231F20"/>
                </a:solidFill>
                <a:latin typeface="Times New Roman"/>
                <a:cs typeface="Times New Roman"/>
              </a:rPr>
              <a:t>6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8D0DB537-7463-4FE4-8608-50D6C849D672}"/>
              </a:ext>
            </a:extLst>
          </p:cNvPr>
          <p:cNvSpPr txBox="1"/>
          <p:nvPr/>
        </p:nvSpPr>
        <p:spPr>
          <a:xfrm>
            <a:off x="6050204" y="3803213"/>
            <a:ext cx="7429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0" dirty="0">
                <a:solidFill>
                  <a:srgbClr val="231F20"/>
                </a:solidFill>
                <a:latin typeface="Times New Roman"/>
                <a:cs typeface="Times New Roman"/>
              </a:rPr>
              <a:t>8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12" name="object 13">
            <a:extLst>
              <a:ext uri="{FF2B5EF4-FFF2-40B4-BE49-F238E27FC236}">
                <a16:creationId xmlns:a16="http://schemas.microsoft.com/office/drawing/2014/main" id="{9BDF0999-2593-E5BD-2167-79B3137637F1}"/>
              </a:ext>
            </a:extLst>
          </p:cNvPr>
          <p:cNvSpPr txBox="1"/>
          <p:nvPr/>
        </p:nvSpPr>
        <p:spPr>
          <a:xfrm>
            <a:off x="6605987" y="3779648"/>
            <a:ext cx="36956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0" dirty="0">
                <a:solidFill>
                  <a:srgbClr val="231F20"/>
                </a:solidFill>
                <a:latin typeface="Times New Roman"/>
                <a:cs typeface="Times New Roman"/>
              </a:rPr>
              <a:t>10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13" name="object 14">
            <a:extLst>
              <a:ext uri="{FF2B5EF4-FFF2-40B4-BE49-F238E27FC236}">
                <a16:creationId xmlns:a16="http://schemas.microsoft.com/office/drawing/2014/main" id="{22D161EE-8996-16E3-C74D-6D8A15278CD6}"/>
              </a:ext>
            </a:extLst>
          </p:cNvPr>
          <p:cNvSpPr txBox="1"/>
          <p:nvPr/>
        </p:nvSpPr>
        <p:spPr>
          <a:xfrm>
            <a:off x="7247819" y="3773131"/>
            <a:ext cx="27089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0" dirty="0">
                <a:solidFill>
                  <a:srgbClr val="231F20"/>
                </a:solidFill>
                <a:latin typeface="Times New Roman"/>
                <a:cs typeface="Times New Roman"/>
              </a:rPr>
              <a:t>12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4" name="object 15">
            <a:extLst>
              <a:ext uri="{FF2B5EF4-FFF2-40B4-BE49-F238E27FC236}">
                <a16:creationId xmlns:a16="http://schemas.microsoft.com/office/drawing/2014/main" id="{3491DB94-DA68-8800-15CE-024DCD3EDF35}"/>
              </a:ext>
            </a:extLst>
          </p:cNvPr>
          <p:cNvGrpSpPr/>
          <p:nvPr/>
        </p:nvGrpSpPr>
        <p:grpSpPr>
          <a:xfrm>
            <a:off x="3209128" y="318880"/>
            <a:ext cx="5773744" cy="3691975"/>
            <a:chOff x="4579962" y="935468"/>
            <a:chExt cx="2228215" cy="1337945"/>
          </a:xfrm>
        </p:grpSpPr>
        <p:sp>
          <p:nvSpPr>
            <p:cNvPr id="15" name="object 16">
              <a:extLst>
                <a:ext uri="{FF2B5EF4-FFF2-40B4-BE49-F238E27FC236}">
                  <a16:creationId xmlns:a16="http://schemas.microsoft.com/office/drawing/2014/main" id="{C6D0F7D4-63BD-9276-4DB9-D06210561B5B}"/>
                </a:ext>
              </a:extLst>
            </p:cNvPr>
            <p:cNvSpPr/>
            <p:nvPr/>
          </p:nvSpPr>
          <p:spPr>
            <a:xfrm>
              <a:off x="4583137" y="979131"/>
              <a:ext cx="2033905" cy="59690"/>
            </a:xfrm>
            <a:custGeom>
              <a:avLst/>
              <a:gdLst/>
              <a:ahLst/>
              <a:cxnLst/>
              <a:rect l="l" t="t" r="r" b="b"/>
              <a:pathLst>
                <a:path w="2033904" h="59690">
                  <a:moveTo>
                    <a:pt x="2033587" y="0"/>
                  </a:moveTo>
                  <a:lnTo>
                    <a:pt x="0" y="0"/>
                  </a:lnTo>
                  <a:lnTo>
                    <a:pt x="0" y="59524"/>
                  </a:lnTo>
                  <a:lnTo>
                    <a:pt x="2033587" y="59524"/>
                  </a:lnTo>
                  <a:lnTo>
                    <a:pt x="2033587" y="0"/>
                  </a:lnTo>
                  <a:close/>
                </a:path>
              </a:pathLst>
            </a:custGeom>
            <a:solidFill>
              <a:srgbClr val="F68D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7">
              <a:extLst>
                <a:ext uri="{FF2B5EF4-FFF2-40B4-BE49-F238E27FC236}">
                  <a16:creationId xmlns:a16="http://schemas.microsoft.com/office/drawing/2014/main" id="{9EC60A83-7B33-DAA0-DF8A-5963355106B8}"/>
                </a:ext>
              </a:extLst>
            </p:cNvPr>
            <p:cNvSpPr/>
            <p:nvPr/>
          </p:nvSpPr>
          <p:spPr>
            <a:xfrm>
              <a:off x="4583137" y="1038656"/>
              <a:ext cx="361950" cy="59690"/>
            </a:xfrm>
            <a:custGeom>
              <a:avLst/>
              <a:gdLst/>
              <a:ahLst/>
              <a:cxnLst/>
              <a:rect l="l" t="t" r="r" b="b"/>
              <a:pathLst>
                <a:path w="361950" h="59690">
                  <a:moveTo>
                    <a:pt x="361950" y="0"/>
                  </a:moveTo>
                  <a:lnTo>
                    <a:pt x="0" y="0"/>
                  </a:lnTo>
                  <a:lnTo>
                    <a:pt x="0" y="59524"/>
                  </a:lnTo>
                  <a:lnTo>
                    <a:pt x="361950" y="59524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00B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8">
              <a:extLst>
                <a:ext uri="{FF2B5EF4-FFF2-40B4-BE49-F238E27FC236}">
                  <a16:creationId xmlns:a16="http://schemas.microsoft.com/office/drawing/2014/main" id="{FFF17876-4BF5-5D3A-C7B5-21C6FD3D2062}"/>
                </a:ext>
              </a:extLst>
            </p:cNvPr>
            <p:cNvSpPr/>
            <p:nvPr/>
          </p:nvSpPr>
          <p:spPr>
            <a:xfrm>
              <a:off x="4583137" y="1098676"/>
              <a:ext cx="180975" cy="58419"/>
            </a:xfrm>
            <a:custGeom>
              <a:avLst/>
              <a:gdLst/>
              <a:ahLst/>
              <a:cxnLst/>
              <a:rect l="l" t="t" r="r" b="b"/>
              <a:pathLst>
                <a:path w="180975" h="58419">
                  <a:moveTo>
                    <a:pt x="0" y="58089"/>
                  </a:moveTo>
                  <a:lnTo>
                    <a:pt x="180975" y="58089"/>
                  </a:lnTo>
                  <a:lnTo>
                    <a:pt x="180975" y="0"/>
                  </a:lnTo>
                  <a:lnTo>
                    <a:pt x="0" y="0"/>
                  </a:lnTo>
                  <a:lnTo>
                    <a:pt x="0" y="58089"/>
                  </a:lnTo>
                  <a:close/>
                </a:path>
              </a:pathLst>
            </a:custGeom>
            <a:solidFill>
              <a:srgbClr val="8568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9">
              <a:extLst>
                <a:ext uri="{FF2B5EF4-FFF2-40B4-BE49-F238E27FC236}">
                  <a16:creationId xmlns:a16="http://schemas.microsoft.com/office/drawing/2014/main" id="{ED09D4B0-FBD7-D255-8422-20B59787D439}"/>
                </a:ext>
              </a:extLst>
            </p:cNvPr>
            <p:cNvSpPr/>
            <p:nvPr/>
          </p:nvSpPr>
          <p:spPr>
            <a:xfrm>
              <a:off x="4583137" y="1156766"/>
              <a:ext cx="361950" cy="59690"/>
            </a:xfrm>
            <a:custGeom>
              <a:avLst/>
              <a:gdLst/>
              <a:ahLst/>
              <a:cxnLst/>
              <a:rect l="l" t="t" r="r" b="b"/>
              <a:pathLst>
                <a:path w="361950" h="59690">
                  <a:moveTo>
                    <a:pt x="361950" y="0"/>
                  </a:moveTo>
                  <a:lnTo>
                    <a:pt x="0" y="0"/>
                  </a:lnTo>
                  <a:lnTo>
                    <a:pt x="0" y="59524"/>
                  </a:lnTo>
                  <a:lnTo>
                    <a:pt x="361950" y="59524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85BF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20">
              <a:extLst>
                <a:ext uri="{FF2B5EF4-FFF2-40B4-BE49-F238E27FC236}">
                  <a16:creationId xmlns:a16="http://schemas.microsoft.com/office/drawing/2014/main" id="{598B80C2-F1CA-F302-496A-8ECF0D42D665}"/>
                </a:ext>
              </a:extLst>
            </p:cNvPr>
            <p:cNvSpPr/>
            <p:nvPr/>
          </p:nvSpPr>
          <p:spPr>
            <a:xfrm>
              <a:off x="4583137" y="1218843"/>
              <a:ext cx="180975" cy="59690"/>
            </a:xfrm>
            <a:custGeom>
              <a:avLst/>
              <a:gdLst/>
              <a:ahLst/>
              <a:cxnLst/>
              <a:rect l="l" t="t" r="r" b="b"/>
              <a:pathLst>
                <a:path w="180975" h="59690">
                  <a:moveTo>
                    <a:pt x="180975" y="0"/>
                  </a:moveTo>
                  <a:lnTo>
                    <a:pt x="0" y="0"/>
                  </a:lnTo>
                  <a:lnTo>
                    <a:pt x="0" y="59524"/>
                  </a:lnTo>
                  <a:lnTo>
                    <a:pt x="180975" y="59524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DC58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1">
              <a:extLst>
                <a:ext uri="{FF2B5EF4-FFF2-40B4-BE49-F238E27FC236}">
                  <a16:creationId xmlns:a16="http://schemas.microsoft.com/office/drawing/2014/main" id="{693DFCCF-5E17-08CB-11C6-920D553CCF3C}"/>
                </a:ext>
              </a:extLst>
            </p:cNvPr>
            <p:cNvSpPr/>
            <p:nvPr/>
          </p:nvSpPr>
          <p:spPr>
            <a:xfrm>
              <a:off x="4583137" y="2046718"/>
              <a:ext cx="1102995" cy="59690"/>
            </a:xfrm>
            <a:custGeom>
              <a:avLst/>
              <a:gdLst/>
              <a:ahLst/>
              <a:cxnLst/>
              <a:rect l="l" t="t" r="r" b="b"/>
              <a:pathLst>
                <a:path w="1102995" h="59689">
                  <a:moveTo>
                    <a:pt x="1102512" y="0"/>
                  </a:moveTo>
                  <a:lnTo>
                    <a:pt x="0" y="0"/>
                  </a:lnTo>
                  <a:lnTo>
                    <a:pt x="0" y="59524"/>
                  </a:lnTo>
                  <a:lnTo>
                    <a:pt x="1102512" y="59524"/>
                  </a:lnTo>
                  <a:lnTo>
                    <a:pt x="1102512" y="0"/>
                  </a:lnTo>
                  <a:close/>
                </a:path>
              </a:pathLst>
            </a:custGeom>
            <a:solidFill>
              <a:srgbClr val="85BF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2">
              <a:extLst>
                <a:ext uri="{FF2B5EF4-FFF2-40B4-BE49-F238E27FC236}">
                  <a16:creationId xmlns:a16="http://schemas.microsoft.com/office/drawing/2014/main" id="{9E8B1393-1D91-FF64-6CC0-AEB6578520C8}"/>
                </a:ext>
              </a:extLst>
            </p:cNvPr>
            <p:cNvSpPr/>
            <p:nvPr/>
          </p:nvSpPr>
          <p:spPr>
            <a:xfrm>
              <a:off x="4583137" y="2108796"/>
              <a:ext cx="545465" cy="59690"/>
            </a:xfrm>
            <a:custGeom>
              <a:avLst/>
              <a:gdLst/>
              <a:ahLst/>
              <a:cxnLst/>
              <a:rect l="l" t="t" r="r" b="b"/>
              <a:pathLst>
                <a:path w="545464" h="59689">
                  <a:moveTo>
                    <a:pt x="545312" y="0"/>
                  </a:moveTo>
                  <a:lnTo>
                    <a:pt x="0" y="0"/>
                  </a:lnTo>
                  <a:lnTo>
                    <a:pt x="0" y="59524"/>
                  </a:lnTo>
                  <a:lnTo>
                    <a:pt x="545312" y="59524"/>
                  </a:lnTo>
                  <a:lnTo>
                    <a:pt x="545312" y="0"/>
                  </a:lnTo>
                  <a:close/>
                </a:path>
              </a:pathLst>
            </a:custGeom>
            <a:solidFill>
              <a:srgbClr val="DC58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3">
              <a:extLst>
                <a:ext uri="{FF2B5EF4-FFF2-40B4-BE49-F238E27FC236}">
                  <a16:creationId xmlns:a16="http://schemas.microsoft.com/office/drawing/2014/main" id="{3321ADFD-5BE1-6239-9539-B0B1CBFC00A1}"/>
                </a:ext>
              </a:extLst>
            </p:cNvPr>
            <p:cNvSpPr/>
            <p:nvPr/>
          </p:nvSpPr>
          <p:spPr>
            <a:xfrm>
              <a:off x="4583137" y="2168321"/>
              <a:ext cx="364490" cy="59690"/>
            </a:xfrm>
            <a:custGeom>
              <a:avLst/>
              <a:gdLst/>
              <a:ahLst/>
              <a:cxnLst/>
              <a:rect l="l" t="t" r="r" b="b"/>
              <a:pathLst>
                <a:path w="364489" h="59689">
                  <a:moveTo>
                    <a:pt x="364337" y="0"/>
                  </a:moveTo>
                  <a:lnTo>
                    <a:pt x="0" y="0"/>
                  </a:lnTo>
                  <a:lnTo>
                    <a:pt x="0" y="59537"/>
                  </a:lnTo>
                  <a:lnTo>
                    <a:pt x="364337" y="59537"/>
                  </a:lnTo>
                  <a:lnTo>
                    <a:pt x="364337" y="0"/>
                  </a:lnTo>
                  <a:close/>
                </a:path>
              </a:pathLst>
            </a:custGeom>
            <a:solidFill>
              <a:srgbClr val="2884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4">
              <a:extLst>
                <a:ext uri="{FF2B5EF4-FFF2-40B4-BE49-F238E27FC236}">
                  <a16:creationId xmlns:a16="http://schemas.microsoft.com/office/drawing/2014/main" id="{EFF97BC4-98C8-5980-10EC-B326E1EE7878}"/>
                </a:ext>
              </a:extLst>
            </p:cNvPr>
            <p:cNvSpPr/>
            <p:nvPr/>
          </p:nvSpPr>
          <p:spPr>
            <a:xfrm>
              <a:off x="4583137" y="1424418"/>
              <a:ext cx="548005" cy="59690"/>
            </a:xfrm>
            <a:custGeom>
              <a:avLst/>
              <a:gdLst/>
              <a:ahLst/>
              <a:cxnLst/>
              <a:rect l="l" t="t" r="r" b="b"/>
              <a:pathLst>
                <a:path w="548004" h="59690">
                  <a:moveTo>
                    <a:pt x="547687" y="0"/>
                  </a:moveTo>
                  <a:lnTo>
                    <a:pt x="0" y="0"/>
                  </a:lnTo>
                  <a:lnTo>
                    <a:pt x="0" y="59524"/>
                  </a:lnTo>
                  <a:lnTo>
                    <a:pt x="547687" y="59524"/>
                  </a:lnTo>
                  <a:lnTo>
                    <a:pt x="547687" y="0"/>
                  </a:lnTo>
                  <a:close/>
                </a:path>
              </a:pathLst>
            </a:custGeom>
            <a:solidFill>
              <a:srgbClr val="F68D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5">
              <a:extLst>
                <a:ext uri="{FF2B5EF4-FFF2-40B4-BE49-F238E27FC236}">
                  <a16:creationId xmlns:a16="http://schemas.microsoft.com/office/drawing/2014/main" id="{8A08CF8D-AD51-DEF6-5C6F-F6FE5DDA8E11}"/>
                </a:ext>
              </a:extLst>
            </p:cNvPr>
            <p:cNvSpPr/>
            <p:nvPr/>
          </p:nvSpPr>
          <p:spPr>
            <a:xfrm>
              <a:off x="4583137" y="1483956"/>
              <a:ext cx="548005" cy="59690"/>
            </a:xfrm>
            <a:custGeom>
              <a:avLst/>
              <a:gdLst/>
              <a:ahLst/>
              <a:cxnLst/>
              <a:rect l="l" t="t" r="r" b="b"/>
              <a:pathLst>
                <a:path w="548004" h="59690">
                  <a:moveTo>
                    <a:pt x="547687" y="0"/>
                  </a:moveTo>
                  <a:lnTo>
                    <a:pt x="0" y="0"/>
                  </a:lnTo>
                  <a:lnTo>
                    <a:pt x="0" y="59524"/>
                  </a:lnTo>
                  <a:lnTo>
                    <a:pt x="547687" y="59524"/>
                  </a:lnTo>
                  <a:lnTo>
                    <a:pt x="547687" y="0"/>
                  </a:lnTo>
                  <a:close/>
                </a:path>
              </a:pathLst>
            </a:custGeom>
            <a:solidFill>
              <a:srgbClr val="00B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6">
              <a:extLst>
                <a:ext uri="{FF2B5EF4-FFF2-40B4-BE49-F238E27FC236}">
                  <a16:creationId xmlns:a16="http://schemas.microsoft.com/office/drawing/2014/main" id="{5F56F0C1-165D-CC2B-33A2-C3D2882E0E3E}"/>
                </a:ext>
              </a:extLst>
            </p:cNvPr>
            <p:cNvSpPr/>
            <p:nvPr/>
          </p:nvSpPr>
          <p:spPr>
            <a:xfrm>
              <a:off x="4583137" y="1543963"/>
              <a:ext cx="548005" cy="59690"/>
            </a:xfrm>
            <a:custGeom>
              <a:avLst/>
              <a:gdLst/>
              <a:ahLst/>
              <a:cxnLst/>
              <a:rect l="l" t="t" r="r" b="b"/>
              <a:pathLst>
                <a:path w="548004" h="59690">
                  <a:moveTo>
                    <a:pt x="547687" y="0"/>
                  </a:moveTo>
                  <a:lnTo>
                    <a:pt x="0" y="0"/>
                  </a:lnTo>
                  <a:lnTo>
                    <a:pt x="0" y="59524"/>
                  </a:lnTo>
                  <a:lnTo>
                    <a:pt x="547687" y="59524"/>
                  </a:lnTo>
                  <a:lnTo>
                    <a:pt x="547687" y="0"/>
                  </a:lnTo>
                  <a:close/>
                </a:path>
              </a:pathLst>
            </a:custGeom>
            <a:solidFill>
              <a:srgbClr val="8568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7">
              <a:extLst>
                <a:ext uri="{FF2B5EF4-FFF2-40B4-BE49-F238E27FC236}">
                  <a16:creationId xmlns:a16="http://schemas.microsoft.com/office/drawing/2014/main" id="{CF244267-2B44-64BC-B927-CED1BCE1F1DA}"/>
                </a:ext>
              </a:extLst>
            </p:cNvPr>
            <p:cNvSpPr/>
            <p:nvPr/>
          </p:nvSpPr>
          <p:spPr>
            <a:xfrm>
              <a:off x="4583137" y="1869719"/>
              <a:ext cx="916940" cy="59690"/>
            </a:xfrm>
            <a:custGeom>
              <a:avLst/>
              <a:gdLst/>
              <a:ahLst/>
              <a:cxnLst/>
              <a:rect l="l" t="t" r="r" b="b"/>
              <a:pathLst>
                <a:path w="916939" h="59689">
                  <a:moveTo>
                    <a:pt x="916774" y="0"/>
                  </a:moveTo>
                  <a:lnTo>
                    <a:pt x="0" y="0"/>
                  </a:lnTo>
                  <a:lnTo>
                    <a:pt x="0" y="59524"/>
                  </a:lnTo>
                  <a:lnTo>
                    <a:pt x="916774" y="59524"/>
                  </a:lnTo>
                  <a:lnTo>
                    <a:pt x="916774" y="0"/>
                  </a:lnTo>
                  <a:close/>
                </a:path>
              </a:pathLst>
            </a:custGeom>
            <a:solidFill>
              <a:srgbClr val="F68D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8">
              <a:extLst>
                <a:ext uri="{FF2B5EF4-FFF2-40B4-BE49-F238E27FC236}">
                  <a16:creationId xmlns:a16="http://schemas.microsoft.com/office/drawing/2014/main" id="{BAEBFB0D-775A-301E-4B02-4D55426D0F2D}"/>
                </a:ext>
              </a:extLst>
            </p:cNvPr>
            <p:cNvSpPr/>
            <p:nvPr/>
          </p:nvSpPr>
          <p:spPr>
            <a:xfrm>
              <a:off x="4583137" y="1929243"/>
              <a:ext cx="183515" cy="59690"/>
            </a:xfrm>
            <a:custGeom>
              <a:avLst/>
              <a:gdLst/>
              <a:ahLst/>
              <a:cxnLst/>
              <a:rect l="l" t="t" r="r" b="b"/>
              <a:pathLst>
                <a:path w="183514" h="59689">
                  <a:moveTo>
                    <a:pt x="183362" y="0"/>
                  </a:moveTo>
                  <a:lnTo>
                    <a:pt x="0" y="0"/>
                  </a:lnTo>
                  <a:lnTo>
                    <a:pt x="0" y="59524"/>
                  </a:lnTo>
                  <a:lnTo>
                    <a:pt x="183362" y="59524"/>
                  </a:lnTo>
                  <a:lnTo>
                    <a:pt x="183362" y="0"/>
                  </a:lnTo>
                  <a:close/>
                </a:path>
              </a:pathLst>
            </a:custGeom>
            <a:solidFill>
              <a:srgbClr val="00B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9">
              <a:extLst>
                <a:ext uri="{FF2B5EF4-FFF2-40B4-BE49-F238E27FC236}">
                  <a16:creationId xmlns:a16="http://schemas.microsoft.com/office/drawing/2014/main" id="{7FD39759-98EB-5244-D4F4-8385AAC96286}"/>
                </a:ext>
              </a:extLst>
            </p:cNvPr>
            <p:cNvSpPr/>
            <p:nvPr/>
          </p:nvSpPr>
          <p:spPr>
            <a:xfrm>
              <a:off x="4583137" y="1664131"/>
              <a:ext cx="369570" cy="59690"/>
            </a:xfrm>
            <a:custGeom>
              <a:avLst/>
              <a:gdLst/>
              <a:ahLst/>
              <a:cxnLst/>
              <a:rect l="l" t="t" r="r" b="b"/>
              <a:pathLst>
                <a:path w="369570" h="59689">
                  <a:moveTo>
                    <a:pt x="369100" y="0"/>
                  </a:moveTo>
                  <a:lnTo>
                    <a:pt x="0" y="0"/>
                  </a:lnTo>
                  <a:lnTo>
                    <a:pt x="0" y="59524"/>
                  </a:lnTo>
                  <a:lnTo>
                    <a:pt x="369100" y="59524"/>
                  </a:lnTo>
                  <a:lnTo>
                    <a:pt x="369100" y="0"/>
                  </a:lnTo>
                  <a:close/>
                </a:path>
              </a:pathLst>
            </a:custGeom>
            <a:solidFill>
              <a:srgbClr val="DC58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30">
              <a:extLst>
                <a:ext uri="{FF2B5EF4-FFF2-40B4-BE49-F238E27FC236}">
                  <a16:creationId xmlns:a16="http://schemas.microsoft.com/office/drawing/2014/main" id="{1B0C78C6-56A4-6451-58CE-6B11D7EC85BC}"/>
                </a:ext>
              </a:extLst>
            </p:cNvPr>
            <p:cNvSpPr/>
            <p:nvPr/>
          </p:nvSpPr>
          <p:spPr>
            <a:xfrm>
              <a:off x="4583137" y="938643"/>
              <a:ext cx="2221865" cy="1331595"/>
            </a:xfrm>
            <a:custGeom>
              <a:avLst/>
              <a:gdLst/>
              <a:ahLst/>
              <a:cxnLst/>
              <a:rect l="l" t="t" r="r" b="b"/>
              <a:pathLst>
                <a:path w="2221865" h="1331595">
                  <a:moveTo>
                    <a:pt x="2221699" y="1331125"/>
                  </a:moveTo>
                  <a:lnTo>
                    <a:pt x="0" y="1331125"/>
                  </a:lnTo>
                  <a:lnTo>
                    <a:pt x="0" y="0"/>
                  </a:lnTo>
                  <a:lnTo>
                    <a:pt x="2221699" y="0"/>
                  </a:lnTo>
                  <a:lnTo>
                    <a:pt x="2221699" y="1331125"/>
                  </a:lnTo>
                  <a:close/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1">
            <a:extLst>
              <a:ext uri="{FF2B5EF4-FFF2-40B4-BE49-F238E27FC236}">
                <a16:creationId xmlns:a16="http://schemas.microsoft.com/office/drawing/2014/main" id="{DDD536D5-8A3C-39C0-F657-53288A8975D6}"/>
              </a:ext>
            </a:extLst>
          </p:cNvPr>
          <p:cNvSpPr/>
          <p:nvPr/>
        </p:nvSpPr>
        <p:spPr>
          <a:xfrm>
            <a:off x="4459919" y="5564728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4">
                <a:moveTo>
                  <a:pt x="54762" y="0"/>
                </a:moveTo>
                <a:lnTo>
                  <a:pt x="0" y="0"/>
                </a:lnTo>
                <a:lnTo>
                  <a:pt x="0" y="54762"/>
                </a:lnTo>
                <a:lnTo>
                  <a:pt x="54762" y="54762"/>
                </a:lnTo>
                <a:lnTo>
                  <a:pt x="54762" y="0"/>
                </a:lnTo>
                <a:close/>
              </a:path>
            </a:pathLst>
          </a:custGeom>
          <a:solidFill>
            <a:srgbClr val="F68D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2">
            <a:extLst>
              <a:ext uri="{FF2B5EF4-FFF2-40B4-BE49-F238E27FC236}">
                <a16:creationId xmlns:a16="http://schemas.microsoft.com/office/drawing/2014/main" id="{BB56E5A1-AE2F-FEA4-EB92-3F8BAA9B7C44}"/>
              </a:ext>
            </a:extLst>
          </p:cNvPr>
          <p:cNvSpPr/>
          <p:nvPr/>
        </p:nvSpPr>
        <p:spPr>
          <a:xfrm>
            <a:off x="4470094" y="6058176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4">
                <a:moveTo>
                  <a:pt x="54762" y="0"/>
                </a:moveTo>
                <a:lnTo>
                  <a:pt x="0" y="0"/>
                </a:lnTo>
                <a:lnTo>
                  <a:pt x="0" y="54762"/>
                </a:lnTo>
                <a:lnTo>
                  <a:pt x="54762" y="54762"/>
                </a:lnTo>
                <a:lnTo>
                  <a:pt x="54762" y="0"/>
                </a:lnTo>
                <a:close/>
              </a:path>
            </a:pathLst>
          </a:custGeom>
          <a:solidFill>
            <a:srgbClr val="00B6CB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2" name="object 33">
            <a:extLst>
              <a:ext uri="{FF2B5EF4-FFF2-40B4-BE49-F238E27FC236}">
                <a16:creationId xmlns:a16="http://schemas.microsoft.com/office/drawing/2014/main" id="{78F0A581-A8D3-156E-4240-F8C2615719C5}"/>
              </a:ext>
            </a:extLst>
          </p:cNvPr>
          <p:cNvSpPr/>
          <p:nvPr/>
        </p:nvSpPr>
        <p:spPr>
          <a:xfrm>
            <a:off x="4455174" y="5783830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4">
                <a:moveTo>
                  <a:pt x="54762" y="0"/>
                </a:moveTo>
                <a:lnTo>
                  <a:pt x="0" y="0"/>
                </a:lnTo>
                <a:lnTo>
                  <a:pt x="0" y="54775"/>
                </a:lnTo>
                <a:lnTo>
                  <a:pt x="54762" y="54775"/>
                </a:lnTo>
                <a:lnTo>
                  <a:pt x="54762" y="0"/>
                </a:lnTo>
                <a:close/>
              </a:path>
            </a:pathLst>
          </a:custGeom>
          <a:solidFill>
            <a:srgbClr val="8568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4">
            <a:extLst>
              <a:ext uri="{FF2B5EF4-FFF2-40B4-BE49-F238E27FC236}">
                <a16:creationId xmlns:a16="http://schemas.microsoft.com/office/drawing/2014/main" id="{029DA64E-9A86-42D7-8343-51A07E15A6DC}"/>
              </a:ext>
            </a:extLst>
          </p:cNvPr>
          <p:cNvSpPr txBox="1"/>
          <p:nvPr/>
        </p:nvSpPr>
        <p:spPr>
          <a:xfrm>
            <a:off x="4637344" y="5492505"/>
            <a:ext cx="530079" cy="693138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400" spc="-20" dirty="0">
                <a:solidFill>
                  <a:srgbClr val="231F20"/>
                </a:solidFill>
                <a:latin typeface="Times New Roman"/>
                <a:cs typeface="Times New Roman"/>
              </a:rPr>
              <a:t>2019</a:t>
            </a: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00" spc="-20" dirty="0">
                <a:solidFill>
                  <a:srgbClr val="231F20"/>
                </a:solidFill>
                <a:latin typeface="Times New Roman"/>
                <a:cs typeface="Times New Roman"/>
              </a:rPr>
              <a:t>2018</a:t>
            </a: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00" spc="-20" dirty="0">
                <a:solidFill>
                  <a:srgbClr val="231F20"/>
                </a:solidFill>
                <a:latin typeface="Times New Roman"/>
                <a:cs typeface="Times New Roman"/>
              </a:rPr>
              <a:t>2017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34" name="object 35">
            <a:extLst>
              <a:ext uri="{FF2B5EF4-FFF2-40B4-BE49-F238E27FC236}">
                <a16:creationId xmlns:a16="http://schemas.microsoft.com/office/drawing/2014/main" id="{DB03D5EF-399D-68D9-6FBD-51ED75E26EDB}"/>
              </a:ext>
            </a:extLst>
          </p:cNvPr>
          <p:cNvSpPr/>
          <p:nvPr/>
        </p:nvSpPr>
        <p:spPr>
          <a:xfrm>
            <a:off x="5959489" y="5596738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4">
                <a:moveTo>
                  <a:pt x="54762" y="0"/>
                </a:moveTo>
                <a:lnTo>
                  <a:pt x="0" y="0"/>
                </a:lnTo>
                <a:lnTo>
                  <a:pt x="0" y="54762"/>
                </a:lnTo>
                <a:lnTo>
                  <a:pt x="54762" y="54762"/>
                </a:lnTo>
                <a:lnTo>
                  <a:pt x="54762" y="0"/>
                </a:lnTo>
                <a:close/>
              </a:path>
            </a:pathLst>
          </a:custGeom>
          <a:solidFill>
            <a:srgbClr val="85BF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6">
            <a:extLst>
              <a:ext uri="{FF2B5EF4-FFF2-40B4-BE49-F238E27FC236}">
                <a16:creationId xmlns:a16="http://schemas.microsoft.com/office/drawing/2014/main" id="{060FC055-102C-3D18-BCBA-F0FE08D1DFC9}"/>
              </a:ext>
            </a:extLst>
          </p:cNvPr>
          <p:cNvSpPr/>
          <p:nvPr/>
        </p:nvSpPr>
        <p:spPr>
          <a:xfrm>
            <a:off x="5958512" y="5797606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4">
                <a:moveTo>
                  <a:pt x="54762" y="0"/>
                </a:moveTo>
                <a:lnTo>
                  <a:pt x="0" y="0"/>
                </a:lnTo>
                <a:lnTo>
                  <a:pt x="0" y="54762"/>
                </a:lnTo>
                <a:lnTo>
                  <a:pt x="54762" y="54762"/>
                </a:lnTo>
                <a:lnTo>
                  <a:pt x="54762" y="0"/>
                </a:lnTo>
                <a:close/>
              </a:path>
            </a:pathLst>
          </a:custGeom>
          <a:solidFill>
            <a:srgbClr val="DC5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7">
            <a:extLst>
              <a:ext uri="{FF2B5EF4-FFF2-40B4-BE49-F238E27FC236}">
                <a16:creationId xmlns:a16="http://schemas.microsoft.com/office/drawing/2014/main" id="{CB4AD5D5-72A6-12FE-F23B-82EA8D99DF29}"/>
              </a:ext>
            </a:extLst>
          </p:cNvPr>
          <p:cNvSpPr/>
          <p:nvPr/>
        </p:nvSpPr>
        <p:spPr>
          <a:xfrm>
            <a:off x="5979440" y="6056690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4">
                <a:moveTo>
                  <a:pt x="54762" y="0"/>
                </a:moveTo>
                <a:lnTo>
                  <a:pt x="0" y="0"/>
                </a:lnTo>
                <a:lnTo>
                  <a:pt x="0" y="54762"/>
                </a:lnTo>
                <a:lnTo>
                  <a:pt x="54762" y="54762"/>
                </a:lnTo>
                <a:lnTo>
                  <a:pt x="54762" y="0"/>
                </a:lnTo>
                <a:close/>
              </a:path>
            </a:pathLst>
          </a:custGeom>
          <a:solidFill>
            <a:srgbClr val="2884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8">
            <a:extLst>
              <a:ext uri="{FF2B5EF4-FFF2-40B4-BE49-F238E27FC236}">
                <a16:creationId xmlns:a16="http://schemas.microsoft.com/office/drawing/2014/main" id="{2B00CD99-71BF-4C6D-F7F2-985E5715DBCA}"/>
              </a:ext>
            </a:extLst>
          </p:cNvPr>
          <p:cNvSpPr txBox="1"/>
          <p:nvPr/>
        </p:nvSpPr>
        <p:spPr>
          <a:xfrm>
            <a:off x="6209080" y="5516860"/>
            <a:ext cx="1038844" cy="6719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solidFill>
                  <a:srgbClr val="231F20"/>
                </a:solidFill>
                <a:latin typeface="Times New Roman"/>
                <a:cs typeface="Times New Roman"/>
              </a:rPr>
              <a:t>2016</a:t>
            </a: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400" spc="-20" dirty="0">
                <a:solidFill>
                  <a:srgbClr val="231F20"/>
                </a:solidFill>
                <a:latin typeface="Times New Roman"/>
                <a:cs typeface="Times New Roman"/>
              </a:rPr>
              <a:t>2015</a:t>
            </a: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400" spc="-20" dirty="0">
                <a:solidFill>
                  <a:srgbClr val="231F20"/>
                </a:solidFill>
                <a:latin typeface="Times New Roman"/>
                <a:cs typeface="Times New Roman"/>
              </a:rPr>
              <a:t>2014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39" name="object 6">
            <a:extLst>
              <a:ext uri="{FF2B5EF4-FFF2-40B4-BE49-F238E27FC236}">
                <a16:creationId xmlns:a16="http://schemas.microsoft.com/office/drawing/2014/main" id="{D716A6FA-4259-6884-AE58-C29508742024}"/>
              </a:ext>
            </a:extLst>
          </p:cNvPr>
          <p:cNvSpPr txBox="1"/>
          <p:nvPr/>
        </p:nvSpPr>
        <p:spPr>
          <a:xfrm>
            <a:off x="1813988" y="1800619"/>
            <a:ext cx="125882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>
                <a:solidFill>
                  <a:srgbClr val="231F20"/>
                </a:solidFill>
                <a:latin typeface="Times New Roman"/>
                <a:cs typeface="Times New Roman"/>
              </a:rPr>
              <a:t>Sh</a:t>
            </a:r>
            <a:r>
              <a:rPr spc="-15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spc="-20" dirty="0">
                <a:solidFill>
                  <a:srgbClr val="231F20"/>
                </a:solidFill>
                <a:latin typeface="Times New Roman"/>
                <a:cs typeface="Times New Roman"/>
              </a:rPr>
              <a:t>ll</a:t>
            </a:r>
            <a:r>
              <a:rPr spc="-10" dirty="0">
                <a:solidFill>
                  <a:srgbClr val="231F20"/>
                </a:solidFill>
                <a:latin typeface="Times New Roman"/>
                <a:cs typeface="Times New Roman"/>
              </a:rPr>
              <a:t>o</a:t>
            </a:r>
            <a:r>
              <a:rPr spc="-30" dirty="0">
                <a:solidFill>
                  <a:srgbClr val="231F20"/>
                </a:solidFill>
                <a:latin typeface="Times New Roman"/>
                <a:cs typeface="Times New Roman"/>
              </a:rPr>
              <a:t>w</a:t>
            </a:r>
            <a:r>
              <a:rPr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31F20"/>
                </a:solidFill>
                <a:latin typeface="Times New Roman"/>
                <a:cs typeface="Times New Roman"/>
              </a:rPr>
              <a:t>M</a:t>
            </a:r>
            <a:r>
              <a:rPr spc="-60" dirty="0">
                <a:solidFill>
                  <a:srgbClr val="231F20"/>
                </a:solidFill>
                <a:latin typeface="Times New Roman"/>
                <a:cs typeface="Times New Roman"/>
              </a:rPr>
              <a:t>L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40" name="object 6">
            <a:extLst>
              <a:ext uri="{FF2B5EF4-FFF2-40B4-BE49-F238E27FC236}">
                <a16:creationId xmlns:a16="http://schemas.microsoft.com/office/drawing/2014/main" id="{005C5920-8E49-5264-AB98-A37003FE519F}"/>
              </a:ext>
            </a:extLst>
          </p:cNvPr>
          <p:cNvSpPr txBox="1"/>
          <p:nvPr/>
        </p:nvSpPr>
        <p:spPr>
          <a:xfrm>
            <a:off x="1930953" y="3157145"/>
            <a:ext cx="119260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20" dirty="0">
                <a:solidFill>
                  <a:srgbClr val="231F20"/>
                </a:solidFill>
                <a:latin typeface="Times New Roman"/>
                <a:cs typeface="Times New Roman"/>
              </a:rPr>
              <a:t>Re</a:t>
            </a:r>
            <a:r>
              <a:rPr lang="en-US" sz="1800" spc="-25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lang="en-US" sz="1800" spc="-15" dirty="0">
                <a:solidFill>
                  <a:srgbClr val="231F20"/>
                </a:solidFill>
                <a:latin typeface="Times New Roman"/>
                <a:cs typeface="Times New Roman"/>
              </a:rPr>
              <a:t>s</a:t>
            </a:r>
            <a:r>
              <a:rPr lang="en-US" sz="1800" spc="-5" dirty="0">
                <a:solidFill>
                  <a:srgbClr val="231F20"/>
                </a:solidFill>
                <a:latin typeface="Times New Roman"/>
                <a:cs typeface="Times New Roman"/>
              </a:rPr>
              <a:t>o</a:t>
            </a:r>
            <a:r>
              <a:rPr lang="en-US" sz="1800" spc="35" dirty="0">
                <a:solidFill>
                  <a:srgbClr val="231F20"/>
                </a:solidFill>
                <a:latin typeface="Times New Roman"/>
                <a:cs typeface="Times New Roman"/>
              </a:rPr>
              <a:t>n</a:t>
            </a:r>
            <a:r>
              <a:rPr lang="en-US" sz="1800" spc="10" dirty="0">
                <a:solidFill>
                  <a:srgbClr val="231F20"/>
                </a:solidFill>
                <a:latin typeface="Times New Roman"/>
                <a:cs typeface="Times New Roman"/>
              </a:rPr>
              <a:t>i</a:t>
            </a:r>
            <a:r>
              <a:rPr lang="en-US" sz="1800" spc="5" dirty="0">
                <a:solidFill>
                  <a:srgbClr val="231F20"/>
                </a:solidFill>
                <a:latin typeface="Times New Roman"/>
                <a:cs typeface="Times New Roman"/>
              </a:rPr>
              <a:t>n</a:t>
            </a:r>
            <a:r>
              <a:rPr lang="en-US" sz="1800" spc="-30" dirty="0">
                <a:solidFill>
                  <a:srgbClr val="231F20"/>
                </a:solidFill>
                <a:latin typeface="Times New Roman"/>
                <a:cs typeface="Times New Roman"/>
              </a:rPr>
              <a:t>g</a:t>
            </a:r>
            <a:endParaRPr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36555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A60FB-10DD-2072-9CD9-1DE94A430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3A546-45A8-30F1-27AD-C8A1ABD355E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200" cap="none" dirty="0"/>
              <a:t>SUBMITED BY</a:t>
            </a:r>
          </a:p>
          <a:p>
            <a:pPr marL="1371600" lvl="3" indent="0">
              <a:buNone/>
            </a:pPr>
            <a:r>
              <a:rPr lang="en-US" sz="2000" cap="none" dirty="0"/>
              <a:t>	</a:t>
            </a:r>
            <a:r>
              <a:rPr lang="en-US" sz="2000" cap="none" dirty="0" err="1"/>
              <a:t>M.Santhosh</a:t>
            </a:r>
            <a:r>
              <a:rPr lang="en-US" sz="2000" cap="none" dirty="0"/>
              <a:t> </a:t>
            </a:r>
            <a:r>
              <a:rPr lang="en-US" sz="2000" cap="none" dirty="0" err="1"/>
              <a:t>kumar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3018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0EDFA4C-A9B1-2C15-C1EF-4EB356CDD99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1211263"/>
            <a:ext cx="10363200" cy="3424237"/>
          </a:xfrm>
        </p:spPr>
        <p:txBody>
          <a:bodyPr/>
          <a:lstStyle/>
          <a:p>
            <a:r>
              <a:rPr lang="en-IN" sz="2000" b="1" spc="5" dirty="0">
                <a:solidFill>
                  <a:srgbClr val="231F20"/>
                </a:solidFill>
                <a:latin typeface="Times New Roman"/>
                <a:cs typeface="Times New Roman"/>
              </a:rPr>
              <a:t>Introduction</a:t>
            </a:r>
            <a:endParaRPr lang="en-IN" sz="2000" dirty="0">
              <a:latin typeface="Times New Roman"/>
              <a:cs typeface="Times New Roman"/>
            </a:endParaRPr>
          </a:p>
          <a:p>
            <a:r>
              <a:rPr lang="en-IN" sz="2000" b="1" spc="-20" dirty="0">
                <a:solidFill>
                  <a:srgbClr val="231F20"/>
                </a:solidFill>
                <a:latin typeface="Times New Roman"/>
                <a:cs typeface="Times New Roman"/>
              </a:rPr>
              <a:t>General</a:t>
            </a:r>
            <a:r>
              <a:rPr lang="en-IN" sz="2000" b="1" spc="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IN" sz="2000" b="1" spc="-30" dirty="0">
                <a:solidFill>
                  <a:srgbClr val="231F20"/>
                </a:solidFill>
                <a:latin typeface="Times New Roman"/>
                <a:cs typeface="Times New Roman"/>
              </a:rPr>
              <a:t>Layout</a:t>
            </a:r>
            <a:endParaRPr lang="en-IN" sz="2000" dirty="0">
              <a:latin typeface="Times New Roman"/>
              <a:cs typeface="Times New Roman"/>
            </a:endParaRPr>
          </a:p>
          <a:p>
            <a:r>
              <a:rPr lang="en-IN" sz="2000" b="1" spc="-10" dirty="0">
                <a:solidFill>
                  <a:srgbClr val="231F20"/>
                </a:solidFill>
                <a:latin typeface="Times New Roman"/>
                <a:cs typeface="Times New Roman"/>
              </a:rPr>
              <a:t>Data</a:t>
            </a:r>
            <a:r>
              <a:rPr lang="en-IN" sz="2000" b="1" spc="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IN" sz="2000" b="1" spc="-15" dirty="0">
                <a:solidFill>
                  <a:srgbClr val="231F20"/>
                </a:solidFill>
                <a:latin typeface="Times New Roman"/>
                <a:cs typeface="Times New Roman"/>
              </a:rPr>
              <a:t>Source</a:t>
            </a:r>
            <a:endParaRPr lang="en-IN" sz="2000" dirty="0">
              <a:latin typeface="Times New Roman"/>
              <a:cs typeface="Times New Roman"/>
            </a:endParaRPr>
          </a:p>
          <a:p>
            <a:r>
              <a:rPr lang="en-IN" sz="2000" b="1" spc="-15" dirty="0">
                <a:solidFill>
                  <a:srgbClr val="231F20"/>
                </a:solidFill>
                <a:latin typeface="Times New Roman"/>
                <a:cs typeface="Times New Roman"/>
              </a:rPr>
              <a:t>Applied</a:t>
            </a:r>
            <a:r>
              <a:rPr lang="en-IN" sz="2000" b="1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IN" sz="2000" b="1" spc="-5" dirty="0">
                <a:solidFill>
                  <a:srgbClr val="231F20"/>
                </a:solidFill>
                <a:latin typeface="Times New Roman"/>
                <a:cs typeface="Times New Roman"/>
              </a:rPr>
              <a:t>Methodology</a:t>
            </a:r>
            <a:endParaRPr lang="en-IN" sz="2000" dirty="0">
              <a:latin typeface="Times New Roman"/>
              <a:cs typeface="Times New Roman"/>
            </a:endParaRPr>
          </a:p>
          <a:p>
            <a:r>
              <a:rPr lang="en-IN" sz="2000" b="1" spc="10" dirty="0">
                <a:solidFill>
                  <a:srgbClr val="231F20"/>
                </a:solidFill>
                <a:latin typeface="Times New Roman"/>
                <a:cs typeface="Times New Roman"/>
              </a:rPr>
              <a:t>Discussion</a:t>
            </a:r>
            <a:r>
              <a:rPr lang="en-IN" sz="2000" b="1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IN" sz="2000" b="1" spc="-10" dirty="0">
                <a:solidFill>
                  <a:srgbClr val="231F20"/>
                </a:solidFill>
                <a:latin typeface="Times New Roman"/>
                <a:cs typeface="Times New Roman"/>
              </a:rPr>
              <a:t>and</a:t>
            </a:r>
            <a:r>
              <a:rPr lang="en-IN" sz="2000" b="1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IN" sz="2000" b="1" spc="-20" dirty="0">
                <a:solidFill>
                  <a:srgbClr val="231F20"/>
                </a:solidFill>
                <a:latin typeface="Times New Roman"/>
                <a:cs typeface="Times New Roman"/>
              </a:rPr>
              <a:t>Research</a:t>
            </a:r>
            <a:r>
              <a:rPr lang="en-IN" sz="2000" b="1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IN" sz="2000" b="1" spc="-35" dirty="0">
                <a:solidFill>
                  <a:srgbClr val="231F20"/>
                </a:solidFill>
                <a:latin typeface="Times New Roman"/>
                <a:cs typeface="Times New Roman"/>
              </a:rPr>
              <a:t>Gaps</a:t>
            </a:r>
            <a:endParaRPr lang="en-IN" sz="2000" dirty="0">
              <a:latin typeface="Times New Roman"/>
              <a:cs typeface="Times New Roman"/>
            </a:endParaRPr>
          </a:p>
          <a:p>
            <a:r>
              <a:rPr lang="en-IN" sz="2000" b="1" spc="-20" dirty="0">
                <a:solidFill>
                  <a:srgbClr val="231F20"/>
                </a:solidFill>
                <a:latin typeface="Times New Roman"/>
                <a:cs typeface="Times New Roman"/>
              </a:rPr>
              <a:t>Future</a:t>
            </a:r>
            <a:r>
              <a:rPr lang="en-IN" sz="2000" b="1" spc="-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IN" sz="2000" b="1" spc="5" dirty="0">
                <a:solidFill>
                  <a:srgbClr val="231F20"/>
                </a:solidFill>
                <a:latin typeface="Times New Roman"/>
                <a:cs typeface="Times New Roman"/>
              </a:rPr>
              <a:t>Direction</a:t>
            </a:r>
            <a:endParaRPr lang="en-IN" sz="2000" dirty="0">
              <a:latin typeface="Times New Roman"/>
              <a:cs typeface="Times New Roman"/>
            </a:endParaRPr>
          </a:p>
          <a:p>
            <a:r>
              <a:rPr lang="en-IN" sz="2000" b="1" spc="5" dirty="0">
                <a:solidFill>
                  <a:srgbClr val="231F20"/>
                </a:solidFill>
                <a:latin typeface="Times New Roman"/>
                <a:cs typeface="Times New Roman"/>
              </a:rPr>
              <a:t>Conclusions</a:t>
            </a:r>
            <a:endParaRPr lang="en-IN" sz="2000" dirty="0">
              <a:latin typeface="Times New Roman"/>
              <a:cs typeface="Times New 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9505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F15554B-F63E-40E8-2EB4-1529D1082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spc="5" dirty="0">
                <a:solidFill>
                  <a:srgbClr val="231F20"/>
                </a:solidFill>
                <a:latin typeface="Times New Roman"/>
                <a:cs typeface="Times New Roman"/>
              </a:rPr>
              <a:t>Introduction</a:t>
            </a:r>
            <a:br>
              <a:rPr lang="en-IN" sz="3600" dirty="0">
                <a:latin typeface="Times New Roman"/>
                <a:cs typeface="Times New Roman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8A690-32D7-3428-91FF-38D22219C1B0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1080654" y="1596042"/>
            <a:ext cx="10363200" cy="5137843"/>
          </a:xfrm>
        </p:spPr>
        <p:txBody>
          <a:bodyPr/>
          <a:lstStyle/>
          <a:p>
            <a:pPr marL="457200" lvl="1" indent="0">
              <a:buNone/>
            </a:pPr>
            <a:r>
              <a:rPr lang="en-IN" dirty="0"/>
              <a:t>	</a:t>
            </a:r>
          </a:p>
          <a:p>
            <a:pPr marL="12700" marR="9525" algn="just">
              <a:lnSpc>
                <a:spcPct val="95400"/>
              </a:lnSpc>
              <a:spcBef>
                <a:spcPts val="805"/>
              </a:spcBef>
            </a:pPr>
            <a:r>
              <a:rPr lang="en-US" sz="18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Machine learning </a:t>
            </a:r>
            <a:r>
              <a:rPr lang="en-US" sz="1800" cap="none" spc="-35" dirty="0">
                <a:solidFill>
                  <a:srgbClr val="231F20"/>
                </a:solidFill>
                <a:latin typeface="Times New Roman"/>
                <a:cs typeface="Times New Roman"/>
              </a:rPr>
              <a:t>is </a:t>
            </a: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lang="en-US" sz="18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most popular </a:t>
            </a: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branch </a:t>
            </a:r>
            <a:r>
              <a:rPr lang="en-US" sz="18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lang="en-US" sz="1800" cap="none" spc="-40" dirty="0">
                <a:solidFill>
                  <a:srgbClr val="231F20"/>
                </a:solidFill>
                <a:latin typeface="Times New Roman"/>
                <a:cs typeface="Times New Roman"/>
              </a:rPr>
              <a:t>AI. </a:t>
            </a:r>
            <a:r>
              <a:rPr lang="en-US" sz="18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Other </a:t>
            </a: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50" dirty="0">
                <a:solidFill>
                  <a:srgbClr val="231F20"/>
                </a:solidFill>
                <a:latin typeface="Times New Roman"/>
                <a:cs typeface="Times New Roman"/>
              </a:rPr>
              <a:t>classes </a:t>
            </a:r>
            <a:r>
              <a:rPr lang="en-US" sz="18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of AI </a:t>
            </a:r>
            <a:r>
              <a:rPr lang="en-US" sz="18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include </a:t>
            </a:r>
            <a:r>
              <a:rPr lang="en-US" sz="18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probabilistic models, </a:t>
            </a:r>
            <a:r>
              <a:rPr lang="en-US" sz="18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deep </a:t>
            </a:r>
            <a:r>
              <a:rPr lang="en-US" sz="18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learning, </a:t>
            </a:r>
            <a:r>
              <a:rPr lang="en-US" sz="18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arti- </a:t>
            </a:r>
            <a:r>
              <a:rPr lang="en-US" sz="18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45" dirty="0" err="1">
                <a:solidFill>
                  <a:srgbClr val="231F20"/>
                </a:solidFill>
                <a:latin typeface="Times New Roman"/>
                <a:cs typeface="Times New Roman"/>
              </a:rPr>
              <a:t>ﬁcial</a:t>
            </a:r>
            <a:r>
              <a:rPr lang="en-US" sz="1800" cap="none" spc="-8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neural</a:t>
            </a:r>
            <a:r>
              <a:rPr lang="en-US" sz="1800" cap="none" spc="-7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network</a:t>
            </a:r>
            <a:r>
              <a:rPr lang="en-US" sz="1800" cap="none" spc="-8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40" dirty="0">
                <a:solidFill>
                  <a:srgbClr val="231F20"/>
                </a:solidFill>
                <a:latin typeface="Times New Roman"/>
                <a:cs typeface="Times New Roman"/>
              </a:rPr>
              <a:t>systems,</a:t>
            </a:r>
            <a:r>
              <a:rPr lang="en-US" sz="1800" cap="none" spc="-7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and</a:t>
            </a:r>
            <a:r>
              <a:rPr lang="en-US" sz="1800" cap="none" spc="-7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game</a:t>
            </a:r>
            <a:r>
              <a:rPr lang="en-US" sz="1800" cap="none" spc="-8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theory.</a:t>
            </a:r>
            <a:r>
              <a:rPr lang="en-US" sz="1800" cap="none" spc="-8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40" dirty="0">
                <a:solidFill>
                  <a:srgbClr val="231F20"/>
                </a:solidFill>
                <a:latin typeface="Times New Roman"/>
                <a:cs typeface="Times New Roman"/>
              </a:rPr>
              <a:t>These</a:t>
            </a:r>
            <a:r>
              <a:rPr lang="en-US" sz="1800" cap="none" spc="-7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50" dirty="0">
                <a:solidFill>
                  <a:srgbClr val="231F20"/>
                </a:solidFill>
                <a:latin typeface="Times New Roman"/>
                <a:cs typeface="Times New Roman"/>
              </a:rPr>
              <a:t>classes</a:t>
            </a:r>
            <a:r>
              <a:rPr lang="en-US" sz="1800" cap="none" spc="-8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are </a:t>
            </a:r>
            <a:r>
              <a:rPr lang="en-US" sz="1800" cap="none" spc="-2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35" dirty="0">
                <a:solidFill>
                  <a:srgbClr val="231F20"/>
                </a:solidFill>
                <a:latin typeface="Times New Roman"/>
                <a:cs typeface="Times New Roman"/>
              </a:rPr>
              <a:t>developed</a:t>
            </a:r>
            <a:r>
              <a:rPr lang="en-US" sz="1800" cap="none" spc="-7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and</a:t>
            </a:r>
            <a:r>
              <a:rPr lang="en-US" sz="1800" cap="none" spc="-7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applied</a:t>
            </a:r>
            <a:r>
              <a:rPr lang="en-US" sz="1800" cap="none" spc="-6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in</a:t>
            </a:r>
            <a:r>
              <a:rPr lang="en-US" sz="1800" cap="none" spc="-7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lang="en-US" sz="1800" cap="none" spc="-8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35" dirty="0">
                <a:solidFill>
                  <a:srgbClr val="231F20"/>
                </a:solidFill>
                <a:latin typeface="Times New Roman"/>
                <a:cs typeface="Times New Roman"/>
              </a:rPr>
              <a:t>wide</a:t>
            </a:r>
            <a:r>
              <a:rPr lang="en-US" sz="1800" cap="none" spc="-7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range</a:t>
            </a:r>
            <a:r>
              <a:rPr lang="en-US" sz="1800" cap="none" spc="-7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lang="en-US" sz="1800" cap="none" spc="-7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35" dirty="0">
                <a:solidFill>
                  <a:srgbClr val="231F20"/>
                </a:solidFill>
                <a:latin typeface="Times New Roman"/>
                <a:cs typeface="Times New Roman"/>
              </a:rPr>
              <a:t>sectors.</a:t>
            </a:r>
            <a:r>
              <a:rPr lang="en-US" sz="1800" cap="none" spc="-7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45" dirty="0">
                <a:solidFill>
                  <a:srgbClr val="231F20"/>
                </a:solidFill>
                <a:latin typeface="Times New Roman"/>
                <a:cs typeface="Times New Roman"/>
              </a:rPr>
              <a:t>Recently,</a:t>
            </a:r>
            <a:r>
              <a:rPr lang="en-US" sz="1800" cap="none" spc="-7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it</a:t>
            </a:r>
            <a:r>
              <a:rPr lang="en-US" sz="1800" cap="none" spc="-7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has </a:t>
            </a:r>
            <a:r>
              <a:rPr lang="en-US" sz="1800" cap="none" spc="-2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been </a:t>
            </a: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lang="en-US" sz="18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leading </a:t>
            </a:r>
            <a:r>
              <a:rPr lang="en-US" sz="18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research area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in </a:t>
            </a:r>
            <a:r>
              <a:rPr lang="en-US" sz="18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transportation </a:t>
            </a:r>
            <a:r>
              <a:rPr lang="en-US" sz="1800" cap="none" spc="-35" dirty="0">
                <a:solidFill>
                  <a:srgbClr val="231F20"/>
                </a:solidFill>
                <a:latin typeface="Times New Roman"/>
                <a:cs typeface="Times New Roman"/>
              </a:rPr>
              <a:t>engineering, </a:t>
            </a:r>
            <a:r>
              <a:rPr lang="en-US" sz="18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45" dirty="0">
                <a:solidFill>
                  <a:srgbClr val="231F20"/>
                </a:solidFill>
                <a:latin typeface="Times New Roman"/>
                <a:cs typeface="Times New Roman"/>
              </a:rPr>
              <a:t>especially</a:t>
            </a:r>
            <a:r>
              <a:rPr lang="en-US" sz="1800" cap="none" spc="4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in</a:t>
            </a:r>
            <a:r>
              <a:rPr lang="en-US" sz="1800" cap="none" spc="4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traﬃc</a:t>
            </a:r>
            <a:r>
              <a:rPr lang="en-US" sz="1800" cap="none" spc="5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congestion</a:t>
            </a:r>
            <a:r>
              <a:rPr lang="en-US" sz="1800" cap="none" spc="5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prediction.</a:t>
            </a:r>
          </a:p>
          <a:p>
            <a:pPr marL="12700" marR="9525" algn="just">
              <a:lnSpc>
                <a:spcPct val="95400"/>
              </a:lnSpc>
              <a:spcBef>
                <a:spcPts val="805"/>
              </a:spcBef>
            </a:pPr>
            <a:endParaRPr lang="en-US" sz="1800" cap="none" dirty="0">
              <a:latin typeface="Times New Roman"/>
              <a:cs typeface="Times New Roman"/>
            </a:endParaRPr>
          </a:p>
          <a:p>
            <a:pPr marL="12700" marR="5080" indent="189230" algn="just">
              <a:lnSpc>
                <a:spcPts val="1140"/>
              </a:lnSpc>
              <a:spcBef>
                <a:spcPts val="30"/>
              </a:spcBef>
            </a:pPr>
            <a:r>
              <a:rPr lang="en-US" sz="18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Traﬃc</a:t>
            </a:r>
            <a:r>
              <a:rPr lang="en-US" sz="18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congestion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 has </a:t>
            </a: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direct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and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indirect</a:t>
            </a:r>
            <a:r>
              <a:rPr lang="en-US" sz="18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impact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30" dirty="0">
                <a:solidFill>
                  <a:srgbClr val="231F20"/>
                </a:solidFill>
                <a:latin typeface="Times New Roman"/>
                <a:cs typeface="Times New Roman"/>
              </a:rPr>
              <a:t>on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lang="en-US" sz="1800" cap="none" spc="-24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country’s</a:t>
            </a:r>
            <a:r>
              <a:rPr lang="en-US" sz="1800" cap="none" spc="1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economy</a:t>
            </a:r>
            <a:r>
              <a:rPr lang="en-US" sz="1800" cap="none" spc="1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and</a:t>
            </a:r>
            <a:r>
              <a:rPr lang="en-US" sz="1800" cap="none" spc="10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its</a:t>
            </a:r>
            <a:r>
              <a:rPr lang="en-US" sz="1800" cap="none" spc="10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dwellers’</a:t>
            </a:r>
            <a:r>
              <a:rPr lang="en-US" sz="1800" cap="none" spc="10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health.</a:t>
            </a:r>
            <a:r>
              <a:rPr lang="en-US" sz="1800" cap="none" spc="1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</a:p>
          <a:p>
            <a:pPr marL="12700" marR="5080" indent="189230" algn="just">
              <a:lnSpc>
                <a:spcPts val="1140"/>
              </a:lnSpc>
              <a:spcBef>
                <a:spcPts val="30"/>
              </a:spcBef>
            </a:pPr>
            <a:endParaRPr lang="en-US" sz="1800" cap="none" spc="110" dirty="0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marL="12700" marR="5080" indent="0" algn="just">
              <a:lnSpc>
                <a:spcPts val="1140"/>
              </a:lnSpc>
              <a:spcBef>
                <a:spcPts val="30"/>
              </a:spcBef>
              <a:buNone/>
            </a:pP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According</a:t>
            </a:r>
            <a:r>
              <a:rPr lang="en-US" sz="1800" cap="none" spc="10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25" dirty="0" err="1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lang="en-US" sz="1800" cap="none" spc="-20" dirty="0" err="1">
                <a:solidFill>
                  <a:srgbClr val="231F20"/>
                </a:solidFill>
                <a:latin typeface="Times New Roman"/>
                <a:cs typeface="Times New Roman"/>
              </a:rPr>
              <a:t>Ali</a:t>
            </a:r>
            <a:r>
              <a:rPr lang="en-US" sz="18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et </a:t>
            </a:r>
            <a:r>
              <a:rPr lang="en-US" sz="18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al.</a:t>
            </a:r>
          </a:p>
          <a:p>
            <a:pPr marL="12700" marR="5080" indent="0" algn="just">
              <a:lnSpc>
                <a:spcPts val="1140"/>
              </a:lnSpc>
              <a:spcBef>
                <a:spcPts val="30"/>
              </a:spcBef>
              <a:buNone/>
            </a:pPr>
            <a:endParaRPr lang="en-US" sz="1800" cap="none" spc="-15" dirty="0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marL="12700" marR="5080" indent="0" algn="just">
              <a:lnSpc>
                <a:spcPts val="1140"/>
              </a:lnSpc>
              <a:spcBef>
                <a:spcPts val="30"/>
              </a:spcBef>
              <a:buNone/>
            </a:pPr>
            <a:endParaRPr lang="en-US" sz="1800" cap="none" spc="-15" dirty="0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ts val="1140"/>
              </a:lnSpc>
              <a:spcBef>
                <a:spcPts val="30"/>
              </a:spcBef>
            </a:pP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Traﬃc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congestion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causes </a:t>
            </a:r>
            <a:r>
              <a:rPr lang="en-US" sz="2000" cap="none" dirty="0" err="1">
                <a:solidFill>
                  <a:srgbClr val="231F20"/>
                </a:solidFill>
                <a:latin typeface="Times New Roman"/>
                <a:cs typeface="Times New Roman"/>
              </a:rPr>
              <a:t>pak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25" dirty="0" err="1">
                <a:solidFill>
                  <a:srgbClr val="231F20"/>
                </a:solidFill>
                <a:latin typeface="Times New Roman"/>
                <a:cs typeface="Times New Roman"/>
              </a:rPr>
              <a:t>rs</a:t>
            </a:r>
            <a:r>
              <a:rPr lang="en-US" sz="20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. 1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million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every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 day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in</a:t>
            </a:r>
            <a:r>
              <a:rPr lang="en-US" sz="20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terms</a:t>
            </a:r>
            <a:r>
              <a:rPr lang="en-US" sz="20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opportunity</a:t>
            </a:r>
            <a:r>
              <a:rPr lang="en-US" sz="20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cost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and</a:t>
            </a:r>
            <a:r>
              <a:rPr lang="en-US" sz="2000" cap="none" spc="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fuel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</a:p>
          <a:p>
            <a:pPr marL="12700" marR="5080" indent="0" algn="just">
              <a:lnSpc>
                <a:spcPts val="1140"/>
              </a:lnSpc>
              <a:spcBef>
                <a:spcPts val="30"/>
              </a:spcBef>
              <a:buNone/>
            </a:pPr>
            <a:endParaRPr lang="en-US" sz="2000" cap="none" spc="-5" dirty="0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marL="12700" marR="5080" indent="0" algn="just">
              <a:lnSpc>
                <a:spcPts val="1140"/>
              </a:lnSpc>
              <a:spcBef>
                <a:spcPts val="30"/>
              </a:spcBef>
              <a:buNone/>
            </a:pPr>
            <a:r>
              <a:rPr lang="en-US" sz="20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con- </a:t>
            </a:r>
            <a:r>
              <a:rPr lang="en-US" sz="20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25" dirty="0" err="1">
                <a:solidFill>
                  <a:srgbClr val="231F20"/>
                </a:solidFill>
                <a:latin typeface="Times New Roman"/>
                <a:cs typeface="Times New Roman"/>
              </a:rPr>
              <a:t>sumption</a:t>
            </a:r>
            <a:r>
              <a:rPr lang="en-US" sz="20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due </a:t>
            </a:r>
            <a:r>
              <a:rPr lang="en-US" sz="20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traﬃc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congestion. 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Traﬃc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congestion </a:t>
            </a:r>
            <a:r>
              <a:rPr lang="en-US" sz="2000" cap="none" dirty="0" err="1">
                <a:solidFill>
                  <a:srgbClr val="231F20"/>
                </a:solidFill>
                <a:latin typeface="Times New Roman"/>
                <a:cs typeface="Times New Roman"/>
              </a:rPr>
              <a:t>af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-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0" dirty="0" err="1">
                <a:solidFill>
                  <a:srgbClr val="231F20"/>
                </a:solidFill>
                <a:latin typeface="Times New Roman"/>
                <a:cs typeface="Times New Roman"/>
              </a:rPr>
              <a:t>fect</a:t>
            </a:r>
            <a:r>
              <a:rPr lang="en-US" sz="2000" cap="none" spc="-20" dirty="0" err="1">
                <a:solidFill>
                  <a:srgbClr val="231F20"/>
                </a:solidFill>
                <a:latin typeface="Times New Roman"/>
                <a:cs typeface="Times New Roman"/>
              </a:rPr>
              <a:t>s</a:t>
            </a:r>
            <a:r>
              <a:rPr lang="en-US" sz="2000" cap="none" spc="-4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35" dirty="0">
                <a:solidFill>
                  <a:srgbClr val="231F20"/>
                </a:solidFill>
                <a:latin typeface="Times New Roman"/>
                <a:cs typeface="Times New Roman"/>
              </a:rPr>
              <a:t>o</a:t>
            </a:r>
            <a:r>
              <a:rPr lang="en-US" sz="20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n</a:t>
            </a:r>
            <a:r>
              <a:rPr lang="en-US" sz="2000" cap="none" spc="-4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individua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l</a:t>
            </a:r>
            <a:r>
              <a:rPr lang="en-US" sz="2000" cap="none" spc="-4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level</a:t>
            </a:r>
            <a:r>
              <a:rPr lang="en-US" sz="2000" cap="none" spc="-4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s</a:t>
            </a:r>
            <a:r>
              <a:rPr lang="en-US" sz="2000" cap="none" spc="-4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well.</a:t>
            </a:r>
            <a:r>
              <a:rPr lang="en-US" sz="2000" cap="none" spc="-4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</a:p>
          <a:p>
            <a:pPr marL="12700" marR="5080" indent="0" algn="just">
              <a:lnSpc>
                <a:spcPts val="1140"/>
              </a:lnSpc>
              <a:spcBef>
                <a:spcPts val="30"/>
              </a:spcBef>
              <a:buNone/>
            </a:pPr>
            <a:endParaRPr lang="en-US" cap="none" spc="-45" dirty="0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marL="12700" marR="5080" indent="0" algn="just">
              <a:lnSpc>
                <a:spcPts val="1140"/>
              </a:lnSpc>
              <a:spcBef>
                <a:spcPts val="30"/>
              </a:spcBef>
              <a:buNone/>
            </a:pPr>
            <a:r>
              <a:rPr lang="en-US" sz="2000" cap="none" spc="-55" dirty="0">
                <a:solidFill>
                  <a:srgbClr val="231F20"/>
                </a:solidFill>
                <a:latin typeface="Times New Roman"/>
                <a:cs typeface="Times New Roman"/>
              </a:rPr>
              <a:t>T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im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e</a:t>
            </a:r>
            <a:r>
              <a:rPr lang="en-US" sz="2000" cap="none" spc="-4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loss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,</a:t>
            </a:r>
            <a:r>
              <a:rPr lang="en-US" sz="2000" cap="none" spc="-4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especiall</a:t>
            </a:r>
            <a:r>
              <a:rPr lang="en-US" sz="20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y</a:t>
            </a:r>
            <a:r>
              <a:rPr lang="en-US" sz="2000" cap="none" spc="-5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during 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peak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hours, mental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stress, </a:t>
            </a:r>
            <a:r>
              <a:rPr lang="en-US" sz="20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the added pollution </a:t>
            </a:r>
            <a:r>
              <a:rPr lang="en-US" sz="20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to the </a:t>
            </a:r>
            <a:r>
              <a:rPr lang="en-US" sz="20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global</a:t>
            </a:r>
            <a:r>
              <a:rPr lang="en-US" sz="2000" cap="none" spc="-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</a:p>
          <a:p>
            <a:pPr marL="12700" marR="5080" indent="0" algn="just">
              <a:lnSpc>
                <a:spcPts val="1140"/>
              </a:lnSpc>
              <a:spcBef>
                <a:spcPts val="30"/>
              </a:spcBef>
              <a:buNone/>
            </a:pPr>
            <a:endParaRPr lang="en-US" cap="none" spc="-35" dirty="0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marL="12700" marR="5080" indent="0" algn="just">
              <a:lnSpc>
                <a:spcPts val="1140"/>
              </a:lnSpc>
              <a:spcBef>
                <a:spcPts val="30"/>
              </a:spcBef>
              <a:buNone/>
            </a:pP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warming</a:t>
            </a:r>
            <a:r>
              <a:rPr lang="en-US" sz="2000" cap="none" spc="-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are</a:t>
            </a:r>
            <a:r>
              <a:rPr lang="en-US" sz="2000" cap="none" spc="-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also</a:t>
            </a:r>
            <a:r>
              <a:rPr lang="en-US" sz="20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some</a:t>
            </a:r>
            <a:r>
              <a:rPr lang="en-US" sz="2000" cap="none" spc="-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important</a:t>
            </a:r>
            <a:r>
              <a:rPr lang="en-US" sz="2000" cap="none" spc="-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factors</a:t>
            </a:r>
            <a:r>
              <a:rPr lang="en-US" sz="20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caused</a:t>
            </a:r>
            <a:r>
              <a:rPr lang="en-US" sz="2000" cap="none" spc="-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due </a:t>
            </a:r>
            <a:r>
              <a:rPr lang="en-US" sz="2000" cap="none" spc="-24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lang="en-US" sz="2000" cap="none" spc="8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traﬃc</a:t>
            </a:r>
            <a:r>
              <a:rPr lang="en-US" sz="2000" cap="none" spc="9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congestion.</a:t>
            </a:r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2158824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F182CD-3F38-53D9-7CA8-05CE67CCDD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552640"/>
            <a:ext cx="7725497" cy="1492291"/>
          </a:xfrm>
        </p:spPr>
        <p:txBody>
          <a:bodyPr/>
          <a:lstStyle/>
          <a:p>
            <a:r>
              <a:rPr lang="en-IN" sz="3600" b="1" spc="-20" dirty="0">
                <a:solidFill>
                  <a:srgbClr val="231F20"/>
                </a:solidFill>
                <a:latin typeface="Times New Roman"/>
                <a:cs typeface="Times New Roman"/>
              </a:rPr>
              <a:t>general</a:t>
            </a:r>
            <a:r>
              <a:rPr lang="en-IN" sz="3600" b="1" spc="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IN" sz="3600" b="1" spc="-30" dirty="0">
                <a:solidFill>
                  <a:srgbClr val="231F20"/>
                </a:solidFill>
                <a:latin typeface="Times New Roman"/>
                <a:cs typeface="Times New Roman"/>
              </a:rPr>
              <a:t>Layout</a:t>
            </a:r>
            <a:br>
              <a:rPr lang="en-IN" sz="4800" b="1" spc="-30" dirty="0">
                <a:solidFill>
                  <a:srgbClr val="231F20"/>
                </a:solidFill>
                <a:latin typeface="Times New Roman"/>
                <a:cs typeface="Times New Roman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AB78C-D9F5-7C3D-190B-027F11A9B8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1643" y="1487978"/>
            <a:ext cx="10914611" cy="4588626"/>
          </a:xfrm>
        </p:spPr>
        <p:txBody>
          <a:bodyPr>
            <a:normAutofit/>
          </a:bodyPr>
          <a:lstStyle/>
          <a:p>
            <a:endParaRPr lang="en-IN" b="1" spc="-30" dirty="0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Traﬃc</a:t>
            </a:r>
            <a:r>
              <a:rPr lang="en-US" sz="20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congestion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forecasting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has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two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basic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steps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data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collection </a:t>
            </a:r>
            <a:r>
              <a:rPr lang="en-US" sz="20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prediction model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development. </a:t>
            </a:r>
            <a:r>
              <a:rPr lang="en-US" sz="20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Every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step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lang="en-US" sz="2000" cap="none" spc="-2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methodology 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is </a:t>
            </a:r>
            <a:r>
              <a:rPr lang="en-US" sz="20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important and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may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aﬀect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results </a:t>
            </a:r>
            <a:r>
              <a:rPr lang="en-US" sz="20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if 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not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done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correctly.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After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data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collection,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data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processing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plays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 vital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role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prepare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training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and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testing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datasets. </a:t>
            </a:r>
            <a:r>
              <a:rPr lang="en-US" sz="2000" cap="none" spc="-2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Case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area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diﬀers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for diﬀerent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research.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After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developing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lang="en-US" sz="2000" cap="none" spc="-2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model,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it 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is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validated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with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other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base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models </a:t>
            </a:r>
            <a:r>
              <a:rPr lang="en-US" sz="20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ground </a:t>
            </a:r>
            <a:r>
              <a:rPr lang="en-US" sz="20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true</a:t>
            </a:r>
            <a:r>
              <a:rPr lang="en-US" sz="2000" cap="none" spc="-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results.</a:t>
            </a:r>
            <a:r>
              <a:rPr lang="en-US" sz="2000" cap="none" spc="-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Figure</a:t>
            </a:r>
            <a:r>
              <a:rPr lang="en-US" sz="2000" cap="none" spc="-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25" dirty="0">
                <a:solidFill>
                  <a:srgbClr val="231F20"/>
                </a:solidFill>
                <a:latin typeface="Times New Roman"/>
                <a:cs typeface="Times New Roman"/>
                <a:hlinkClick r:id="rId2" action="ppaction://hlinksldjump"/>
              </a:rPr>
              <a:t>1</a:t>
            </a:r>
            <a:r>
              <a:rPr lang="en-US" sz="2000" cap="none" spc="-55" dirty="0">
                <a:solidFill>
                  <a:srgbClr val="231F20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shows</a:t>
            </a:r>
            <a:r>
              <a:rPr lang="en-US" sz="2000" cap="none" spc="-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lang="en-US" sz="2000" cap="none" spc="-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general</a:t>
            </a:r>
            <a:r>
              <a:rPr lang="en-US" sz="2000" cap="none" spc="-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components</a:t>
            </a:r>
            <a:r>
              <a:rPr lang="en-US" sz="2000" cap="none" spc="-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lang="en-US" sz="2000" cap="none" spc="-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traﬃc 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congestion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prediction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studies. </a:t>
            </a:r>
            <a:r>
              <a:rPr lang="en-US" sz="20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These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branches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were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further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divided</a:t>
            </a:r>
            <a:r>
              <a:rPr lang="en-US" sz="2000" cap="none" spc="-5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into</a:t>
            </a:r>
            <a:r>
              <a:rPr lang="en-US" sz="2000" cap="none" spc="-5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more</a:t>
            </a:r>
            <a:r>
              <a:rPr lang="en-US" sz="2000" cap="none" spc="-4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speciﬁc</a:t>
            </a:r>
            <a:r>
              <a:rPr lang="en-US" sz="2000" cap="none" spc="-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sub-branches</a:t>
            </a:r>
            <a:r>
              <a:rPr lang="en-US" sz="2000" cap="none" spc="-4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and</a:t>
            </a:r>
            <a:r>
              <a:rPr lang="en-US" sz="2000" cap="none" spc="-5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are</a:t>
            </a:r>
            <a:r>
              <a:rPr lang="en-US" sz="2000" cap="none" spc="-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discussed</a:t>
            </a:r>
            <a:r>
              <a:rPr lang="en-US" sz="2000" cap="none" spc="-4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in  the</a:t>
            </a:r>
            <a:r>
              <a:rPr lang="en-US" sz="2000" cap="none" spc="7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following</a:t>
            </a:r>
            <a:r>
              <a:rPr lang="en-US" sz="2000" cap="none" spc="7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sections.</a:t>
            </a:r>
            <a:endParaRPr lang="en-US" sz="2000" cap="none" dirty="0">
              <a:latin typeface="Times New Roman"/>
              <a:cs typeface="Times New 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5603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6C192-0A0E-D8AF-5939-960DDD8D7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spc="-10" dirty="0">
                <a:solidFill>
                  <a:srgbClr val="231F20"/>
                </a:solidFill>
                <a:latin typeface="Times New Roman"/>
                <a:cs typeface="Times New Roman"/>
              </a:rPr>
              <a:t>Data</a:t>
            </a:r>
            <a:r>
              <a:rPr lang="en-IN" sz="3600" b="1" spc="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IN" sz="3600" b="1" spc="-15" dirty="0">
                <a:solidFill>
                  <a:srgbClr val="231F20"/>
                </a:solidFill>
                <a:latin typeface="Times New Roman"/>
                <a:cs typeface="Times New Roman"/>
              </a:rPr>
              <a:t>Source</a:t>
            </a:r>
            <a:br>
              <a:rPr lang="en-IN" sz="3600" dirty="0">
                <a:latin typeface="Times New Roman"/>
                <a:cs typeface="Times New Roman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28CA7-E58A-43BC-07F3-9DF6CF42FB8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0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Traﬃc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datasets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used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in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diﬀerent studies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can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be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mainly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di-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vided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into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two </a:t>
            </a:r>
            <a:r>
              <a:rPr lang="en-US" sz="20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classes,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including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stationary </a:t>
            </a:r>
            <a:r>
              <a:rPr lang="en-US" sz="20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probe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data.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Stationary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data can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be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further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divided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into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sensor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data </a:t>
            </a:r>
            <a:r>
              <a:rPr lang="en-US" sz="20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lang="en-US" sz="20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ﬁxed</a:t>
            </a:r>
            <a:r>
              <a:rPr lang="en-US" sz="20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cameras.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30" dirty="0">
                <a:solidFill>
                  <a:srgbClr val="231F20"/>
                </a:solidFill>
                <a:latin typeface="Times New Roman"/>
                <a:cs typeface="Times New Roman"/>
              </a:rPr>
              <a:t>On</a:t>
            </a:r>
            <a:r>
              <a:rPr lang="en-US" sz="20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lang="en-US" sz="20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other</a:t>
            </a:r>
            <a:r>
              <a:rPr lang="en-US" sz="20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hand,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probe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data</a:t>
            </a:r>
            <a:r>
              <a:rPr lang="en-US" sz="20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that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were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used </a:t>
            </a:r>
            <a:r>
              <a:rPr lang="en-US" sz="2000" cap="none" spc="-24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in</a:t>
            </a:r>
            <a:r>
              <a:rPr lang="en-US" sz="2000" cap="none" spc="7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lang="en-US" sz="2000" cap="none" spc="7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studies</a:t>
            </a:r>
            <a:r>
              <a:rPr lang="en-US" sz="2000" cap="none" spc="8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were</a:t>
            </a:r>
            <a:r>
              <a:rPr lang="en-US" sz="2000" cap="none" spc="8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GPS</a:t>
            </a:r>
            <a:r>
              <a:rPr lang="en-US" sz="2000" cap="none" spc="7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data</a:t>
            </a:r>
            <a:r>
              <a:rPr lang="en-US" sz="2000" cap="none" spc="8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mounted</a:t>
            </a:r>
            <a:r>
              <a:rPr lang="en-US" sz="2000" cap="none" spc="7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on</a:t>
            </a:r>
            <a:r>
              <a:rPr lang="en-US" sz="2000" cap="none" spc="8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vehicles</a:t>
            </a:r>
            <a:r>
              <a:rPr lang="en-US" sz="2000" spc="-20" dirty="0">
                <a:solidFill>
                  <a:srgbClr val="231F20"/>
                </a:solidFill>
                <a:latin typeface="Times New Roman"/>
                <a:cs typeface="Times New Roman"/>
              </a:rPr>
              <a:t>.</a:t>
            </a:r>
            <a:endParaRPr lang="en-US" sz="2000" dirty="0">
              <a:latin typeface="Times New Roman"/>
              <a:cs typeface="Times New Roman"/>
            </a:endParaRPr>
          </a:p>
          <a:p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Stationary sensors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continuously capture spatiotemporal </a:t>
            </a:r>
            <a:r>
              <a:rPr lang="en-US" sz="2000" cap="none" spc="-2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data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 traﬃc.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However,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sensor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operation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may </a:t>
            </a:r>
            <a:r>
              <a:rPr lang="en-US" sz="20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interrupt </a:t>
            </a:r>
            <a:r>
              <a:rPr lang="en-US" sz="20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anytime.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Authorities should </a:t>
            </a:r>
            <a:r>
              <a:rPr lang="en-US" sz="20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always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consider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this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temporary </a:t>
            </a:r>
            <a:r>
              <a:rPr lang="en-US" sz="2000" cap="none" spc="-2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failure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sensor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while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planning 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by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using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this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data. </a:t>
            </a:r>
            <a:r>
              <a:rPr lang="en-US" sz="20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advantage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sensor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data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is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that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there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is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no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confusion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on </a:t>
            </a:r>
            <a:r>
              <a:rPr lang="en-US" sz="2000" cap="none" spc="-24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location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vehicles</a:t>
            </a:r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1712766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object 16">
            <a:extLst>
              <a:ext uri="{FF2B5EF4-FFF2-40B4-BE49-F238E27FC236}">
                <a16:creationId xmlns:a16="http://schemas.microsoft.com/office/drawing/2014/main" id="{2AE93027-10AD-B3A1-78A5-C1C78435D30D}"/>
              </a:ext>
            </a:extLst>
          </p:cNvPr>
          <p:cNvSpPr txBox="1"/>
          <p:nvPr/>
        </p:nvSpPr>
        <p:spPr>
          <a:xfrm>
            <a:off x="4532241" y="990379"/>
            <a:ext cx="52451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760" marR="5080" indent="-226695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solidFill>
                  <a:srgbClr val="231F20"/>
                </a:solidFill>
                <a:latin typeface="Times New Roman"/>
                <a:cs typeface="Times New Roman"/>
              </a:rPr>
              <a:t>M</a:t>
            </a:r>
            <a:r>
              <a:rPr sz="800" dirty="0">
                <a:solidFill>
                  <a:srgbClr val="231F20"/>
                </a:solidFill>
                <a:latin typeface="Times New Roman"/>
                <a:cs typeface="Times New Roman"/>
              </a:rPr>
              <a:t>et</a:t>
            </a:r>
            <a:r>
              <a:rPr sz="800" spc="20" dirty="0">
                <a:solidFill>
                  <a:srgbClr val="231F20"/>
                </a:solidFill>
                <a:latin typeface="Times New Roman"/>
                <a:cs typeface="Times New Roman"/>
              </a:rPr>
              <a:t>h</a:t>
            </a:r>
            <a:r>
              <a:rPr sz="800" spc="10" dirty="0">
                <a:solidFill>
                  <a:srgbClr val="231F20"/>
                </a:solidFill>
                <a:latin typeface="Times New Roman"/>
                <a:cs typeface="Times New Roman"/>
              </a:rPr>
              <a:t>o</a:t>
            </a:r>
            <a:r>
              <a:rPr sz="800" spc="15" dirty="0">
                <a:solidFill>
                  <a:srgbClr val="231F20"/>
                </a:solidFill>
                <a:latin typeface="Times New Roman"/>
                <a:cs typeface="Times New Roman"/>
              </a:rPr>
              <a:t>d</a:t>
            </a:r>
            <a:r>
              <a:rPr sz="800" spc="5" dirty="0">
                <a:solidFill>
                  <a:srgbClr val="231F20"/>
                </a:solidFill>
                <a:latin typeface="Times New Roman"/>
                <a:cs typeface="Times New Roman"/>
              </a:rPr>
              <a:t>o</a:t>
            </a:r>
            <a:r>
              <a:rPr sz="800" spc="-15" dirty="0">
                <a:solidFill>
                  <a:srgbClr val="231F20"/>
                </a:solidFill>
                <a:latin typeface="Times New Roman"/>
                <a:cs typeface="Times New Roman"/>
              </a:rPr>
              <a:t>log  </a:t>
            </a:r>
            <a:r>
              <a:rPr sz="800" spc="-35" dirty="0">
                <a:solidFill>
                  <a:srgbClr val="231F20"/>
                </a:solidFill>
                <a:latin typeface="Times New Roman"/>
                <a:cs typeface="Times New Roman"/>
              </a:rPr>
              <a:t>y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80" name="object 17">
            <a:extLst>
              <a:ext uri="{FF2B5EF4-FFF2-40B4-BE49-F238E27FC236}">
                <a16:creationId xmlns:a16="http://schemas.microsoft.com/office/drawing/2014/main" id="{4D5FCB0E-F92E-D9C6-A3DB-E9BF4B40958E}"/>
              </a:ext>
            </a:extLst>
          </p:cNvPr>
          <p:cNvGrpSpPr/>
          <p:nvPr/>
        </p:nvGrpSpPr>
        <p:grpSpPr>
          <a:xfrm>
            <a:off x="4498127" y="872758"/>
            <a:ext cx="593090" cy="389255"/>
            <a:chOff x="2528011" y="1039012"/>
            <a:chExt cx="593090" cy="389255"/>
          </a:xfrm>
        </p:grpSpPr>
        <p:sp>
          <p:nvSpPr>
            <p:cNvPr id="81" name="object 18">
              <a:extLst>
                <a:ext uri="{FF2B5EF4-FFF2-40B4-BE49-F238E27FC236}">
                  <a16:creationId xmlns:a16="http://schemas.microsoft.com/office/drawing/2014/main" id="{846ABB73-2AFB-59E5-6E64-3794FCA72FC3}"/>
                </a:ext>
              </a:extLst>
            </p:cNvPr>
            <p:cNvSpPr/>
            <p:nvPr/>
          </p:nvSpPr>
          <p:spPr>
            <a:xfrm>
              <a:off x="2531186" y="1042187"/>
              <a:ext cx="586740" cy="382905"/>
            </a:xfrm>
            <a:custGeom>
              <a:avLst/>
              <a:gdLst/>
              <a:ahLst/>
              <a:cxnLst/>
              <a:rect l="l" t="t" r="r" b="b"/>
              <a:pathLst>
                <a:path w="586739" h="382905">
                  <a:moveTo>
                    <a:pt x="293166" y="0"/>
                  </a:moveTo>
                  <a:lnTo>
                    <a:pt x="215226" y="2144"/>
                  </a:lnTo>
                  <a:lnTo>
                    <a:pt x="145193" y="8195"/>
                  </a:lnTo>
                  <a:lnTo>
                    <a:pt x="85861" y="17583"/>
                  </a:lnTo>
                  <a:lnTo>
                    <a:pt x="40022" y="29734"/>
                  </a:lnTo>
                  <a:lnTo>
                    <a:pt x="0" y="60045"/>
                  </a:lnTo>
                  <a:lnTo>
                    <a:pt x="0" y="322440"/>
                  </a:lnTo>
                  <a:lnTo>
                    <a:pt x="40022" y="352745"/>
                  </a:lnTo>
                  <a:lnTo>
                    <a:pt x="85861" y="364897"/>
                  </a:lnTo>
                  <a:lnTo>
                    <a:pt x="145193" y="374287"/>
                  </a:lnTo>
                  <a:lnTo>
                    <a:pt x="215226" y="380340"/>
                  </a:lnTo>
                  <a:lnTo>
                    <a:pt x="293166" y="382485"/>
                  </a:lnTo>
                  <a:lnTo>
                    <a:pt x="371101" y="380340"/>
                  </a:lnTo>
                  <a:lnTo>
                    <a:pt x="441130" y="374287"/>
                  </a:lnTo>
                  <a:lnTo>
                    <a:pt x="500460" y="364897"/>
                  </a:lnTo>
                  <a:lnTo>
                    <a:pt x="546298" y="352745"/>
                  </a:lnTo>
                  <a:lnTo>
                    <a:pt x="586320" y="322440"/>
                  </a:lnTo>
                  <a:lnTo>
                    <a:pt x="586320" y="60045"/>
                  </a:lnTo>
                  <a:lnTo>
                    <a:pt x="546298" y="29734"/>
                  </a:lnTo>
                  <a:lnTo>
                    <a:pt x="500460" y="17583"/>
                  </a:lnTo>
                  <a:lnTo>
                    <a:pt x="441130" y="8195"/>
                  </a:lnTo>
                  <a:lnTo>
                    <a:pt x="371101" y="2144"/>
                  </a:lnTo>
                  <a:lnTo>
                    <a:pt x="293166" y="0"/>
                  </a:lnTo>
                  <a:close/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19">
              <a:extLst>
                <a:ext uri="{FF2B5EF4-FFF2-40B4-BE49-F238E27FC236}">
                  <a16:creationId xmlns:a16="http://schemas.microsoft.com/office/drawing/2014/main" id="{4B61EA50-F347-0CAE-F47C-F5E85B5AB59D}"/>
                </a:ext>
              </a:extLst>
            </p:cNvPr>
            <p:cNvSpPr/>
            <p:nvPr/>
          </p:nvSpPr>
          <p:spPr>
            <a:xfrm>
              <a:off x="2531186" y="1102233"/>
              <a:ext cx="586740" cy="60325"/>
            </a:xfrm>
            <a:custGeom>
              <a:avLst/>
              <a:gdLst/>
              <a:ahLst/>
              <a:cxnLst/>
              <a:rect l="l" t="t" r="r" b="b"/>
              <a:pathLst>
                <a:path w="586739" h="60325">
                  <a:moveTo>
                    <a:pt x="0" y="0"/>
                  </a:moveTo>
                  <a:lnTo>
                    <a:pt x="40022" y="30305"/>
                  </a:lnTo>
                  <a:lnTo>
                    <a:pt x="85861" y="42457"/>
                  </a:lnTo>
                  <a:lnTo>
                    <a:pt x="145193" y="51847"/>
                  </a:lnTo>
                  <a:lnTo>
                    <a:pt x="215226" y="57900"/>
                  </a:lnTo>
                  <a:lnTo>
                    <a:pt x="293166" y="60045"/>
                  </a:lnTo>
                  <a:lnTo>
                    <a:pt x="371101" y="57900"/>
                  </a:lnTo>
                  <a:lnTo>
                    <a:pt x="441130" y="51847"/>
                  </a:lnTo>
                  <a:lnTo>
                    <a:pt x="500460" y="42457"/>
                  </a:lnTo>
                  <a:lnTo>
                    <a:pt x="546298" y="30305"/>
                  </a:lnTo>
                  <a:lnTo>
                    <a:pt x="575849" y="15961"/>
                  </a:lnTo>
                  <a:lnTo>
                    <a:pt x="586320" y="0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20">
            <a:extLst>
              <a:ext uri="{FF2B5EF4-FFF2-40B4-BE49-F238E27FC236}">
                <a16:creationId xmlns:a16="http://schemas.microsoft.com/office/drawing/2014/main" id="{59201F9A-C1B9-35CD-2CF7-C0399B58FBC5}"/>
              </a:ext>
            </a:extLst>
          </p:cNvPr>
          <p:cNvSpPr txBox="1"/>
          <p:nvPr/>
        </p:nvSpPr>
        <p:spPr>
          <a:xfrm>
            <a:off x="5607751" y="842568"/>
            <a:ext cx="46672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5725">
              <a:lnSpc>
                <a:spcPct val="100000"/>
              </a:lnSpc>
              <a:spcBef>
                <a:spcPts val="100"/>
              </a:spcBef>
            </a:pPr>
            <a:r>
              <a:rPr sz="800" spc="-20" dirty="0">
                <a:solidFill>
                  <a:srgbClr val="231F20"/>
                </a:solidFill>
                <a:latin typeface="Times New Roman"/>
                <a:cs typeface="Times New Roman"/>
              </a:rPr>
              <a:t>Traffic </a:t>
            </a:r>
            <a:r>
              <a:rPr sz="800" spc="-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Times New Roman"/>
                <a:cs typeface="Times New Roman"/>
              </a:rPr>
              <a:t>c</a:t>
            </a:r>
            <a:r>
              <a:rPr sz="800" spc="-15" dirty="0">
                <a:solidFill>
                  <a:srgbClr val="231F20"/>
                </a:solidFill>
                <a:latin typeface="Times New Roman"/>
                <a:cs typeface="Times New Roman"/>
              </a:rPr>
              <a:t>o</a:t>
            </a:r>
            <a:r>
              <a:rPr sz="800" spc="25" dirty="0">
                <a:solidFill>
                  <a:srgbClr val="231F20"/>
                </a:solidFill>
                <a:latin typeface="Times New Roman"/>
                <a:cs typeface="Times New Roman"/>
              </a:rPr>
              <a:t>n</a:t>
            </a:r>
            <a:r>
              <a:rPr sz="800" spc="-40" dirty="0">
                <a:solidFill>
                  <a:srgbClr val="231F20"/>
                </a:solidFill>
                <a:latin typeface="Times New Roman"/>
                <a:cs typeface="Times New Roman"/>
              </a:rPr>
              <a:t>g</a:t>
            </a:r>
            <a:r>
              <a:rPr sz="800" spc="-5" dirty="0">
                <a:solidFill>
                  <a:srgbClr val="231F20"/>
                </a:solidFill>
                <a:latin typeface="Times New Roman"/>
                <a:cs typeface="Times New Roman"/>
              </a:rPr>
              <a:t>esti</a:t>
            </a:r>
            <a:r>
              <a:rPr sz="800" spc="-15" dirty="0">
                <a:solidFill>
                  <a:srgbClr val="231F20"/>
                </a:solidFill>
                <a:latin typeface="Times New Roman"/>
                <a:cs typeface="Times New Roman"/>
              </a:rPr>
              <a:t>o</a:t>
            </a:r>
            <a:r>
              <a:rPr sz="800" spc="25" dirty="0">
                <a:solidFill>
                  <a:srgbClr val="231F20"/>
                </a:solidFill>
                <a:latin typeface="Times New Roman"/>
                <a:cs typeface="Times New Roman"/>
              </a:rPr>
              <a:t>n  </a:t>
            </a:r>
            <a:r>
              <a:rPr sz="800" spc="5" dirty="0">
                <a:solidFill>
                  <a:srgbClr val="231F20"/>
                </a:solidFill>
                <a:latin typeface="Times New Roman"/>
                <a:cs typeface="Times New Roman"/>
              </a:rPr>
              <a:t>prediction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84" name="object 21">
            <a:extLst>
              <a:ext uri="{FF2B5EF4-FFF2-40B4-BE49-F238E27FC236}">
                <a16:creationId xmlns:a16="http://schemas.microsoft.com/office/drawing/2014/main" id="{1D748970-76FC-5D06-6EA9-76B734AFEA4D}"/>
              </a:ext>
            </a:extLst>
          </p:cNvPr>
          <p:cNvSpPr/>
          <p:nvPr/>
        </p:nvSpPr>
        <p:spPr>
          <a:xfrm>
            <a:off x="5567010" y="772606"/>
            <a:ext cx="570230" cy="565150"/>
          </a:xfrm>
          <a:custGeom>
            <a:avLst/>
            <a:gdLst/>
            <a:ahLst/>
            <a:cxnLst/>
            <a:rect l="l" t="t" r="r" b="b"/>
            <a:pathLst>
              <a:path w="570229" h="565150">
                <a:moveTo>
                  <a:pt x="284937" y="0"/>
                </a:moveTo>
                <a:lnTo>
                  <a:pt x="238716" y="3698"/>
                </a:lnTo>
                <a:lnTo>
                  <a:pt x="194870" y="14404"/>
                </a:lnTo>
                <a:lnTo>
                  <a:pt x="153986" y="31538"/>
                </a:lnTo>
                <a:lnTo>
                  <a:pt x="116651" y="54517"/>
                </a:lnTo>
                <a:lnTo>
                  <a:pt x="83451" y="82759"/>
                </a:lnTo>
                <a:lnTo>
                  <a:pt x="54972" y="115683"/>
                </a:lnTo>
                <a:lnTo>
                  <a:pt x="31801" y="152707"/>
                </a:lnTo>
                <a:lnTo>
                  <a:pt x="14525" y="193249"/>
                </a:lnTo>
                <a:lnTo>
                  <a:pt x="3729" y="236728"/>
                </a:lnTo>
                <a:lnTo>
                  <a:pt x="0" y="282562"/>
                </a:lnTo>
                <a:lnTo>
                  <a:pt x="3729" y="328399"/>
                </a:lnTo>
                <a:lnTo>
                  <a:pt x="14525" y="371879"/>
                </a:lnTo>
                <a:lnTo>
                  <a:pt x="31801" y="412422"/>
                </a:lnTo>
                <a:lnTo>
                  <a:pt x="54972" y="449446"/>
                </a:lnTo>
                <a:lnTo>
                  <a:pt x="83451" y="482369"/>
                </a:lnTo>
                <a:lnTo>
                  <a:pt x="116651" y="510610"/>
                </a:lnTo>
                <a:lnTo>
                  <a:pt x="153986" y="533588"/>
                </a:lnTo>
                <a:lnTo>
                  <a:pt x="194870" y="550720"/>
                </a:lnTo>
                <a:lnTo>
                  <a:pt x="238716" y="561426"/>
                </a:lnTo>
                <a:lnTo>
                  <a:pt x="284937" y="565124"/>
                </a:lnTo>
                <a:lnTo>
                  <a:pt x="331155" y="561426"/>
                </a:lnTo>
                <a:lnTo>
                  <a:pt x="374999" y="550720"/>
                </a:lnTo>
                <a:lnTo>
                  <a:pt x="415881" y="533588"/>
                </a:lnTo>
                <a:lnTo>
                  <a:pt x="453217" y="510610"/>
                </a:lnTo>
                <a:lnTo>
                  <a:pt x="486417" y="482369"/>
                </a:lnTo>
                <a:lnTo>
                  <a:pt x="514897" y="449446"/>
                </a:lnTo>
                <a:lnTo>
                  <a:pt x="538070" y="412422"/>
                </a:lnTo>
                <a:lnTo>
                  <a:pt x="555348" y="371879"/>
                </a:lnTo>
                <a:lnTo>
                  <a:pt x="566145" y="328399"/>
                </a:lnTo>
                <a:lnTo>
                  <a:pt x="569874" y="282562"/>
                </a:lnTo>
                <a:lnTo>
                  <a:pt x="566145" y="236728"/>
                </a:lnTo>
                <a:lnTo>
                  <a:pt x="555348" y="193249"/>
                </a:lnTo>
                <a:lnTo>
                  <a:pt x="538070" y="152707"/>
                </a:lnTo>
                <a:lnTo>
                  <a:pt x="514897" y="115683"/>
                </a:lnTo>
                <a:lnTo>
                  <a:pt x="486417" y="82759"/>
                </a:lnTo>
                <a:lnTo>
                  <a:pt x="453217" y="54517"/>
                </a:lnTo>
                <a:lnTo>
                  <a:pt x="415881" y="31538"/>
                </a:lnTo>
                <a:lnTo>
                  <a:pt x="374999" y="14404"/>
                </a:lnTo>
                <a:lnTo>
                  <a:pt x="331155" y="3698"/>
                </a:lnTo>
                <a:lnTo>
                  <a:pt x="284937" y="0"/>
                </a:lnTo>
                <a:close/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22">
            <a:extLst>
              <a:ext uri="{FF2B5EF4-FFF2-40B4-BE49-F238E27FC236}">
                <a16:creationId xmlns:a16="http://schemas.microsoft.com/office/drawing/2014/main" id="{B236437B-4951-3A64-B3B8-D2D26DB2085A}"/>
              </a:ext>
            </a:extLst>
          </p:cNvPr>
          <p:cNvSpPr txBox="1"/>
          <p:nvPr/>
        </p:nvSpPr>
        <p:spPr>
          <a:xfrm>
            <a:off x="4501302" y="1443318"/>
            <a:ext cx="588010" cy="255839"/>
          </a:xfrm>
          <a:prstGeom prst="rect">
            <a:avLst/>
          </a:prstGeom>
          <a:ln w="6350">
            <a:solidFill>
              <a:srgbClr val="231F20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78105" marR="70485" indent="40640">
              <a:lnSpc>
                <a:spcPct val="100000"/>
              </a:lnSpc>
              <a:spcBef>
                <a:spcPts val="75"/>
              </a:spcBef>
            </a:pPr>
            <a:r>
              <a:rPr sz="800" dirty="0">
                <a:solidFill>
                  <a:srgbClr val="231F20"/>
                </a:solidFill>
                <a:latin typeface="Times New Roman"/>
                <a:cs typeface="Times New Roman"/>
              </a:rPr>
              <a:t>Data pre </a:t>
            </a:r>
            <a:r>
              <a:rPr sz="800" spc="5" dirty="0">
                <a:solidFill>
                  <a:srgbClr val="231F20"/>
                </a:solidFill>
                <a:latin typeface="Times New Roman"/>
                <a:cs typeface="Times New Roman"/>
              </a:rPr>
              <a:t> p</a:t>
            </a:r>
            <a:r>
              <a:rPr sz="800" spc="15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800" spc="10" dirty="0">
                <a:solidFill>
                  <a:srgbClr val="231F20"/>
                </a:solidFill>
                <a:latin typeface="Times New Roman"/>
                <a:cs typeface="Times New Roman"/>
              </a:rPr>
              <a:t>o</a:t>
            </a:r>
            <a:r>
              <a:rPr sz="800" spc="-15" dirty="0">
                <a:solidFill>
                  <a:srgbClr val="231F20"/>
                </a:solidFill>
                <a:latin typeface="Times New Roman"/>
                <a:cs typeface="Times New Roman"/>
              </a:rPr>
              <a:t>cessi</a:t>
            </a:r>
            <a:r>
              <a:rPr sz="800" spc="-20" dirty="0">
                <a:solidFill>
                  <a:srgbClr val="231F20"/>
                </a:solidFill>
                <a:latin typeface="Times New Roman"/>
                <a:cs typeface="Times New Roman"/>
              </a:rPr>
              <a:t>n</a:t>
            </a:r>
            <a:r>
              <a:rPr sz="800" spc="-30" dirty="0">
                <a:solidFill>
                  <a:srgbClr val="231F20"/>
                </a:solidFill>
                <a:latin typeface="Times New Roman"/>
                <a:cs typeface="Times New Roman"/>
              </a:rPr>
              <a:t>g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86" name="object 23">
            <a:extLst>
              <a:ext uri="{FF2B5EF4-FFF2-40B4-BE49-F238E27FC236}">
                <a16:creationId xmlns:a16="http://schemas.microsoft.com/office/drawing/2014/main" id="{0973577A-BFBC-61A5-34D5-FB2809DFF295}"/>
              </a:ext>
            </a:extLst>
          </p:cNvPr>
          <p:cNvSpPr txBox="1"/>
          <p:nvPr/>
        </p:nvSpPr>
        <p:spPr>
          <a:xfrm>
            <a:off x="4504045" y="1954049"/>
            <a:ext cx="587375" cy="255839"/>
          </a:xfrm>
          <a:prstGeom prst="rect">
            <a:avLst/>
          </a:prstGeom>
          <a:ln w="6350">
            <a:solidFill>
              <a:srgbClr val="231F20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87630" marR="80010" indent="21590">
              <a:lnSpc>
                <a:spcPct val="100000"/>
              </a:lnSpc>
              <a:spcBef>
                <a:spcPts val="75"/>
              </a:spcBef>
            </a:pPr>
            <a:r>
              <a:rPr sz="800" spc="-40" dirty="0">
                <a:solidFill>
                  <a:srgbClr val="231F20"/>
                </a:solidFill>
                <a:latin typeface="Times New Roman"/>
                <a:cs typeface="Times New Roman"/>
              </a:rPr>
              <a:t>Sc</a:t>
            </a:r>
            <a:r>
              <a:rPr sz="800" spc="-5" dirty="0">
                <a:solidFill>
                  <a:srgbClr val="231F20"/>
                </a:solidFill>
                <a:latin typeface="Times New Roman"/>
                <a:cs typeface="Times New Roman"/>
              </a:rPr>
              <a:t>o</a:t>
            </a:r>
            <a:r>
              <a:rPr sz="800" spc="20" dirty="0">
                <a:solidFill>
                  <a:srgbClr val="231F20"/>
                </a:solidFill>
                <a:latin typeface="Times New Roman"/>
                <a:cs typeface="Times New Roman"/>
              </a:rPr>
              <a:t>p</a:t>
            </a:r>
            <a:r>
              <a:rPr sz="800" spc="-20" dirty="0">
                <a:solidFill>
                  <a:srgbClr val="231F20"/>
                </a:solidFill>
                <a:latin typeface="Times New Roman"/>
                <a:cs typeface="Times New Roman"/>
              </a:rPr>
              <a:t>e </a:t>
            </a:r>
            <a:r>
              <a:rPr sz="800" spc="-5" dirty="0">
                <a:solidFill>
                  <a:srgbClr val="231F20"/>
                </a:solidFill>
                <a:latin typeface="Times New Roman"/>
                <a:cs typeface="Times New Roman"/>
              </a:rPr>
              <a:t>o</a:t>
            </a:r>
            <a:r>
              <a:rPr sz="800" spc="-25" dirty="0">
                <a:solidFill>
                  <a:srgbClr val="231F20"/>
                </a:solidFill>
                <a:latin typeface="Times New Roman"/>
                <a:cs typeface="Times New Roman"/>
              </a:rPr>
              <a:t>f  </a:t>
            </a:r>
            <a:r>
              <a:rPr sz="800" spc="-5" dirty="0">
                <a:solidFill>
                  <a:srgbClr val="231F20"/>
                </a:solidFill>
                <a:latin typeface="Times New Roman"/>
                <a:cs typeface="Times New Roman"/>
              </a:rPr>
              <a:t>s</a:t>
            </a:r>
            <a:r>
              <a:rPr sz="800" spc="-10" dirty="0">
                <a:solidFill>
                  <a:srgbClr val="231F20"/>
                </a:solidFill>
                <a:latin typeface="Times New Roman"/>
                <a:cs typeface="Times New Roman"/>
              </a:rPr>
              <a:t>t</a:t>
            </a:r>
            <a:r>
              <a:rPr sz="800" spc="15" dirty="0">
                <a:solidFill>
                  <a:srgbClr val="231F20"/>
                </a:solidFill>
                <a:latin typeface="Times New Roman"/>
                <a:cs typeface="Times New Roman"/>
              </a:rPr>
              <a:t>u</a:t>
            </a:r>
            <a:r>
              <a:rPr sz="800" spc="10" dirty="0">
                <a:solidFill>
                  <a:srgbClr val="231F20"/>
                </a:solidFill>
                <a:latin typeface="Times New Roman"/>
                <a:cs typeface="Times New Roman"/>
              </a:rPr>
              <a:t>d</a:t>
            </a:r>
            <a:r>
              <a:rPr sz="800" spc="-35" dirty="0">
                <a:solidFill>
                  <a:srgbClr val="231F20"/>
                </a:solidFill>
                <a:latin typeface="Times New Roman"/>
                <a:cs typeface="Times New Roman"/>
              </a:rPr>
              <a:t>y</a:t>
            </a:r>
            <a:r>
              <a:rPr sz="800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800" spc="-15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sz="800" spc="15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800" spc="-20" dirty="0">
                <a:solidFill>
                  <a:srgbClr val="231F20"/>
                </a:solidFill>
                <a:latin typeface="Times New Roman"/>
                <a:cs typeface="Times New Roman"/>
              </a:rPr>
              <a:t>e</a:t>
            </a:r>
            <a:r>
              <a:rPr sz="800" spc="-5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87" name="object 24">
            <a:extLst>
              <a:ext uri="{FF2B5EF4-FFF2-40B4-BE49-F238E27FC236}">
                <a16:creationId xmlns:a16="http://schemas.microsoft.com/office/drawing/2014/main" id="{040EAC28-F09F-D48E-A27B-7C5F45286988}"/>
              </a:ext>
            </a:extLst>
          </p:cNvPr>
          <p:cNvSpPr txBox="1"/>
          <p:nvPr/>
        </p:nvSpPr>
        <p:spPr>
          <a:xfrm>
            <a:off x="5078580" y="2425777"/>
            <a:ext cx="271780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8445" algn="l"/>
              </a:tabLst>
            </a:pPr>
            <a:r>
              <a:rPr sz="800" u="dash" spc="-20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Times New Roman"/>
                <a:cs typeface="Times New Roman"/>
              </a:rPr>
              <a:t> 	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88" name="object 25">
            <a:extLst>
              <a:ext uri="{FF2B5EF4-FFF2-40B4-BE49-F238E27FC236}">
                <a16:creationId xmlns:a16="http://schemas.microsoft.com/office/drawing/2014/main" id="{5F7161E6-90A1-88BA-8A35-305D6B43AA54}"/>
              </a:ext>
            </a:extLst>
          </p:cNvPr>
          <p:cNvSpPr txBox="1"/>
          <p:nvPr/>
        </p:nvSpPr>
        <p:spPr>
          <a:xfrm>
            <a:off x="4504045" y="2428991"/>
            <a:ext cx="587375" cy="255839"/>
          </a:xfrm>
          <a:prstGeom prst="rect">
            <a:avLst/>
          </a:prstGeom>
          <a:ln w="6350">
            <a:solidFill>
              <a:srgbClr val="231F20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55244" marR="47625" indent="17145">
              <a:lnSpc>
                <a:spcPct val="100000"/>
              </a:lnSpc>
              <a:spcBef>
                <a:spcPts val="75"/>
              </a:spcBef>
            </a:pPr>
            <a:r>
              <a:rPr sz="800" spc="-10" dirty="0">
                <a:solidFill>
                  <a:srgbClr val="231F20"/>
                </a:solidFill>
                <a:latin typeface="Times New Roman"/>
                <a:cs typeface="Times New Roman"/>
              </a:rPr>
              <a:t>Modelling </a:t>
            </a:r>
            <a:r>
              <a:rPr sz="8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800" spc="-25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sz="800" spc="5" dirty="0">
                <a:solidFill>
                  <a:srgbClr val="231F20"/>
                </a:solidFill>
                <a:latin typeface="Times New Roman"/>
                <a:cs typeface="Times New Roman"/>
              </a:rPr>
              <a:t>pp</a:t>
            </a:r>
            <a:r>
              <a:rPr sz="800" spc="-30" dirty="0">
                <a:solidFill>
                  <a:srgbClr val="231F20"/>
                </a:solidFill>
                <a:latin typeface="Times New Roman"/>
                <a:cs typeface="Times New Roman"/>
              </a:rPr>
              <a:t>l</a:t>
            </a:r>
            <a:r>
              <a:rPr sz="800" spc="-35" dirty="0">
                <a:solidFill>
                  <a:srgbClr val="231F20"/>
                </a:solidFill>
                <a:latin typeface="Times New Roman"/>
                <a:cs typeface="Times New Roman"/>
              </a:rPr>
              <a:t>y</a:t>
            </a:r>
            <a:r>
              <a:rPr sz="800" spc="10" dirty="0">
                <a:solidFill>
                  <a:srgbClr val="231F20"/>
                </a:solidFill>
                <a:latin typeface="Times New Roman"/>
                <a:cs typeface="Times New Roman"/>
              </a:rPr>
              <a:t>i</a:t>
            </a:r>
            <a:r>
              <a:rPr sz="800" spc="5" dirty="0">
                <a:solidFill>
                  <a:srgbClr val="231F20"/>
                </a:solidFill>
                <a:latin typeface="Times New Roman"/>
                <a:cs typeface="Times New Roman"/>
              </a:rPr>
              <a:t>n</a:t>
            </a:r>
            <a:r>
              <a:rPr sz="800" spc="-30" dirty="0">
                <a:solidFill>
                  <a:srgbClr val="231F20"/>
                </a:solidFill>
                <a:latin typeface="Times New Roman"/>
                <a:cs typeface="Times New Roman"/>
              </a:rPr>
              <a:t>g</a:t>
            </a:r>
            <a:r>
              <a:rPr sz="800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800" spc="-10" dirty="0">
                <a:solidFill>
                  <a:srgbClr val="231F20"/>
                </a:solidFill>
                <a:latin typeface="Times New Roman"/>
                <a:cs typeface="Times New Roman"/>
              </a:rPr>
              <a:t>AI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89" name="object 26">
            <a:extLst>
              <a:ext uri="{FF2B5EF4-FFF2-40B4-BE49-F238E27FC236}">
                <a16:creationId xmlns:a16="http://schemas.microsoft.com/office/drawing/2014/main" id="{71AAD010-0E1B-1494-857D-6214153F5A14}"/>
              </a:ext>
            </a:extLst>
          </p:cNvPr>
          <p:cNvSpPr txBox="1"/>
          <p:nvPr/>
        </p:nvSpPr>
        <p:spPr>
          <a:xfrm>
            <a:off x="3584800" y="2471802"/>
            <a:ext cx="93218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0645">
              <a:lnSpc>
                <a:spcPct val="100000"/>
              </a:lnSpc>
              <a:spcBef>
                <a:spcPts val="100"/>
              </a:spcBef>
              <a:tabLst>
                <a:tab pos="579755" algn="l"/>
                <a:tab pos="918844" algn="l"/>
              </a:tabLst>
            </a:pPr>
            <a:r>
              <a:rPr sz="800" spc="-20" dirty="0">
                <a:solidFill>
                  <a:srgbClr val="231F20"/>
                </a:solidFill>
                <a:latin typeface="Times New Roman"/>
                <a:cs typeface="Times New Roman"/>
              </a:rPr>
              <a:t>Traffic 	</a:t>
            </a:r>
            <a:r>
              <a:rPr sz="800" u="dash" spc="-40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800" u="dash" spc="-20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800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800" dirty="0">
                <a:solidFill>
                  <a:srgbClr val="231F20"/>
                </a:solidFill>
                <a:latin typeface="Times New Roman"/>
                <a:cs typeface="Times New Roman"/>
              </a:rPr>
              <a:t>parameters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90" name="object 27">
            <a:extLst>
              <a:ext uri="{FF2B5EF4-FFF2-40B4-BE49-F238E27FC236}">
                <a16:creationId xmlns:a16="http://schemas.microsoft.com/office/drawing/2014/main" id="{9E8CED15-8E62-2F7E-25FC-111F9DA0BA0B}"/>
              </a:ext>
            </a:extLst>
          </p:cNvPr>
          <p:cNvGrpSpPr/>
          <p:nvPr/>
        </p:nvGrpSpPr>
        <p:grpSpPr>
          <a:xfrm>
            <a:off x="3527478" y="2371434"/>
            <a:ext cx="593090" cy="376555"/>
            <a:chOff x="1557362" y="2537688"/>
            <a:chExt cx="593090" cy="376555"/>
          </a:xfrm>
        </p:grpSpPr>
        <p:sp>
          <p:nvSpPr>
            <p:cNvPr id="91" name="object 28">
              <a:extLst>
                <a:ext uri="{FF2B5EF4-FFF2-40B4-BE49-F238E27FC236}">
                  <a16:creationId xmlns:a16="http://schemas.microsoft.com/office/drawing/2014/main" id="{A23C4DBD-7587-ACFF-5F45-985C3F381EB8}"/>
                </a:ext>
              </a:extLst>
            </p:cNvPr>
            <p:cNvSpPr/>
            <p:nvPr/>
          </p:nvSpPr>
          <p:spPr>
            <a:xfrm>
              <a:off x="1560537" y="2540863"/>
              <a:ext cx="586740" cy="370205"/>
            </a:xfrm>
            <a:custGeom>
              <a:avLst/>
              <a:gdLst/>
              <a:ahLst/>
              <a:cxnLst/>
              <a:rect l="l" t="t" r="r" b="b"/>
              <a:pathLst>
                <a:path w="586739" h="370205">
                  <a:moveTo>
                    <a:pt x="293154" y="0"/>
                  </a:moveTo>
                  <a:lnTo>
                    <a:pt x="215219" y="2073"/>
                  </a:lnTo>
                  <a:lnTo>
                    <a:pt x="145190" y="7924"/>
                  </a:lnTo>
                  <a:lnTo>
                    <a:pt x="85859" y="17000"/>
                  </a:lnTo>
                  <a:lnTo>
                    <a:pt x="40022" y="28749"/>
                  </a:lnTo>
                  <a:lnTo>
                    <a:pt x="0" y="58051"/>
                  </a:lnTo>
                  <a:lnTo>
                    <a:pt x="0" y="311746"/>
                  </a:lnTo>
                  <a:lnTo>
                    <a:pt x="40022" y="341049"/>
                  </a:lnTo>
                  <a:lnTo>
                    <a:pt x="85859" y="352798"/>
                  </a:lnTo>
                  <a:lnTo>
                    <a:pt x="145190" y="361874"/>
                  </a:lnTo>
                  <a:lnTo>
                    <a:pt x="215219" y="367725"/>
                  </a:lnTo>
                  <a:lnTo>
                    <a:pt x="293154" y="369798"/>
                  </a:lnTo>
                  <a:lnTo>
                    <a:pt x="371094" y="367725"/>
                  </a:lnTo>
                  <a:lnTo>
                    <a:pt x="441126" y="361874"/>
                  </a:lnTo>
                  <a:lnTo>
                    <a:pt x="500459" y="352798"/>
                  </a:lnTo>
                  <a:lnTo>
                    <a:pt x="546298" y="341049"/>
                  </a:lnTo>
                  <a:lnTo>
                    <a:pt x="586320" y="311746"/>
                  </a:lnTo>
                  <a:lnTo>
                    <a:pt x="586320" y="58051"/>
                  </a:lnTo>
                  <a:lnTo>
                    <a:pt x="546298" y="28749"/>
                  </a:lnTo>
                  <a:lnTo>
                    <a:pt x="500459" y="17000"/>
                  </a:lnTo>
                  <a:lnTo>
                    <a:pt x="441126" y="7924"/>
                  </a:lnTo>
                  <a:lnTo>
                    <a:pt x="371094" y="2073"/>
                  </a:lnTo>
                  <a:lnTo>
                    <a:pt x="293154" y="0"/>
                  </a:lnTo>
                  <a:close/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29">
              <a:extLst>
                <a:ext uri="{FF2B5EF4-FFF2-40B4-BE49-F238E27FC236}">
                  <a16:creationId xmlns:a16="http://schemas.microsoft.com/office/drawing/2014/main" id="{C6ABD1D2-DB27-B0D0-E4E1-E0F16ADE8528}"/>
                </a:ext>
              </a:extLst>
            </p:cNvPr>
            <p:cNvSpPr/>
            <p:nvPr/>
          </p:nvSpPr>
          <p:spPr>
            <a:xfrm>
              <a:off x="1560537" y="2598915"/>
              <a:ext cx="586740" cy="58419"/>
            </a:xfrm>
            <a:custGeom>
              <a:avLst/>
              <a:gdLst/>
              <a:ahLst/>
              <a:cxnLst/>
              <a:rect l="l" t="t" r="r" b="b"/>
              <a:pathLst>
                <a:path w="586739" h="58419">
                  <a:moveTo>
                    <a:pt x="0" y="0"/>
                  </a:moveTo>
                  <a:lnTo>
                    <a:pt x="40022" y="29305"/>
                  </a:lnTo>
                  <a:lnTo>
                    <a:pt x="85859" y="41057"/>
                  </a:lnTo>
                  <a:lnTo>
                    <a:pt x="145190" y="50136"/>
                  </a:lnTo>
                  <a:lnTo>
                    <a:pt x="215219" y="55990"/>
                  </a:lnTo>
                  <a:lnTo>
                    <a:pt x="293154" y="58064"/>
                  </a:lnTo>
                  <a:lnTo>
                    <a:pt x="371094" y="55990"/>
                  </a:lnTo>
                  <a:lnTo>
                    <a:pt x="441126" y="50136"/>
                  </a:lnTo>
                  <a:lnTo>
                    <a:pt x="500459" y="41057"/>
                  </a:lnTo>
                  <a:lnTo>
                    <a:pt x="546298" y="29305"/>
                  </a:lnTo>
                  <a:lnTo>
                    <a:pt x="575849" y="15435"/>
                  </a:lnTo>
                  <a:lnTo>
                    <a:pt x="586320" y="0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3" name="object 30">
            <a:extLst>
              <a:ext uri="{FF2B5EF4-FFF2-40B4-BE49-F238E27FC236}">
                <a16:creationId xmlns:a16="http://schemas.microsoft.com/office/drawing/2014/main" id="{A003EBC3-AEF6-3587-6904-9A3E49AAC366}"/>
              </a:ext>
            </a:extLst>
          </p:cNvPr>
          <p:cNvSpPr txBox="1"/>
          <p:nvPr/>
        </p:nvSpPr>
        <p:spPr>
          <a:xfrm>
            <a:off x="4068524" y="2903475"/>
            <a:ext cx="553085" cy="238527"/>
          </a:xfrm>
          <a:prstGeom prst="rect">
            <a:avLst/>
          </a:prstGeom>
          <a:ln w="6350">
            <a:solidFill>
              <a:srgbClr val="231F2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0810">
              <a:lnSpc>
                <a:spcPts val="915"/>
              </a:lnSpc>
            </a:pPr>
            <a:r>
              <a:rPr sz="800" spc="-20" dirty="0">
                <a:solidFill>
                  <a:srgbClr val="231F20"/>
                </a:solidFill>
                <a:latin typeface="Times New Roman"/>
                <a:cs typeface="Times New Roman"/>
              </a:rPr>
              <a:t>Traffic</a:t>
            </a:r>
            <a:endParaRPr sz="800">
              <a:latin typeface="Times New Roman"/>
              <a:cs typeface="Times New Roman"/>
            </a:endParaRPr>
          </a:p>
          <a:p>
            <a:pPr marL="125095">
              <a:lnSpc>
                <a:spcPct val="100000"/>
              </a:lnSpc>
            </a:pPr>
            <a:r>
              <a:rPr sz="800" spc="-10" dirty="0">
                <a:solidFill>
                  <a:srgbClr val="231F20"/>
                </a:solidFill>
                <a:latin typeface="Times New Roman"/>
                <a:cs typeface="Times New Roman"/>
              </a:rPr>
              <a:t>volume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94" name="object 31">
            <a:extLst>
              <a:ext uri="{FF2B5EF4-FFF2-40B4-BE49-F238E27FC236}">
                <a16:creationId xmlns:a16="http://schemas.microsoft.com/office/drawing/2014/main" id="{16E699B3-37A2-9640-FFAD-E5A76AC3FD31}"/>
              </a:ext>
            </a:extLst>
          </p:cNvPr>
          <p:cNvSpPr txBox="1"/>
          <p:nvPr/>
        </p:nvSpPr>
        <p:spPr>
          <a:xfrm>
            <a:off x="4069451" y="3336723"/>
            <a:ext cx="552450" cy="238527"/>
          </a:xfrm>
          <a:prstGeom prst="rect">
            <a:avLst/>
          </a:prstGeom>
          <a:ln w="6350">
            <a:solidFill>
              <a:srgbClr val="231F2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8905">
              <a:lnSpc>
                <a:spcPts val="915"/>
              </a:lnSpc>
            </a:pPr>
            <a:r>
              <a:rPr sz="800" spc="-20" dirty="0">
                <a:solidFill>
                  <a:srgbClr val="231F20"/>
                </a:solidFill>
                <a:latin typeface="Times New Roman"/>
                <a:cs typeface="Times New Roman"/>
              </a:rPr>
              <a:t>Traffic</a:t>
            </a:r>
            <a:endParaRPr sz="800">
              <a:latin typeface="Times New Roman"/>
              <a:cs typeface="Times New Roman"/>
            </a:endParaRPr>
          </a:p>
          <a:p>
            <a:pPr marL="128270">
              <a:lnSpc>
                <a:spcPct val="100000"/>
              </a:lnSpc>
            </a:pPr>
            <a:r>
              <a:rPr sz="800" spc="-5" dirty="0">
                <a:solidFill>
                  <a:srgbClr val="231F20"/>
                </a:solidFill>
                <a:latin typeface="Times New Roman"/>
                <a:cs typeface="Times New Roman"/>
              </a:rPr>
              <a:t>density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95" name="object 32">
            <a:extLst>
              <a:ext uri="{FF2B5EF4-FFF2-40B4-BE49-F238E27FC236}">
                <a16:creationId xmlns:a16="http://schemas.microsoft.com/office/drawing/2014/main" id="{A6A12324-0A71-C583-169A-AE1F1BE1B3E7}"/>
              </a:ext>
            </a:extLst>
          </p:cNvPr>
          <p:cNvSpPr txBox="1"/>
          <p:nvPr/>
        </p:nvSpPr>
        <p:spPr>
          <a:xfrm>
            <a:off x="4069451" y="3775864"/>
            <a:ext cx="554355" cy="238527"/>
          </a:xfrm>
          <a:prstGeom prst="rect">
            <a:avLst/>
          </a:prstGeom>
          <a:ln w="6350">
            <a:solidFill>
              <a:srgbClr val="231F2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17145" algn="ctr">
              <a:lnSpc>
                <a:spcPts val="915"/>
              </a:lnSpc>
            </a:pPr>
            <a:r>
              <a:rPr sz="800" spc="-5" dirty="0">
                <a:solidFill>
                  <a:srgbClr val="231F20"/>
                </a:solidFill>
                <a:latin typeface="Times New Roman"/>
                <a:cs typeface="Times New Roman"/>
              </a:rPr>
              <a:t>Sensor</a:t>
            </a:r>
            <a:endParaRPr sz="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800" dirty="0">
                <a:solidFill>
                  <a:srgbClr val="231F20"/>
                </a:solidFill>
                <a:latin typeface="Times New Roman"/>
                <a:cs typeface="Times New Roman"/>
              </a:rPr>
              <a:t>occupancy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96" name="object 33">
            <a:extLst>
              <a:ext uri="{FF2B5EF4-FFF2-40B4-BE49-F238E27FC236}">
                <a16:creationId xmlns:a16="http://schemas.microsoft.com/office/drawing/2014/main" id="{58D57A93-69B7-E73F-DB0B-65AAC7D27AE1}"/>
              </a:ext>
            </a:extLst>
          </p:cNvPr>
          <p:cNvSpPr txBox="1"/>
          <p:nvPr/>
        </p:nvSpPr>
        <p:spPr>
          <a:xfrm>
            <a:off x="4063050" y="4195040"/>
            <a:ext cx="554355" cy="251992"/>
          </a:xfrm>
          <a:prstGeom prst="rect">
            <a:avLst/>
          </a:prstGeom>
          <a:ln w="6350">
            <a:solidFill>
              <a:srgbClr val="231F2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marL="160655" marR="146685" indent="-29845">
              <a:lnSpc>
                <a:spcPct val="100000"/>
              </a:lnSpc>
              <a:spcBef>
                <a:spcPts val="45"/>
              </a:spcBef>
            </a:pPr>
            <a:r>
              <a:rPr sz="800" spc="-70" dirty="0">
                <a:solidFill>
                  <a:srgbClr val="231F20"/>
                </a:solidFill>
                <a:latin typeface="Times New Roman"/>
                <a:cs typeface="Times New Roman"/>
              </a:rPr>
              <a:t>T</a:t>
            </a:r>
            <a:r>
              <a:rPr sz="800" spc="30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800" spc="-15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sz="800" spc="-20" dirty="0">
                <a:solidFill>
                  <a:srgbClr val="231F20"/>
                </a:solidFill>
                <a:latin typeface="Times New Roman"/>
                <a:cs typeface="Times New Roman"/>
              </a:rPr>
              <a:t>ffi</a:t>
            </a:r>
            <a:r>
              <a:rPr sz="800" spc="-15" dirty="0">
                <a:solidFill>
                  <a:srgbClr val="231F20"/>
                </a:solidFill>
                <a:latin typeface="Times New Roman"/>
                <a:cs typeface="Times New Roman"/>
              </a:rPr>
              <a:t>c  </a:t>
            </a:r>
            <a:r>
              <a:rPr sz="800" spc="-5" dirty="0">
                <a:solidFill>
                  <a:srgbClr val="231F20"/>
                </a:solidFill>
                <a:latin typeface="Times New Roman"/>
                <a:cs typeface="Times New Roman"/>
              </a:rPr>
              <a:t>s</a:t>
            </a:r>
            <a:r>
              <a:rPr sz="800" spc="5" dirty="0">
                <a:solidFill>
                  <a:srgbClr val="231F20"/>
                </a:solidFill>
                <a:latin typeface="Times New Roman"/>
                <a:cs typeface="Times New Roman"/>
              </a:rPr>
              <a:t>p</a:t>
            </a:r>
            <a:r>
              <a:rPr sz="800" spc="-20" dirty="0">
                <a:solidFill>
                  <a:srgbClr val="231F20"/>
                </a:solidFill>
                <a:latin typeface="Times New Roman"/>
                <a:cs typeface="Times New Roman"/>
              </a:rPr>
              <a:t>ee</a:t>
            </a:r>
            <a:r>
              <a:rPr sz="800" spc="20" dirty="0">
                <a:solidFill>
                  <a:srgbClr val="231F20"/>
                </a:solidFill>
                <a:latin typeface="Times New Roman"/>
                <a:cs typeface="Times New Roman"/>
              </a:rPr>
              <a:t>d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97" name="object 34">
            <a:extLst>
              <a:ext uri="{FF2B5EF4-FFF2-40B4-BE49-F238E27FC236}">
                <a16:creationId xmlns:a16="http://schemas.microsoft.com/office/drawing/2014/main" id="{23428E9E-2E7F-93CB-F4CB-67BE6C51EEF0}"/>
              </a:ext>
            </a:extLst>
          </p:cNvPr>
          <p:cNvSpPr txBox="1"/>
          <p:nvPr/>
        </p:nvSpPr>
        <p:spPr>
          <a:xfrm>
            <a:off x="4064422" y="4617861"/>
            <a:ext cx="554355" cy="361637"/>
          </a:xfrm>
          <a:prstGeom prst="rect">
            <a:avLst/>
          </a:prstGeom>
          <a:ln w="6350">
            <a:solidFill>
              <a:srgbClr val="231F2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15240" algn="ctr">
              <a:lnSpc>
                <a:spcPts val="855"/>
              </a:lnSpc>
            </a:pPr>
            <a:r>
              <a:rPr sz="800" spc="-20" dirty="0">
                <a:solidFill>
                  <a:srgbClr val="231F20"/>
                </a:solidFill>
                <a:latin typeface="Times New Roman"/>
                <a:cs typeface="Times New Roman"/>
              </a:rPr>
              <a:t>Traffic</a:t>
            </a:r>
            <a:endParaRPr sz="800">
              <a:latin typeface="Times New Roman"/>
              <a:cs typeface="Times New Roman"/>
            </a:endParaRPr>
          </a:p>
          <a:p>
            <a:pPr marL="45085" marR="60960" algn="ctr">
              <a:lnSpc>
                <a:spcPct val="100000"/>
              </a:lnSpc>
            </a:pPr>
            <a:r>
              <a:rPr sz="800" spc="-5" dirty="0">
                <a:solidFill>
                  <a:srgbClr val="231F20"/>
                </a:solidFill>
                <a:latin typeface="Times New Roman"/>
                <a:cs typeface="Times New Roman"/>
              </a:rPr>
              <a:t>c</a:t>
            </a:r>
            <a:r>
              <a:rPr sz="800" spc="-15" dirty="0">
                <a:solidFill>
                  <a:srgbClr val="231F20"/>
                </a:solidFill>
                <a:latin typeface="Times New Roman"/>
                <a:cs typeface="Times New Roman"/>
              </a:rPr>
              <a:t>o</a:t>
            </a:r>
            <a:r>
              <a:rPr sz="800" spc="25" dirty="0">
                <a:solidFill>
                  <a:srgbClr val="231F20"/>
                </a:solidFill>
                <a:latin typeface="Times New Roman"/>
                <a:cs typeface="Times New Roman"/>
              </a:rPr>
              <a:t>n</a:t>
            </a:r>
            <a:r>
              <a:rPr sz="800" spc="-40" dirty="0">
                <a:solidFill>
                  <a:srgbClr val="231F20"/>
                </a:solidFill>
                <a:latin typeface="Times New Roman"/>
                <a:cs typeface="Times New Roman"/>
              </a:rPr>
              <a:t>g</a:t>
            </a:r>
            <a:r>
              <a:rPr sz="800" spc="-5" dirty="0">
                <a:solidFill>
                  <a:srgbClr val="231F20"/>
                </a:solidFill>
                <a:latin typeface="Times New Roman"/>
                <a:cs typeface="Times New Roman"/>
              </a:rPr>
              <a:t>esti</a:t>
            </a:r>
            <a:r>
              <a:rPr sz="800" spc="-15" dirty="0">
                <a:solidFill>
                  <a:srgbClr val="231F20"/>
                </a:solidFill>
                <a:latin typeface="Times New Roman"/>
                <a:cs typeface="Times New Roman"/>
              </a:rPr>
              <a:t>o</a:t>
            </a:r>
            <a:r>
              <a:rPr sz="800" spc="25" dirty="0">
                <a:solidFill>
                  <a:srgbClr val="231F20"/>
                </a:solidFill>
                <a:latin typeface="Times New Roman"/>
                <a:cs typeface="Times New Roman"/>
              </a:rPr>
              <a:t>n  </a:t>
            </a:r>
            <a:r>
              <a:rPr sz="800" spc="-5" dirty="0">
                <a:solidFill>
                  <a:srgbClr val="231F20"/>
                </a:solidFill>
                <a:latin typeface="Times New Roman"/>
                <a:cs typeface="Times New Roman"/>
              </a:rPr>
              <a:t>index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98" name="object 35">
            <a:extLst>
              <a:ext uri="{FF2B5EF4-FFF2-40B4-BE49-F238E27FC236}">
                <a16:creationId xmlns:a16="http://schemas.microsoft.com/office/drawing/2014/main" id="{51ACE221-2EAC-B6B8-9DF6-A6975AD7CB78}"/>
              </a:ext>
            </a:extLst>
          </p:cNvPr>
          <p:cNvSpPr txBox="1"/>
          <p:nvPr/>
        </p:nvSpPr>
        <p:spPr>
          <a:xfrm>
            <a:off x="4363291" y="5623485"/>
            <a:ext cx="872490" cy="194284"/>
          </a:xfrm>
          <a:prstGeom prst="rect">
            <a:avLst/>
          </a:prstGeom>
          <a:ln w="6350">
            <a:solidFill>
              <a:srgbClr val="231F20"/>
            </a:solidFill>
          </a:ln>
        </p:spPr>
        <p:txBody>
          <a:bodyPr vert="horz" wrap="square" lIns="0" tIns="70485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555"/>
              </a:spcBef>
            </a:pPr>
            <a:r>
              <a:rPr sz="800" spc="-5" dirty="0">
                <a:solidFill>
                  <a:srgbClr val="231F20"/>
                </a:solidFill>
                <a:latin typeface="Times New Roman"/>
                <a:cs typeface="Times New Roman"/>
              </a:rPr>
              <a:t>Model</a:t>
            </a:r>
            <a:r>
              <a:rPr sz="800" spc="-4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Times New Roman"/>
                <a:cs typeface="Times New Roman"/>
              </a:rPr>
              <a:t>validation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99" name="object 36">
            <a:extLst>
              <a:ext uri="{FF2B5EF4-FFF2-40B4-BE49-F238E27FC236}">
                <a16:creationId xmlns:a16="http://schemas.microsoft.com/office/drawing/2014/main" id="{B29E69F0-7F54-85EA-7FD7-43E6AD017F2A}"/>
              </a:ext>
            </a:extLst>
          </p:cNvPr>
          <p:cNvSpPr txBox="1"/>
          <p:nvPr/>
        </p:nvSpPr>
        <p:spPr>
          <a:xfrm>
            <a:off x="5462975" y="2538134"/>
            <a:ext cx="44767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0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sz="800" spc="-10" dirty="0">
                <a:solidFill>
                  <a:srgbClr val="231F20"/>
                </a:solidFill>
                <a:latin typeface="Times New Roman"/>
                <a:cs typeface="Times New Roman"/>
              </a:rPr>
              <a:t>I</a:t>
            </a:r>
            <a:r>
              <a:rPr sz="800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800" spc="15" dirty="0">
                <a:solidFill>
                  <a:srgbClr val="231F20"/>
                </a:solidFill>
                <a:latin typeface="Times New Roman"/>
                <a:cs typeface="Times New Roman"/>
              </a:rPr>
              <a:t>m</a:t>
            </a:r>
            <a:r>
              <a:rPr sz="800" spc="20" dirty="0">
                <a:solidFill>
                  <a:srgbClr val="231F20"/>
                </a:solidFill>
                <a:latin typeface="Times New Roman"/>
                <a:cs typeface="Times New Roman"/>
              </a:rPr>
              <a:t>o</a:t>
            </a:r>
            <a:r>
              <a:rPr sz="800" spc="-15" dirty="0">
                <a:solidFill>
                  <a:srgbClr val="231F20"/>
                </a:solidFill>
                <a:latin typeface="Times New Roman"/>
                <a:cs typeface="Times New Roman"/>
              </a:rPr>
              <a:t>dels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100" name="object 37">
            <a:extLst>
              <a:ext uri="{FF2B5EF4-FFF2-40B4-BE49-F238E27FC236}">
                <a16:creationId xmlns:a16="http://schemas.microsoft.com/office/drawing/2014/main" id="{9DC415B7-CA18-2A08-A2CB-1CB59B7DC599}"/>
              </a:ext>
            </a:extLst>
          </p:cNvPr>
          <p:cNvGrpSpPr/>
          <p:nvPr/>
        </p:nvGrpSpPr>
        <p:grpSpPr>
          <a:xfrm>
            <a:off x="5390632" y="2396809"/>
            <a:ext cx="593090" cy="375920"/>
            <a:chOff x="3420516" y="2563063"/>
            <a:chExt cx="593090" cy="375920"/>
          </a:xfrm>
        </p:grpSpPr>
        <p:sp>
          <p:nvSpPr>
            <p:cNvPr id="101" name="object 38">
              <a:extLst>
                <a:ext uri="{FF2B5EF4-FFF2-40B4-BE49-F238E27FC236}">
                  <a16:creationId xmlns:a16="http://schemas.microsoft.com/office/drawing/2014/main" id="{667C9763-9271-5722-D78A-DABCE2A71EE9}"/>
                </a:ext>
              </a:extLst>
            </p:cNvPr>
            <p:cNvSpPr/>
            <p:nvPr/>
          </p:nvSpPr>
          <p:spPr>
            <a:xfrm>
              <a:off x="3423691" y="2566238"/>
              <a:ext cx="586740" cy="369570"/>
            </a:xfrm>
            <a:custGeom>
              <a:avLst/>
              <a:gdLst/>
              <a:ahLst/>
              <a:cxnLst/>
              <a:rect l="l" t="t" r="r" b="b"/>
              <a:pathLst>
                <a:path w="586739" h="369569">
                  <a:moveTo>
                    <a:pt x="293166" y="0"/>
                  </a:moveTo>
                  <a:lnTo>
                    <a:pt x="215231" y="2072"/>
                  </a:lnTo>
                  <a:lnTo>
                    <a:pt x="145199" y="7919"/>
                  </a:lnTo>
                  <a:lnTo>
                    <a:pt x="85866" y="16987"/>
                  </a:lnTo>
                  <a:lnTo>
                    <a:pt x="40025" y="28724"/>
                  </a:lnTo>
                  <a:lnTo>
                    <a:pt x="0" y="57988"/>
                  </a:lnTo>
                  <a:lnTo>
                    <a:pt x="0" y="311365"/>
                  </a:lnTo>
                  <a:lnTo>
                    <a:pt x="40025" y="340635"/>
                  </a:lnTo>
                  <a:lnTo>
                    <a:pt x="85866" y="352371"/>
                  </a:lnTo>
                  <a:lnTo>
                    <a:pt x="145199" y="361437"/>
                  </a:lnTo>
                  <a:lnTo>
                    <a:pt x="215231" y="367282"/>
                  </a:lnTo>
                  <a:lnTo>
                    <a:pt x="293166" y="369354"/>
                  </a:lnTo>
                  <a:lnTo>
                    <a:pt x="371101" y="367282"/>
                  </a:lnTo>
                  <a:lnTo>
                    <a:pt x="441130" y="361437"/>
                  </a:lnTo>
                  <a:lnTo>
                    <a:pt x="500460" y="352371"/>
                  </a:lnTo>
                  <a:lnTo>
                    <a:pt x="546298" y="340635"/>
                  </a:lnTo>
                  <a:lnTo>
                    <a:pt x="586320" y="311365"/>
                  </a:lnTo>
                  <a:lnTo>
                    <a:pt x="586320" y="57988"/>
                  </a:lnTo>
                  <a:lnTo>
                    <a:pt x="546298" y="28724"/>
                  </a:lnTo>
                  <a:lnTo>
                    <a:pt x="500460" y="16987"/>
                  </a:lnTo>
                  <a:lnTo>
                    <a:pt x="441130" y="7919"/>
                  </a:lnTo>
                  <a:lnTo>
                    <a:pt x="371101" y="2072"/>
                  </a:lnTo>
                  <a:lnTo>
                    <a:pt x="293166" y="0"/>
                  </a:lnTo>
                  <a:close/>
                </a:path>
              </a:pathLst>
            </a:custGeom>
            <a:ln w="634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39">
              <a:extLst>
                <a:ext uri="{FF2B5EF4-FFF2-40B4-BE49-F238E27FC236}">
                  <a16:creationId xmlns:a16="http://schemas.microsoft.com/office/drawing/2014/main" id="{CDF112CD-05BD-7F9A-2F38-97E3328D3597}"/>
                </a:ext>
              </a:extLst>
            </p:cNvPr>
            <p:cNvSpPr/>
            <p:nvPr/>
          </p:nvSpPr>
          <p:spPr>
            <a:xfrm>
              <a:off x="3423691" y="2624226"/>
              <a:ext cx="586740" cy="58419"/>
            </a:xfrm>
            <a:custGeom>
              <a:avLst/>
              <a:gdLst/>
              <a:ahLst/>
              <a:cxnLst/>
              <a:rect l="l" t="t" r="r" b="b"/>
              <a:pathLst>
                <a:path w="586739" h="58419">
                  <a:moveTo>
                    <a:pt x="0" y="0"/>
                  </a:moveTo>
                  <a:lnTo>
                    <a:pt x="40025" y="29265"/>
                  </a:lnTo>
                  <a:lnTo>
                    <a:pt x="85866" y="40998"/>
                  </a:lnTo>
                  <a:lnTo>
                    <a:pt x="145199" y="50062"/>
                  </a:lnTo>
                  <a:lnTo>
                    <a:pt x="215231" y="55905"/>
                  </a:lnTo>
                  <a:lnTo>
                    <a:pt x="293166" y="57975"/>
                  </a:lnTo>
                  <a:lnTo>
                    <a:pt x="371101" y="55905"/>
                  </a:lnTo>
                  <a:lnTo>
                    <a:pt x="441130" y="50062"/>
                  </a:lnTo>
                  <a:lnTo>
                    <a:pt x="500460" y="40998"/>
                  </a:lnTo>
                  <a:lnTo>
                    <a:pt x="546298" y="29265"/>
                  </a:lnTo>
                  <a:lnTo>
                    <a:pt x="575849" y="15415"/>
                  </a:lnTo>
                  <a:lnTo>
                    <a:pt x="586320" y="0"/>
                  </a:lnTo>
                </a:path>
              </a:pathLst>
            </a:custGeom>
            <a:ln w="634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3" name="object 40">
            <a:extLst>
              <a:ext uri="{FF2B5EF4-FFF2-40B4-BE49-F238E27FC236}">
                <a16:creationId xmlns:a16="http://schemas.microsoft.com/office/drawing/2014/main" id="{00FA499B-1460-7695-B6C0-C9029943F0F3}"/>
              </a:ext>
            </a:extLst>
          </p:cNvPr>
          <p:cNvSpPr txBox="1"/>
          <p:nvPr/>
        </p:nvSpPr>
        <p:spPr>
          <a:xfrm>
            <a:off x="5826128" y="3053488"/>
            <a:ext cx="867410" cy="238527"/>
          </a:xfrm>
          <a:prstGeom prst="rect">
            <a:avLst/>
          </a:prstGeom>
          <a:ln w="6350">
            <a:solidFill>
              <a:srgbClr val="231F2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7005">
              <a:lnSpc>
                <a:spcPts val="915"/>
              </a:lnSpc>
            </a:pPr>
            <a:r>
              <a:rPr sz="800" spc="-5" dirty="0">
                <a:solidFill>
                  <a:srgbClr val="231F20"/>
                </a:solidFill>
                <a:latin typeface="Times New Roman"/>
                <a:cs typeface="Times New Roman"/>
              </a:rPr>
              <a:t>Probabilistic</a:t>
            </a:r>
            <a:endParaRPr sz="800">
              <a:latin typeface="Times New Roman"/>
              <a:cs typeface="Times New Roman"/>
            </a:endParaRPr>
          </a:p>
          <a:p>
            <a:pPr marL="233679">
              <a:lnSpc>
                <a:spcPct val="100000"/>
              </a:lnSpc>
            </a:pPr>
            <a:r>
              <a:rPr sz="800" spc="-5" dirty="0">
                <a:solidFill>
                  <a:srgbClr val="231F20"/>
                </a:solidFill>
                <a:latin typeface="Times New Roman"/>
                <a:cs typeface="Times New Roman"/>
              </a:rPr>
              <a:t>reasoning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04" name="object 41">
            <a:extLst>
              <a:ext uri="{FF2B5EF4-FFF2-40B4-BE49-F238E27FC236}">
                <a16:creationId xmlns:a16="http://schemas.microsoft.com/office/drawing/2014/main" id="{74CCE903-EC65-8FCE-2B37-3036F58DEA1C}"/>
              </a:ext>
            </a:extLst>
          </p:cNvPr>
          <p:cNvSpPr txBox="1"/>
          <p:nvPr/>
        </p:nvSpPr>
        <p:spPr>
          <a:xfrm>
            <a:off x="5826585" y="3542463"/>
            <a:ext cx="866775" cy="238527"/>
          </a:xfrm>
          <a:prstGeom prst="rect">
            <a:avLst/>
          </a:prstGeom>
          <a:ln w="6350">
            <a:solidFill>
              <a:srgbClr val="231F2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15240" algn="ctr">
              <a:lnSpc>
                <a:spcPts val="915"/>
              </a:lnSpc>
            </a:pPr>
            <a:r>
              <a:rPr sz="800" spc="-75" dirty="0">
                <a:solidFill>
                  <a:srgbClr val="231F20"/>
                </a:solidFill>
                <a:latin typeface="Times New Roman"/>
                <a:cs typeface="Times New Roman"/>
              </a:rPr>
              <a:t>S</a:t>
            </a:r>
            <a:r>
              <a:rPr sz="800" spc="20" dirty="0">
                <a:solidFill>
                  <a:srgbClr val="231F20"/>
                </a:solidFill>
                <a:latin typeface="Times New Roman"/>
                <a:cs typeface="Times New Roman"/>
              </a:rPr>
              <a:t>h</a:t>
            </a:r>
            <a:r>
              <a:rPr sz="800" spc="-10" dirty="0">
                <a:solidFill>
                  <a:srgbClr val="231F20"/>
                </a:solidFill>
                <a:latin typeface="Times New Roman"/>
                <a:cs typeface="Times New Roman"/>
              </a:rPr>
              <a:t>all</a:t>
            </a:r>
            <a:r>
              <a:rPr sz="800" spc="-30" dirty="0">
                <a:solidFill>
                  <a:srgbClr val="231F20"/>
                </a:solidFill>
                <a:latin typeface="Times New Roman"/>
                <a:cs typeface="Times New Roman"/>
              </a:rPr>
              <a:t>ow</a:t>
            </a:r>
            <a:r>
              <a:rPr sz="800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800" dirty="0">
                <a:solidFill>
                  <a:srgbClr val="231F20"/>
                </a:solidFill>
                <a:latin typeface="Times New Roman"/>
                <a:cs typeface="Times New Roman"/>
              </a:rPr>
              <a:t>ma</a:t>
            </a:r>
            <a:r>
              <a:rPr sz="800" spc="-5" dirty="0">
                <a:solidFill>
                  <a:srgbClr val="231F20"/>
                </a:solidFill>
                <a:latin typeface="Times New Roman"/>
                <a:cs typeface="Times New Roman"/>
              </a:rPr>
              <a:t>c</a:t>
            </a:r>
            <a:r>
              <a:rPr sz="800" spc="10" dirty="0">
                <a:solidFill>
                  <a:srgbClr val="231F20"/>
                </a:solidFill>
                <a:latin typeface="Times New Roman"/>
                <a:cs typeface="Times New Roman"/>
              </a:rPr>
              <a:t>hine</a:t>
            </a:r>
            <a:endParaRPr sz="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800" dirty="0">
                <a:solidFill>
                  <a:srgbClr val="231F20"/>
                </a:solidFill>
                <a:latin typeface="Times New Roman"/>
                <a:cs typeface="Times New Roman"/>
              </a:rPr>
              <a:t>learning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05" name="object 42">
            <a:extLst>
              <a:ext uri="{FF2B5EF4-FFF2-40B4-BE49-F238E27FC236}">
                <a16:creationId xmlns:a16="http://schemas.microsoft.com/office/drawing/2014/main" id="{71E4BA03-1687-B8D5-1A2F-610CB72BB540}"/>
              </a:ext>
            </a:extLst>
          </p:cNvPr>
          <p:cNvSpPr txBox="1"/>
          <p:nvPr/>
        </p:nvSpPr>
        <p:spPr>
          <a:xfrm>
            <a:off x="5826585" y="4011969"/>
            <a:ext cx="866775" cy="238527"/>
          </a:xfrm>
          <a:prstGeom prst="rect">
            <a:avLst/>
          </a:prstGeom>
          <a:ln w="6350">
            <a:solidFill>
              <a:srgbClr val="231F2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15240" algn="ctr">
              <a:lnSpc>
                <a:spcPts val="915"/>
              </a:lnSpc>
            </a:pPr>
            <a:r>
              <a:rPr sz="800" spc="10" dirty="0">
                <a:solidFill>
                  <a:srgbClr val="231F20"/>
                </a:solidFill>
                <a:latin typeface="Times New Roman"/>
                <a:cs typeface="Times New Roman"/>
              </a:rPr>
              <a:t>D</a:t>
            </a:r>
            <a:r>
              <a:rPr sz="800" spc="-20" dirty="0">
                <a:solidFill>
                  <a:srgbClr val="231F20"/>
                </a:solidFill>
                <a:latin typeface="Times New Roman"/>
                <a:cs typeface="Times New Roman"/>
              </a:rPr>
              <a:t>e</a:t>
            </a:r>
            <a:r>
              <a:rPr sz="800" spc="-5" dirty="0">
                <a:solidFill>
                  <a:srgbClr val="231F20"/>
                </a:solidFill>
                <a:latin typeface="Times New Roman"/>
                <a:cs typeface="Times New Roman"/>
              </a:rPr>
              <a:t>e</a:t>
            </a:r>
            <a:r>
              <a:rPr sz="800" dirty="0">
                <a:solidFill>
                  <a:srgbClr val="231F20"/>
                </a:solidFill>
                <a:latin typeface="Times New Roman"/>
                <a:cs typeface="Times New Roman"/>
              </a:rPr>
              <a:t>p</a:t>
            </a:r>
            <a:r>
              <a:rPr sz="800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Times New Roman"/>
                <a:cs typeface="Times New Roman"/>
              </a:rPr>
              <a:t>mac</a:t>
            </a:r>
            <a:r>
              <a:rPr sz="800" spc="5" dirty="0">
                <a:solidFill>
                  <a:srgbClr val="231F20"/>
                </a:solidFill>
                <a:latin typeface="Times New Roman"/>
                <a:cs typeface="Times New Roman"/>
              </a:rPr>
              <a:t>hine</a:t>
            </a:r>
            <a:endParaRPr sz="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800" dirty="0">
                <a:solidFill>
                  <a:srgbClr val="231F20"/>
                </a:solidFill>
                <a:latin typeface="Times New Roman"/>
                <a:cs typeface="Times New Roman"/>
              </a:rPr>
              <a:t>learning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106" name="object 43">
            <a:extLst>
              <a:ext uri="{FF2B5EF4-FFF2-40B4-BE49-F238E27FC236}">
                <a16:creationId xmlns:a16="http://schemas.microsoft.com/office/drawing/2014/main" id="{84EE6574-E60B-77AB-EDD5-94FE861863F4}"/>
              </a:ext>
            </a:extLst>
          </p:cNvPr>
          <p:cNvGrpSpPr/>
          <p:nvPr/>
        </p:nvGrpSpPr>
        <p:grpSpPr>
          <a:xfrm>
            <a:off x="6801373" y="1292861"/>
            <a:ext cx="592455" cy="389890"/>
            <a:chOff x="4831257" y="1459115"/>
            <a:chExt cx="592455" cy="389890"/>
          </a:xfrm>
        </p:grpSpPr>
        <p:sp>
          <p:nvSpPr>
            <p:cNvPr id="107" name="object 44">
              <a:extLst>
                <a:ext uri="{FF2B5EF4-FFF2-40B4-BE49-F238E27FC236}">
                  <a16:creationId xmlns:a16="http://schemas.microsoft.com/office/drawing/2014/main" id="{1103AA8F-439D-6CE6-E49B-DFCDD534724A}"/>
                </a:ext>
              </a:extLst>
            </p:cNvPr>
            <p:cNvSpPr/>
            <p:nvPr/>
          </p:nvSpPr>
          <p:spPr>
            <a:xfrm>
              <a:off x="4834432" y="1462290"/>
              <a:ext cx="586105" cy="383540"/>
            </a:xfrm>
            <a:custGeom>
              <a:avLst/>
              <a:gdLst/>
              <a:ahLst/>
              <a:cxnLst/>
              <a:rect l="l" t="t" r="r" b="b"/>
              <a:pathLst>
                <a:path w="586104" h="383539">
                  <a:moveTo>
                    <a:pt x="292938" y="0"/>
                  </a:moveTo>
                  <a:lnTo>
                    <a:pt x="215054" y="2147"/>
                  </a:lnTo>
                  <a:lnTo>
                    <a:pt x="145075" y="8207"/>
                  </a:lnTo>
                  <a:lnTo>
                    <a:pt x="85790" y="17606"/>
                  </a:lnTo>
                  <a:lnTo>
                    <a:pt x="39989" y="29774"/>
                  </a:lnTo>
                  <a:lnTo>
                    <a:pt x="0" y="60121"/>
                  </a:lnTo>
                  <a:lnTo>
                    <a:pt x="0" y="322821"/>
                  </a:lnTo>
                  <a:lnTo>
                    <a:pt x="39989" y="353163"/>
                  </a:lnTo>
                  <a:lnTo>
                    <a:pt x="85790" y="365331"/>
                  </a:lnTo>
                  <a:lnTo>
                    <a:pt x="145075" y="374733"/>
                  </a:lnTo>
                  <a:lnTo>
                    <a:pt x="215054" y="380795"/>
                  </a:lnTo>
                  <a:lnTo>
                    <a:pt x="292938" y="382943"/>
                  </a:lnTo>
                  <a:lnTo>
                    <a:pt x="370811" y="380795"/>
                  </a:lnTo>
                  <a:lnTo>
                    <a:pt x="440786" y="374733"/>
                  </a:lnTo>
                  <a:lnTo>
                    <a:pt x="500070" y="365331"/>
                  </a:lnTo>
                  <a:lnTo>
                    <a:pt x="545872" y="353163"/>
                  </a:lnTo>
                  <a:lnTo>
                    <a:pt x="585863" y="322821"/>
                  </a:lnTo>
                  <a:lnTo>
                    <a:pt x="585863" y="60121"/>
                  </a:lnTo>
                  <a:lnTo>
                    <a:pt x="545872" y="29774"/>
                  </a:lnTo>
                  <a:lnTo>
                    <a:pt x="500070" y="17606"/>
                  </a:lnTo>
                  <a:lnTo>
                    <a:pt x="440786" y="8207"/>
                  </a:lnTo>
                  <a:lnTo>
                    <a:pt x="370811" y="2147"/>
                  </a:lnTo>
                  <a:lnTo>
                    <a:pt x="292938" y="0"/>
                  </a:lnTo>
                  <a:close/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45">
              <a:extLst>
                <a:ext uri="{FF2B5EF4-FFF2-40B4-BE49-F238E27FC236}">
                  <a16:creationId xmlns:a16="http://schemas.microsoft.com/office/drawing/2014/main" id="{81E8D5FA-339B-7287-F3D2-6B9D4176603F}"/>
                </a:ext>
              </a:extLst>
            </p:cNvPr>
            <p:cNvSpPr/>
            <p:nvPr/>
          </p:nvSpPr>
          <p:spPr>
            <a:xfrm>
              <a:off x="4834432" y="1522412"/>
              <a:ext cx="586105" cy="60325"/>
            </a:xfrm>
            <a:custGeom>
              <a:avLst/>
              <a:gdLst/>
              <a:ahLst/>
              <a:cxnLst/>
              <a:rect l="l" t="t" r="r" b="b"/>
              <a:pathLst>
                <a:path w="586104" h="60325">
                  <a:moveTo>
                    <a:pt x="0" y="0"/>
                  </a:moveTo>
                  <a:lnTo>
                    <a:pt x="39989" y="30344"/>
                  </a:lnTo>
                  <a:lnTo>
                    <a:pt x="85790" y="42508"/>
                  </a:lnTo>
                  <a:lnTo>
                    <a:pt x="145075" y="51905"/>
                  </a:lnTo>
                  <a:lnTo>
                    <a:pt x="215054" y="57962"/>
                  </a:lnTo>
                  <a:lnTo>
                    <a:pt x="292938" y="60109"/>
                  </a:lnTo>
                  <a:lnTo>
                    <a:pt x="370811" y="57962"/>
                  </a:lnTo>
                  <a:lnTo>
                    <a:pt x="440786" y="51905"/>
                  </a:lnTo>
                  <a:lnTo>
                    <a:pt x="500070" y="42508"/>
                  </a:lnTo>
                  <a:lnTo>
                    <a:pt x="545872" y="30344"/>
                  </a:lnTo>
                  <a:lnTo>
                    <a:pt x="575400" y="15983"/>
                  </a:lnTo>
                  <a:lnTo>
                    <a:pt x="585863" y="0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9" name="object 46">
            <a:extLst>
              <a:ext uri="{FF2B5EF4-FFF2-40B4-BE49-F238E27FC236}">
                <a16:creationId xmlns:a16="http://schemas.microsoft.com/office/drawing/2014/main" id="{B8AD4E1D-529B-7D13-F7DD-CF715EA1B058}"/>
              </a:ext>
            </a:extLst>
          </p:cNvPr>
          <p:cNvSpPr txBox="1"/>
          <p:nvPr/>
        </p:nvSpPr>
        <p:spPr>
          <a:xfrm>
            <a:off x="6931713" y="1442853"/>
            <a:ext cx="33210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5" dirty="0">
                <a:solidFill>
                  <a:srgbClr val="231F20"/>
                </a:solidFill>
                <a:latin typeface="Times New Roman"/>
                <a:cs typeface="Times New Roman"/>
              </a:rPr>
              <a:t>D</a:t>
            </a:r>
            <a:r>
              <a:rPr sz="800" spc="-20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sz="800" spc="10" dirty="0">
                <a:solidFill>
                  <a:srgbClr val="231F20"/>
                </a:solidFill>
                <a:latin typeface="Times New Roman"/>
                <a:cs typeface="Times New Roman"/>
              </a:rPr>
              <a:t>t</a:t>
            </a:r>
            <a:r>
              <a:rPr sz="800" spc="5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sz="800" spc="-15" dirty="0">
                <a:solidFill>
                  <a:srgbClr val="231F20"/>
                </a:solidFill>
                <a:latin typeface="Times New Roman"/>
                <a:cs typeface="Times New Roman"/>
              </a:rPr>
              <a:t>s</a:t>
            </a:r>
            <a:r>
              <a:rPr sz="800" spc="-20" dirty="0">
                <a:solidFill>
                  <a:srgbClr val="231F20"/>
                </a:solidFill>
                <a:latin typeface="Times New Roman"/>
                <a:cs typeface="Times New Roman"/>
              </a:rPr>
              <a:t>e</a:t>
            </a:r>
            <a:r>
              <a:rPr sz="800" spc="20" dirty="0">
                <a:solidFill>
                  <a:srgbClr val="231F20"/>
                </a:solidFill>
                <a:latin typeface="Times New Roman"/>
                <a:cs typeface="Times New Roman"/>
              </a:rPr>
              <a:t>t</a:t>
            </a:r>
            <a:endParaRPr sz="800">
              <a:latin typeface="Times New Roman"/>
              <a:cs typeface="Times New Roman"/>
            </a:endParaRPr>
          </a:p>
        </p:txBody>
      </p:sp>
      <p:graphicFrame>
        <p:nvGraphicFramePr>
          <p:cNvPr id="110" name="object 47">
            <a:extLst>
              <a:ext uri="{FF2B5EF4-FFF2-40B4-BE49-F238E27FC236}">
                <a16:creationId xmlns:a16="http://schemas.microsoft.com/office/drawing/2014/main" id="{EE37FF34-68E0-6A23-DD66-C22EDDE8F2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941227"/>
              </p:ext>
            </p:extLst>
          </p:nvPr>
        </p:nvGraphicFramePr>
        <p:xfrm>
          <a:off x="6149241" y="1934567"/>
          <a:ext cx="1879598" cy="3682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9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2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9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90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6471">
                <a:tc gridSpan="2">
                  <a:txBody>
                    <a:bodyPr/>
                    <a:lstStyle/>
                    <a:p>
                      <a:pPr marL="149225" marR="140970" indent="889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spc="-5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Stationary </a:t>
                      </a:r>
                      <a:r>
                        <a:rPr sz="800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 se</a:t>
                      </a:r>
                      <a:r>
                        <a:rPr sz="800" spc="-10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800" spc="5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800" spc="-10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800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800" spc="-20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800" spc="-20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800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ta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R="15240" algn="ctr">
                        <a:lnSpc>
                          <a:spcPts val="855"/>
                        </a:lnSpc>
                      </a:pPr>
                      <a:r>
                        <a:rPr sz="800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Probe</a:t>
                      </a:r>
                      <a:r>
                        <a:rPr sz="800" spc="-45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20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vehicle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data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7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231F20"/>
                      </a:solidFill>
                      <a:prstDash val="solid"/>
                    </a:lnR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T w="6350">
                      <a:solidFill>
                        <a:srgbClr val="231F2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1" name="object 48">
            <a:extLst>
              <a:ext uri="{FF2B5EF4-FFF2-40B4-BE49-F238E27FC236}">
                <a16:creationId xmlns:a16="http://schemas.microsoft.com/office/drawing/2014/main" id="{C2532889-07B4-F020-A3F8-29EE50493232}"/>
              </a:ext>
            </a:extLst>
          </p:cNvPr>
          <p:cNvSpPr txBox="1"/>
          <p:nvPr/>
        </p:nvSpPr>
        <p:spPr>
          <a:xfrm>
            <a:off x="6151959" y="2428991"/>
            <a:ext cx="758190" cy="178894"/>
          </a:xfrm>
          <a:prstGeom prst="rect">
            <a:avLst/>
          </a:prstGeom>
          <a:ln w="6350">
            <a:solidFill>
              <a:srgbClr val="231F20"/>
            </a:solidFill>
          </a:ln>
        </p:spPr>
        <p:txBody>
          <a:bodyPr vert="horz" wrap="square" lIns="0" tIns="55244" rIns="0" bIns="0" rtlCol="0">
            <a:spAutoFit/>
          </a:bodyPr>
          <a:lstStyle/>
          <a:p>
            <a:pPr marL="166370">
              <a:lnSpc>
                <a:spcPct val="100000"/>
              </a:lnSpc>
              <a:spcBef>
                <a:spcPts val="434"/>
              </a:spcBef>
            </a:pPr>
            <a:r>
              <a:rPr sz="800" spc="-5" dirty="0">
                <a:solidFill>
                  <a:srgbClr val="231F20"/>
                </a:solidFill>
                <a:latin typeface="Times New Roman"/>
                <a:cs typeface="Times New Roman"/>
              </a:rPr>
              <a:t>Clustering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12" name="object 49">
            <a:extLst>
              <a:ext uri="{FF2B5EF4-FFF2-40B4-BE49-F238E27FC236}">
                <a16:creationId xmlns:a16="http://schemas.microsoft.com/office/drawing/2014/main" id="{16129922-99A0-8228-9A19-D98BD0A671F4}"/>
              </a:ext>
            </a:extLst>
          </p:cNvPr>
          <p:cNvSpPr txBox="1"/>
          <p:nvPr/>
        </p:nvSpPr>
        <p:spPr>
          <a:xfrm>
            <a:off x="7272962" y="2428991"/>
            <a:ext cx="758190" cy="178894"/>
          </a:xfrm>
          <a:prstGeom prst="rect">
            <a:avLst/>
          </a:prstGeom>
          <a:ln w="6350">
            <a:solidFill>
              <a:srgbClr val="231F20"/>
            </a:solidFill>
          </a:ln>
        </p:spPr>
        <p:txBody>
          <a:bodyPr vert="horz" wrap="square" lIns="0" tIns="55244" rIns="0" bIns="0" rtlCol="0">
            <a:spAutoFit/>
          </a:bodyPr>
          <a:lstStyle/>
          <a:p>
            <a:pPr marL="105410">
              <a:lnSpc>
                <a:spcPct val="100000"/>
              </a:lnSpc>
              <a:spcBef>
                <a:spcPts val="434"/>
              </a:spcBef>
            </a:pPr>
            <a:r>
              <a:rPr sz="800" spc="-10" dirty="0">
                <a:solidFill>
                  <a:srgbClr val="231F20"/>
                </a:solidFill>
                <a:latin typeface="Times New Roman"/>
                <a:cs typeface="Times New Roman"/>
              </a:rPr>
              <a:t>N</a:t>
            </a:r>
            <a:r>
              <a:rPr sz="800" spc="10" dirty="0">
                <a:solidFill>
                  <a:srgbClr val="231F20"/>
                </a:solidFill>
                <a:latin typeface="Times New Roman"/>
                <a:cs typeface="Times New Roman"/>
              </a:rPr>
              <a:t>o</a:t>
            </a:r>
            <a:r>
              <a:rPr sz="800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800" spc="-25" dirty="0">
                <a:solidFill>
                  <a:srgbClr val="231F20"/>
                </a:solidFill>
                <a:latin typeface="Times New Roman"/>
                <a:cs typeface="Times New Roman"/>
              </a:rPr>
              <a:t>c</a:t>
            </a:r>
            <a:r>
              <a:rPr sz="800" spc="-30" dirty="0">
                <a:solidFill>
                  <a:srgbClr val="231F20"/>
                </a:solidFill>
                <a:latin typeface="Times New Roman"/>
                <a:cs typeface="Times New Roman"/>
              </a:rPr>
              <a:t>l</a:t>
            </a:r>
            <a:r>
              <a:rPr sz="800" spc="15" dirty="0">
                <a:solidFill>
                  <a:srgbClr val="231F20"/>
                </a:solidFill>
                <a:latin typeface="Times New Roman"/>
                <a:cs typeface="Times New Roman"/>
              </a:rPr>
              <a:t>u</a:t>
            </a:r>
            <a:r>
              <a:rPr sz="800" spc="-25" dirty="0">
                <a:solidFill>
                  <a:srgbClr val="231F20"/>
                </a:solidFill>
                <a:latin typeface="Times New Roman"/>
                <a:cs typeface="Times New Roman"/>
              </a:rPr>
              <a:t>s</a:t>
            </a:r>
            <a:r>
              <a:rPr sz="800" spc="15" dirty="0">
                <a:solidFill>
                  <a:srgbClr val="231F20"/>
                </a:solidFill>
                <a:latin typeface="Times New Roman"/>
                <a:cs typeface="Times New Roman"/>
              </a:rPr>
              <a:t>t</a:t>
            </a:r>
            <a:r>
              <a:rPr sz="800" spc="-20" dirty="0">
                <a:solidFill>
                  <a:srgbClr val="231F20"/>
                </a:solidFill>
                <a:latin typeface="Times New Roman"/>
                <a:cs typeface="Times New Roman"/>
              </a:rPr>
              <a:t>e</a:t>
            </a:r>
            <a:r>
              <a:rPr sz="800" spc="30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800" spc="-15" dirty="0">
                <a:solidFill>
                  <a:srgbClr val="231F20"/>
                </a:solidFill>
                <a:latin typeface="Times New Roman"/>
                <a:cs typeface="Times New Roman"/>
              </a:rPr>
              <a:t>i</a:t>
            </a:r>
            <a:r>
              <a:rPr sz="800" spc="25" dirty="0">
                <a:solidFill>
                  <a:srgbClr val="231F20"/>
                </a:solidFill>
                <a:latin typeface="Times New Roman"/>
                <a:cs typeface="Times New Roman"/>
              </a:rPr>
              <a:t>n</a:t>
            </a:r>
            <a:r>
              <a:rPr sz="800" spc="-30" dirty="0">
                <a:solidFill>
                  <a:srgbClr val="231F20"/>
                </a:solidFill>
                <a:latin typeface="Times New Roman"/>
                <a:cs typeface="Times New Roman"/>
              </a:rPr>
              <a:t>g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13" name="object 50">
            <a:extLst>
              <a:ext uri="{FF2B5EF4-FFF2-40B4-BE49-F238E27FC236}">
                <a16:creationId xmlns:a16="http://schemas.microsoft.com/office/drawing/2014/main" id="{B8E1C557-C0CA-8BB2-EEF6-F208FA959E22}"/>
              </a:ext>
            </a:extLst>
          </p:cNvPr>
          <p:cNvSpPr txBox="1"/>
          <p:nvPr/>
        </p:nvSpPr>
        <p:spPr>
          <a:xfrm>
            <a:off x="4363291" y="5144009"/>
            <a:ext cx="872490" cy="255839"/>
          </a:xfrm>
          <a:prstGeom prst="rect">
            <a:avLst/>
          </a:prstGeom>
          <a:ln w="6350">
            <a:solidFill>
              <a:srgbClr val="231F20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174625" marR="74295" indent="-116839">
              <a:lnSpc>
                <a:spcPct val="100000"/>
              </a:lnSpc>
              <a:spcBef>
                <a:spcPts val="75"/>
              </a:spcBef>
            </a:pPr>
            <a:r>
              <a:rPr sz="800" spc="-70" dirty="0">
                <a:solidFill>
                  <a:srgbClr val="231F20"/>
                </a:solidFill>
                <a:latin typeface="Times New Roman"/>
                <a:cs typeface="Times New Roman"/>
              </a:rPr>
              <a:t>T</a:t>
            </a:r>
            <a:r>
              <a:rPr sz="800" spc="10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800" spc="5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sz="800" spc="-25" dirty="0">
                <a:solidFill>
                  <a:srgbClr val="231F20"/>
                </a:solidFill>
                <a:latin typeface="Times New Roman"/>
                <a:cs typeface="Times New Roman"/>
              </a:rPr>
              <a:t>ff</a:t>
            </a:r>
            <a:r>
              <a:rPr sz="800" spc="-15" dirty="0">
                <a:solidFill>
                  <a:srgbClr val="231F20"/>
                </a:solidFill>
                <a:latin typeface="Times New Roman"/>
                <a:cs typeface="Times New Roman"/>
              </a:rPr>
              <a:t>ic</a:t>
            </a:r>
            <a:r>
              <a:rPr sz="800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Times New Roman"/>
                <a:cs typeface="Times New Roman"/>
              </a:rPr>
              <a:t>c</a:t>
            </a:r>
            <a:r>
              <a:rPr sz="800" spc="-15" dirty="0">
                <a:solidFill>
                  <a:srgbClr val="231F20"/>
                </a:solidFill>
                <a:latin typeface="Times New Roman"/>
                <a:cs typeface="Times New Roman"/>
              </a:rPr>
              <a:t>o</a:t>
            </a:r>
            <a:r>
              <a:rPr sz="800" spc="25" dirty="0">
                <a:solidFill>
                  <a:srgbClr val="231F20"/>
                </a:solidFill>
                <a:latin typeface="Times New Roman"/>
                <a:cs typeface="Times New Roman"/>
              </a:rPr>
              <a:t>n</a:t>
            </a:r>
            <a:r>
              <a:rPr sz="800" spc="-40" dirty="0">
                <a:solidFill>
                  <a:srgbClr val="231F20"/>
                </a:solidFill>
                <a:latin typeface="Times New Roman"/>
                <a:cs typeface="Times New Roman"/>
              </a:rPr>
              <a:t>g</a:t>
            </a:r>
            <a:r>
              <a:rPr sz="800" spc="-5" dirty="0">
                <a:solidFill>
                  <a:srgbClr val="231F20"/>
                </a:solidFill>
                <a:latin typeface="Times New Roman"/>
                <a:cs typeface="Times New Roman"/>
              </a:rPr>
              <a:t>esti</a:t>
            </a:r>
            <a:r>
              <a:rPr sz="800" spc="-15" dirty="0">
                <a:solidFill>
                  <a:srgbClr val="231F20"/>
                </a:solidFill>
                <a:latin typeface="Times New Roman"/>
                <a:cs typeface="Times New Roman"/>
              </a:rPr>
              <a:t>o</a:t>
            </a:r>
            <a:r>
              <a:rPr sz="800" spc="25" dirty="0">
                <a:solidFill>
                  <a:srgbClr val="231F20"/>
                </a:solidFill>
                <a:latin typeface="Times New Roman"/>
                <a:cs typeface="Times New Roman"/>
              </a:rPr>
              <a:t>n  </a:t>
            </a:r>
            <a:r>
              <a:rPr sz="800" spc="-5" dirty="0">
                <a:solidFill>
                  <a:srgbClr val="231F20"/>
                </a:solidFill>
                <a:latin typeface="Times New Roman"/>
                <a:cs typeface="Times New Roman"/>
              </a:rPr>
              <a:t>state</a:t>
            </a:r>
            <a:r>
              <a:rPr sz="800" spc="-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800" spc="-20" dirty="0">
                <a:solidFill>
                  <a:srgbClr val="231F20"/>
                </a:solidFill>
                <a:latin typeface="Times New Roman"/>
                <a:cs typeface="Times New Roman"/>
              </a:rPr>
              <a:t>leveling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114" name="object 51">
            <a:extLst>
              <a:ext uri="{FF2B5EF4-FFF2-40B4-BE49-F238E27FC236}">
                <a16:creationId xmlns:a16="http://schemas.microsoft.com/office/drawing/2014/main" id="{9DF93C15-9623-EC51-76C2-2FD05F65D387}"/>
              </a:ext>
            </a:extLst>
          </p:cNvPr>
          <p:cNvGrpSpPr/>
          <p:nvPr/>
        </p:nvGrpSpPr>
        <p:grpSpPr>
          <a:xfrm>
            <a:off x="6503838" y="2220075"/>
            <a:ext cx="55244" cy="208915"/>
            <a:chOff x="4533722" y="2386329"/>
            <a:chExt cx="55244" cy="208915"/>
          </a:xfrm>
        </p:grpSpPr>
        <p:sp>
          <p:nvSpPr>
            <p:cNvPr id="115" name="object 52">
              <a:extLst>
                <a:ext uri="{FF2B5EF4-FFF2-40B4-BE49-F238E27FC236}">
                  <a16:creationId xmlns:a16="http://schemas.microsoft.com/office/drawing/2014/main" id="{10B47AA9-F132-6F59-C0F9-3D005FD45E1D}"/>
                </a:ext>
              </a:extLst>
            </p:cNvPr>
            <p:cNvSpPr/>
            <p:nvPr/>
          </p:nvSpPr>
          <p:spPr>
            <a:xfrm>
              <a:off x="4561154" y="2386329"/>
              <a:ext cx="0" cy="163830"/>
            </a:xfrm>
            <a:custGeom>
              <a:avLst/>
              <a:gdLst/>
              <a:ahLst/>
              <a:cxnLst/>
              <a:rect l="l" t="t" r="r" b="b"/>
              <a:pathLst>
                <a:path h="163830">
                  <a:moveTo>
                    <a:pt x="0" y="0"/>
                  </a:moveTo>
                  <a:lnTo>
                    <a:pt x="0" y="163601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53">
              <a:extLst>
                <a:ext uri="{FF2B5EF4-FFF2-40B4-BE49-F238E27FC236}">
                  <a16:creationId xmlns:a16="http://schemas.microsoft.com/office/drawing/2014/main" id="{C87BFF40-1287-D4BE-709D-EC60E3CD7718}"/>
                </a:ext>
              </a:extLst>
            </p:cNvPr>
            <p:cNvSpPr/>
            <p:nvPr/>
          </p:nvSpPr>
          <p:spPr>
            <a:xfrm>
              <a:off x="4533722" y="2540863"/>
              <a:ext cx="55244" cy="54610"/>
            </a:xfrm>
            <a:custGeom>
              <a:avLst/>
              <a:gdLst/>
              <a:ahLst/>
              <a:cxnLst/>
              <a:rect l="l" t="t" r="r" b="b"/>
              <a:pathLst>
                <a:path w="55245" h="54610">
                  <a:moveTo>
                    <a:pt x="54851" y="0"/>
                  </a:moveTo>
                  <a:lnTo>
                    <a:pt x="0" y="0"/>
                  </a:lnTo>
                  <a:lnTo>
                    <a:pt x="27432" y="54381"/>
                  </a:lnTo>
                  <a:lnTo>
                    <a:pt x="54851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7" name="object 54">
            <a:extLst>
              <a:ext uri="{FF2B5EF4-FFF2-40B4-BE49-F238E27FC236}">
                <a16:creationId xmlns:a16="http://schemas.microsoft.com/office/drawing/2014/main" id="{53241F40-14AE-5842-BBE0-162EC94538DB}"/>
              </a:ext>
            </a:extLst>
          </p:cNvPr>
          <p:cNvGrpSpPr/>
          <p:nvPr/>
        </p:nvGrpSpPr>
        <p:grpSpPr>
          <a:xfrm>
            <a:off x="7624384" y="2204213"/>
            <a:ext cx="55244" cy="224790"/>
            <a:chOff x="5654268" y="2370467"/>
            <a:chExt cx="55244" cy="224790"/>
          </a:xfrm>
        </p:grpSpPr>
        <p:sp>
          <p:nvSpPr>
            <p:cNvPr id="118" name="object 55">
              <a:extLst>
                <a:ext uri="{FF2B5EF4-FFF2-40B4-BE49-F238E27FC236}">
                  <a16:creationId xmlns:a16="http://schemas.microsoft.com/office/drawing/2014/main" id="{ADEC0F70-EC09-C3BB-6A1F-ACDE3F5B39B0}"/>
                </a:ext>
              </a:extLst>
            </p:cNvPr>
            <p:cNvSpPr/>
            <p:nvPr/>
          </p:nvSpPr>
          <p:spPr>
            <a:xfrm>
              <a:off x="5681687" y="2370467"/>
              <a:ext cx="0" cy="179705"/>
            </a:xfrm>
            <a:custGeom>
              <a:avLst/>
              <a:gdLst/>
              <a:ahLst/>
              <a:cxnLst/>
              <a:rect l="l" t="t" r="r" b="b"/>
              <a:pathLst>
                <a:path h="179705">
                  <a:moveTo>
                    <a:pt x="0" y="0"/>
                  </a:moveTo>
                  <a:lnTo>
                    <a:pt x="0" y="179463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56">
              <a:extLst>
                <a:ext uri="{FF2B5EF4-FFF2-40B4-BE49-F238E27FC236}">
                  <a16:creationId xmlns:a16="http://schemas.microsoft.com/office/drawing/2014/main" id="{C4CB7557-4E08-F6E2-B3BC-8C35A1D666D8}"/>
                </a:ext>
              </a:extLst>
            </p:cNvPr>
            <p:cNvSpPr/>
            <p:nvPr/>
          </p:nvSpPr>
          <p:spPr>
            <a:xfrm>
              <a:off x="5654268" y="2540863"/>
              <a:ext cx="55244" cy="54610"/>
            </a:xfrm>
            <a:custGeom>
              <a:avLst/>
              <a:gdLst/>
              <a:ahLst/>
              <a:cxnLst/>
              <a:rect l="l" t="t" r="r" b="b"/>
              <a:pathLst>
                <a:path w="55245" h="54610">
                  <a:moveTo>
                    <a:pt x="54838" y="0"/>
                  </a:moveTo>
                  <a:lnTo>
                    <a:pt x="0" y="0"/>
                  </a:lnTo>
                  <a:lnTo>
                    <a:pt x="27419" y="54381"/>
                  </a:lnTo>
                  <a:lnTo>
                    <a:pt x="54838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0" name="object 57">
            <a:extLst>
              <a:ext uri="{FF2B5EF4-FFF2-40B4-BE49-F238E27FC236}">
                <a16:creationId xmlns:a16="http://schemas.microsoft.com/office/drawing/2014/main" id="{3AB2FC2C-ACE9-B48F-2AC8-83ED93922938}"/>
              </a:ext>
            </a:extLst>
          </p:cNvPr>
          <p:cNvGrpSpPr/>
          <p:nvPr/>
        </p:nvGrpSpPr>
        <p:grpSpPr>
          <a:xfrm>
            <a:off x="5327995" y="2560410"/>
            <a:ext cx="492759" cy="1591310"/>
            <a:chOff x="3357879" y="2726664"/>
            <a:chExt cx="492759" cy="1591310"/>
          </a:xfrm>
        </p:grpSpPr>
        <p:sp>
          <p:nvSpPr>
            <p:cNvPr id="121" name="object 58">
              <a:extLst>
                <a:ext uri="{FF2B5EF4-FFF2-40B4-BE49-F238E27FC236}">
                  <a16:creationId xmlns:a16="http://schemas.microsoft.com/office/drawing/2014/main" id="{E0D2B406-4A85-A124-044E-3A8241E0FD04}"/>
                </a:ext>
              </a:extLst>
            </p:cNvPr>
            <p:cNvSpPr/>
            <p:nvPr/>
          </p:nvSpPr>
          <p:spPr>
            <a:xfrm>
              <a:off x="3716629" y="2935592"/>
              <a:ext cx="88265" cy="429259"/>
            </a:xfrm>
            <a:custGeom>
              <a:avLst/>
              <a:gdLst/>
              <a:ahLst/>
              <a:cxnLst/>
              <a:rect l="l" t="t" r="r" b="b"/>
              <a:pathLst>
                <a:path w="88264" h="429260">
                  <a:moveTo>
                    <a:pt x="0" y="0"/>
                  </a:moveTo>
                  <a:lnTo>
                    <a:pt x="0" y="428942"/>
                  </a:lnTo>
                  <a:lnTo>
                    <a:pt x="87871" y="428942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59">
              <a:extLst>
                <a:ext uri="{FF2B5EF4-FFF2-40B4-BE49-F238E27FC236}">
                  <a16:creationId xmlns:a16="http://schemas.microsoft.com/office/drawing/2014/main" id="{1D5289AA-7A8D-2435-6B97-8D0FD6C20876}"/>
                </a:ext>
              </a:extLst>
            </p:cNvPr>
            <p:cNvSpPr/>
            <p:nvPr/>
          </p:nvSpPr>
          <p:spPr>
            <a:xfrm>
              <a:off x="3793324" y="3338106"/>
              <a:ext cx="57150" cy="54610"/>
            </a:xfrm>
            <a:custGeom>
              <a:avLst/>
              <a:gdLst/>
              <a:ahLst/>
              <a:cxnLst/>
              <a:rect l="l" t="t" r="r" b="b"/>
              <a:pathLst>
                <a:path w="57150" h="54610">
                  <a:moveTo>
                    <a:pt x="0" y="0"/>
                  </a:moveTo>
                  <a:lnTo>
                    <a:pt x="4114" y="54228"/>
                  </a:lnTo>
                  <a:lnTo>
                    <a:pt x="56743" y="230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60">
              <a:extLst>
                <a:ext uri="{FF2B5EF4-FFF2-40B4-BE49-F238E27FC236}">
                  <a16:creationId xmlns:a16="http://schemas.microsoft.com/office/drawing/2014/main" id="{34832F8F-DAFD-AD7C-F081-B3A82555D666}"/>
                </a:ext>
              </a:extLst>
            </p:cNvPr>
            <p:cNvSpPr/>
            <p:nvPr/>
          </p:nvSpPr>
          <p:spPr>
            <a:xfrm>
              <a:off x="3716629" y="2935592"/>
              <a:ext cx="88265" cy="916305"/>
            </a:xfrm>
            <a:custGeom>
              <a:avLst/>
              <a:gdLst/>
              <a:ahLst/>
              <a:cxnLst/>
              <a:rect l="l" t="t" r="r" b="b"/>
              <a:pathLst>
                <a:path w="88264" h="916304">
                  <a:moveTo>
                    <a:pt x="0" y="0"/>
                  </a:moveTo>
                  <a:lnTo>
                    <a:pt x="0" y="916292"/>
                  </a:lnTo>
                  <a:lnTo>
                    <a:pt x="87744" y="916292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61">
              <a:extLst>
                <a:ext uri="{FF2B5EF4-FFF2-40B4-BE49-F238E27FC236}">
                  <a16:creationId xmlns:a16="http://schemas.microsoft.com/office/drawing/2014/main" id="{4E6528C7-828D-5E6E-A254-6A991EB6F795}"/>
                </a:ext>
              </a:extLst>
            </p:cNvPr>
            <p:cNvSpPr/>
            <p:nvPr/>
          </p:nvSpPr>
          <p:spPr>
            <a:xfrm>
              <a:off x="3795204" y="3824681"/>
              <a:ext cx="55244" cy="54610"/>
            </a:xfrm>
            <a:custGeom>
              <a:avLst/>
              <a:gdLst/>
              <a:ahLst/>
              <a:cxnLst/>
              <a:rect l="l" t="t" r="r" b="b"/>
              <a:pathLst>
                <a:path w="55245" h="54610">
                  <a:moveTo>
                    <a:pt x="50" y="0"/>
                  </a:moveTo>
                  <a:lnTo>
                    <a:pt x="0" y="54394"/>
                  </a:lnTo>
                  <a:lnTo>
                    <a:pt x="54864" y="27254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62">
              <a:extLst>
                <a:ext uri="{FF2B5EF4-FFF2-40B4-BE49-F238E27FC236}">
                  <a16:creationId xmlns:a16="http://schemas.microsoft.com/office/drawing/2014/main" id="{3FA1086B-C473-CECF-36DA-7102B478F535}"/>
                </a:ext>
              </a:extLst>
            </p:cNvPr>
            <p:cNvSpPr/>
            <p:nvPr/>
          </p:nvSpPr>
          <p:spPr>
            <a:xfrm>
              <a:off x="3716629" y="2935592"/>
              <a:ext cx="86995" cy="1355090"/>
            </a:xfrm>
            <a:custGeom>
              <a:avLst/>
              <a:gdLst/>
              <a:ahLst/>
              <a:cxnLst/>
              <a:rect l="l" t="t" r="r" b="b"/>
              <a:pathLst>
                <a:path w="86995" h="1355089">
                  <a:moveTo>
                    <a:pt x="0" y="0"/>
                  </a:moveTo>
                  <a:lnTo>
                    <a:pt x="0" y="1355013"/>
                  </a:lnTo>
                  <a:lnTo>
                    <a:pt x="86372" y="1355013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63">
              <a:extLst>
                <a:ext uri="{FF2B5EF4-FFF2-40B4-BE49-F238E27FC236}">
                  <a16:creationId xmlns:a16="http://schemas.microsoft.com/office/drawing/2014/main" id="{9355CD9A-1285-0588-AC5B-0E885CF0F233}"/>
                </a:ext>
              </a:extLst>
            </p:cNvPr>
            <p:cNvSpPr/>
            <p:nvPr/>
          </p:nvSpPr>
          <p:spPr>
            <a:xfrm>
              <a:off x="3357880" y="2726676"/>
              <a:ext cx="490855" cy="1591310"/>
            </a:xfrm>
            <a:custGeom>
              <a:avLst/>
              <a:gdLst/>
              <a:ahLst/>
              <a:cxnLst/>
              <a:rect l="l" t="t" r="r" b="b"/>
              <a:pathLst>
                <a:path w="490854" h="1591310">
                  <a:moveTo>
                    <a:pt x="54851" y="27203"/>
                  </a:moveTo>
                  <a:lnTo>
                    <a:pt x="12" y="0"/>
                  </a:lnTo>
                  <a:lnTo>
                    <a:pt x="0" y="54394"/>
                  </a:lnTo>
                  <a:lnTo>
                    <a:pt x="54851" y="27203"/>
                  </a:lnTo>
                  <a:close/>
                </a:path>
                <a:path w="490854" h="1591310">
                  <a:moveTo>
                    <a:pt x="490816" y="1563941"/>
                  </a:moveTo>
                  <a:lnTo>
                    <a:pt x="435978" y="1536750"/>
                  </a:lnTo>
                  <a:lnTo>
                    <a:pt x="435978" y="1591132"/>
                  </a:lnTo>
                  <a:lnTo>
                    <a:pt x="490816" y="1563941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7" name="object 64">
            <a:extLst>
              <a:ext uri="{FF2B5EF4-FFF2-40B4-BE49-F238E27FC236}">
                <a16:creationId xmlns:a16="http://schemas.microsoft.com/office/drawing/2014/main" id="{3A2FC515-4C01-AB8A-8A31-A7C7698BB247}"/>
              </a:ext>
            </a:extLst>
          </p:cNvPr>
          <p:cNvGrpSpPr/>
          <p:nvPr/>
        </p:nvGrpSpPr>
        <p:grpSpPr>
          <a:xfrm>
            <a:off x="4769780" y="1736980"/>
            <a:ext cx="55244" cy="217170"/>
            <a:chOff x="2799664" y="1903234"/>
            <a:chExt cx="55244" cy="217170"/>
          </a:xfrm>
        </p:grpSpPr>
        <p:sp>
          <p:nvSpPr>
            <p:cNvPr id="128" name="object 65">
              <a:extLst>
                <a:ext uri="{FF2B5EF4-FFF2-40B4-BE49-F238E27FC236}">
                  <a16:creationId xmlns:a16="http://schemas.microsoft.com/office/drawing/2014/main" id="{684489AB-DDFB-6134-5528-DF2337DC8A64}"/>
                </a:ext>
              </a:extLst>
            </p:cNvPr>
            <p:cNvSpPr/>
            <p:nvPr/>
          </p:nvSpPr>
          <p:spPr>
            <a:xfrm>
              <a:off x="2825038" y="1906409"/>
              <a:ext cx="2540" cy="168910"/>
            </a:xfrm>
            <a:custGeom>
              <a:avLst/>
              <a:gdLst/>
              <a:ahLst/>
              <a:cxnLst/>
              <a:rect l="l" t="t" r="r" b="b"/>
              <a:pathLst>
                <a:path w="2539" h="168910">
                  <a:moveTo>
                    <a:pt x="0" y="0"/>
                  </a:moveTo>
                  <a:lnTo>
                    <a:pt x="2159" y="168592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66">
              <a:extLst>
                <a:ext uri="{FF2B5EF4-FFF2-40B4-BE49-F238E27FC236}">
                  <a16:creationId xmlns:a16="http://schemas.microsoft.com/office/drawing/2014/main" id="{BB567A86-284A-784D-CE13-B5C1DFFD7F3E}"/>
                </a:ext>
              </a:extLst>
            </p:cNvPr>
            <p:cNvSpPr/>
            <p:nvPr/>
          </p:nvSpPr>
          <p:spPr>
            <a:xfrm>
              <a:off x="2799664" y="2065591"/>
              <a:ext cx="55244" cy="55244"/>
            </a:xfrm>
            <a:custGeom>
              <a:avLst/>
              <a:gdLst/>
              <a:ahLst/>
              <a:cxnLst/>
              <a:rect l="l" t="t" r="r" b="b"/>
              <a:pathLst>
                <a:path w="55244" h="55244">
                  <a:moveTo>
                    <a:pt x="54838" y="0"/>
                  </a:moveTo>
                  <a:lnTo>
                    <a:pt x="0" y="698"/>
                  </a:lnTo>
                  <a:lnTo>
                    <a:pt x="28117" y="54724"/>
                  </a:lnTo>
                  <a:lnTo>
                    <a:pt x="54838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0" name="object 67">
            <a:extLst>
              <a:ext uri="{FF2B5EF4-FFF2-40B4-BE49-F238E27FC236}">
                <a16:creationId xmlns:a16="http://schemas.microsoft.com/office/drawing/2014/main" id="{3A99AA92-E94D-A6E2-108E-A7986D5E5011}"/>
              </a:ext>
            </a:extLst>
          </p:cNvPr>
          <p:cNvGrpSpPr/>
          <p:nvPr/>
        </p:nvGrpSpPr>
        <p:grpSpPr>
          <a:xfrm>
            <a:off x="4770466" y="2250886"/>
            <a:ext cx="55244" cy="178435"/>
            <a:chOff x="2800350" y="2417140"/>
            <a:chExt cx="55244" cy="178435"/>
          </a:xfrm>
        </p:grpSpPr>
        <p:sp>
          <p:nvSpPr>
            <p:cNvPr id="131" name="object 68">
              <a:extLst>
                <a:ext uri="{FF2B5EF4-FFF2-40B4-BE49-F238E27FC236}">
                  <a16:creationId xmlns:a16="http://schemas.microsoft.com/office/drawing/2014/main" id="{8EA19682-DC59-D2CE-F0FE-935608E790CB}"/>
                </a:ext>
              </a:extLst>
            </p:cNvPr>
            <p:cNvSpPr/>
            <p:nvPr/>
          </p:nvSpPr>
          <p:spPr>
            <a:xfrm>
              <a:off x="2827781" y="2417140"/>
              <a:ext cx="0" cy="133350"/>
            </a:xfrm>
            <a:custGeom>
              <a:avLst/>
              <a:gdLst/>
              <a:ahLst/>
              <a:cxnLst/>
              <a:rect l="l" t="t" r="r" b="b"/>
              <a:pathLst>
                <a:path h="133350">
                  <a:moveTo>
                    <a:pt x="0" y="0"/>
                  </a:moveTo>
                  <a:lnTo>
                    <a:pt x="0" y="132791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69">
              <a:extLst>
                <a:ext uri="{FF2B5EF4-FFF2-40B4-BE49-F238E27FC236}">
                  <a16:creationId xmlns:a16="http://schemas.microsoft.com/office/drawing/2014/main" id="{2ADDE15A-C47C-E105-87DC-9345B663CE7E}"/>
                </a:ext>
              </a:extLst>
            </p:cNvPr>
            <p:cNvSpPr/>
            <p:nvPr/>
          </p:nvSpPr>
          <p:spPr>
            <a:xfrm>
              <a:off x="2800350" y="2540863"/>
              <a:ext cx="55244" cy="54610"/>
            </a:xfrm>
            <a:custGeom>
              <a:avLst/>
              <a:gdLst/>
              <a:ahLst/>
              <a:cxnLst/>
              <a:rect l="l" t="t" r="r" b="b"/>
              <a:pathLst>
                <a:path w="55244" h="54610">
                  <a:moveTo>
                    <a:pt x="54838" y="0"/>
                  </a:moveTo>
                  <a:lnTo>
                    <a:pt x="0" y="0"/>
                  </a:lnTo>
                  <a:lnTo>
                    <a:pt x="27432" y="54381"/>
                  </a:lnTo>
                  <a:lnTo>
                    <a:pt x="54838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3" name="object 70">
            <a:extLst>
              <a:ext uri="{FF2B5EF4-FFF2-40B4-BE49-F238E27FC236}">
                <a16:creationId xmlns:a16="http://schemas.microsoft.com/office/drawing/2014/main" id="{2403E07A-3289-309C-82D5-F5A9F9D43230}"/>
              </a:ext>
            </a:extLst>
          </p:cNvPr>
          <p:cNvGrpSpPr/>
          <p:nvPr/>
        </p:nvGrpSpPr>
        <p:grpSpPr>
          <a:xfrm>
            <a:off x="4767608" y="1039357"/>
            <a:ext cx="2912110" cy="915035"/>
            <a:chOff x="2797492" y="1205611"/>
            <a:chExt cx="2912110" cy="915035"/>
          </a:xfrm>
        </p:grpSpPr>
        <p:sp>
          <p:nvSpPr>
            <p:cNvPr id="134" name="object 71">
              <a:extLst>
                <a:ext uri="{FF2B5EF4-FFF2-40B4-BE49-F238E27FC236}">
                  <a16:creationId xmlns:a16="http://schemas.microsoft.com/office/drawing/2014/main" id="{1FEB4F70-46AC-FBC3-9CF0-250652FBD94F}"/>
                </a:ext>
              </a:extLst>
            </p:cNvPr>
            <p:cNvSpPr/>
            <p:nvPr/>
          </p:nvSpPr>
          <p:spPr>
            <a:xfrm>
              <a:off x="3163201" y="1228001"/>
              <a:ext cx="431800" cy="5080"/>
            </a:xfrm>
            <a:custGeom>
              <a:avLst/>
              <a:gdLst/>
              <a:ahLst/>
              <a:cxnLst/>
              <a:rect l="l" t="t" r="r" b="b"/>
              <a:pathLst>
                <a:path w="431800" h="5080">
                  <a:moveTo>
                    <a:pt x="431406" y="0"/>
                  </a:moveTo>
                  <a:lnTo>
                    <a:pt x="0" y="4914"/>
                  </a:lnTo>
                </a:path>
              </a:pathLst>
            </a:custGeom>
            <a:ln w="634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72">
              <a:extLst>
                <a:ext uri="{FF2B5EF4-FFF2-40B4-BE49-F238E27FC236}">
                  <a16:creationId xmlns:a16="http://schemas.microsoft.com/office/drawing/2014/main" id="{ABEA511E-9F7A-768C-59C3-9A4D6EFA8013}"/>
                </a:ext>
              </a:extLst>
            </p:cNvPr>
            <p:cNvSpPr/>
            <p:nvPr/>
          </p:nvSpPr>
          <p:spPr>
            <a:xfrm>
              <a:off x="3117507" y="1205611"/>
              <a:ext cx="55244" cy="54610"/>
            </a:xfrm>
            <a:custGeom>
              <a:avLst/>
              <a:gdLst/>
              <a:ahLst/>
              <a:cxnLst/>
              <a:rect l="l" t="t" r="r" b="b"/>
              <a:pathLst>
                <a:path w="55244" h="54609">
                  <a:moveTo>
                    <a:pt x="54521" y="0"/>
                  </a:moveTo>
                  <a:lnTo>
                    <a:pt x="0" y="27813"/>
                  </a:lnTo>
                  <a:lnTo>
                    <a:pt x="55156" y="54381"/>
                  </a:lnTo>
                  <a:lnTo>
                    <a:pt x="54521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73">
              <a:extLst>
                <a:ext uri="{FF2B5EF4-FFF2-40B4-BE49-F238E27FC236}">
                  <a16:creationId xmlns:a16="http://schemas.microsoft.com/office/drawing/2014/main" id="{E45BBED2-1128-8369-EB3A-CDFCC15C0268}"/>
                </a:ext>
              </a:extLst>
            </p:cNvPr>
            <p:cNvSpPr/>
            <p:nvPr/>
          </p:nvSpPr>
          <p:spPr>
            <a:xfrm>
              <a:off x="2824581" y="1424673"/>
              <a:ext cx="635" cy="139700"/>
            </a:xfrm>
            <a:custGeom>
              <a:avLst/>
              <a:gdLst/>
              <a:ahLst/>
              <a:cxnLst/>
              <a:rect l="l" t="t" r="r" b="b"/>
              <a:pathLst>
                <a:path w="635" h="139700">
                  <a:moveTo>
                    <a:pt x="0" y="0"/>
                  </a:moveTo>
                  <a:lnTo>
                    <a:pt x="342" y="139585"/>
                  </a:lnTo>
                </a:path>
              </a:pathLst>
            </a:custGeom>
            <a:ln w="634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74">
              <a:extLst>
                <a:ext uri="{FF2B5EF4-FFF2-40B4-BE49-F238E27FC236}">
                  <a16:creationId xmlns:a16="http://schemas.microsoft.com/office/drawing/2014/main" id="{42180699-63B7-453F-8716-19C0AAFEE0A1}"/>
                </a:ext>
              </a:extLst>
            </p:cNvPr>
            <p:cNvSpPr/>
            <p:nvPr/>
          </p:nvSpPr>
          <p:spPr>
            <a:xfrm>
              <a:off x="2797492" y="1555127"/>
              <a:ext cx="55244" cy="54610"/>
            </a:xfrm>
            <a:custGeom>
              <a:avLst/>
              <a:gdLst/>
              <a:ahLst/>
              <a:cxnLst/>
              <a:rect l="l" t="t" r="r" b="b"/>
              <a:pathLst>
                <a:path w="55244" h="54609">
                  <a:moveTo>
                    <a:pt x="54825" y="0"/>
                  </a:moveTo>
                  <a:lnTo>
                    <a:pt x="0" y="127"/>
                  </a:lnTo>
                  <a:lnTo>
                    <a:pt x="27546" y="54444"/>
                  </a:lnTo>
                  <a:lnTo>
                    <a:pt x="54825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75">
              <a:extLst>
                <a:ext uri="{FF2B5EF4-FFF2-40B4-BE49-F238E27FC236}">
                  <a16:creationId xmlns:a16="http://schemas.microsoft.com/office/drawing/2014/main" id="{203908D8-B703-9788-1565-F7E7A2104617}"/>
                </a:ext>
              </a:extLst>
            </p:cNvPr>
            <p:cNvSpPr/>
            <p:nvPr/>
          </p:nvSpPr>
          <p:spPr>
            <a:xfrm>
              <a:off x="4166768" y="1221193"/>
              <a:ext cx="955675" cy="185420"/>
            </a:xfrm>
            <a:custGeom>
              <a:avLst/>
              <a:gdLst/>
              <a:ahLst/>
              <a:cxnLst/>
              <a:rect l="l" t="t" r="r" b="b"/>
              <a:pathLst>
                <a:path w="955675" h="185419">
                  <a:moveTo>
                    <a:pt x="0" y="0"/>
                  </a:moveTo>
                  <a:lnTo>
                    <a:pt x="955471" y="0"/>
                  </a:lnTo>
                  <a:lnTo>
                    <a:pt x="955471" y="185178"/>
                  </a:lnTo>
                </a:path>
              </a:pathLst>
            </a:custGeom>
            <a:ln w="634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76">
              <a:extLst>
                <a:ext uri="{FF2B5EF4-FFF2-40B4-BE49-F238E27FC236}">
                  <a16:creationId xmlns:a16="http://schemas.microsoft.com/office/drawing/2014/main" id="{F17F1F07-07AB-58DD-60EC-616601099CE4}"/>
                </a:ext>
              </a:extLst>
            </p:cNvPr>
            <p:cNvSpPr/>
            <p:nvPr/>
          </p:nvSpPr>
          <p:spPr>
            <a:xfrm>
              <a:off x="4561154" y="1845233"/>
              <a:ext cx="566420" cy="229870"/>
            </a:xfrm>
            <a:custGeom>
              <a:avLst/>
              <a:gdLst/>
              <a:ahLst/>
              <a:cxnLst/>
              <a:rect l="l" t="t" r="r" b="b"/>
              <a:pathLst>
                <a:path w="566420" h="229869">
                  <a:moveTo>
                    <a:pt x="566216" y="0"/>
                  </a:moveTo>
                  <a:lnTo>
                    <a:pt x="566216" y="129197"/>
                  </a:lnTo>
                  <a:lnTo>
                    <a:pt x="0" y="129197"/>
                  </a:lnTo>
                  <a:lnTo>
                    <a:pt x="0" y="229755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77">
              <a:extLst>
                <a:ext uri="{FF2B5EF4-FFF2-40B4-BE49-F238E27FC236}">
                  <a16:creationId xmlns:a16="http://schemas.microsoft.com/office/drawing/2014/main" id="{43A34F94-ECF7-C02B-FE4D-471AD1E9C716}"/>
                </a:ext>
              </a:extLst>
            </p:cNvPr>
            <p:cNvSpPr/>
            <p:nvPr/>
          </p:nvSpPr>
          <p:spPr>
            <a:xfrm>
              <a:off x="4533722" y="2065921"/>
              <a:ext cx="55244" cy="54610"/>
            </a:xfrm>
            <a:custGeom>
              <a:avLst/>
              <a:gdLst/>
              <a:ahLst/>
              <a:cxnLst/>
              <a:rect l="l" t="t" r="r" b="b"/>
              <a:pathLst>
                <a:path w="55245" h="54610">
                  <a:moveTo>
                    <a:pt x="54851" y="0"/>
                  </a:moveTo>
                  <a:lnTo>
                    <a:pt x="0" y="0"/>
                  </a:lnTo>
                  <a:lnTo>
                    <a:pt x="27432" y="54381"/>
                  </a:lnTo>
                  <a:lnTo>
                    <a:pt x="54851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78">
              <a:extLst>
                <a:ext uri="{FF2B5EF4-FFF2-40B4-BE49-F238E27FC236}">
                  <a16:creationId xmlns:a16="http://schemas.microsoft.com/office/drawing/2014/main" id="{3FBB057E-A043-B509-F169-322D0A5D51D0}"/>
                </a:ext>
              </a:extLst>
            </p:cNvPr>
            <p:cNvSpPr/>
            <p:nvPr/>
          </p:nvSpPr>
          <p:spPr>
            <a:xfrm>
              <a:off x="5127370" y="1845233"/>
              <a:ext cx="554355" cy="213995"/>
            </a:xfrm>
            <a:custGeom>
              <a:avLst/>
              <a:gdLst/>
              <a:ahLst/>
              <a:cxnLst/>
              <a:rect l="l" t="t" r="r" b="b"/>
              <a:pathLst>
                <a:path w="554354" h="213994">
                  <a:moveTo>
                    <a:pt x="0" y="0"/>
                  </a:moveTo>
                  <a:lnTo>
                    <a:pt x="0" y="129387"/>
                  </a:lnTo>
                  <a:lnTo>
                    <a:pt x="554316" y="129387"/>
                  </a:lnTo>
                  <a:lnTo>
                    <a:pt x="554316" y="213448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79">
              <a:extLst>
                <a:ext uri="{FF2B5EF4-FFF2-40B4-BE49-F238E27FC236}">
                  <a16:creationId xmlns:a16="http://schemas.microsoft.com/office/drawing/2014/main" id="{2D9EDEC0-1098-F9E3-52DA-182EE7C0DC60}"/>
                </a:ext>
              </a:extLst>
            </p:cNvPr>
            <p:cNvSpPr/>
            <p:nvPr/>
          </p:nvSpPr>
          <p:spPr>
            <a:xfrm>
              <a:off x="5093982" y="1394345"/>
              <a:ext cx="615315" cy="709930"/>
            </a:xfrm>
            <a:custGeom>
              <a:avLst/>
              <a:gdLst/>
              <a:ahLst/>
              <a:cxnLst/>
              <a:rect l="l" t="t" r="r" b="b"/>
              <a:pathLst>
                <a:path w="615314" h="709930">
                  <a:moveTo>
                    <a:pt x="54495" y="0"/>
                  </a:moveTo>
                  <a:lnTo>
                    <a:pt x="0" y="6083"/>
                  </a:lnTo>
                  <a:lnTo>
                    <a:pt x="33388" y="57086"/>
                  </a:lnTo>
                  <a:lnTo>
                    <a:pt x="54495" y="0"/>
                  </a:lnTo>
                  <a:close/>
                </a:path>
                <a:path w="615314" h="709930">
                  <a:moveTo>
                    <a:pt x="615111" y="655281"/>
                  </a:moveTo>
                  <a:lnTo>
                    <a:pt x="560273" y="655281"/>
                  </a:lnTo>
                  <a:lnTo>
                    <a:pt x="587692" y="709663"/>
                  </a:lnTo>
                  <a:lnTo>
                    <a:pt x="615111" y="655281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3" name="object 80">
            <a:extLst>
              <a:ext uri="{FF2B5EF4-FFF2-40B4-BE49-F238E27FC236}">
                <a16:creationId xmlns:a16="http://schemas.microsoft.com/office/drawing/2014/main" id="{3EBB2187-2E4B-0694-3C8D-E5CAFD396DE9}"/>
              </a:ext>
            </a:extLst>
          </p:cNvPr>
          <p:cNvGrpSpPr/>
          <p:nvPr/>
        </p:nvGrpSpPr>
        <p:grpSpPr>
          <a:xfrm>
            <a:off x="4770466" y="2725827"/>
            <a:ext cx="55244" cy="2418715"/>
            <a:chOff x="2800350" y="2892081"/>
            <a:chExt cx="55244" cy="2418715"/>
          </a:xfrm>
        </p:grpSpPr>
        <p:sp>
          <p:nvSpPr>
            <p:cNvPr id="144" name="object 81">
              <a:extLst>
                <a:ext uri="{FF2B5EF4-FFF2-40B4-BE49-F238E27FC236}">
                  <a16:creationId xmlns:a16="http://schemas.microsoft.com/office/drawing/2014/main" id="{704A5DBB-E4CD-9DDD-C233-057B346F23D0}"/>
                </a:ext>
              </a:extLst>
            </p:cNvPr>
            <p:cNvSpPr/>
            <p:nvPr/>
          </p:nvSpPr>
          <p:spPr>
            <a:xfrm>
              <a:off x="2827781" y="2892081"/>
              <a:ext cx="0" cy="2372995"/>
            </a:xfrm>
            <a:custGeom>
              <a:avLst/>
              <a:gdLst/>
              <a:ahLst/>
              <a:cxnLst/>
              <a:rect l="l" t="t" r="r" b="b"/>
              <a:pathLst>
                <a:path h="2372995">
                  <a:moveTo>
                    <a:pt x="0" y="0"/>
                  </a:moveTo>
                  <a:lnTo>
                    <a:pt x="0" y="2372868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82">
              <a:extLst>
                <a:ext uri="{FF2B5EF4-FFF2-40B4-BE49-F238E27FC236}">
                  <a16:creationId xmlns:a16="http://schemas.microsoft.com/office/drawing/2014/main" id="{50CD0DE6-01AF-8FAB-E241-B6D39C2D37C3}"/>
                </a:ext>
              </a:extLst>
            </p:cNvPr>
            <p:cNvSpPr/>
            <p:nvPr/>
          </p:nvSpPr>
          <p:spPr>
            <a:xfrm>
              <a:off x="2800350" y="5255895"/>
              <a:ext cx="55244" cy="54610"/>
            </a:xfrm>
            <a:custGeom>
              <a:avLst/>
              <a:gdLst/>
              <a:ahLst/>
              <a:cxnLst/>
              <a:rect l="l" t="t" r="r" b="b"/>
              <a:pathLst>
                <a:path w="55244" h="54610">
                  <a:moveTo>
                    <a:pt x="54838" y="0"/>
                  </a:moveTo>
                  <a:lnTo>
                    <a:pt x="0" y="0"/>
                  </a:lnTo>
                  <a:lnTo>
                    <a:pt x="27432" y="54368"/>
                  </a:lnTo>
                  <a:lnTo>
                    <a:pt x="54838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6" name="object 83">
            <a:extLst>
              <a:ext uri="{FF2B5EF4-FFF2-40B4-BE49-F238E27FC236}">
                <a16:creationId xmlns:a16="http://schemas.microsoft.com/office/drawing/2014/main" id="{0F4DF995-B8CA-DCF4-E45B-0840225B070C}"/>
              </a:ext>
            </a:extLst>
          </p:cNvPr>
          <p:cNvGrpSpPr/>
          <p:nvPr/>
        </p:nvGrpSpPr>
        <p:grpSpPr>
          <a:xfrm>
            <a:off x="3819502" y="2560410"/>
            <a:ext cx="354965" cy="2225040"/>
            <a:chOff x="1849386" y="2726664"/>
            <a:chExt cx="354965" cy="2225040"/>
          </a:xfrm>
        </p:grpSpPr>
        <p:sp>
          <p:nvSpPr>
            <p:cNvPr id="147" name="object 84">
              <a:extLst>
                <a:ext uri="{FF2B5EF4-FFF2-40B4-BE49-F238E27FC236}">
                  <a16:creationId xmlns:a16="http://schemas.microsoft.com/office/drawing/2014/main" id="{019D9B50-A19E-11CD-E6C3-7F6C81D60AF5}"/>
                </a:ext>
              </a:extLst>
            </p:cNvPr>
            <p:cNvSpPr/>
            <p:nvPr/>
          </p:nvSpPr>
          <p:spPr>
            <a:xfrm>
              <a:off x="2149144" y="2726664"/>
              <a:ext cx="55244" cy="54610"/>
            </a:xfrm>
            <a:custGeom>
              <a:avLst/>
              <a:gdLst/>
              <a:ahLst/>
              <a:cxnLst/>
              <a:rect l="l" t="t" r="r" b="b"/>
              <a:pathLst>
                <a:path w="55244" h="54610">
                  <a:moveTo>
                    <a:pt x="54838" y="0"/>
                  </a:moveTo>
                  <a:lnTo>
                    <a:pt x="0" y="27203"/>
                  </a:lnTo>
                  <a:lnTo>
                    <a:pt x="54838" y="54394"/>
                  </a:lnTo>
                  <a:lnTo>
                    <a:pt x="54838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85">
              <a:extLst>
                <a:ext uri="{FF2B5EF4-FFF2-40B4-BE49-F238E27FC236}">
                  <a16:creationId xmlns:a16="http://schemas.microsoft.com/office/drawing/2014/main" id="{A22E9D39-5FCF-5459-8E9D-3B272856649E}"/>
                </a:ext>
              </a:extLst>
            </p:cNvPr>
            <p:cNvSpPr/>
            <p:nvPr/>
          </p:nvSpPr>
          <p:spPr>
            <a:xfrm>
              <a:off x="1855304" y="2905226"/>
              <a:ext cx="193040" cy="2019300"/>
            </a:xfrm>
            <a:custGeom>
              <a:avLst/>
              <a:gdLst/>
              <a:ahLst/>
              <a:cxnLst/>
              <a:rect l="l" t="t" r="r" b="b"/>
              <a:pathLst>
                <a:path w="193039" h="2019300">
                  <a:moveTo>
                    <a:pt x="0" y="0"/>
                  </a:moveTo>
                  <a:lnTo>
                    <a:pt x="0" y="2018944"/>
                  </a:lnTo>
                  <a:lnTo>
                    <a:pt x="192849" y="2018944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86">
              <a:extLst>
                <a:ext uri="{FF2B5EF4-FFF2-40B4-BE49-F238E27FC236}">
                  <a16:creationId xmlns:a16="http://schemas.microsoft.com/office/drawing/2014/main" id="{9C055625-FD4D-AFB3-8B67-F9EAAD0D1034}"/>
                </a:ext>
              </a:extLst>
            </p:cNvPr>
            <p:cNvSpPr/>
            <p:nvPr/>
          </p:nvSpPr>
          <p:spPr>
            <a:xfrm>
              <a:off x="2039010" y="4896967"/>
              <a:ext cx="55244" cy="54610"/>
            </a:xfrm>
            <a:custGeom>
              <a:avLst/>
              <a:gdLst/>
              <a:ahLst/>
              <a:cxnLst/>
              <a:rect l="l" t="t" r="r" b="b"/>
              <a:pathLst>
                <a:path w="55244" h="54610">
                  <a:moveTo>
                    <a:pt x="0" y="0"/>
                  </a:moveTo>
                  <a:lnTo>
                    <a:pt x="0" y="54381"/>
                  </a:lnTo>
                  <a:lnTo>
                    <a:pt x="54838" y="272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87">
              <a:extLst>
                <a:ext uri="{FF2B5EF4-FFF2-40B4-BE49-F238E27FC236}">
                  <a16:creationId xmlns:a16="http://schemas.microsoft.com/office/drawing/2014/main" id="{8A8F8EC3-8898-25B3-92E5-CB2F9E4B7570}"/>
                </a:ext>
              </a:extLst>
            </p:cNvPr>
            <p:cNvSpPr/>
            <p:nvPr/>
          </p:nvSpPr>
          <p:spPr>
            <a:xfrm>
              <a:off x="1852561" y="2902965"/>
              <a:ext cx="194945" cy="1170305"/>
            </a:xfrm>
            <a:custGeom>
              <a:avLst/>
              <a:gdLst/>
              <a:ahLst/>
              <a:cxnLst/>
              <a:rect l="l" t="t" r="r" b="b"/>
              <a:pathLst>
                <a:path w="194944" h="1170304">
                  <a:moveTo>
                    <a:pt x="0" y="0"/>
                  </a:moveTo>
                  <a:lnTo>
                    <a:pt x="0" y="1170114"/>
                  </a:lnTo>
                  <a:lnTo>
                    <a:pt x="194678" y="1170114"/>
                  </a:lnTo>
                </a:path>
              </a:pathLst>
            </a:custGeom>
            <a:ln w="634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88">
              <a:extLst>
                <a:ext uri="{FF2B5EF4-FFF2-40B4-BE49-F238E27FC236}">
                  <a16:creationId xmlns:a16="http://schemas.microsoft.com/office/drawing/2014/main" id="{8CFEBFB1-0180-D755-A206-4D70FE3D2B77}"/>
                </a:ext>
              </a:extLst>
            </p:cNvPr>
            <p:cNvSpPr/>
            <p:nvPr/>
          </p:nvSpPr>
          <p:spPr>
            <a:xfrm>
              <a:off x="2038096" y="4045876"/>
              <a:ext cx="55244" cy="54610"/>
            </a:xfrm>
            <a:custGeom>
              <a:avLst/>
              <a:gdLst/>
              <a:ahLst/>
              <a:cxnLst/>
              <a:rect l="l" t="t" r="r" b="b"/>
              <a:pathLst>
                <a:path w="55244" h="54610">
                  <a:moveTo>
                    <a:pt x="0" y="0"/>
                  </a:moveTo>
                  <a:lnTo>
                    <a:pt x="0" y="54394"/>
                  </a:lnTo>
                  <a:lnTo>
                    <a:pt x="54838" y="272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89">
              <a:extLst>
                <a:ext uri="{FF2B5EF4-FFF2-40B4-BE49-F238E27FC236}">
                  <a16:creationId xmlns:a16="http://schemas.microsoft.com/office/drawing/2014/main" id="{3E7F597B-E9D9-BC95-078F-062F744318EF}"/>
                </a:ext>
              </a:extLst>
            </p:cNvPr>
            <p:cNvSpPr/>
            <p:nvPr/>
          </p:nvSpPr>
          <p:spPr>
            <a:xfrm>
              <a:off x="1857133" y="2905226"/>
              <a:ext cx="192405" cy="1589405"/>
            </a:xfrm>
            <a:custGeom>
              <a:avLst/>
              <a:gdLst/>
              <a:ahLst/>
              <a:cxnLst/>
              <a:rect l="l" t="t" r="r" b="b"/>
              <a:pathLst>
                <a:path w="192405" h="1589404">
                  <a:moveTo>
                    <a:pt x="0" y="0"/>
                  </a:moveTo>
                  <a:lnTo>
                    <a:pt x="0" y="1589316"/>
                  </a:lnTo>
                  <a:lnTo>
                    <a:pt x="192392" y="1589316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90">
              <a:extLst>
                <a:ext uri="{FF2B5EF4-FFF2-40B4-BE49-F238E27FC236}">
                  <a16:creationId xmlns:a16="http://schemas.microsoft.com/office/drawing/2014/main" id="{345EBDA9-0482-2A95-FE72-FC60D7FCB4A2}"/>
                </a:ext>
              </a:extLst>
            </p:cNvPr>
            <p:cNvSpPr/>
            <p:nvPr/>
          </p:nvSpPr>
          <p:spPr>
            <a:xfrm>
              <a:off x="2040382" y="4467351"/>
              <a:ext cx="55244" cy="54610"/>
            </a:xfrm>
            <a:custGeom>
              <a:avLst/>
              <a:gdLst/>
              <a:ahLst/>
              <a:cxnLst/>
              <a:rect l="l" t="t" r="r" b="b"/>
              <a:pathLst>
                <a:path w="55244" h="54610">
                  <a:moveTo>
                    <a:pt x="0" y="0"/>
                  </a:moveTo>
                  <a:lnTo>
                    <a:pt x="0" y="54381"/>
                  </a:lnTo>
                  <a:lnTo>
                    <a:pt x="54838" y="271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91">
              <a:extLst>
                <a:ext uri="{FF2B5EF4-FFF2-40B4-BE49-F238E27FC236}">
                  <a16:creationId xmlns:a16="http://schemas.microsoft.com/office/drawing/2014/main" id="{35A7161F-02EC-B282-007B-41C5FDA96839}"/>
                </a:ext>
              </a:extLst>
            </p:cNvPr>
            <p:cNvSpPr/>
            <p:nvPr/>
          </p:nvSpPr>
          <p:spPr>
            <a:xfrm>
              <a:off x="1855762" y="2902965"/>
              <a:ext cx="197485" cy="299720"/>
            </a:xfrm>
            <a:custGeom>
              <a:avLst/>
              <a:gdLst/>
              <a:ahLst/>
              <a:cxnLst/>
              <a:rect l="l" t="t" r="r" b="b"/>
              <a:pathLst>
                <a:path w="197485" h="299719">
                  <a:moveTo>
                    <a:pt x="0" y="0"/>
                  </a:moveTo>
                  <a:lnTo>
                    <a:pt x="0" y="299542"/>
                  </a:lnTo>
                  <a:lnTo>
                    <a:pt x="196964" y="299542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92">
              <a:extLst>
                <a:ext uri="{FF2B5EF4-FFF2-40B4-BE49-F238E27FC236}">
                  <a16:creationId xmlns:a16="http://schemas.microsoft.com/office/drawing/2014/main" id="{FBD3F978-75AB-B0F2-D60A-DEC4432C78CA}"/>
                </a:ext>
              </a:extLst>
            </p:cNvPr>
            <p:cNvSpPr/>
            <p:nvPr/>
          </p:nvSpPr>
          <p:spPr>
            <a:xfrm>
              <a:off x="2043582" y="3175330"/>
              <a:ext cx="55244" cy="54610"/>
            </a:xfrm>
            <a:custGeom>
              <a:avLst/>
              <a:gdLst/>
              <a:ahLst/>
              <a:cxnLst/>
              <a:rect l="l" t="t" r="r" b="b"/>
              <a:pathLst>
                <a:path w="55244" h="54610">
                  <a:moveTo>
                    <a:pt x="0" y="0"/>
                  </a:moveTo>
                  <a:lnTo>
                    <a:pt x="0" y="54368"/>
                  </a:lnTo>
                  <a:lnTo>
                    <a:pt x="54838" y="271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93">
              <a:extLst>
                <a:ext uri="{FF2B5EF4-FFF2-40B4-BE49-F238E27FC236}">
                  <a16:creationId xmlns:a16="http://schemas.microsoft.com/office/drawing/2014/main" id="{27481D97-9805-B170-7EE2-DA78BCACD29C}"/>
                </a:ext>
              </a:extLst>
            </p:cNvPr>
            <p:cNvSpPr/>
            <p:nvPr/>
          </p:nvSpPr>
          <p:spPr>
            <a:xfrm>
              <a:off x="1855762" y="2903410"/>
              <a:ext cx="197485" cy="734695"/>
            </a:xfrm>
            <a:custGeom>
              <a:avLst/>
              <a:gdLst/>
              <a:ahLst/>
              <a:cxnLst/>
              <a:rect l="l" t="t" r="r" b="b"/>
              <a:pathLst>
                <a:path w="197485" h="734695">
                  <a:moveTo>
                    <a:pt x="0" y="0"/>
                  </a:moveTo>
                  <a:lnTo>
                    <a:pt x="0" y="734606"/>
                  </a:lnTo>
                  <a:lnTo>
                    <a:pt x="196964" y="734606"/>
                  </a:lnTo>
                </a:path>
              </a:pathLst>
            </a:custGeom>
            <a:ln w="634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94">
              <a:extLst>
                <a:ext uri="{FF2B5EF4-FFF2-40B4-BE49-F238E27FC236}">
                  <a16:creationId xmlns:a16="http://schemas.microsoft.com/office/drawing/2014/main" id="{B1310B17-1B4B-43B3-C682-AB5ABD833C3D}"/>
                </a:ext>
              </a:extLst>
            </p:cNvPr>
            <p:cNvSpPr/>
            <p:nvPr/>
          </p:nvSpPr>
          <p:spPr>
            <a:xfrm>
              <a:off x="2043582" y="3610838"/>
              <a:ext cx="55244" cy="54610"/>
            </a:xfrm>
            <a:custGeom>
              <a:avLst/>
              <a:gdLst/>
              <a:ahLst/>
              <a:cxnLst/>
              <a:rect l="l" t="t" r="r" b="b"/>
              <a:pathLst>
                <a:path w="55244" h="54610">
                  <a:moveTo>
                    <a:pt x="0" y="0"/>
                  </a:moveTo>
                  <a:lnTo>
                    <a:pt x="0" y="54368"/>
                  </a:lnTo>
                  <a:lnTo>
                    <a:pt x="54838" y="271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8" name="object 95">
            <a:extLst>
              <a:ext uri="{FF2B5EF4-FFF2-40B4-BE49-F238E27FC236}">
                <a16:creationId xmlns:a16="http://schemas.microsoft.com/office/drawing/2014/main" id="{8406EB15-F202-DACA-21C2-FF305468E403}"/>
              </a:ext>
            </a:extLst>
          </p:cNvPr>
          <p:cNvGrpSpPr/>
          <p:nvPr/>
        </p:nvGrpSpPr>
        <p:grpSpPr>
          <a:xfrm>
            <a:off x="4771837" y="5442218"/>
            <a:ext cx="55244" cy="181610"/>
            <a:chOff x="2801721" y="5608472"/>
            <a:chExt cx="55244" cy="181610"/>
          </a:xfrm>
        </p:grpSpPr>
        <p:sp>
          <p:nvSpPr>
            <p:cNvPr id="159" name="object 96">
              <a:extLst>
                <a:ext uri="{FF2B5EF4-FFF2-40B4-BE49-F238E27FC236}">
                  <a16:creationId xmlns:a16="http://schemas.microsoft.com/office/drawing/2014/main" id="{A0722689-3A3F-67D5-BEEA-0D64EC6CA6E2}"/>
                </a:ext>
              </a:extLst>
            </p:cNvPr>
            <p:cNvSpPr/>
            <p:nvPr/>
          </p:nvSpPr>
          <p:spPr>
            <a:xfrm>
              <a:off x="2829153" y="5608472"/>
              <a:ext cx="0" cy="136525"/>
            </a:xfrm>
            <a:custGeom>
              <a:avLst/>
              <a:gdLst/>
              <a:ahLst/>
              <a:cxnLst/>
              <a:rect l="l" t="t" r="r" b="b"/>
              <a:pathLst>
                <a:path h="136525">
                  <a:moveTo>
                    <a:pt x="0" y="0"/>
                  </a:moveTo>
                  <a:lnTo>
                    <a:pt x="0" y="135953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97">
              <a:extLst>
                <a:ext uri="{FF2B5EF4-FFF2-40B4-BE49-F238E27FC236}">
                  <a16:creationId xmlns:a16="http://schemas.microsoft.com/office/drawing/2014/main" id="{656544E3-A88B-4BCD-674D-F208DDC56D47}"/>
                </a:ext>
              </a:extLst>
            </p:cNvPr>
            <p:cNvSpPr/>
            <p:nvPr/>
          </p:nvSpPr>
          <p:spPr>
            <a:xfrm>
              <a:off x="2801721" y="5735358"/>
              <a:ext cx="55244" cy="54610"/>
            </a:xfrm>
            <a:custGeom>
              <a:avLst/>
              <a:gdLst/>
              <a:ahLst/>
              <a:cxnLst/>
              <a:rect l="l" t="t" r="r" b="b"/>
              <a:pathLst>
                <a:path w="55244" h="54610">
                  <a:moveTo>
                    <a:pt x="54851" y="0"/>
                  </a:moveTo>
                  <a:lnTo>
                    <a:pt x="0" y="0"/>
                  </a:lnTo>
                  <a:lnTo>
                    <a:pt x="27431" y="54381"/>
                  </a:lnTo>
                  <a:lnTo>
                    <a:pt x="54851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50206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6644E-DF31-73B7-EF24-37235FE60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spc="-15" dirty="0">
                <a:solidFill>
                  <a:srgbClr val="231F20"/>
                </a:solidFill>
                <a:latin typeface="Times New Roman"/>
                <a:cs typeface="Times New Roman"/>
              </a:rPr>
              <a:t>Applied</a:t>
            </a:r>
            <a:r>
              <a:rPr lang="en-IN" sz="3600" b="1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IN" sz="3600" b="1" spc="-5" dirty="0">
                <a:solidFill>
                  <a:srgbClr val="231F20"/>
                </a:solidFill>
                <a:latin typeface="Times New Roman"/>
                <a:cs typeface="Times New Roman"/>
              </a:rPr>
              <a:t>Methodology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8DF4C-3919-1EA9-166F-6F761EEAE21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0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Traﬃc</a:t>
            </a:r>
            <a:r>
              <a:rPr lang="en-US" sz="20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ﬂow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is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 complex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 amalgamation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heterogenous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traﬃc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ﬂeet. Thus,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traﬃc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pattern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prediction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modelling could </a:t>
            </a:r>
            <a:r>
              <a:rPr lang="en-US" sz="2000" cap="none" spc="-2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be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an </a:t>
            </a:r>
            <a:r>
              <a:rPr lang="en-US" sz="20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easy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eﬃcient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congestion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prediction approach.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However,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depending </a:t>
            </a:r>
            <a:r>
              <a:rPr lang="en-US" sz="20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on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 data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 characteristics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and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quality, </a:t>
            </a:r>
            <a:r>
              <a:rPr lang="en-US" sz="2000" cap="none" spc="-2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diﬀerent</a:t>
            </a:r>
            <a:r>
              <a:rPr lang="en-US" sz="2000" cap="none" spc="-4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classes</a:t>
            </a:r>
            <a:r>
              <a:rPr lang="en-US" sz="2000" cap="none" spc="-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lang="en-US" sz="2000" cap="none" spc="-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AI</a:t>
            </a:r>
            <a:r>
              <a:rPr lang="en-US" sz="2000" cap="none" spc="-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are</a:t>
            </a:r>
            <a:r>
              <a:rPr lang="en-US" sz="20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applied</a:t>
            </a:r>
            <a:r>
              <a:rPr lang="en-US" sz="2000" cap="none" spc="-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in</a:t>
            </a:r>
            <a:r>
              <a:rPr lang="en-US" sz="2000" cap="none" spc="-4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various</a:t>
            </a:r>
            <a:r>
              <a:rPr lang="en-US" sz="2000" cap="none" spc="-4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studies.</a:t>
            </a:r>
            <a:r>
              <a:rPr lang="en-US" sz="20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Figure</a:t>
            </a:r>
            <a:r>
              <a:rPr lang="en-US" sz="2000" cap="none" spc="-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25" dirty="0">
                <a:solidFill>
                  <a:srgbClr val="231F20"/>
                </a:solidFill>
                <a:latin typeface="Times New Roman"/>
                <a:cs typeface="Times New Roman"/>
                <a:hlinkClick r:id="rId2" action="ppaction://hlinksldjump"/>
              </a:rPr>
              <a:t>3 </a:t>
            </a:r>
            <a:r>
              <a:rPr lang="en-US" sz="2000" cap="none" spc="-24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shows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 main</a:t>
            </a:r>
            <a:r>
              <a:rPr lang="en-US" sz="20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branches—probabilistic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 reasoning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lang="en-US" sz="20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machine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learning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(ML).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Machine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learning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 comprised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lang="en-US" sz="2000" cap="none" spc="-2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both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shallow </a:t>
            </a:r>
            <a:r>
              <a:rPr lang="en-US" sz="20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deep learning algorithms.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However,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with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progress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this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article,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these sections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were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subdivided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into</a:t>
            </a:r>
            <a:r>
              <a:rPr lang="en-US" sz="2000" cap="none" spc="7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detailed</a:t>
            </a:r>
            <a:r>
              <a:rPr lang="en-US" sz="2000" cap="none" spc="8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algorithms</a:t>
            </a:r>
          </a:p>
          <a:p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440492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object 46">
            <a:extLst>
              <a:ext uri="{FF2B5EF4-FFF2-40B4-BE49-F238E27FC236}">
                <a16:creationId xmlns:a16="http://schemas.microsoft.com/office/drawing/2014/main" id="{674725FC-E28D-422B-4D3E-29CC8AC1A4D2}"/>
              </a:ext>
            </a:extLst>
          </p:cNvPr>
          <p:cNvSpPr txBox="1"/>
          <p:nvPr/>
        </p:nvSpPr>
        <p:spPr>
          <a:xfrm>
            <a:off x="2387599" y="3274139"/>
            <a:ext cx="1802016" cy="498213"/>
          </a:xfrm>
          <a:prstGeom prst="rect">
            <a:avLst/>
          </a:prstGeom>
          <a:ln w="6350">
            <a:solidFill>
              <a:srgbClr val="231F2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marL="217804" marR="161290" indent="-48895">
              <a:lnSpc>
                <a:spcPct val="100000"/>
              </a:lnSpc>
              <a:spcBef>
                <a:spcPts val="45"/>
              </a:spcBef>
            </a:pPr>
            <a:r>
              <a:rPr sz="1600" dirty="0">
                <a:solidFill>
                  <a:srgbClr val="231F20"/>
                </a:solidFill>
                <a:latin typeface="Times New Roman"/>
                <a:cs typeface="Times New Roman"/>
              </a:rPr>
              <a:t>Pro</a:t>
            </a:r>
            <a:r>
              <a:rPr sz="1600" spc="10" dirty="0">
                <a:solidFill>
                  <a:srgbClr val="231F20"/>
                </a:solidFill>
                <a:latin typeface="Times New Roman"/>
                <a:cs typeface="Times New Roman"/>
              </a:rPr>
              <a:t>b</a:t>
            </a:r>
            <a:r>
              <a:rPr sz="1600" spc="-15" dirty="0">
                <a:solidFill>
                  <a:srgbClr val="231F20"/>
                </a:solidFill>
                <a:latin typeface="Times New Roman"/>
                <a:cs typeface="Times New Roman"/>
              </a:rPr>
              <a:t>ab</a:t>
            </a:r>
            <a:r>
              <a:rPr sz="1600" spc="-5" dirty="0">
                <a:solidFill>
                  <a:srgbClr val="231F20"/>
                </a:solidFill>
                <a:latin typeface="Times New Roman"/>
                <a:cs typeface="Times New Roman"/>
              </a:rPr>
              <a:t>i</a:t>
            </a:r>
            <a:r>
              <a:rPr sz="1600" spc="-20" dirty="0">
                <a:solidFill>
                  <a:srgbClr val="231F20"/>
                </a:solidFill>
                <a:latin typeface="Times New Roman"/>
                <a:cs typeface="Times New Roman"/>
              </a:rPr>
              <a:t>l</a:t>
            </a:r>
            <a:r>
              <a:rPr sz="1600" spc="-15" dirty="0">
                <a:solidFill>
                  <a:srgbClr val="231F20"/>
                </a:solidFill>
                <a:latin typeface="Times New Roman"/>
                <a:cs typeface="Times New Roman"/>
              </a:rPr>
              <a:t>i</a:t>
            </a:r>
            <a:r>
              <a:rPr sz="1600" spc="-25" dirty="0">
                <a:solidFill>
                  <a:srgbClr val="231F20"/>
                </a:solidFill>
                <a:latin typeface="Times New Roman"/>
                <a:cs typeface="Times New Roman"/>
              </a:rPr>
              <a:t>s</a:t>
            </a:r>
            <a:r>
              <a:rPr sz="1600" spc="15" dirty="0">
                <a:solidFill>
                  <a:srgbClr val="231F20"/>
                </a:solidFill>
                <a:latin typeface="Times New Roman"/>
                <a:cs typeface="Times New Roman"/>
              </a:rPr>
              <a:t>t</a:t>
            </a:r>
            <a:r>
              <a:rPr sz="1600" spc="-10" dirty="0">
                <a:solidFill>
                  <a:srgbClr val="231F20"/>
                </a:solidFill>
                <a:latin typeface="Times New Roman"/>
                <a:cs typeface="Times New Roman"/>
              </a:rPr>
              <a:t>i</a:t>
            </a:r>
            <a:r>
              <a:rPr sz="1600" spc="-15" dirty="0">
                <a:solidFill>
                  <a:srgbClr val="231F20"/>
                </a:solidFill>
                <a:latin typeface="Times New Roman"/>
                <a:cs typeface="Times New Roman"/>
              </a:rPr>
              <a:t>c</a:t>
            </a:r>
            <a:r>
              <a:rPr lang="en-US" sz="1600" spc="-15" dirty="0">
                <a:solidFill>
                  <a:srgbClr val="231F20"/>
                </a:solidFill>
                <a:latin typeface="Times New Roman"/>
                <a:cs typeface="Times New Roman"/>
              </a:rPr>
              <a:t>    </a:t>
            </a:r>
            <a:r>
              <a:rPr sz="1600" spc="-5" dirty="0">
                <a:solidFill>
                  <a:srgbClr val="231F20"/>
                </a:solidFill>
                <a:latin typeface="Times New Roman"/>
                <a:cs typeface="Times New Roman"/>
              </a:rPr>
              <a:t>reasoning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58" name="object 47">
            <a:extLst>
              <a:ext uri="{FF2B5EF4-FFF2-40B4-BE49-F238E27FC236}">
                <a16:creationId xmlns:a16="http://schemas.microsoft.com/office/drawing/2014/main" id="{6193E9DF-FBBC-726D-822E-D0CF32C62BC0}"/>
              </a:ext>
            </a:extLst>
          </p:cNvPr>
          <p:cNvSpPr txBox="1"/>
          <p:nvPr/>
        </p:nvSpPr>
        <p:spPr>
          <a:xfrm>
            <a:off x="5020933" y="3354572"/>
            <a:ext cx="2150134" cy="223779"/>
          </a:xfrm>
          <a:prstGeom prst="rect">
            <a:avLst/>
          </a:prstGeom>
          <a:ln w="6350">
            <a:solidFill>
              <a:srgbClr val="231F20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255904" marR="102870" indent="-165735">
              <a:lnSpc>
                <a:spcPct val="100000"/>
              </a:lnSpc>
              <a:spcBef>
                <a:spcPts val="65"/>
              </a:spcBef>
            </a:pPr>
            <a:r>
              <a:rPr sz="1400" spc="-65" dirty="0">
                <a:solidFill>
                  <a:srgbClr val="231F20"/>
                </a:solidFill>
                <a:latin typeface="Times New Roman"/>
                <a:cs typeface="Times New Roman"/>
              </a:rPr>
              <a:t>S</a:t>
            </a:r>
            <a:r>
              <a:rPr sz="1400" spc="15" dirty="0">
                <a:solidFill>
                  <a:srgbClr val="231F20"/>
                </a:solidFill>
                <a:latin typeface="Times New Roman"/>
                <a:cs typeface="Times New Roman"/>
              </a:rPr>
              <a:t>h</a:t>
            </a:r>
            <a:r>
              <a:rPr sz="1400" spc="-10" dirty="0">
                <a:solidFill>
                  <a:srgbClr val="231F20"/>
                </a:solidFill>
                <a:latin typeface="Times New Roman"/>
                <a:cs typeface="Times New Roman"/>
              </a:rPr>
              <a:t>all</a:t>
            </a:r>
            <a:r>
              <a:rPr sz="1400" spc="-30" dirty="0">
                <a:solidFill>
                  <a:srgbClr val="231F20"/>
                </a:solidFill>
                <a:latin typeface="Times New Roman"/>
                <a:cs typeface="Times New Roman"/>
              </a:rPr>
              <a:t>ow</a:t>
            </a:r>
            <a:r>
              <a:rPr sz="1400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31F20"/>
                </a:solidFill>
                <a:latin typeface="Times New Roman"/>
                <a:cs typeface="Times New Roman"/>
              </a:rPr>
              <a:t>ma</a:t>
            </a:r>
            <a:r>
              <a:rPr sz="1400" spc="-5" dirty="0">
                <a:solidFill>
                  <a:srgbClr val="231F20"/>
                </a:solidFill>
                <a:latin typeface="Times New Roman"/>
                <a:cs typeface="Times New Roman"/>
              </a:rPr>
              <a:t>c</a:t>
            </a:r>
            <a:r>
              <a:rPr sz="1400" spc="5" dirty="0">
                <a:solidFill>
                  <a:srgbClr val="231F20"/>
                </a:solidFill>
                <a:latin typeface="Times New Roman"/>
                <a:cs typeface="Times New Roman"/>
              </a:rPr>
              <a:t>hine  </a:t>
            </a:r>
            <a:r>
              <a:rPr sz="1400" dirty="0">
                <a:solidFill>
                  <a:srgbClr val="231F20"/>
                </a:solidFill>
                <a:latin typeface="Times New Roman"/>
                <a:cs typeface="Times New Roman"/>
              </a:rPr>
              <a:t>learning</a:t>
            </a:r>
            <a:endParaRPr sz="1400" dirty="0">
              <a:latin typeface="Times New Roman"/>
              <a:cs typeface="Times New Roman"/>
            </a:endParaRPr>
          </a:p>
        </p:txBody>
      </p:sp>
      <p:grpSp>
        <p:nvGrpSpPr>
          <p:cNvPr id="60" name="object 49">
            <a:extLst>
              <a:ext uri="{FF2B5EF4-FFF2-40B4-BE49-F238E27FC236}">
                <a16:creationId xmlns:a16="http://schemas.microsoft.com/office/drawing/2014/main" id="{E7D475E6-0685-E4F7-D33D-D3DD95F268E0}"/>
              </a:ext>
            </a:extLst>
          </p:cNvPr>
          <p:cNvGrpSpPr/>
          <p:nvPr/>
        </p:nvGrpSpPr>
        <p:grpSpPr>
          <a:xfrm>
            <a:off x="2992582" y="1504605"/>
            <a:ext cx="5694218" cy="1791812"/>
            <a:chOff x="4380102" y="1107782"/>
            <a:chExt cx="2137410" cy="229870"/>
          </a:xfrm>
        </p:grpSpPr>
        <p:sp>
          <p:nvSpPr>
            <p:cNvPr id="61" name="object 50">
              <a:extLst>
                <a:ext uri="{FF2B5EF4-FFF2-40B4-BE49-F238E27FC236}">
                  <a16:creationId xmlns:a16="http://schemas.microsoft.com/office/drawing/2014/main" id="{41E2976E-1AA4-4102-2BB9-9CCAD6A5A2B3}"/>
                </a:ext>
              </a:extLst>
            </p:cNvPr>
            <p:cNvSpPr/>
            <p:nvPr/>
          </p:nvSpPr>
          <p:spPr>
            <a:xfrm>
              <a:off x="5448541" y="1107782"/>
              <a:ext cx="0" cy="189865"/>
            </a:xfrm>
            <a:custGeom>
              <a:avLst/>
              <a:gdLst/>
              <a:ahLst/>
              <a:cxnLst/>
              <a:rect l="l" t="t" r="r" b="b"/>
              <a:pathLst>
                <a:path h="189865">
                  <a:moveTo>
                    <a:pt x="0" y="0"/>
                  </a:moveTo>
                  <a:lnTo>
                    <a:pt x="0" y="189712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51">
              <a:extLst>
                <a:ext uri="{FF2B5EF4-FFF2-40B4-BE49-F238E27FC236}">
                  <a16:creationId xmlns:a16="http://schemas.microsoft.com/office/drawing/2014/main" id="{00181D8E-9F88-1C2E-E8BE-834178DAEC0F}"/>
                </a:ext>
              </a:extLst>
            </p:cNvPr>
            <p:cNvSpPr/>
            <p:nvPr/>
          </p:nvSpPr>
          <p:spPr>
            <a:xfrm>
              <a:off x="5427814" y="1290649"/>
              <a:ext cx="41910" cy="41275"/>
            </a:xfrm>
            <a:custGeom>
              <a:avLst/>
              <a:gdLst/>
              <a:ahLst/>
              <a:cxnLst/>
              <a:rect l="l" t="t" r="r" b="b"/>
              <a:pathLst>
                <a:path w="41910" h="41275">
                  <a:moveTo>
                    <a:pt x="41440" y="0"/>
                  </a:moveTo>
                  <a:lnTo>
                    <a:pt x="0" y="0"/>
                  </a:lnTo>
                  <a:lnTo>
                    <a:pt x="20726" y="41097"/>
                  </a:lnTo>
                  <a:lnTo>
                    <a:pt x="4144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52">
              <a:extLst>
                <a:ext uri="{FF2B5EF4-FFF2-40B4-BE49-F238E27FC236}">
                  <a16:creationId xmlns:a16="http://schemas.microsoft.com/office/drawing/2014/main" id="{4157196A-B357-6F86-BEB5-53898DC21D13}"/>
                </a:ext>
              </a:extLst>
            </p:cNvPr>
            <p:cNvSpPr/>
            <p:nvPr/>
          </p:nvSpPr>
          <p:spPr>
            <a:xfrm>
              <a:off x="4400829" y="1158125"/>
              <a:ext cx="2095500" cy="145415"/>
            </a:xfrm>
            <a:custGeom>
              <a:avLst/>
              <a:gdLst/>
              <a:ahLst/>
              <a:cxnLst/>
              <a:rect l="l" t="t" r="r" b="b"/>
              <a:pathLst>
                <a:path w="2095500" h="145415">
                  <a:moveTo>
                    <a:pt x="0" y="0"/>
                  </a:moveTo>
                  <a:lnTo>
                    <a:pt x="2095411" y="0"/>
                  </a:lnTo>
                </a:path>
                <a:path w="2095500" h="145415">
                  <a:moveTo>
                    <a:pt x="0" y="0"/>
                  </a:moveTo>
                  <a:lnTo>
                    <a:pt x="0" y="144856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53">
              <a:extLst>
                <a:ext uri="{FF2B5EF4-FFF2-40B4-BE49-F238E27FC236}">
                  <a16:creationId xmlns:a16="http://schemas.microsoft.com/office/drawing/2014/main" id="{09D4843C-D8D5-76AF-C5A2-1DDBBBFBC813}"/>
                </a:ext>
              </a:extLst>
            </p:cNvPr>
            <p:cNvSpPr/>
            <p:nvPr/>
          </p:nvSpPr>
          <p:spPr>
            <a:xfrm>
              <a:off x="4380102" y="1296123"/>
              <a:ext cx="41910" cy="41275"/>
            </a:xfrm>
            <a:custGeom>
              <a:avLst/>
              <a:gdLst/>
              <a:ahLst/>
              <a:cxnLst/>
              <a:rect l="l" t="t" r="r" b="b"/>
              <a:pathLst>
                <a:path w="41910" h="41275">
                  <a:moveTo>
                    <a:pt x="41440" y="0"/>
                  </a:moveTo>
                  <a:lnTo>
                    <a:pt x="0" y="0"/>
                  </a:lnTo>
                  <a:lnTo>
                    <a:pt x="20726" y="41097"/>
                  </a:lnTo>
                  <a:lnTo>
                    <a:pt x="4144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54">
              <a:extLst>
                <a:ext uri="{FF2B5EF4-FFF2-40B4-BE49-F238E27FC236}">
                  <a16:creationId xmlns:a16="http://schemas.microsoft.com/office/drawing/2014/main" id="{FF76B9EA-AE4D-398A-E1A2-4CF228054CBD}"/>
                </a:ext>
              </a:extLst>
            </p:cNvPr>
            <p:cNvSpPr/>
            <p:nvPr/>
          </p:nvSpPr>
          <p:spPr>
            <a:xfrm>
              <a:off x="6496240" y="1158125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0"/>
                  </a:moveTo>
                  <a:lnTo>
                    <a:pt x="0" y="139369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55">
              <a:extLst>
                <a:ext uri="{FF2B5EF4-FFF2-40B4-BE49-F238E27FC236}">
                  <a16:creationId xmlns:a16="http://schemas.microsoft.com/office/drawing/2014/main" id="{DDB3F01D-9654-E5FE-24FA-A47ED3D4F523}"/>
                </a:ext>
              </a:extLst>
            </p:cNvPr>
            <p:cNvSpPr/>
            <p:nvPr/>
          </p:nvSpPr>
          <p:spPr>
            <a:xfrm>
              <a:off x="6475526" y="1290649"/>
              <a:ext cx="41910" cy="41275"/>
            </a:xfrm>
            <a:custGeom>
              <a:avLst/>
              <a:gdLst/>
              <a:ahLst/>
              <a:cxnLst/>
              <a:rect l="l" t="t" r="r" b="b"/>
              <a:pathLst>
                <a:path w="41909" h="41275">
                  <a:moveTo>
                    <a:pt x="41440" y="0"/>
                  </a:moveTo>
                  <a:lnTo>
                    <a:pt x="0" y="0"/>
                  </a:lnTo>
                  <a:lnTo>
                    <a:pt x="20713" y="41097"/>
                  </a:lnTo>
                  <a:lnTo>
                    <a:pt x="4144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48">
            <a:extLst>
              <a:ext uri="{FF2B5EF4-FFF2-40B4-BE49-F238E27FC236}">
                <a16:creationId xmlns:a16="http://schemas.microsoft.com/office/drawing/2014/main" id="{19BE751A-6661-58F7-2FE0-45442E86A397}"/>
              </a:ext>
            </a:extLst>
          </p:cNvPr>
          <p:cNvSpPr txBox="1"/>
          <p:nvPr/>
        </p:nvSpPr>
        <p:spPr>
          <a:xfrm>
            <a:off x="7584668" y="3479681"/>
            <a:ext cx="2090924" cy="254557"/>
          </a:xfrm>
          <a:prstGeom prst="rect">
            <a:avLst/>
          </a:prstGeom>
          <a:ln w="6350">
            <a:solidFill>
              <a:srgbClr val="231F20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244475" marR="127000" indent="-110489">
              <a:lnSpc>
                <a:spcPct val="100000"/>
              </a:lnSpc>
              <a:spcBef>
                <a:spcPts val="65"/>
              </a:spcBef>
            </a:pPr>
            <a:r>
              <a:rPr sz="1400" spc="5" dirty="0">
                <a:solidFill>
                  <a:srgbClr val="231F20"/>
                </a:solidFill>
                <a:latin typeface="Times New Roman"/>
                <a:cs typeface="Times New Roman"/>
              </a:rPr>
              <a:t>D</a:t>
            </a:r>
            <a:r>
              <a:rPr sz="1400" spc="-15" dirty="0">
                <a:solidFill>
                  <a:srgbClr val="231F20"/>
                </a:solidFill>
                <a:latin typeface="Times New Roman"/>
                <a:cs typeface="Times New Roman"/>
              </a:rPr>
              <a:t>e</a:t>
            </a:r>
            <a:r>
              <a:rPr sz="1400" spc="-5" dirty="0">
                <a:solidFill>
                  <a:srgbClr val="231F20"/>
                </a:solidFill>
                <a:latin typeface="Times New Roman"/>
                <a:cs typeface="Times New Roman"/>
              </a:rPr>
              <a:t>e</a:t>
            </a:r>
            <a:r>
              <a:rPr sz="1400" dirty="0">
                <a:solidFill>
                  <a:srgbClr val="231F20"/>
                </a:solidFill>
                <a:latin typeface="Times New Roman"/>
                <a:cs typeface="Times New Roman"/>
              </a:rPr>
              <a:t>p</a:t>
            </a:r>
            <a:r>
              <a:rPr sz="1400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31F20"/>
                </a:solidFill>
                <a:latin typeface="Times New Roman"/>
                <a:cs typeface="Times New Roman"/>
              </a:rPr>
              <a:t>mac</a:t>
            </a:r>
            <a:r>
              <a:rPr sz="1600" dirty="0">
                <a:solidFill>
                  <a:srgbClr val="231F20"/>
                </a:solidFill>
                <a:latin typeface="Times New Roman"/>
                <a:cs typeface="Times New Roman"/>
              </a:rPr>
              <a:t>hine</a:t>
            </a:r>
            <a:r>
              <a:rPr sz="1400" dirty="0">
                <a:solidFill>
                  <a:srgbClr val="231F20"/>
                </a:solidFill>
                <a:latin typeface="Times New Roman"/>
                <a:cs typeface="Times New Roman"/>
              </a:rPr>
              <a:t>  learning</a:t>
            </a:r>
            <a:endParaRPr sz="700" dirty="0">
              <a:latin typeface="Times New Roman"/>
              <a:cs typeface="Times New Roman"/>
            </a:endParaRPr>
          </a:p>
        </p:txBody>
      </p:sp>
      <p:sp>
        <p:nvSpPr>
          <p:cNvPr id="69" name="object 45">
            <a:extLst>
              <a:ext uri="{FF2B5EF4-FFF2-40B4-BE49-F238E27FC236}">
                <a16:creationId xmlns:a16="http://schemas.microsoft.com/office/drawing/2014/main" id="{03575DC0-07D2-2737-B3A9-FE75065D135A}"/>
              </a:ext>
            </a:extLst>
          </p:cNvPr>
          <p:cNvSpPr txBox="1"/>
          <p:nvPr/>
        </p:nvSpPr>
        <p:spPr>
          <a:xfrm>
            <a:off x="4849953" y="1191810"/>
            <a:ext cx="2090924" cy="293029"/>
          </a:xfrm>
          <a:prstGeom prst="rect">
            <a:avLst/>
          </a:prstGeom>
          <a:ln w="6350">
            <a:solidFill>
              <a:srgbClr val="231F2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25"/>
              </a:spcBef>
            </a:pPr>
            <a:r>
              <a:rPr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spc="5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pc="-5" dirty="0">
                <a:solidFill>
                  <a:srgbClr val="231F20"/>
                </a:solidFill>
                <a:latin typeface="Times New Roman"/>
                <a:cs typeface="Times New Roman"/>
              </a:rPr>
              <a:t>tif</a:t>
            </a:r>
            <a:r>
              <a:rPr spc="-10" dirty="0">
                <a:solidFill>
                  <a:srgbClr val="231F20"/>
                </a:solidFill>
                <a:latin typeface="Times New Roman"/>
                <a:cs typeface="Times New Roman"/>
              </a:rPr>
              <a:t>icial</a:t>
            </a:r>
            <a:r>
              <a:rPr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pc="5" dirty="0">
                <a:solidFill>
                  <a:srgbClr val="231F20"/>
                </a:solidFill>
                <a:latin typeface="Times New Roman"/>
                <a:cs typeface="Times New Roman"/>
              </a:rPr>
              <a:t>i</a:t>
            </a:r>
            <a:r>
              <a:rPr dirty="0">
                <a:solidFill>
                  <a:srgbClr val="231F20"/>
                </a:solidFill>
                <a:latin typeface="Times New Roman"/>
                <a:cs typeface="Times New Roman"/>
              </a:rPr>
              <a:t>n</a:t>
            </a:r>
            <a:r>
              <a:rPr spc="10" dirty="0">
                <a:solidFill>
                  <a:srgbClr val="231F20"/>
                </a:solidFill>
                <a:latin typeface="Times New Roman"/>
                <a:cs typeface="Times New Roman"/>
              </a:rPr>
              <a:t>t</a:t>
            </a:r>
            <a:r>
              <a:rPr spc="-20" dirty="0">
                <a:solidFill>
                  <a:srgbClr val="231F20"/>
                </a:solidFill>
                <a:latin typeface="Times New Roman"/>
                <a:cs typeface="Times New Roman"/>
              </a:rPr>
              <a:t>e</a:t>
            </a:r>
            <a:r>
              <a:rPr spc="-15" dirty="0">
                <a:solidFill>
                  <a:srgbClr val="231F20"/>
                </a:solidFill>
                <a:latin typeface="Times New Roman"/>
                <a:cs typeface="Times New Roman"/>
              </a:rPr>
              <a:t>lli</a:t>
            </a:r>
            <a:r>
              <a:rPr spc="-35" dirty="0">
                <a:solidFill>
                  <a:srgbClr val="231F20"/>
                </a:solidFill>
                <a:latin typeface="Times New Roman"/>
                <a:cs typeface="Times New Roman"/>
              </a:rPr>
              <a:t>g</a:t>
            </a:r>
            <a:r>
              <a:rPr spc="-5" dirty="0">
                <a:solidFill>
                  <a:srgbClr val="231F20"/>
                </a:solidFill>
                <a:latin typeface="Times New Roman"/>
                <a:cs typeface="Times New Roman"/>
              </a:rPr>
              <a:t>ence</a:t>
            </a:r>
            <a:endParaRPr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80639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1716588-FB06-B583-ADE0-A6FEEFD91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231F20"/>
                </a:solidFill>
                <a:latin typeface="Times New Roman"/>
                <a:cs typeface="Times New Roman"/>
              </a:rPr>
              <a:t>Journal</a:t>
            </a:r>
            <a:r>
              <a:rPr lang="en-US" sz="3600" spc="-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3600" spc="-15" dirty="0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lang="en-US" sz="3600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3600" spc="-5" dirty="0">
                <a:solidFill>
                  <a:srgbClr val="231F20"/>
                </a:solidFill>
                <a:latin typeface="Times New Roman"/>
                <a:cs typeface="Times New Roman"/>
              </a:rPr>
              <a:t>Advanced</a:t>
            </a:r>
            <a:r>
              <a:rPr lang="en-US" sz="3600" spc="-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3600" spc="5" dirty="0">
                <a:solidFill>
                  <a:srgbClr val="231F20"/>
                </a:solidFill>
                <a:latin typeface="Times New Roman"/>
                <a:cs typeface="Times New Roman"/>
              </a:rPr>
              <a:t>Transportation</a:t>
            </a:r>
            <a:br>
              <a:rPr lang="en-US" sz="3600" dirty="0">
                <a:latin typeface="Times New Roman"/>
                <a:cs typeface="Times New Roman"/>
              </a:rPr>
            </a:br>
            <a:endParaRPr lang="en-US" dirty="0"/>
          </a:p>
        </p:txBody>
      </p:sp>
      <p:grpSp>
        <p:nvGrpSpPr>
          <p:cNvPr id="8" name="object 5">
            <a:extLst>
              <a:ext uri="{FF2B5EF4-FFF2-40B4-BE49-F238E27FC236}">
                <a16:creationId xmlns:a16="http://schemas.microsoft.com/office/drawing/2014/main" id="{FA2AA530-8EE6-0852-2720-6FFC04D28538}"/>
              </a:ext>
            </a:extLst>
          </p:cNvPr>
          <p:cNvGrpSpPr/>
          <p:nvPr/>
        </p:nvGrpSpPr>
        <p:grpSpPr>
          <a:xfrm>
            <a:off x="3714679" y="2785939"/>
            <a:ext cx="3368040" cy="267335"/>
            <a:chOff x="2159660" y="1355597"/>
            <a:chExt cx="3368040" cy="267335"/>
          </a:xfrm>
        </p:grpSpPr>
        <p:sp>
          <p:nvSpPr>
            <p:cNvPr id="9" name="object 6">
              <a:extLst>
                <a:ext uri="{FF2B5EF4-FFF2-40B4-BE49-F238E27FC236}">
                  <a16:creationId xmlns:a16="http://schemas.microsoft.com/office/drawing/2014/main" id="{8DC47E67-7DFA-0048-A03B-592C7C361383}"/>
                </a:ext>
              </a:extLst>
            </p:cNvPr>
            <p:cNvSpPr/>
            <p:nvPr/>
          </p:nvSpPr>
          <p:spPr>
            <a:xfrm>
              <a:off x="3228263" y="1358772"/>
              <a:ext cx="0" cy="217170"/>
            </a:xfrm>
            <a:custGeom>
              <a:avLst/>
              <a:gdLst/>
              <a:ahLst/>
              <a:cxnLst/>
              <a:rect l="l" t="t" r="r" b="b"/>
              <a:pathLst>
                <a:path h="217169">
                  <a:moveTo>
                    <a:pt x="0" y="0"/>
                  </a:moveTo>
                  <a:lnTo>
                    <a:pt x="0" y="217068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7">
              <a:extLst>
                <a:ext uri="{FF2B5EF4-FFF2-40B4-BE49-F238E27FC236}">
                  <a16:creationId xmlns:a16="http://schemas.microsoft.com/office/drawing/2014/main" id="{FA5F1134-907C-2C42-AD59-A3849ED53818}"/>
                </a:ext>
              </a:extLst>
            </p:cNvPr>
            <p:cNvSpPr/>
            <p:nvPr/>
          </p:nvSpPr>
          <p:spPr>
            <a:xfrm>
              <a:off x="3200019" y="1566506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5">
                  <a:moveTo>
                    <a:pt x="56489" y="0"/>
                  </a:moveTo>
                  <a:lnTo>
                    <a:pt x="0" y="0"/>
                  </a:lnTo>
                  <a:lnTo>
                    <a:pt x="28244" y="56019"/>
                  </a:lnTo>
                  <a:lnTo>
                    <a:pt x="56489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8">
              <a:extLst>
                <a:ext uri="{FF2B5EF4-FFF2-40B4-BE49-F238E27FC236}">
                  <a16:creationId xmlns:a16="http://schemas.microsoft.com/office/drawing/2014/main" id="{FA3761A0-3B0F-1055-97EF-89898FCC7F54}"/>
                </a:ext>
              </a:extLst>
            </p:cNvPr>
            <p:cNvSpPr/>
            <p:nvPr/>
          </p:nvSpPr>
          <p:spPr>
            <a:xfrm>
              <a:off x="2187905" y="1358772"/>
              <a:ext cx="3336290" cy="213360"/>
            </a:xfrm>
            <a:custGeom>
              <a:avLst/>
              <a:gdLst/>
              <a:ahLst/>
              <a:cxnLst/>
              <a:rect l="l" t="t" r="r" b="b"/>
              <a:pathLst>
                <a:path w="3336290" h="213359">
                  <a:moveTo>
                    <a:pt x="0" y="0"/>
                  </a:moveTo>
                  <a:lnTo>
                    <a:pt x="3336201" y="0"/>
                  </a:lnTo>
                </a:path>
                <a:path w="3336290" h="213359">
                  <a:moveTo>
                    <a:pt x="0" y="0"/>
                  </a:moveTo>
                  <a:lnTo>
                    <a:pt x="0" y="212864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9">
              <a:extLst>
                <a:ext uri="{FF2B5EF4-FFF2-40B4-BE49-F238E27FC236}">
                  <a16:creationId xmlns:a16="http://schemas.microsoft.com/office/drawing/2014/main" id="{A3DD4F63-3E71-9133-25F3-34387F45B046}"/>
                </a:ext>
              </a:extLst>
            </p:cNvPr>
            <p:cNvSpPr/>
            <p:nvPr/>
          </p:nvSpPr>
          <p:spPr>
            <a:xfrm>
              <a:off x="2159660" y="1562315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5">
                  <a:moveTo>
                    <a:pt x="56489" y="0"/>
                  </a:moveTo>
                  <a:lnTo>
                    <a:pt x="0" y="0"/>
                  </a:lnTo>
                  <a:lnTo>
                    <a:pt x="28244" y="56019"/>
                  </a:lnTo>
                  <a:lnTo>
                    <a:pt x="56489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0">
              <a:extLst>
                <a:ext uri="{FF2B5EF4-FFF2-40B4-BE49-F238E27FC236}">
                  <a16:creationId xmlns:a16="http://schemas.microsoft.com/office/drawing/2014/main" id="{0094B718-FCC4-8A34-8BF9-E1C42AF5CBEE}"/>
                </a:ext>
              </a:extLst>
            </p:cNvPr>
            <p:cNvSpPr/>
            <p:nvPr/>
          </p:nvSpPr>
          <p:spPr>
            <a:xfrm>
              <a:off x="4343933" y="1368106"/>
              <a:ext cx="0" cy="205740"/>
            </a:xfrm>
            <a:custGeom>
              <a:avLst/>
              <a:gdLst/>
              <a:ahLst/>
              <a:cxnLst/>
              <a:rect l="l" t="t" r="r" b="b"/>
              <a:pathLst>
                <a:path h="205740">
                  <a:moveTo>
                    <a:pt x="0" y="0"/>
                  </a:moveTo>
                  <a:lnTo>
                    <a:pt x="0" y="205409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1">
              <a:extLst>
                <a:ext uri="{FF2B5EF4-FFF2-40B4-BE49-F238E27FC236}">
                  <a16:creationId xmlns:a16="http://schemas.microsoft.com/office/drawing/2014/main" id="{3893806B-97AC-3EBE-F8B1-10324B1AAD6B}"/>
                </a:ext>
              </a:extLst>
            </p:cNvPr>
            <p:cNvSpPr/>
            <p:nvPr/>
          </p:nvSpPr>
          <p:spPr>
            <a:xfrm>
              <a:off x="4315701" y="1564182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5">
                  <a:moveTo>
                    <a:pt x="56476" y="0"/>
                  </a:moveTo>
                  <a:lnTo>
                    <a:pt x="0" y="0"/>
                  </a:lnTo>
                  <a:lnTo>
                    <a:pt x="28232" y="56019"/>
                  </a:lnTo>
                  <a:lnTo>
                    <a:pt x="56476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2">
            <a:extLst>
              <a:ext uri="{FF2B5EF4-FFF2-40B4-BE49-F238E27FC236}">
                <a16:creationId xmlns:a16="http://schemas.microsoft.com/office/drawing/2014/main" id="{AD2FF7EB-749C-8451-A655-CBCF29495BE5}"/>
              </a:ext>
            </a:extLst>
          </p:cNvPr>
          <p:cNvSpPr txBox="1"/>
          <p:nvPr/>
        </p:nvSpPr>
        <p:spPr>
          <a:xfrm>
            <a:off x="6710261" y="3079813"/>
            <a:ext cx="868044" cy="512320"/>
          </a:xfrm>
          <a:prstGeom prst="rect">
            <a:avLst/>
          </a:prstGeom>
          <a:ln w="6350">
            <a:solidFill>
              <a:srgbClr val="231F20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635"/>
              </a:spcBef>
            </a:pPr>
            <a:r>
              <a:rPr sz="1400" spc="-40" dirty="0">
                <a:solidFill>
                  <a:srgbClr val="231F20"/>
                </a:solidFill>
                <a:latin typeface="Times New Roman"/>
                <a:cs typeface="Times New Roman"/>
              </a:rPr>
              <a:t>B</a:t>
            </a:r>
            <a:r>
              <a:rPr sz="1400" spc="-45" dirty="0">
                <a:solidFill>
                  <a:srgbClr val="231F20"/>
                </a:solidFill>
                <a:latin typeface="Times New Roman"/>
                <a:cs typeface="Times New Roman"/>
              </a:rPr>
              <a:t>ay</a:t>
            </a:r>
            <a:r>
              <a:rPr sz="1400" spc="-25" dirty="0">
                <a:solidFill>
                  <a:srgbClr val="231F20"/>
                </a:solidFill>
                <a:latin typeface="Times New Roman"/>
                <a:cs typeface="Times New Roman"/>
              </a:rPr>
              <a:t>e</a:t>
            </a:r>
            <a:r>
              <a:rPr sz="1400" spc="-20" dirty="0">
                <a:solidFill>
                  <a:srgbClr val="231F20"/>
                </a:solidFill>
                <a:latin typeface="Times New Roman"/>
                <a:cs typeface="Times New Roman"/>
              </a:rPr>
              <a:t>s</a:t>
            </a:r>
            <a:r>
              <a:rPr sz="1400" spc="-10" dirty="0">
                <a:solidFill>
                  <a:srgbClr val="231F20"/>
                </a:solidFill>
                <a:latin typeface="Times New Roman"/>
                <a:cs typeface="Times New Roman"/>
              </a:rPr>
              <a:t>i</a:t>
            </a:r>
            <a:r>
              <a:rPr sz="1400" spc="-15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sz="1400" spc="35" dirty="0">
                <a:solidFill>
                  <a:srgbClr val="231F20"/>
                </a:solidFill>
                <a:latin typeface="Times New Roman"/>
                <a:cs typeface="Times New Roman"/>
              </a:rPr>
              <a:t>n</a:t>
            </a:r>
            <a:r>
              <a:rPr sz="1400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400" spc="30" dirty="0">
                <a:solidFill>
                  <a:srgbClr val="231F20"/>
                </a:solidFill>
                <a:latin typeface="Times New Roman"/>
                <a:cs typeface="Times New Roman"/>
              </a:rPr>
              <a:t>n</a:t>
            </a:r>
            <a:r>
              <a:rPr sz="1400" spc="-20" dirty="0">
                <a:solidFill>
                  <a:srgbClr val="231F20"/>
                </a:solidFill>
                <a:latin typeface="Times New Roman"/>
                <a:cs typeface="Times New Roman"/>
              </a:rPr>
              <a:t>e</a:t>
            </a:r>
            <a:r>
              <a:rPr sz="1400" spc="20" dirty="0">
                <a:solidFill>
                  <a:srgbClr val="231F20"/>
                </a:solidFill>
                <a:latin typeface="Times New Roman"/>
                <a:cs typeface="Times New Roman"/>
              </a:rPr>
              <a:t>t</a:t>
            </a:r>
            <a:r>
              <a:rPr sz="1400" spc="-40" dirty="0">
                <a:solidFill>
                  <a:srgbClr val="231F20"/>
                </a:solidFill>
                <a:latin typeface="Times New Roman"/>
                <a:cs typeface="Times New Roman"/>
              </a:rPr>
              <a:t>w</a:t>
            </a:r>
            <a:r>
              <a:rPr sz="1400" spc="-5" dirty="0">
                <a:solidFill>
                  <a:srgbClr val="231F20"/>
                </a:solidFill>
                <a:latin typeface="Times New Roman"/>
                <a:cs typeface="Times New Roman"/>
              </a:rPr>
              <a:t>o</a:t>
            </a:r>
            <a:r>
              <a:rPr sz="1400" spc="25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1400" spc="-5" dirty="0">
                <a:solidFill>
                  <a:srgbClr val="231F20"/>
                </a:solidFill>
                <a:latin typeface="Times New Roman"/>
                <a:cs typeface="Times New Roman"/>
              </a:rPr>
              <a:t>k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6" name="object 13">
            <a:extLst>
              <a:ext uri="{FF2B5EF4-FFF2-40B4-BE49-F238E27FC236}">
                <a16:creationId xmlns:a16="http://schemas.microsoft.com/office/drawing/2014/main" id="{A4481B2E-5B8D-D5A6-5F6E-A9417B2E5F5A}"/>
              </a:ext>
            </a:extLst>
          </p:cNvPr>
          <p:cNvSpPr txBox="1"/>
          <p:nvPr/>
        </p:nvSpPr>
        <p:spPr>
          <a:xfrm>
            <a:off x="4858743" y="2213513"/>
            <a:ext cx="1092835" cy="368049"/>
          </a:xfrm>
          <a:prstGeom prst="rect">
            <a:avLst/>
          </a:prstGeom>
          <a:ln w="6350">
            <a:solidFill>
              <a:srgbClr val="231F2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350"/>
              </a:spcBef>
            </a:pPr>
            <a:r>
              <a:rPr sz="1050" spc="-10" dirty="0">
                <a:solidFill>
                  <a:srgbClr val="231F20"/>
                </a:solidFill>
                <a:latin typeface="Times New Roman"/>
                <a:cs typeface="Times New Roman"/>
              </a:rPr>
              <a:t>Probabilistic</a:t>
            </a:r>
            <a:r>
              <a:rPr sz="1050" spc="-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050" spc="-5" dirty="0">
                <a:solidFill>
                  <a:srgbClr val="231F20"/>
                </a:solidFill>
                <a:latin typeface="Times New Roman"/>
                <a:cs typeface="Times New Roman"/>
              </a:rPr>
              <a:t>reasoning</a:t>
            </a:r>
            <a:endParaRPr sz="1050" dirty="0">
              <a:latin typeface="Times New Roman"/>
              <a:cs typeface="Times New Roman"/>
            </a:endParaRPr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AE29615A-54E8-578A-9A03-E09F1BE01DB0}"/>
              </a:ext>
            </a:extLst>
          </p:cNvPr>
          <p:cNvSpPr txBox="1"/>
          <p:nvPr/>
        </p:nvSpPr>
        <p:spPr>
          <a:xfrm>
            <a:off x="3246772" y="3020914"/>
            <a:ext cx="866775" cy="541815"/>
          </a:xfrm>
          <a:prstGeom prst="rect">
            <a:avLst/>
          </a:prstGeom>
          <a:ln w="6350">
            <a:solidFill>
              <a:srgbClr val="231F20"/>
            </a:solidFill>
          </a:ln>
        </p:spPr>
        <p:txBody>
          <a:bodyPr vert="horz" wrap="square" lIns="0" tIns="79375" rIns="0" bIns="0" rtlCol="0">
            <a:spAutoFit/>
          </a:bodyPr>
          <a:lstStyle/>
          <a:p>
            <a:pPr marL="204470">
              <a:lnSpc>
                <a:spcPct val="100000"/>
              </a:lnSpc>
              <a:spcBef>
                <a:spcPts val="625"/>
              </a:spcBef>
            </a:pPr>
            <a:r>
              <a:rPr sz="1400" spc="-45" dirty="0">
                <a:solidFill>
                  <a:srgbClr val="231F20"/>
                </a:solidFill>
                <a:latin typeface="Times New Roman"/>
                <a:cs typeface="Times New Roman"/>
              </a:rPr>
              <a:t>F</a:t>
            </a:r>
            <a:r>
              <a:rPr sz="1400" spc="15" dirty="0">
                <a:solidFill>
                  <a:srgbClr val="231F20"/>
                </a:solidFill>
                <a:latin typeface="Times New Roman"/>
                <a:cs typeface="Times New Roman"/>
              </a:rPr>
              <a:t>u</a:t>
            </a:r>
            <a:r>
              <a:rPr sz="1400" spc="-25" dirty="0">
                <a:solidFill>
                  <a:srgbClr val="231F20"/>
                </a:solidFill>
                <a:latin typeface="Times New Roman"/>
                <a:cs typeface="Times New Roman"/>
              </a:rPr>
              <a:t>zzy</a:t>
            </a:r>
            <a:r>
              <a:rPr sz="800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231F20"/>
                </a:solidFill>
                <a:latin typeface="Times New Roman"/>
                <a:cs typeface="Times New Roman"/>
              </a:rPr>
              <a:t>logic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18" name="object 15">
            <a:extLst>
              <a:ext uri="{FF2B5EF4-FFF2-40B4-BE49-F238E27FC236}">
                <a16:creationId xmlns:a16="http://schemas.microsoft.com/office/drawing/2014/main" id="{E4D82A10-ABAA-E486-CC22-E7BF76D1E20E}"/>
              </a:ext>
            </a:extLst>
          </p:cNvPr>
          <p:cNvSpPr txBox="1"/>
          <p:nvPr/>
        </p:nvSpPr>
        <p:spPr>
          <a:xfrm>
            <a:off x="4239102" y="3044610"/>
            <a:ext cx="1127342" cy="576440"/>
          </a:xfrm>
          <a:prstGeom prst="rect">
            <a:avLst/>
          </a:prstGeom>
          <a:ln w="6350">
            <a:solidFill>
              <a:srgbClr val="231F2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304165" marR="115570" indent="-204470">
              <a:lnSpc>
                <a:spcPct val="100000"/>
              </a:lnSpc>
              <a:spcBef>
                <a:spcPts val="175"/>
              </a:spcBef>
            </a:pPr>
            <a:r>
              <a:rPr sz="1200" spc="20" dirty="0">
                <a:solidFill>
                  <a:srgbClr val="231F20"/>
                </a:solidFill>
                <a:latin typeface="Times New Roman"/>
                <a:cs typeface="Times New Roman"/>
              </a:rPr>
              <a:t>H</a:t>
            </a:r>
            <a:r>
              <a:rPr sz="1200" spc="5" dirty="0">
                <a:solidFill>
                  <a:srgbClr val="231F20"/>
                </a:solidFill>
                <a:latin typeface="Times New Roman"/>
                <a:cs typeface="Times New Roman"/>
              </a:rPr>
              <a:t>idde</a:t>
            </a:r>
            <a:r>
              <a:rPr sz="1200" spc="10" dirty="0">
                <a:solidFill>
                  <a:srgbClr val="231F20"/>
                </a:solidFill>
                <a:latin typeface="Times New Roman"/>
                <a:cs typeface="Times New Roman"/>
              </a:rPr>
              <a:t>n</a:t>
            </a:r>
            <a:r>
              <a:rPr sz="1200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231F20"/>
                </a:solidFill>
                <a:latin typeface="Times New Roman"/>
                <a:cs typeface="Times New Roman"/>
              </a:rPr>
              <a:t>m</a:t>
            </a:r>
            <a:r>
              <a:rPr sz="1200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sz="1200" spc="5" dirty="0">
                <a:solidFill>
                  <a:srgbClr val="231F20"/>
                </a:solidFill>
                <a:latin typeface="Times New Roman"/>
                <a:cs typeface="Times New Roman"/>
              </a:rPr>
              <a:t>rk</a:t>
            </a:r>
            <a:r>
              <a:rPr sz="1200" spc="-10" dirty="0">
                <a:solidFill>
                  <a:srgbClr val="231F20"/>
                </a:solidFill>
                <a:latin typeface="Times New Roman"/>
                <a:cs typeface="Times New Roman"/>
              </a:rPr>
              <a:t>o</a:t>
            </a:r>
            <a:r>
              <a:rPr sz="1200" spc="-20" dirty="0">
                <a:solidFill>
                  <a:srgbClr val="231F20"/>
                </a:solidFill>
                <a:latin typeface="Times New Roman"/>
                <a:cs typeface="Times New Roman"/>
              </a:rPr>
              <a:t>v  </a:t>
            </a:r>
            <a:r>
              <a:rPr sz="1200" dirty="0">
                <a:solidFill>
                  <a:srgbClr val="231F20"/>
                </a:solidFill>
                <a:latin typeface="Times New Roman"/>
                <a:cs typeface="Times New Roman"/>
              </a:rPr>
              <a:t>model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19" name="object 16">
            <a:extLst>
              <a:ext uri="{FF2B5EF4-FFF2-40B4-BE49-F238E27FC236}">
                <a16:creationId xmlns:a16="http://schemas.microsoft.com/office/drawing/2014/main" id="{31034661-2147-086C-051F-8DCCC5F228CD}"/>
              </a:ext>
            </a:extLst>
          </p:cNvPr>
          <p:cNvSpPr txBox="1"/>
          <p:nvPr/>
        </p:nvSpPr>
        <p:spPr>
          <a:xfrm>
            <a:off x="5539581" y="3088365"/>
            <a:ext cx="868044" cy="573875"/>
          </a:xfrm>
          <a:prstGeom prst="rect">
            <a:avLst/>
          </a:prstGeom>
          <a:ln w="6350">
            <a:solidFill>
              <a:srgbClr val="231F2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304800" marR="80010" indent="-240665">
              <a:lnSpc>
                <a:spcPct val="100000"/>
              </a:lnSpc>
              <a:spcBef>
                <a:spcPts val="155"/>
              </a:spcBef>
            </a:pPr>
            <a:r>
              <a:rPr sz="1100" spc="-15" dirty="0">
                <a:solidFill>
                  <a:srgbClr val="231F20"/>
                </a:solidFill>
                <a:latin typeface="Times New Roman"/>
                <a:cs typeface="Times New Roman"/>
              </a:rPr>
              <a:t>G</a:t>
            </a:r>
            <a:r>
              <a:rPr sz="1100" spc="-25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sz="1100" spc="-5" dirty="0">
                <a:solidFill>
                  <a:srgbClr val="231F20"/>
                </a:solidFill>
                <a:latin typeface="Times New Roman"/>
                <a:cs typeface="Times New Roman"/>
              </a:rPr>
              <a:t>us</a:t>
            </a:r>
            <a:r>
              <a:rPr sz="1100" spc="-15" dirty="0">
                <a:solidFill>
                  <a:srgbClr val="231F20"/>
                </a:solidFill>
                <a:latin typeface="Times New Roman"/>
                <a:cs typeface="Times New Roman"/>
              </a:rPr>
              <a:t>si</a:t>
            </a:r>
            <a:r>
              <a:rPr sz="1100" spc="-25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sz="1100" spc="35" dirty="0">
                <a:solidFill>
                  <a:srgbClr val="231F20"/>
                </a:solidFill>
                <a:latin typeface="Times New Roman"/>
                <a:cs typeface="Times New Roman"/>
              </a:rPr>
              <a:t>n</a:t>
            </a:r>
            <a:r>
              <a:rPr sz="1100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231F20"/>
                </a:solidFill>
                <a:latin typeface="Times New Roman"/>
                <a:cs typeface="Times New Roman"/>
              </a:rPr>
              <a:t>mix</a:t>
            </a:r>
            <a:r>
              <a:rPr sz="1100" spc="-10" dirty="0">
                <a:solidFill>
                  <a:srgbClr val="231F20"/>
                </a:solidFill>
                <a:latin typeface="Times New Roman"/>
                <a:cs typeface="Times New Roman"/>
              </a:rPr>
              <a:t>t</a:t>
            </a:r>
            <a:r>
              <a:rPr sz="1100" spc="25" dirty="0">
                <a:solidFill>
                  <a:srgbClr val="231F20"/>
                </a:solidFill>
                <a:latin typeface="Times New Roman"/>
                <a:cs typeface="Times New Roman"/>
              </a:rPr>
              <a:t>u</a:t>
            </a:r>
            <a:r>
              <a:rPr sz="1100" spc="5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1100" spc="-15" dirty="0">
                <a:solidFill>
                  <a:srgbClr val="231F20"/>
                </a:solidFill>
                <a:latin typeface="Times New Roman"/>
                <a:cs typeface="Times New Roman"/>
              </a:rPr>
              <a:t>e  </a:t>
            </a:r>
            <a:r>
              <a:rPr sz="1400" dirty="0">
                <a:solidFill>
                  <a:srgbClr val="231F20"/>
                </a:solidFill>
                <a:latin typeface="Times New Roman"/>
                <a:cs typeface="Times New Roman"/>
              </a:rPr>
              <a:t>model</a:t>
            </a:r>
            <a:endParaRPr sz="800" dirty="0">
              <a:latin typeface="Times New Roman"/>
              <a:cs typeface="Times New Roman"/>
            </a:endParaRPr>
          </a:p>
        </p:txBody>
      </p:sp>
      <p:grpSp>
        <p:nvGrpSpPr>
          <p:cNvPr id="20" name="object 17">
            <a:extLst>
              <a:ext uri="{FF2B5EF4-FFF2-40B4-BE49-F238E27FC236}">
                <a16:creationId xmlns:a16="http://schemas.microsoft.com/office/drawing/2014/main" id="{552391F6-7491-3941-D92C-FAB1BA1A73CA}"/>
              </a:ext>
            </a:extLst>
          </p:cNvPr>
          <p:cNvGrpSpPr/>
          <p:nvPr/>
        </p:nvGrpSpPr>
        <p:grpSpPr>
          <a:xfrm>
            <a:off x="5363272" y="2607422"/>
            <a:ext cx="1759585" cy="462280"/>
            <a:chOff x="3785286" y="1181378"/>
            <a:chExt cx="1759585" cy="462280"/>
          </a:xfrm>
        </p:grpSpPr>
        <p:sp>
          <p:nvSpPr>
            <p:cNvPr id="21" name="object 18">
              <a:extLst>
                <a:ext uri="{FF2B5EF4-FFF2-40B4-BE49-F238E27FC236}">
                  <a16:creationId xmlns:a16="http://schemas.microsoft.com/office/drawing/2014/main" id="{A58E2E14-26A1-050D-67A4-FD70AB428CF8}"/>
                </a:ext>
              </a:extLst>
            </p:cNvPr>
            <p:cNvSpPr/>
            <p:nvPr/>
          </p:nvSpPr>
          <p:spPr>
            <a:xfrm>
              <a:off x="5516105" y="1358772"/>
              <a:ext cx="0" cy="238125"/>
            </a:xfrm>
            <a:custGeom>
              <a:avLst/>
              <a:gdLst/>
              <a:ahLst/>
              <a:cxnLst/>
              <a:rect l="l" t="t" r="r" b="b"/>
              <a:pathLst>
                <a:path h="238125">
                  <a:moveTo>
                    <a:pt x="0" y="0"/>
                  </a:moveTo>
                  <a:lnTo>
                    <a:pt x="0" y="237617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9">
              <a:extLst>
                <a:ext uri="{FF2B5EF4-FFF2-40B4-BE49-F238E27FC236}">
                  <a16:creationId xmlns:a16="http://schemas.microsoft.com/office/drawing/2014/main" id="{C2BFF232-70DC-2E54-8664-C3343C734542}"/>
                </a:ext>
              </a:extLst>
            </p:cNvPr>
            <p:cNvSpPr/>
            <p:nvPr/>
          </p:nvSpPr>
          <p:spPr>
            <a:xfrm>
              <a:off x="5487860" y="1587054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56489" y="0"/>
                  </a:moveTo>
                  <a:lnTo>
                    <a:pt x="0" y="0"/>
                  </a:lnTo>
                  <a:lnTo>
                    <a:pt x="28244" y="56019"/>
                  </a:lnTo>
                  <a:lnTo>
                    <a:pt x="56489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0">
              <a:extLst>
                <a:ext uri="{FF2B5EF4-FFF2-40B4-BE49-F238E27FC236}">
                  <a16:creationId xmlns:a16="http://schemas.microsoft.com/office/drawing/2014/main" id="{4BEEC105-30C8-263E-3E29-3955CFE10882}"/>
                </a:ext>
              </a:extLst>
            </p:cNvPr>
            <p:cNvSpPr/>
            <p:nvPr/>
          </p:nvSpPr>
          <p:spPr>
            <a:xfrm>
              <a:off x="3788461" y="1181378"/>
              <a:ext cx="0" cy="185420"/>
            </a:xfrm>
            <a:custGeom>
              <a:avLst/>
              <a:gdLst/>
              <a:ahLst/>
              <a:cxnLst/>
              <a:rect l="l" t="t" r="r" b="b"/>
              <a:pathLst>
                <a:path h="185419">
                  <a:moveTo>
                    <a:pt x="0" y="0"/>
                  </a:moveTo>
                  <a:lnTo>
                    <a:pt x="0" y="185331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716694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802</TotalTime>
  <Words>1029</Words>
  <Application>Microsoft Office PowerPoint</Application>
  <PresentationFormat>Widescreen</PresentationFormat>
  <Paragraphs>131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Times New Roman</vt:lpstr>
      <vt:lpstr>Tw Cen MT</vt:lpstr>
      <vt:lpstr>Droplet</vt:lpstr>
      <vt:lpstr>Traffic Management</vt:lpstr>
      <vt:lpstr>PowerPoint Presentation</vt:lpstr>
      <vt:lpstr>Introduction </vt:lpstr>
      <vt:lpstr>general Layout </vt:lpstr>
      <vt:lpstr>Data Source </vt:lpstr>
      <vt:lpstr>PowerPoint Presentation</vt:lpstr>
      <vt:lpstr>Applied Methodology</vt:lpstr>
      <vt:lpstr>PowerPoint Presentation</vt:lpstr>
      <vt:lpstr>Journal of Advanced Transportation </vt:lpstr>
      <vt:lpstr>Future Direction</vt:lpstr>
      <vt:lpstr>Conclusions </vt:lpstr>
      <vt:lpstr>PowerPoint Presentation</vt:lpstr>
      <vt:lpstr>Thank You 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Management</dc:title>
  <dc:creator>Santhosh Kumar M</dc:creator>
  <cp:lastModifiedBy>STUDENT</cp:lastModifiedBy>
  <cp:revision>5</cp:revision>
  <dcterms:created xsi:type="dcterms:W3CDTF">2023-10-10T13:04:43Z</dcterms:created>
  <dcterms:modified xsi:type="dcterms:W3CDTF">2023-10-11T06:28:31Z</dcterms:modified>
</cp:coreProperties>
</file>