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3" r:id="rId7"/>
    <p:sldId id="1301" r:id="rId8"/>
    <p:sldId id="1302"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5882" autoAdjust="0"/>
  </p:normalViewPr>
  <p:slideViewPr>
    <p:cSldViewPr snapToGrid="0">
      <p:cViewPr>
        <p:scale>
          <a:sx n="100" d="100"/>
          <a:sy n="100" d="100"/>
        </p:scale>
        <p:origin x="822" y="396"/>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C6D17F0-9996-A89B-248E-566B405A1CE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9BE32C4-AD4B-4EA5-D44D-B31DB234AF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38D423D4-ACC9-B364-96CD-10DEC9236F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169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3F009F3-0A59-9E71-F542-7D39711D30E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E9D9D5D-B9BD-1107-5038-A21C0E8181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0EA5347F-7B1E-3946-C584-4EEB1E888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97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fif"/><Relationship Id="rId4" Type="http://schemas.openxmlformats.org/officeDocument/2006/relationships/image" Target="../media/image7.jfif"/></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Air+Quality" TargetMode="External"/><Relationship Id="rId7" Type="http://schemas.openxmlformats.org/officeDocument/2006/relationships/hyperlink" Target="https://arxiv.org/abs/2005.042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eeexplore.ieee.org/document/8917455" TargetMode="External"/><Relationship Id="rId5" Type="http://schemas.openxmlformats.org/officeDocument/2006/relationships/hyperlink" Target="https://www.sciencedirect.com/science/article/pii/S1877050919305296" TargetMode="External"/><Relationship Id="rId4" Type="http://schemas.openxmlformats.org/officeDocument/2006/relationships/hyperlink" Target="https://www.epa.gov/outdoor-air-quality-dat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301576" y="2504872"/>
            <a:ext cx="6090524" cy="707886"/>
          </a:xfrm>
          <a:prstGeom prst="rect">
            <a:avLst/>
          </a:prstGeom>
          <a:noFill/>
        </p:spPr>
        <p:txBody>
          <a:bodyPr wrap="square" rtlCol="0">
            <a:spAutoFit/>
          </a:bodyPr>
          <a:lstStyle/>
          <a:p>
            <a:pPr algn="r"/>
            <a:r>
              <a:rPr lang="en-GB" sz="4000" dirty="0" smtClean="0"/>
              <a:t>Air Quality prediction</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195908" y="3636208"/>
            <a:ext cx="3855417" cy="1816266"/>
          </a:xfrm>
          <a:prstGeom prst="rect">
            <a:avLst/>
          </a:prstGeom>
          <a:noFill/>
        </p:spPr>
        <p:txBody>
          <a:bodyPr wrap="square" rtlCol="0">
            <a:spAutoFit/>
          </a:bodyPr>
          <a:lstStyle/>
          <a:p>
            <a:r>
              <a:rPr lang="en-US" dirty="0" smtClean="0">
                <a:solidFill>
                  <a:schemeClr val="bg1"/>
                </a:solidFill>
              </a:rPr>
              <a:t>Arjun College Of Technology</a:t>
            </a:r>
          </a:p>
          <a:p>
            <a:endParaRPr lang="en-US" dirty="0">
              <a:solidFill>
                <a:schemeClr val="bg1"/>
              </a:solidFill>
            </a:endParaRPr>
          </a:p>
          <a:p>
            <a:r>
              <a:rPr lang="en-IN" dirty="0" err="1" smtClean="0">
                <a:solidFill>
                  <a:schemeClr val="bg1"/>
                </a:solidFill>
              </a:rPr>
              <a:t>Panthangi.Santhosh</a:t>
            </a:r>
            <a:r>
              <a:rPr lang="en-IN" dirty="0" smtClean="0">
                <a:solidFill>
                  <a:schemeClr val="bg1"/>
                </a:solidFill>
              </a:rPr>
              <a:t> Kumar</a:t>
            </a:r>
          </a:p>
          <a:p>
            <a:r>
              <a:rPr lang="en-IN" dirty="0" err="1" smtClean="0">
                <a:solidFill>
                  <a:schemeClr val="bg1"/>
                </a:solidFill>
              </a:rPr>
              <a:t>Yanamala.Ganesh</a:t>
            </a:r>
            <a:endParaRPr lang="en-IN" dirty="0" smtClean="0">
              <a:solidFill>
                <a:schemeClr val="bg1"/>
              </a:solidFill>
            </a:endParaRPr>
          </a:p>
          <a:p>
            <a:r>
              <a:rPr lang="en-IN" dirty="0" err="1" smtClean="0">
                <a:solidFill>
                  <a:schemeClr val="bg1"/>
                </a:solidFill>
              </a:rPr>
              <a:t>Dumpa.Chaithanya</a:t>
            </a:r>
            <a:endParaRPr lang="en-IN" dirty="0" smtClean="0">
              <a:solidFill>
                <a:schemeClr val="bg1"/>
              </a:solidFill>
            </a:endParaRPr>
          </a:p>
          <a:p>
            <a:r>
              <a:rPr lang="en-IN" dirty="0" err="1" smtClean="0">
                <a:solidFill>
                  <a:schemeClr val="bg1"/>
                </a:solidFill>
              </a:rPr>
              <a:t>Thombarapu.Kumar</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175567"/>
          </a:xfrm>
          <a:prstGeom prst="rect">
            <a:avLst/>
          </a:prstGeom>
          <a:noFill/>
        </p:spPr>
        <p:txBody>
          <a:bodyPr wrap="square" rtlCol="0">
            <a:spAutoFit/>
          </a:bodyPr>
          <a:lstStyle/>
          <a:p>
            <a:pPr algn="just"/>
            <a:r>
              <a:rPr lang="en-GB" sz="1800" dirty="0"/>
              <a:t>Air quality significantly affects public health and the environment, especially in urban areas. Pollutants like PM2.5, PM10, nitrogen dioxide (NO2), carbon monoxide (CO), ozone (O3), and </a:t>
            </a:r>
            <a:r>
              <a:rPr lang="en-GB" sz="1800" dirty="0" err="1"/>
              <a:t>sulfur</a:t>
            </a:r>
            <a:r>
              <a:rPr lang="en-GB" sz="1800" dirty="0"/>
              <a:t> dioxide (SO2) contribute to serious health problems such as respiratory and heart diseases. Predicting air quality accurately is difficult due to the many factors involved, including pollution sources, weather conditions, and location.</a:t>
            </a:r>
          </a:p>
          <a:p>
            <a:pPr algn="just"/>
            <a:r>
              <a:rPr lang="en-GB" sz="1800" b="1" dirty="0"/>
              <a:t>Project Objective:</a:t>
            </a:r>
            <a:r>
              <a:rPr lang="en-GB" sz="1800" dirty="0"/>
              <a:t> The goal is to create a model that predicts air quality levels (e.g., PM2.5, NO2, O3) using environmental, weather, and human activity data. This will help in making informed decisions for public health, policy, and urban planning.</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Key Objectives:</a:t>
            </a:r>
            <a:br>
              <a:rPr lang="en-US" sz="1800" dirty="0">
                <a:latin typeface="+mn-lt"/>
              </a:rPr>
            </a:br>
            <a:r>
              <a:rPr lang="en-GB" sz="1100" b="1" dirty="0"/>
              <a:t>Enable Real-Time </a:t>
            </a:r>
            <a:r>
              <a:rPr lang="en-GB" sz="1100" b="1" dirty="0" smtClean="0"/>
              <a:t>Forecasting</a:t>
            </a:r>
          </a:p>
          <a:p>
            <a:pPr marL="231642" indent="-231642">
              <a:spcAft>
                <a:spcPts val="800"/>
              </a:spcAft>
              <a:buFont typeface="Arial" panose="020B0604020202020204" pitchFamily="34" charset="0"/>
              <a:buChar char="•"/>
            </a:pPr>
            <a:r>
              <a:rPr lang="en-GB" sz="1100" b="1" dirty="0"/>
              <a:t>Develop an Accurate Prediction Model</a:t>
            </a:r>
            <a:r>
              <a:rPr lang="en-GB" sz="1100" dirty="0" smtClean="0"/>
              <a:t>:</a:t>
            </a:r>
          </a:p>
          <a:p>
            <a:pPr marL="231642" indent="-231642">
              <a:spcAft>
                <a:spcPts val="800"/>
              </a:spcAft>
              <a:buFont typeface="Arial" panose="020B0604020202020204" pitchFamily="34" charset="0"/>
              <a:buChar char="•"/>
            </a:pPr>
            <a:r>
              <a:rPr lang="en-GB" sz="1100" b="1" dirty="0"/>
              <a:t>Improve Urban Planning</a:t>
            </a:r>
            <a:r>
              <a:rPr lang="en-GB" sz="1100" dirty="0"/>
              <a:t>:</a:t>
            </a:r>
            <a:endParaRPr lang="en-US" sz="11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524D2BE-8658-427D-0635-BB0DC569032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23E81D8-49B8-FE8A-2EF7-81557E1E3114}"/>
              </a:ext>
            </a:extLst>
          </p:cNvPr>
          <p:cNvSpPr txBox="1"/>
          <p:nvPr/>
        </p:nvSpPr>
        <p:spPr>
          <a:xfrm>
            <a:off x="210314" y="1451569"/>
            <a:ext cx="10435915" cy="5243295"/>
          </a:xfrm>
          <a:prstGeom prst="rect">
            <a:avLst/>
          </a:prstGeom>
          <a:noFill/>
        </p:spPr>
        <p:txBody>
          <a:bodyPr wrap="square" rtlCol="0">
            <a:spAutoFit/>
          </a:bodyPr>
          <a:lstStyle/>
          <a:p>
            <a:pPr>
              <a:spcAft>
                <a:spcPts val="800"/>
              </a:spcAft>
            </a:pPr>
            <a:endParaRPr lang="en-US" sz="1800" dirty="0" smtClean="0">
              <a:latin typeface="+mn-lt"/>
            </a:endParaRPr>
          </a:p>
          <a:p>
            <a:r>
              <a:rPr lang="en-GB" b="1" dirty="0"/>
              <a:t>Data Collection</a:t>
            </a:r>
            <a:r>
              <a:rPr lang="en-GB" dirty="0"/>
              <a:t>:</a:t>
            </a:r>
          </a:p>
          <a:p>
            <a:pPr lvl="1"/>
            <a:r>
              <a:rPr lang="en-GB" dirty="0"/>
              <a:t>Gather historical data from sources like air quality stations, weather forecasts, traffic patterns, and pollution sources.</a:t>
            </a:r>
          </a:p>
          <a:p>
            <a:r>
              <a:rPr lang="en-GB" b="1" dirty="0"/>
              <a:t>Data </a:t>
            </a:r>
            <a:r>
              <a:rPr lang="en-GB" b="1" dirty="0" err="1"/>
              <a:t>Preprocessing</a:t>
            </a:r>
            <a:r>
              <a:rPr lang="en-GB" dirty="0"/>
              <a:t>:</a:t>
            </a:r>
          </a:p>
          <a:p>
            <a:pPr lvl="1" algn="just"/>
            <a:r>
              <a:rPr lang="en-GB" dirty="0"/>
              <a:t>Clean the data by handling missing values and outliers.</a:t>
            </a:r>
          </a:p>
          <a:p>
            <a:pPr lvl="1"/>
            <a:r>
              <a:rPr lang="en-GB" dirty="0"/>
              <a:t>Scale and normalize the data to ensure consistency.</a:t>
            </a:r>
          </a:p>
          <a:p>
            <a:r>
              <a:rPr lang="en-GB" b="1" dirty="0"/>
              <a:t>Model Development</a:t>
            </a:r>
            <a:r>
              <a:rPr lang="en-GB" dirty="0"/>
              <a:t>:</a:t>
            </a:r>
          </a:p>
          <a:p>
            <a:pPr lvl="1"/>
            <a:r>
              <a:rPr lang="en-GB" dirty="0"/>
              <a:t>Build a machine learning model (e.g., Linear Regression, Random Forest, or time-series models like ARIMA or LSTM) to predict future air quality.</a:t>
            </a:r>
          </a:p>
          <a:p>
            <a:r>
              <a:rPr lang="en-GB" b="1" dirty="0"/>
              <a:t>Model Evaluation</a:t>
            </a:r>
            <a:r>
              <a:rPr lang="en-GB" dirty="0"/>
              <a:t>:</a:t>
            </a:r>
          </a:p>
          <a:p>
            <a:pPr lvl="1"/>
            <a:r>
              <a:rPr lang="en-GB" dirty="0"/>
              <a:t>Measure the model’s accuracy using metrics like RMSE, MAE, and R-Squared.</a:t>
            </a:r>
          </a:p>
          <a:p>
            <a:r>
              <a:rPr lang="en-GB" b="1" dirty="0"/>
              <a:t>Deployment</a:t>
            </a:r>
            <a:r>
              <a:rPr lang="en-GB" dirty="0"/>
              <a:t>:</a:t>
            </a:r>
          </a:p>
          <a:p>
            <a:pPr lvl="1"/>
            <a:r>
              <a:rPr lang="en-GB" dirty="0"/>
              <a:t>Deploy the model to provide real-time air quality forecasts for specific locations.</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824193AA-D956-5BB2-516E-B0A639C4FB14}"/>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Solution</a:t>
            </a:r>
            <a:endParaRPr lang="en-IN" sz="2000" dirty="0">
              <a:solidFill>
                <a:srgbClr val="213163"/>
              </a:solidFill>
            </a:endParaRPr>
          </a:p>
        </p:txBody>
      </p:sp>
      <p:sp>
        <p:nvSpPr>
          <p:cNvPr id="6" name="TextBox 5">
            <a:extLst>
              <a:ext uri="{FF2B5EF4-FFF2-40B4-BE49-F238E27FC236}">
                <a16:creationId xmlns:a16="http://schemas.microsoft.com/office/drawing/2014/main" id="{B9B1B3D2-7BF0-D591-4EF7-85815C4C6CB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B279A4F8-8C6F-B73C-B298-1A919B6D7D6A}"/>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C3456AA8-3EBE-CB81-3B26-EF6CC421716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849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44" y="3508505"/>
            <a:ext cx="6400800" cy="2266950"/>
          </a:xfrm>
          <a:prstGeom prst="rect">
            <a:avLst/>
          </a:prstGeom>
        </p:spPr>
      </p:pic>
      <p:sp>
        <p:nvSpPr>
          <p:cNvPr id="4" name="Rectangle 1"/>
          <p:cNvSpPr>
            <a:spLocks noChangeArrowheads="1"/>
          </p:cNvSpPr>
          <p:nvPr/>
        </p:nvSpPr>
        <p:spPr bwMode="auto">
          <a:xfrm>
            <a:off x="130629" y="1446159"/>
            <a:ext cx="108061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Date and Time</a:t>
            </a:r>
            <a:r>
              <a:rPr kumimoji="0" lang="en-US" altLang="en-US" sz="1800" b="0" i="0" u="none" strike="noStrike" cap="none" normalizeH="0" baseline="0" dirty="0" smtClean="0">
                <a:ln>
                  <a:noFill/>
                </a:ln>
                <a:solidFill>
                  <a:schemeClr val="tx1"/>
                </a:solidFill>
                <a:effectLst/>
                <a:latin typeface="Arial" panose="020B0604020202020204" pitchFamily="34" charset="0"/>
              </a:rPr>
              <a:t>: When the data was recorded.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Air Pollutants</a:t>
            </a:r>
            <a:r>
              <a:rPr kumimoji="0" lang="en-US" altLang="en-US" sz="1800" b="0" i="0" u="none" strike="noStrike" cap="none" normalizeH="0" baseline="0" dirty="0" smtClean="0">
                <a:ln>
                  <a:noFill/>
                </a:ln>
                <a:solidFill>
                  <a:schemeClr val="tx1"/>
                </a:solidFill>
                <a:effectLst/>
                <a:latin typeface="Arial" panose="020B0604020202020204" pitchFamily="34" charset="0"/>
              </a:rPr>
              <a:t>: Levels of harmful substances like PM2.5, PM10, NO2, CO, SO2, O3, VOC, and NH3.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Weather Data</a:t>
            </a:r>
            <a:r>
              <a:rPr kumimoji="0" lang="en-US" altLang="en-US" sz="1800" b="0" i="0" u="none" strike="noStrike" cap="none" normalizeH="0" baseline="0" dirty="0" smtClean="0">
                <a:ln>
                  <a:noFill/>
                </a:ln>
                <a:solidFill>
                  <a:schemeClr val="tx1"/>
                </a:solidFill>
                <a:effectLst/>
                <a:latin typeface="Arial" panose="020B0604020202020204" pitchFamily="34" charset="0"/>
              </a:rPr>
              <a:t>: Information like temperature, humidity, wind speed, and pressure that affects air quality.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Location</a:t>
            </a:r>
            <a:r>
              <a:rPr kumimoji="0" lang="en-US" altLang="en-US" sz="1800" b="0" i="0" u="none" strike="noStrike" cap="none" normalizeH="0" baseline="0" dirty="0" smtClean="0">
                <a:ln>
                  <a:noFill/>
                </a:ln>
                <a:solidFill>
                  <a:schemeClr val="tx1"/>
                </a:solidFill>
                <a:effectLst/>
                <a:latin typeface="Arial" panose="020B0604020202020204" pitchFamily="34" charset="0"/>
              </a:rPr>
              <a:t>: Where the data is collected (latitude, longitude).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Air Quality Index (AQI)</a:t>
            </a:r>
            <a:r>
              <a:rPr kumimoji="0" lang="en-US" altLang="en-US" sz="1800" b="0" i="0" u="none" strike="noStrike" cap="none" normalizeH="0" baseline="0" dirty="0" smtClean="0">
                <a:ln>
                  <a:noFill/>
                </a:ln>
                <a:solidFill>
                  <a:schemeClr val="tx1"/>
                </a:solidFill>
                <a:effectLst/>
                <a:latin typeface="Arial" panose="020B0604020202020204" pitchFamily="34" charset="0"/>
              </a:rPr>
              <a:t>: A score showing how good or bad the air quality 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Other Factors</a:t>
            </a:r>
            <a:r>
              <a:rPr kumimoji="0" lang="en-US" altLang="en-US" sz="1800" b="0" i="0" u="none" strike="noStrike" cap="none" normalizeH="0" baseline="0" dirty="0" smtClean="0">
                <a:ln>
                  <a:noFill/>
                </a:ln>
                <a:solidFill>
                  <a:schemeClr val="tx1"/>
                </a:solidFill>
                <a:effectLst/>
                <a:latin typeface="Arial" panose="020B0604020202020204" pitchFamily="34" charset="0"/>
              </a:rPr>
              <a:t>: Extra data like precipitation or solar radiation. </a:t>
            </a:r>
          </a:p>
        </p:txBody>
      </p:sp>
    </p:spTree>
    <p:extLst>
      <p:ext uri="{BB962C8B-B14F-4D97-AF65-F5344CB8AC3E}">
        <p14:creationId xmlns:p14="http://schemas.microsoft.com/office/powerpoint/2010/main" val="1066288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399618" y="4983756"/>
            <a:ext cx="10435915" cy="36933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smtClean="0">
                <a:latin typeface="+mn-lt"/>
              </a:rPr>
              <a:t>                                          </a:t>
            </a: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199809" y="1407483"/>
            <a:ext cx="87543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Get air quality data (e.g., PM2.5, NO2) from monitoring stations.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Collect weather data (temperature, humidity) from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Gather traffic and emissions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Clean the data (remove outliers, fill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Create useful features (e.g., time of day, season).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Scale the data for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Selection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Regression Models</a:t>
            </a:r>
            <a:r>
              <a:rPr kumimoji="0" lang="en-US" altLang="en-US" sz="1800" b="0" i="0" u="none" strike="noStrike" cap="none" normalizeH="0" baseline="0" dirty="0" smtClean="0">
                <a:ln>
                  <a:noFill/>
                </a:ln>
                <a:solidFill>
                  <a:schemeClr val="tx1"/>
                </a:solidFill>
                <a:effectLst/>
                <a:latin typeface="Arial" panose="020B0604020202020204" pitchFamily="34" charset="0"/>
              </a:rPr>
              <a:t> (e.g., Linear Regression, Random Forest) for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Time Series Models</a:t>
            </a:r>
            <a:r>
              <a:rPr kumimoji="0" lang="en-US" altLang="en-US" sz="1800" b="0" i="0" u="none" strike="noStrike" cap="none" normalizeH="0" baseline="0" dirty="0" smtClean="0">
                <a:ln>
                  <a:noFill/>
                </a:ln>
                <a:solidFill>
                  <a:schemeClr val="tx1"/>
                </a:solidFill>
                <a:effectLst/>
                <a:latin typeface="Arial" panose="020B0604020202020204" pitchFamily="34" charset="0"/>
              </a:rPr>
              <a:t> (e.g., ARIMA, LSTM) for long-term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Evaluation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Split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Measure accuracy with RMSE, MAE, and R².</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5430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D88EBF-9193-EA99-AD5C-8B04319AB4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7ED632-39B7-B616-67EE-DBD4B521A4D7}"/>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Results</a:t>
            </a:r>
            <a:endParaRPr lang="en-IN" sz="2000" dirty="0">
              <a:solidFill>
                <a:srgbClr val="213163"/>
              </a:solidFill>
            </a:endParaRPr>
          </a:p>
        </p:txBody>
      </p:sp>
      <p:sp>
        <p:nvSpPr>
          <p:cNvPr id="6" name="TextBox 5">
            <a:extLst>
              <a:ext uri="{FF2B5EF4-FFF2-40B4-BE49-F238E27FC236}">
                <a16:creationId xmlns:a16="http://schemas.microsoft.com/office/drawing/2014/main" id="{F038272A-D323-0FC3-D822-8FECCE250C1D}"/>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D7BE4F2C-DB47-62FB-8D21-1F8301CB6739}"/>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937A7878-0899-0429-506C-C612B4A6761E}"/>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478" y="2573039"/>
            <a:ext cx="5092441" cy="28644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744" y="2481943"/>
            <a:ext cx="5205897" cy="2928317"/>
          </a:xfrm>
          <a:prstGeom prst="rect">
            <a:avLst/>
          </a:prstGeom>
        </p:spPr>
      </p:pic>
    </p:spTree>
    <p:extLst>
      <p:ext uri="{BB962C8B-B14F-4D97-AF65-F5344CB8AC3E}">
        <p14:creationId xmlns:p14="http://schemas.microsoft.com/office/powerpoint/2010/main" val="180759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0" y="746218"/>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
        <p:nvSpPr>
          <p:cNvPr id="5" name="Rectangle 1"/>
          <p:cNvSpPr>
            <a:spLocks noChangeArrowheads="1"/>
          </p:cNvSpPr>
          <p:nvPr/>
        </p:nvSpPr>
        <p:spPr bwMode="auto">
          <a:xfrm>
            <a:off x="102637" y="1290564"/>
            <a:ext cx="77164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 The dataset, including air quality indicators, weather data, and location details, was cleaned and prepared by handling missing values and outliers to ensure accurate predictions.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Feature Selection</a:t>
            </a:r>
            <a:r>
              <a:rPr kumimoji="0" lang="en-US" altLang="en-US" sz="1800" b="0" i="0" u="none" strike="noStrike" cap="none" normalizeH="0" baseline="0" dirty="0" smtClean="0">
                <a:ln>
                  <a:noFill/>
                </a:ln>
                <a:solidFill>
                  <a:schemeClr val="tx1"/>
                </a:solidFill>
                <a:effectLst/>
                <a:latin typeface="Arial" panose="020B0604020202020204" pitchFamily="34" charset="0"/>
              </a:rPr>
              <a:t>: Relevant features like PM2.5, PM10, temperature, humidity, and wind speed were identified and analyzed to understand their impact on air quality.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smtClean="0">
                <a:ln>
                  <a:noFill/>
                </a:ln>
                <a:solidFill>
                  <a:schemeClr val="tx1"/>
                </a:solidFill>
                <a:effectLst/>
                <a:latin typeface="Arial" panose="020B0604020202020204" pitchFamily="34" charset="0"/>
              </a:rPr>
              <a:t>: We tested various machine learning models and selected the one with the best accuracy to predict air quality levels.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Prediction Accuracy</a:t>
            </a:r>
            <a:r>
              <a:rPr kumimoji="0" lang="en-US" altLang="en-US" sz="1800" b="0" i="0" u="none" strike="noStrike" cap="none" normalizeH="0" baseline="0" dirty="0" smtClean="0">
                <a:ln>
                  <a:noFill/>
                </a:ln>
                <a:solidFill>
                  <a:schemeClr val="tx1"/>
                </a:solidFill>
                <a:effectLst/>
                <a:latin typeface="Arial" panose="020B0604020202020204" pitchFamily="34" charset="0"/>
              </a:rPr>
              <a:t>: The model accurately predicted air quality values (e.g., AQI levels), showing its potential for real-world use in air quality forecasting.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Real-World Applications</a:t>
            </a:r>
            <a:r>
              <a:rPr kumimoji="0" lang="en-US" altLang="en-US" sz="1800" b="0" i="0" u="none" strike="noStrike" cap="none" normalizeH="0" baseline="0" dirty="0" smtClean="0">
                <a:ln>
                  <a:noFill/>
                </a:ln>
                <a:solidFill>
                  <a:schemeClr val="tx1"/>
                </a:solidFill>
                <a:effectLst/>
                <a:latin typeface="Arial" panose="020B0604020202020204" pitchFamily="34" charset="0"/>
              </a:rPr>
              <a:t>: The model can be used for real-time air quality monitoring and help policymakers take necessary actions to control pollution.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Challenges</a:t>
            </a:r>
            <a:r>
              <a:rPr kumimoji="0" lang="en-US" altLang="en-US" sz="1800" b="0" i="0" u="none" strike="noStrike" cap="none" normalizeH="0" baseline="0" dirty="0" smtClean="0">
                <a:ln>
                  <a:noFill/>
                </a:ln>
                <a:solidFill>
                  <a:schemeClr val="tx1"/>
                </a:solidFill>
                <a:effectLst/>
                <a:latin typeface="Arial" panose="020B0604020202020204" pitchFamily="34" charset="0"/>
              </a:rPr>
              <a:t>: We faced issues like missing data, seasonal changes, and pollutant imbalances. Future work can focus on improving data quality and adding features like traffic data for better predictions.</a:t>
            </a:r>
          </a:p>
        </p:txBody>
      </p:sp>
    </p:spTree>
    <p:extLst>
      <p:ext uri="{BB962C8B-B14F-4D97-AF65-F5344CB8AC3E}">
        <p14:creationId xmlns:p14="http://schemas.microsoft.com/office/powerpoint/2010/main" val="2046321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352193"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7" name="Rectangle 6"/>
          <p:cNvSpPr/>
          <p:nvPr/>
        </p:nvSpPr>
        <p:spPr>
          <a:xfrm flipH="1">
            <a:off x="352191" y="1362487"/>
            <a:ext cx="10858734" cy="5909310"/>
          </a:xfrm>
          <a:prstGeom prst="rect">
            <a:avLst/>
          </a:prstGeom>
          <a:noFill/>
        </p:spPr>
        <p:txBody>
          <a:bodyPr wrap="square" lIns="91440" tIns="45720" rIns="91440" bIns="45720">
            <a:spAutoFit/>
          </a:bodyPr>
          <a:lstStyle/>
          <a:p>
            <a:r>
              <a:rPr lang="en-GB" sz="1800" b="1" dirty="0"/>
              <a:t>Datasets:</a:t>
            </a:r>
          </a:p>
          <a:p>
            <a:r>
              <a:rPr lang="en-GB" sz="1800" b="1" dirty="0"/>
              <a:t>UCI Machine Learning Repository – Air Quality Dataset</a:t>
            </a:r>
            <a:r>
              <a:rPr lang="en-GB" sz="1800" dirty="0"/>
              <a:t/>
            </a:r>
            <a:br>
              <a:rPr lang="en-GB" sz="1800" dirty="0"/>
            </a:br>
            <a:r>
              <a:rPr lang="en-GB" sz="1800" dirty="0"/>
              <a:t>Contains air quality data (e.g., PM2.5, PM10, temperature, humidity) from a specific location.</a:t>
            </a:r>
            <a:br>
              <a:rPr lang="en-GB" sz="1800" dirty="0"/>
            </a:br>
            <a:r>
              <a:rPr lang="en-GB" sz="1800" dirty="0">
                <a:hlinkClick r:id="rId3"/>
              </a:rPr>
              <a:t>Link to Dataset</a:t>
            </a:r>
            <a:endParaRPr lang="en-GB" sz="1800" dirty="0"/>
          </a:p>
          <a:p>
            <a:r>
              <a:rPr lang="en-GB" sz="1800" b="1" dirty="0" err="1"/>
              <a:t>Kaggle</a:t>
            </a:r>
            <a:r>
              <a:rPr lang="en-GB" sz="1800" b="1" dirty="0"/>
              <a:t> Datasets</a:t>
            </a:r>
            <a:r>
              <a:rPr lang="en-GB" sz="1800" dirty="0"/>
              <a:t/>
            </a:r>
            <a:br>
              <a:rPr lang="en-GB" sz="1800" dirty="0"/>
            </a:br>
            <a:r>
              <a:rPr lang="en-GB" sz="1800" dirty="0"/>
              <a:t>Offers a variety of air quality prediction datasets with historical pollution data.</a:t>
            </a:r>
            <a:br>
              <a:rPr lang="en-GB" sz="1800" dirty="0"/>
            </a:br>
            <a:r>
              <a:rPr lang="en-GB" sz="1800" dirty="0"/>
              <a:t>Link to </a:t>
            </a:r>
            <a:r>
              <a:rPr lang="en-GB" sz="1800" dirty="0" err="1"/>
              <a:t>Kaggle</a:t>
            </a:r>
            <a:r>
              <a:rPr lang="en-GB" sz="1800" dirty="0"/>
              <a:t> Datasets</a:t>
            </a:r>
          </a:p>
          <a:p>
            <a:r>
              <a:rPr lang="en-GB" sz="1800" b="1" dirty="0"/>
              <a:t>EPA Air Quality Data</a:t>
            </a:r>
            <a:r>
              <a:rPr lang="en-GB" sz="1800" dirty="0"/>
              <a:t/>
            </a:r>
            <a:br>
              <a:rPr lang="en-GB" sz="1800" dirty="0"/>
            </a:br>
            <a:r>
              <a:rPr lang="en-GB" sz="1800" dirty="0"/>
              <a:t>Provides U.S. air quality data for locations across the country.</a:t>
            </a:r>
            <a:br>
              <a:rPr lang="en-GB" sz="1800" dirty="0"/>
            </a:br>
            <a:r>
              <a:rPr lang="en-GB" sz="1800" dirty="0">
                <a:hlinkClick r:id="rId4"/>
              </a:rPr>
              <a:t>Link to EPA Air Quality Data</a:t>
            </a:r>
            <a:endParaRPr lang="en-GB" sz="1800" dirty="0"/>
          </a:p>
          <a:p>
            <a:r>
              <a:rPr lang="en-GB" sz="1800" b="1" dirty="0"/>
              <a:t>Research Papers:</a:t>
            </a:r>
          </a:p>
          <a:p>
            <a:r>
              <a:rPr lang="en-GB" sz="1800" b="1" dirty="0"/>
              <a:t>"Air Quality Prediction Using Machine Learning Algorithms"</a:t>
            </a:r>
            <a:r>
              <a:rPr lang="en-GB" sz="1800" dirty="0"/>
              <a:t/>
            </a:r>
            <a:br>
              <a:rPr lang="en-GB" sz="1800" dirty="0"/>
            </a:br>
            <a:r>
              <a:rPr lang="en-GB" sz="1800" dirty="0"/>
              <a:t>Reviews machine learning techniques like decision trees and neural networks for air quality prediction.</a:t>
            </a:r>
            <a:br>
              <a:rPr lang="en-GB" sz="1800" dirty="0"/>
            </a:br>
            <a:r>
              <a:rPr lang="en-GB" sz="1800" dirty="0">
                <a:hlinkClick r:id="rId5"/>
              </a:rPr>
              <a:t>Link to Paper</a:t>
            </a:r>
            <a:endParaRPr lang="en-GB" sz="1800" dirty="0"/>
          </a:p>
          <a:p>
            <a:r>
              <a:rPr lang="en-GB" sz="1800" b="1" dirty="0"/>
              <a:t>"A Survey on Machine Learning Approaches in Air Quality Prediction"</a:t>
            </a:r>
            <a:r>
              <a:rPr lang="en-GB" sz="1800" dirty="0"/>
              <a:t/>
            </a:r>
            <a:br>
              <a:rPr lang="en-GB" sz="1800" dirty="0"/>
            </a:br>
            <a:r>
              <a:rPr lang="en-GB" sz="1800" dirty="0"/>
              <a:t>Compares various machine learning models used in air quality prediction.</a:t>
            </a:r>
            <a:br>
              <a:rPr lang="en-GB" sz="1800" dirty="0"/>
            </a:br>
            <a:r>
              <a:rPr lang="en-GB" sz="1800" dirty="0">
                <a:hlinkClick r:id="rId6"/>
              </a:rPr>
              <a:t>Link to Paper</a:t>
            </a:r>
            <a:endParaRPr lang="en-GB" sz="1800" dirty="0"/>
          </a:p>
          <a:p>
            <a:r>
              <a:rPr lang="en-GB" sz="1800" b="1" dirty="0"/>
              <a:t>"Predicting Air Quality with Machine Learning"</a:t>
            </a:r>
            <a:r>
              <a:rPr lang="en-GB" sz="1800" dirty="0"/>
              <a:t/>
            </a:r>
            <a:br>
              <a:rPr lang="en-GB" sz="1800" dirty="0"/>
            </a:br>
            <a:r>
              <a:rPr lang="en-GB" sz="1800" dirty="0"/>
              <a:t>Discusses using deep learning models and big data for predicting air quality.</a:t>
            </a:r>
            <a:br>
              <a:rPr lang="en-GB" sz="1800" dirty="0"/>
            </a:br>
            <a:r>
              <a:rPr lang="en-GB" sz="1800" dirty="0">
                <a:hlinkClick r:id="rId7"/>
              </a:rPr>
              <a:t>Link to Paper</a:t>
            </a:r>
            <a:endParaRPr lang="en-GB" sz="1800" dirty="0"/>
          </a:p>
          <a:p>
            <a:endParaRPr lang="en-US" sz="1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792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defRPr sz="2000" b="1" dirty="0">
            <a:solidFill>
              <a:srgbClr val="213163"/>
            </a:solidFill>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dcmitype/"/>
    <ds:schemaRef ds:uri="http://www.w3.org/XML/1998/namespace"/>
    <ds:schemaRef ds:uri="http://schemas.openxmlformats.org/package/2006/metadata/core-properties"/>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3741</TotalTime>
  <Words>855</Words>
  <Application>Microsoft Office PowerPoint</Application>
  <PresentationFormat>Widescreen</PresentationFormat>
  <Paragraphs>84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72</cp:revision>
  <dcterms:modified xsi:type="dcterms:W3CDTF">2025-02-21T06:03:48Z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