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56" r:id="rId4"/>
    <p:sldId id="258" r:id="rId5"/>
    <p:sldId id="259" r:id="rId6"/>
    <p:sldId id="261" r:id="rId8"/>
    <p:sldId id="262" r:id="rId9"/>
    <p:sldId id="292" r:id="rId10"/>
    <p:sldId id="293" r:id="rId11"/>
    <p:sldId id="294" r:id="rId12"/>
    <p:sldId id="263" r:id="rId13"/>
    <p:sldId id="264" r:id="rId14"/>
    <p:sldId id="288" r:id="rId15"/>
    <p:sldId id="270" r:id="rId16"/>
    <p:sldId id="278" r:id="rId17"/>
    <p:sldId id="271" r:id="rId18"/>
    <p:sldId id="272" r:id="rId19"/>
    <p:sldId id="279" r:id="rId20"/>
    <p:sldId id="280" r:id="rId21"/>
    <p:sldId id="285" r:id="rId22"/>
    <p:sldId id="286" r:id="rId23"/>
    <p:sldId id="281" r:id="rId24"/>
    <p:sldId id="282" r:id="rId25"/>
    <p:sldId id="295" r:id="rId26"/>
    <p:sldId id="284" r:id="rId27"/>
    <p:sldId id="287" r:id="rId28"/>
  </p:sldIdLst>
  <p:sldSz cx="9144000" cy="6858000" type="screen4x3"/>
  <p:notesSz cx="6858000" cy="9144000"/>
  <p:defaultTextStyle>
    <a:defPPr>
      <a:defRPr lang="zh-CN"/>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CC0099"/>
    <a:srgbClr val="FFFFFF"/>
    <a:srgbClr val="0000CC"/>
    <a:srgbClr val="A50021"/>
    <a:srgbClr val="00CC00"/>
    <a:srgbClr val="3B46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8" d="100"/>
          <a:sy n="68" d="100"/>
        </p:scale>
        <p:origin x="1446" y="60"/>
      </p:cViewPr>
      <p:guideLst>
        <p:guide orient="horz" pos="2159"/>
        <p:guide pos="28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页眉占位符 1"/>
          <p:cNvSpPr>
            <a:spLocks noGrp="1"/>
          </p:cNvSpPr>
          <p:nvPr>
            <p:ph type="hdr" sz="quarter"/>
          </p:nvPr>
        </p:nvSpPr>
        <p:spPr>
          <a:xfrm>
            <a:off x="0" y="0"/>
            <a:ext cx="2971800" cy="458788"/>
          </a:xfrm>
          <a:prstGeom prst="rect">
            <a:avLst/>
          </a:prstGeom>
          <a:noFill/>
          <a:ln w="9525">
            <a:noFill/>
          </a:ln>
        </p:spPr>
        <p:txBody>
          <a:bodyPr/>
          <a:lstStyle/>
          <a:p>
            <a:pPr lvl="0" eaLnBrk="1" hangingPunct="1"/>
            <a:endParaRPr lang="zh-CN" altLang="en-US" sz="1200" dirty="0">
              <a:ea typeface="SimSun" panose="02010600030101010101" pitchFamily="2" charset="-122"/>
            </a:endParaRPr>
          </a:p>
        </p:txBody>
      </p:sp>
      <p:sp>
        <p:nvSpPr>
          <p:cNvPr id="3075" name="日期占位符 2"/>
          <p:cNvSpPr>
            <a:spLocks noGrp="1"/>
          </p:cNvSpPr>
          <p:nvPr>
            <p:ph type="dt" idx="1"/>
          </p:nvPr>
        </p:nvSpPr>
        <p:spPr>
          <a:xfrm>
            <a:off x="3884613" y="0"/>
            <a:ext cx="2971800" cy="458788"/>
          </a:xfrm>
          <a:prstGeom prst="rect">
            <a:avLst/>
          </a:prstGeom>
          <a:noFill/>
          <a:ln w="9525">
            <a:noFill/>
          </a:ln>
        </p:spPr>
        <p:txBody>
          <a:bodyPr/>
          <a:lstStyle/>
          <a:p>
            <a:pPr lvl="0" algn="r" eaLnBrk="1" hangingPunct="1"/>
            <a:endParaRPr lang="zh-CN" altLang="en-US" sz="1200" dirty="0">
              <a:ea typeface="SimSun" panose="02010600030101010101" pitchFamily="2" charset="-122"/>
            </a:endParaRPr>
          </a:p>
        </p:txBody>
      </p:sp>
      <p:sp>
        <p:nvSpPr>
          <p:cNvPr id="3076" name="幻灯片图像占位符 3"/>
          <p:cNvSpPr>
            <a:spLocks noGrp="1" noRot="1" noChangeAspect="1"/>
          </p:cNvSpPr>
          <p:nvPr>
            <p:ph type="sldImg" idx="2"/>
          </p:nvPr>
        </p:nvSpPr>
        <p:spPr>
          <a:xfrm>
            <a:off x="1371600" y="1143000"/>
            <a:ext cx="4114800" cy="3086100"/>
          </a:xfrm>
          <a:prstGeom prst="rect">
            <a:avLst/>
          </a:prstGeom>
          <a:noFill/>
          <a:ln w="12700">
            <a:noFill/>
          </a:ln>
        </p:spPr>
      </p:sp>
      <p:sp>
        <p:nvSpPr>
          <p:cNvPr id="3077" name="备注占位符 4"/>
          <p:cNvSpPr>
            <a:spLocks noGrp="1"/>
          </p:cNvSpPr>
          <p:nvPr>
            <p:ph type="body" sz="quarter" idx="3"/>
          </p:nvPr>
        </p:nvSpPr>
        <p:spPr>
          <a:xfrm>
            <a:off x="685800" y="4400550"/>
            <a:ext cx="5486400" cy="3600450"/>
          </a:xfrm>
          <a:prstGeom prst="rect">
            <a:avLst/>
          </a:prstGeom>
          <a:noFill/>
          <a:ln w="12700">
            <a:noFill/>
          </a:ln>
        </p:spPr>
        <p:txBody>
          <a:bodyPr anchor="ctr"/>
          <a:lstStyle/>
          <a:p>
            <a:pPr lvl="0"/>
            <a:r>
              <a:rPr lang="zh-CN" altLang="en-US" dirty="0"/>
              <a:t>模板来自于 </a:t>
            </a:r>
            <a:r>
              <a:rPr lang="en-US" altLang="x-none" dirty="0"/>
              <a:t>http://docer.mysoeasy.com</a:t>
            </a:r>
            <a:endParaRPr lang="zh-CN" altLang="en-US" dirty="0"/>
          </a:p>
        </p:txBody>
      </p:sp>
      <p:sp>
        <p:nvSpPr>
          <p:cNvPr id="3078" name="页脚占位符 5"/>
          <p:cNvSpPr>
            <a:spLocks noGrp="1"/>
          </p:cNvSpPr>
          <p:nvPr>
            <p:ph type="ftr" sz="quarter" idx="4"/>
          </p:nvPr>
        </p:nvSpPr>
        <p:spPr>
          <a:xfrm>
            <a:off x="0" y="8685213"/>
            <a:ext cx="2971800" cy="458787"/>
          </a:xfrm>
          <a:prstGeom prst="rect">
            <a:avLst/>
          </a:prstGeom>
          <a:noFill/>
          <a:ln w="9525">
            <a:noFill/>
          </a:ln>
        </p:spPr>
        <p:txBody>
          <a:bodyPr anchor="b"/>
          <a:lstStyle/>
          <a:p>
            <a:pPr lvl="0" eaLnBrk="1" hangingPunct="1"/>
            <a:endParaRPr lang="zh-CN" altLang="en-US" sz="1200" dirty="0">
              <a:ea typeface="SimSun" panose="02010600030101010101" pitchFamily="2" charset="-122"/>
            </a:endParaRPr>
          </a:p>
        </p:txBody>
      </p:sp>
      <p:sp>
        <p:nvSpPr>
          <p:cNvPr id="3079" name="灯片编号占位符 6"/>
          <p:cNvSpPr>
            <a:spLocks noGrp="1"/>
          </p:cNvSpPr>
          <p:nvPr>
            <p:ph type="sldNum" sz="quarter" idx="5"/>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ea typeface="SimSun" panose="02010600030101010101" pitchFamily="2" charset="-122"/>
              </a:rPr>
            </a:fld>
            <a:endParaRPr lang="zh-CN" altLang="en-US" sz="1200" dirty="0">
              <a:ea typeface="SimSun"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Font typeface="Arial" panose="020B0604020202020204" pitchFamily="34" charset="0"/>
      <a:buNone/>
      <a:defRPr sz="1400" b="0" i="0" u="none" kern="1200" baseline="0">
        <a:solidFill>
          <a:srgbClr val="FF0000"/>
        </a:solidFill>
        <a:latin typeface="Calibri" panose="020F0502020204030204" pitchFamily="2" charset="0"/>
        <a:ea typeface="SimSun" panose="02010600030101010101" pitchFamily="2" charset="-122"/>
      </a:defRPr>
    </a:lvl1pPr>
    <a:lvl2pPr marL="742950" lvl="1" indent="-28575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2pPr>
    <a:lvl3pPr marL="1143000" lvl="2" indent="-22860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3pPr>
    <a:lvl4pPr marL="1600200" lvl="3" indent="-22860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4pPr>
    <a:lvl5pPr marL="2057400" lvl="4" indent="-22860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5pPr>
    <a:lvl6pPr marL="2286000" lvl="5" indent="-22860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6pPr>
    <a:lvl7pPr marL="2743200" lvl="6" indent="-22860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7pPr>
    <a:lvl8pPr marL="3200400" lvl="7" indent="-22860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8pPr>
    <a:lvl9pPr marL="3657600" lvl="8" indent="-22860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0435" y="423863"/>
            <a:ext cx="2060178" cy="61277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69900" y="423863"/>
            <a:ext cx="6061104" cy="61277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69900" y="1358900"/>
            <a:ext cx="4033282" cy="51927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67806" y="1358900"/>
            <a:ext cx="4033282" cy="51927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6" name="Footer Placeholder 5"/>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8" name="Footer Placeholder 7"/>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4" name="Footer Placeholder 3"/>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3" name="Footer Placeholder 2"/>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6" name="Footer Placeholder 5"/>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6" name="Footer Placeholder 5"/>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0435" y="423863"/>
            <a:ext cx="2060178" cy="61277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69900" y="423863"/>
            <a:ext cx="6061104" cy="61277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69900" y="1358900"/>
            <a:ext cx="4033282" cy="51927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67806" y="1358900"/>
            <a:ext cx="4033282" cy="51927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6" name="Footer Placeholder 5"/>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8" name="Footer Placeholder 7"/>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4" name="Footer Placeholder 3"/>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3" name="Footer Placeholder 2"/>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6" name="Footer Placeholder 5"/>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6" name="Footer Placeholder 5"/>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pic>
        <p:nvPicPr>
          <p:cNvPr id="1026" name="图片 12"/>
          <p:cNvPicPr>
            <a:picLocks noChangeAspect="1"/>
          </p:cNvPicPr>
          <p:nvPr/>
        </p:nvPicPr>
        <p:blipFill>
          <a:blip r:embed="rId12"/>
          <a:stretch>
            <a:fillRect/>
          </a:stretch>
        </p:blipFill>
        <p:spPr>
          <a:xfrm>
            <a:off x="-1587" y="0"/>
            <a:ext cx="9142412" cy="2767013"/>
          </a:xfrm>
          <a:prstGeom prst="rect">
            <a:avLst/>
          </a:prstGeom>
          <a:noFill/>
          <a:ln w="9525">
            <a:noFill/>
          </a:ln>
        </p:spPr>
      </p:pic>
      <p:pic>
        <p:nvPicPr>
          <p:cNvPr id="1027" name="图片 11"/>
          <p:cNvPicPr>
            <a:picLocks noChangeAspect="1"/>
          </p:cNvPicPr>
          <p:nvPr/>
        </p:nvPicPr>
        <p:blipFill>
          <a:blip r:embed="rId13"/>
          <a:stretch>
            <a:fillRect/>
          </a:stretch>
        </p:blipFill>
        <p:spPr>
          <a:xfrm>
            <a:off x="0" y="1630363"/>
            <a:ext cx="9144000" cy="5235575"/>
          </a:xfrm>
          <a:prstGeom prst="rect">
            <a:avLst/>
          </a:prstGeom>
          <a:noFill/>
          <a:ln w="9525">
            <a:noFill/>
          </a:ln>
        </p:spPr>
      </p:pic>
      <p:sp>
        <p:nvSpPr>
          <p:cNvPr id="1028" name="矩形 10"/>
          <p:cNvSpPr/>
          <p:nvPr/>
        </p:nvSpPr>
        <p:spPr>
          <a:xfrm>
            <a:off x="0" y="1358900"/>
            <a:ext cx="9144000" cy="5507038"/>
          </a:xfrm>
          <a:prstGeom prst="rect">
            <a:avLst/>
          </a:prstGeom>
          <a:solidFill>
            <a:srgbClr val="FFFFFF">
              <a:alpha val="93999"/>
            </a:srgbClr>
          </a:solidFill>
          <a:ln w="9525">
            <a:noFill/>
          </a:ln>
        </p:spPr>
        <p:txBody>
          <a:bodyPr anchor="ctr"/>
          <a:lstStyle/>
          <a:p>
            <a:pPr lvl="0" algn="ctr" eaLnBrk="1" hangingPunct="1"/>
            <a:endParaRPr lang="zh-CN" altLang="en-US" dirty="0">
              <a:solidFill>
                <a:srgbClr val="FFFFFF"/>
              </a:solidFill>
              <a:latin typeface="Calibri" panose="020F0502020204030204" pitchFamily="2" charset="0"/>
            </a:endParaRPr>
          </a:p>
        </p:txBody>
      </p:sp>
      <p:sp>
        <p:nvSpPr>
          <p:cNvPr id="1029" name="KSO_BT1"/>
          <p:cNvSpPr>
            <a:spLocks noGrp="1"/>
          </p:cNvSpPr>
          <p:nvPr>
            <p:ph type="title"/>
          </p:nvPr>
        </p:nvSpPr>
        <p:spPr>
          <a:xfrm>
            <a:off x="469900" y="423863"/>
            <a:ext cx="8240713" cy="700087"/>
          </a:xfrm>
          <a:prstGeom prst="rect">
            <a:avLst/>
          </a:prstGeom>
          <a:noFill/>
          <a:ln w="9525">
            <a:noFill/>
          </a:ln>
        </p:spPr>
        <p:txBody>
          <a:bodyPr lIns="0" tIns="0" rIns="0" bIns="0" anchor="b"/>
          <a:lstStyle/>
          <a:p>
            <a:pPr lvl="0"/>
            <a:r>
              <a:rPr lang="en-US" altLang="zh-CN"/>
              <a:t>Click to edit Master title style</a:t>
            </a:r>
            <a:endParaRPr lang="en-US" altLang="zh-CN"/>
          </a:p>
        </p:txBody>
      </p:sp>
      <p:sp>
        <p:nvSpPr>
          <p:cNvPr id="1030" name="KSO_BC1"/>
          <p:cNvSpPr>
            <a:spLocks noGrp="1"/>
          </p:cNvSpPr>
          <p:nvPr>
            <p:ph type="body" idx="1"/>
          </p:nvPr>
        </p:nvSpPr>
        <p:spPr>
          <a:xfrm>
            <a:off x="469900" y="1358900"/>
            <a:ext cx="8231188" cy="5192713"/>
          </a:xfrm>
          <a:prstGeom prst="rect">
            <a:avLst/>
          </a:prstGeom>
          <a:noFill/>
          <a:ln w="9525">
            <a:noFill/>
          </a:ln>
        </p:spPr>
        <p:txBody>
          <a:bodyPr/>
          <a:lstStyle/>
          <a:p>
            <a:pPr lvl="0"/>
            <a:r>
              <a:rPr lang="en-US" altLang="zh-CN"/>
              <a:t>Click to edit Master text style</a:t>
            </a:r>
            <a:endParaRPr lang="en-US" altLang="zh-CN"/>
          </a:p>
          <a:p>
            <a:pPr lvl="1"/>
            <a:r>
              <a:rPr lang="en-US" altLang="zh-CN"/>
              <a:t>Second level</a:t>
            </a:r>
            <a:endParaRPr lang="en-US" altLang="zh-CN"/>
          </a:p>
        </p:txBody>
      </p:sp>
      <p:sp>
        <p:nvSpPr>
          <p:cNvPr id="1031" name="KSO_FD"/>
          <p:cNvSpPr>
            <a:spLocks noGrp="1"/>
          </p:cNvSpPr>
          <p:nvPr>
            <p:ph type="dt" sz="half" idx="2"/>
          </p:nvPr>
        </p:nvSpPr>
        <p:spPr>
          <a:xfrm>
            <a:off x="628650" y="6356350"/>
            <a:ext cx="2057400" cy="365125"/>
          </a:xfrm>
          <a:prstGeom prst="rect">
            <a:avLst/>
          </a:prstGeom>
          <a:noFill/>
          <a:ln w="9525">
            <a:noFill/>
          </a:ln>
        </p:spPr>
        <p:txBody>
          <a:bodyPr anchor="ctr"/>
          <a:lstStyle>
            <a:lvl1pPr>
              <a:defRPr sz="1200">
                <a:solidFill>
                  <a:srgbClr val="949596"/>
                </a:solidFill>
              </a:defRPr>
            </a:lvl1pPr>
          </a:lstStyle>
          <a:p>
            <a:pPr lvl="0" eaLnBrk="1" hangingPunct="1"/>
            <a:endParaRPr lang="zh-CN" altLang="en-US" dirty="0">
              <a:latin typeface="Calibri" panose="020F0502020204030204" pitchFamily="2" charset="0"/>
            </a:endParaRPr>
          </a:p>
        </p:txBody>
      </p:sp>
      <p:sp>
        <p:nvSpPr>
          <p:cNvPr id="1032" name="KSO_FT"/>
          <p:cNvSpPr>
            <a:spLocks noGrp="1"/>
          </p:cNvSpPr>
          <p:nvPr>
            <p:ph type="ftr" sz="quarter" idx="3"/>
          </p:nvPr>
        </p:nvSpPr>
        <p:spPr>
          <a:xfrm>
            <a:off x="3028950" y="6356350"/>
            <a:ext cx="3086100" cy="365125"/>
          </a:xfrm>
          <a:prstGeom prst="rect">
            <a:avLst/>
          </a:prstGeom>
          <a:noFill/>
          <a:ln w="9525">
            <a:noFill/>
          </a:ln>
        </p:spPr>
        <p:txBody>
          <a:bodyPr anchor="ctr"/>
          <a:lstStyle>
            <a:lvl1pPr algn="ctr">
              <a:defRPr sz="1200">
                <a:solidFill>
                  <a:srgbClr val="949596"/>
                </a:solidFill>
              </a:defRPr>
            </a:lvl1pPr>
          </a:lstStyle>
          <a:p>
            <a:pPr lvl="0" eaLnBrk="1" hangingPunct="1"/>
            <a:endParaRPr lang="zh-CN" altLang="en-US" dirty="0">
              <a:latin typeface="Calibri" panose="020F0502020204030204" pitchFamily="2" charset="0"/>
            </a:endParaRPr>
          </a:p>
        </p:txBody>
      </p:sp>
      <p:sp>
        <p:nvSpPr>
          <p:cNvPr id="1033" name="KSO_FN"/>
          <p:cNvSpPr>
            <a:spLocks noGrp="1"/>
          </p:cNvSpPr>
          <p:nvPr>
            <p:ph type="sldNum" sz="quarter" idx="4"/>
          </p:nvPr>
        </p:nvSpPr>
        <p:spPr>
          <a:xfrm>
            <a:off x="6457950" y="6356350"/>
            <a:ext cx="2057400" cy="365125"/>
          </a:xfrm>
          <a:prstGeom prst="rect">
            <a:avLst/>
          </a:prstGeom>
          <a:noFill/>
          <a:ln w="9525">
            <a:noFill/>
          </a:ln>
        </p:spPr>
        <p:txBody>
          <a:bodyPr anchor="ctr"/>
          <a:lstStyle>
            <a:lvl1pPr algn="r">
              <a:defRPr sz="1200">
                <a:solidFill>
                  <a:srgbClr val="949596"/>
                </a:solidFill>
              </a:defRPr>
            </a:lvl1p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lnSpc>
          <a:spcPct val="90000"/>
        </a:lnSpc>
        <a:spcBef>
          <a:spcPct val="0"/>
        </a:spcBef>
        <a:spcAft>
          <a:spcPct val="0"/>
        </a:spcAft>
        <a:buNone/>
        <a:defRPr sz="3200" b="1" i="0" u="none" kern="1200" baseline="0">
          <a:solidFill>
            <a:srgbClr val="382E77"/>
          </a:solidFill>
          <a:latin typeface="+mj-lt"/>
          <a:ea typeface="+mj-ea"/>
          <a:cs typeface="+mj-cs"/>
        </a:defRPr>
      </a:lvl1pPr>
    </p:titleStyle>
    <p:bodyStyle>
      <a:lvl1pPr marL="357505" lvl="0" indent="-357505" algn="just" defTabSz="914400" eaLnBrk="0" fontAlgn="base" latinLnBrk="0" hangingPunct="0">
        <a:lnSpc>
          <a:spcPct val="110000"/>
        </a:lnSpc>
        <a:spcBef>
          <a:spcPts val="1800"/>
        </a:spcBef>
        <a:spcAft>
          <a:spcPct val="0"/>
        </a:spcAft>
        <a:buClr>
          <a:schemeClr val="accent1"/>
        </a:buClr>
        <a:buSzPct val="60000"/>
        <a:buFont typeface="Wingdings" panose="05000000000000000000" pitchFamily="2" charset="2"/>
        <a:buChar char=""/>
        <a:defRPr sz="2000" b="0" i="0" u="none" kern="1200" baseline="0">
          <a:solidFill>
            <a:srgbClr val="4061AA"/>
          </a:solidFill>
          <a:latin typeface="+mn-lt"/>
          <a:ea typeface="+mn-ea"/>
          <a:cs typeface="+mn-cs"/>
        </a:defRPr>
      </a:lvl1pPr>
      <a:lvl2pPr marL="357505" lvl="1" indent="-357505" algn="just" defTabSz="914400" eaLnBrk="0" fontAlgn="base" latinLnBrk="0" hangingPunct="0">
        <a:lnSpc>
          <a:spcPct val="130000"/>
        </a:lnSpc>
        <a:spcBef>
          <a:spcPct val="0"/>
        </a:spcBef>
        <a:spcAft>
          <a:spcPts val="600"/>
        </a:spcAft>
        <a:buClr>
          <a:schemeClr val="accent1"/>
        </a:buClr>
        <a:buFont typeface="幼圆" pitchFamily="1" charset="-122"/>
        <a:buChar char=" "/>
        <a:defRPr sz="1600" b="0" i="0" u="none" kern="1200" baseline="0">
          <a:solidFill>
            <a:srgbClr val="7D7D7D"/>
          </a:solidFill>
          <a:latin typeface="幼圆" pitchFamily="1" charset="-122"/>
          <a:ea typeface="幼圆" pitchFamily="1" charset="-122"/>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pitchFamily="2" charset="0"/>
          <a:ea typeface="幼圆" pitchFamily="1" charset="-122"/>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pic>
        <p:nvPicPr>
          <p:cNvPr id="2050" name="图片 9"/>
          <p:cNvPicPr>
            <a:picLocks noChangeAspect="1"/>
          </p:cNvPicPr>
          <p:nvPr userDrawn="1"/>
        </p:nvPicPr>
        <p:blipFill>
          <a:blip r:embed="rId12"/>
          <a:stretch>
            <a:fillRect/>
          </a:stretch>
        </p:blipFill>
        <p:spPr>
          <a:xfrm>
            <a:off x="0" y="0"/>
            <a:ext cx="9144000" cy="5237163"/>
          </a:xfrm>
          <a:prstGeom prst="rect">
            <a:avLst/>
          </a:prstGeom>
          <a:noFill/>
          <a:ln w="9525">
            <a:noFill/>
          </a:ln>
        </p:spPr>
      </p:pic>
      <p:grpSp>
        <p:nvGrpSpPr>
          <p:cNvPr id="2051" name="Group 2050"/>
          <p:cNvGrpSpPr/>
          <p:nvPr userDrawn="1"/>
        </p:nvGrpSpPr>
        <p:grpSpPr>
          <a:xfrm>
            <a:off x="0" y="4005263"/>
            <a:ext cx="9144000" cy="2852737"/>
            <a:chOff x="0" y="0"/>
            <a:chExt cx="5760" cy="1797"/>
          </a:xfrm>
        </p:grpSpPr>
        <p:pic>
          <p:nvPicPr>
            <p:cNvPr id="2052" name="矩形 13"/>
            <p:cNvPicPr/>
            <p:nvPr/>
          </p:nvPicPr>
          <p:blipFill>
            <a:blip r:embed="rId13"/>
            <a:stretch>
              <a:fillRect/>
            </a:stretch>
          </p:blipFill>
          <p:spPr>
            <a:xfrm>
              <a:off x="0" y="0"/>
              <a:ext cx="5760" cy="1797"/>
            </a:xfrm>
            <a:prstGeom prst="rect">
              <a:avLst/>
            </a:prstGeom>
            <a:noFill/>
            <a:ln w="9525">
              <a:noFill/>
            </a:ln>
          </p:spPr>
        </p:pic>
        <p:sp>
          <p:nvSpPr>
            <p:cNvPr id="2053" name="Text Box 2052"/>
            <p:cNvSpPr txBox="1"/>
            <p:nvPr/>
          </p:nvSpPr>
          <p:spPr>
            <a:xfrm>
              <a:off x="0" y="0"/>
              <a:ext cx="5760" cy="1797"/>
            </a:xfrm>
            <a:prstGeom prst="rect">
              <a:avLst/>
            </a:prstGeom>
            <a:noFill/>
            <a:ln w="9525">
              <a:noFill/>
            </a:ln>
          </p:spPr>
          <p:txBody>
            <a:bodyPr anchor="ctr"/>
            <a:lstStyle/>
            <a:p>
              <a:pPr lvl="0" algn="ctr" eaLnBrk="1" hangingPunct="1"/>
              <a:endParaRPr lang="en-US" altLang="x-none" dirty="0">
                <a:solidFill>
                  <a:srgbClr val="FFFFFF"/>
                </a:solidFill>
                <a:latin typeface="Calibri" panose="020F0502020204030204" pitchFamily="2" charset="0"/>
              </a:endParaRPr>
            </a:p>
          </p:txBody>
        </p:sp>
      </p:grpSp>
      <p:sp>
        <p:nvSpPr>
          <p:cNvPr id="2054" name="KSO_BT1"/>
          <p:cNvSpPr>
            <a:spLocks noGrp="1"/>
          </p:cNvSpPr>
          <p:nvPr>
            <p:ph type="title"/>
          </p:nvPr>
        </p:nvSpPr>
        <p:spPr>
          <a:xfrm>
            <a:off x="469900" y="423863"/>
            <a:ext cx="8240713" cy="700087"/>
          </a:xfrm>
          <a:prstGeom prst="rect">
            <a:avLst/>
          </a:prstGeom>
          <a:noFill/>
          <a:ln w="9525">
            <a:noFill/>
          </a:ln>
        </p:spPr>
        <p:txBody>
          <a:bodyPr lIns="0" tIns="0" rIns="0" bIns="0" anchor="b"/>
          <a:lstStyle/>
          <a:p>
            <a:pPr lvl="0"/>
            <a:r>
              <a:rPr lang="en-US" altLang="zh-CN"/>
              <a:t>Click to edit Master title style</a:t>
            </a:r>
            <a:endParaRPr lang="en-US" altLang="zh-CN"/>
          </a:p>
        </p:txBody>
      </p:sp>
      <p:sp>
        <p:nvSpPr>
          <p:cNvPr id="2055" name="KSO_BC1"/>
          <p:cNvSpPr>
            <a:spLocks noGrp="1"/>
          </p:cNvSpPr>
          <p:nvPr>
            <p:ph type="body" idx="1"/>
          </p:nvPr>
        </p:nvSpPr>
        <p:spPr>
          <a:xfrm>
            <a:off x="469900" y="1358900"/>
            <a:ext cx="8231188" cy="5192713"/>
          </a:xfrm>
          <a:prstGeom prst="rect">
            <a:avLst/>
          </a:prstGeom>
          <a:noFill/>
          <a:ln w="9525">
            <a:noFill/>
          </a:ln>
        </p:spPr>
        <p:txBody>
          <a:bodyPr/>
          <a:lstStyle/>
          <a:p>
            <a:pPr lvl="0"/>
            <a:r>
              <a:rPr lang="en-US" altLang="zh-CN"/>
              <a:t>Click to edit Master text style</a:t>
            </a:r>
            <a:endParaRPr lang="en-US" altLang="zh-CN"/>
          </a:p>
          <a:p>
            <a:pPr lvl="1"/>
            <a:r>
              <a:rPr lang="en-US" altLang="zh-CN"/>
              <a:t>Second level</a:t>
            </a:r>
            <a:endParaRPr lang="en-US" altLang="zh-CN"/>
          </a:p>
        </p:txBody>
      </p:sp>
      <p:sp>
        <p:nvSpPr>
          <p:cNvPr id="2056" name="KSO_FD"/>
          <p:cNvSpPr>
            <a:spLocks noGrp="1"/>
          </p:cNvSpPr>
          <p:nvPr>
            <p:ph type="dt" sz="half" idx="2"/>
          </p:nvPr>
        </p:nvSpPr>
        <p:spPr>
          <a:xfrm>
            <a:off x="457200" y="6245225"/>
            <a:ext cx="2133600" cy="476250"/>
          </a:xfrm>
          <a:prstGeom prst="rect">
            <a:avLst/>
          </a:prstGeom>
          <a:noFill/>
          <a:ln w="9525">
            <a:noFill/>
          </a:ln>
        </p:spPr>
        <p:txBody>
          <a:bodyPr anchor="ctr"/>
          <a:lstStyle>
            <a:lvl1pPr>
              <a:defRPr sz="1200">
                <a:solidFill>
                  <a:srgbClr val="949596"/>
                </a:solidFill>
              </a:defRPr>
            </a:lvl1pPr>
          </a:lstStyle>
          <a:p>
            <a:pPr lvl="0" eaLnBrk="1" hangingPunct="1"/>
            <a:endParaRPr lang="zh-CN" altLang="en-US" dirty="0">
              <a:latin typeface="Calibri" panose="020F0502020204030204" pitchFamily="2" charset="0"/>
            </a:endParaRPr>
          </a:p>
        </p:txBody>
      </p:sp>
      <p:sp>
        <p:nvSpPr>
          <p:cNvPr id="2057" name="KSO_FT"/>
          <p:cNvSpPr>
            <a:spLocks noGrp="1"/>
          </p:cNvSpPr>
          <p:nvPr>
            <p:ph type="ftr" sz="quarter" idx="3"/>
          </p:nvPr>
        </p:nvSpPr>
        <p:spPr>
          <a:xfrm>
            <a:off x="3124200" y="6245225"/>
            <a:ext cx="2895600" cy="476250"/>
          </a:xfrm>
          <a:prstGeom prst="rect">
            <a:avLst/>
          </a:prstGeom>
          <a:noFill/>
          <a:ln w="9525">
            <a:noFill/>
          </a:ln>
        </p:spPr>
        <p:txBody>
          <a:bodyPr anchor="ctr"/>
          <a:lstStyle>
            <a:lvl1pPr algn="ctr">
              <a:defRPr sz="1200">
                <a:solidFill>
                  <a:srgbClr val="949596"/>
                </a:solidFill>
              </a:defRPr>
            </a:lvl1pPr>
          </a:lstStyle>
          <a:p>
            <a:pPr lvl="0" eaLnBrk="1" hangingPunct="1"/>
            <a:endParaRPr lang="zh-CN" altLang="en-US" dirty="0">
              <a:latin typeface="Calibri" panose="020F0502020204030204" pitchFamily="2" charset="0"/>
            </a:endParaRPr>
          </a:p>
        </p:txBody>
      </p:sp>
      <p:sp>
        <p:nvSpPr>
          <p:cNvPr id="2058" name="KSO_FN"/>
          <p:cNvSpPr>
            <a:spLocks noGrp="1"/>
          </p:cNvSpPr>
          <p:nvPr>
            <p:ph type="sldNum" sz="quarter" idx="4"/>
          </p:nvPr>
        </p:nvSpPr>
        <p:spPr>
          <a:xfrm>
            <a:off x="6553200" y="6245225"/>
            <a:ext cx="2133600" cy="476250"/>
          </a:xfrm>
          <a:prstGeom prst="rect">
            <a:avLst/>
          </a:prstGeom>
          <a:noFill/>
          <a:ln w="9525">
            <a:noFill/>
          </a:ln>
        </p:spPr>
        <p:txBody>
          <a:bodyPr anchor="ctr"/>
          <a:lstStyle>
            <a:lvl1pPr algn="r">
              <a:defRPr sz="1200">
                <a:solidFill>
                  <a:srgbClr val="949596"/>
                </a:solidFill>
              </a:defRPr>
            </a:lvl1p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lnSpc>
          <a:spcPct val="90000"/>
        </a:lnSpc>
        <a:spcBef>
          <a:spcPct val="0"/>
        </a:spcBef>
        <a:spcAft>
          <a:spcPct val="0"/>
        </a:spcAft>
        <a:buNone/>
        <a:defRPr sz="3200" b="1" i="0" u="none" kern="1200" baseline="0">
          <a:solidFill>
            <a:srgbClr val="382E77"/>
          </a:solidFill>
          <a:latin typeface="+mj-lt"/>
          <a:ea typeface="+mj-ea"/>
          <a:cs typeface="+mj-cs"/>
        </a:defRPr>
      </a:lvl1pPr>
    </p:titleStyle>
    <p:bodyStyle>
      <a:lvl1pPr marL="357505" lvl="0" indent="-357505" algn="just" defTabSz="914400" eaLnBrk="0" fontAlgn="base" latinLnBrk="0" hangingPunct="0">
        <a:lnSpc>
          <a:spcPct val="110000"/>
        </a:lnSpc>
        <a:spcBef>
          <a:spcPts val="1800"/>
        </a:spcBef>
        <a:spcAft>
          <a:spcPct val="0"/>
        </a:spcAft>
        <a:buClr>
          <a:schemeClr val="accent1"/>
        </a:buClr>
        <a:buSzPct val="60000"/>
        <a:buFont typeface="Wingdings" panose="05000000000000000000" pitchFamily="2" charset="2"/>
        <a:buChar char=""/>
        <a:defRPr sz="2000" b="0" i="0" u="none" kern="1200" baseline="0">
          <a:solidFill>
            <a:srgbClr val="4061AA"/>
          </a:solidFill>
          <a:latin typeface="+mn-lt"/>
          <a:ea typeface="+mn-ea"/>
          <a:cs typeface="+mn-cs"/>
        </a:defRPr>
      </a:lvl1pPr>
      <a:lvl2pPr marL="357505" lvl="1" indent="-357505" algn="just" defTabSz="914400" eaLnBrk="0" fontAlgn="base" latinLnBrk="0" hangingPunct="0">
        <a:lnSpc>
          <a:spcPct val="130000"/>
        </a:lnSpc>
        <a:spcBef>
          <a:spcPct val="0"/>
        </a:spcBef>
        <a:spcAft>
          <a:spcPts val="600"/>
        </a:spcAft>
        <a:buClr>
          <a:schemeClr val="accent1"/>
        </a:buClr>
        <a:buFont typeface="幼圆" pitchFamily="1" charset="-122"/>
        <a:buChar char=" "/>
        <a:defRPr sz="1600" b="0" i="0" u="none" kern="1200" baseline="0">
          <a:solidFill>
            <a:srgbClr val="7D7D7D"/>
          </a:solidFill>
          <a:latin typeface="幼圆" pitchFamily="1" charset="-122"/>
          <a:ea typeface="幼圆" pitchFamily="1" charset="-122"/>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pitchFamily="2" charset="0"/>
          <a:ea typeface="幼圆" pitchFamily="1" charset="-122"/>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p:cNvSpPr>
          <p:nvPr>
            <p:ph type="ctrTitle" idx="4294967295"/>
          </p:nvPr>
        </p:nvSpPr>
        <p:spPr>
          <a:xfrm>
            <a:off x="938212" y="1533524"/>
            <a:ext cx="7267575" cy="1376363"/>
          </a:xfrm>
        </p:spPr>
        <p:txBody>
          <a:bodyPr vert="horz" wrap="square" lIns="0" tIns="0" rIns="0" bIns="0" anchor="ctr"/>
          <a:lstStyle>
            <a:lvl1pPr lvl="0">
              <a:defRPr/>
            </a:lvl1pPr>
          </a:lstStyle>
          <a:p>
            <a:pPr algn="ctr" eaLnBrk="1" hangingPunct="1"/>
            <a:r>
              <a:rPr lang="en-IN" altLang="zh-CN" sz="3000" dirty="0">
                <a:ln w="12700">
                  <a:solidFill>
                    <a:schemeClr val="tx2">
                      <a:lumMod val="50000"/>
                    </a:schemeClr>
                  </a:solidFill>
                  <a:prstDash val="solid"/>
                </a:ln>
                <a:solidFill>
                  <a:schemeClr val="tx1">
                    <a:lumMod val="50000"/>
                  </a:schemeClr>
                </a:solidFill>
                <a:uFillTx/>
                <a:latin typeface="Times New Roman" panose="02020603050405020304" charset="0"/>
              </a:rPr>
              <a:t>WEBIFY:</a:t>
            </a:r>
            <a:r>
              <a:rPr lang="en-IN" sz="3000" dirty="0">
                <a:solidFill>
                  <a:schemeClr val="tx1">
                    <a:lumMod val="50000"/>
                  </a:schemeClr>
                </a:solidFill>
                <a:uFill>
                  <a:solidFill>
                    <a:srgbClr val="0070C0"/>
                  </a:solidFill>
                </a:uFill>
              </a:rPr>
              <a:t>A COST-EFFECTIVE SYSTEM FOR CONTROLLING OF DEVICES</a:t>
            </a:r>
            <a:br>
              <a:rPr lang="en-IN" sz="2400" dirty="0">
                <a:solidFill>
                  <a:schemeClr val="accent6">
                    <a:lumMod val="50000"/>
                  </a:schemeClr>
                </a:solidFill>
                <a:uFill>
                  <a:solidFill>
                    <a:srgbClr val="0070C0"/>
                  </a:solidFill>
                </a:uFill>
              </a:rPr>
            </a:br>
            <a:endParaRPr lang="en-IN" altLang="zh-CN" sz="2400" dirty="0">
              <a:ln w="12700">
                <a:solidFill>
                  <a:schemeClr val="tx2">
                    <a:lumMod val="50000"/>
                  </a:schemeClr>
                </a:solidFill>
                <a:prstDash val="solid"/>
              </a:ln>
              <a:solidFill>
                <a:schemeClr val="tx1">
                  <a:lumMod val="50000"/>
                </a:schemeClr>
              </a:solidFill>
              <a:uFillTx/>
              <a:latin typeface="Times New Roman" panose="02020603050405020304" charset="0"/>
            </a:endParaRPr>
          </a:p>
        </p:txBody>
      </p:sp>
      <p:sp>
        <p:nvSpPr>
          <p:cNvPr id="4099" name="Rectangle 6"/>
          <p:cNvSpPr>
            <a:spLocks noGrp="1"/>
          </p:cNvSpPr>
          <p:nvPr>
            <p:ph type="subTitle" idx="4294967295"/>
          </p:nvPr>
        </p:nvSpPr>
        <p:spPr>
          <a:xfrm>
            <a:off x="0" y="3533411"/>
            <a:ext cx="8524875" cy="1800225"/>
          </a:xfrm>
        </p:spPr>
        <p:txBody>
          <a:bodyPr vert="horz" wrap="square" anchor="ctr"/>
          <a:lstStyle>
            <a:lvl1pPr marL="0" lvl="0" indent="0" algn="ctr">
              <a:buNone/>
              <a:defRPr/>
            </a:lvl1pPr>
            <a:lvl2pPr marL="0" lvl="1" indent="0" algn="ctr">
              <a:buNone/>
              <a:defRPr/>
            </a:lvl2pPr>
            <a:lvl3pPr marL="914400" lvl="2" indent="0" algn="ctr">
              <a:buNone/>
              <a:defRPr/>
            </a:lvl3pPr>
            <a:lvl4pPr marL="1371600" lvl="3" indent="0" algn="ctr">
              <a:buNone/>
              <a:defRPr/>
            </a:lvl4pPr>
            <a:lvl5pPr marL="1828800" lvl="4" indent="0" algn="ctr">
              <a:buNone/>
              <a:defRPr/>
            </a:lvl5pPr>
          </a:lstStyle>
          <a:p>
            <a:pPr lvl="0" algn="l" eaLnBrk="1" hangingPunct="1">
              <a:lnSpc>
                <a:spcPct val="100000"/>
              </a:lnSpc>
              <a:spcBef>
                <a:spcPts val="0"/>
              </a:spcBef>
            </a:pPr>
            <a:endParaRPr lang="en-IN" sz="2800" b="1" dirty="0">
              <a:ln>
                <a:noFill/>
              </a:ln>
              <a:solidFill>
                <a:schemeClr val="tx1">
                  <a:lumMod val="50000"/>
                </a:schemeClr>
              </a:solidFill>
              <a:uFill>
                <a:solidFill>
                  <a:srgbClr val="0070C0"/>
                </a:solidFill>
              </a:uFill>
              <a:latin typeface="Times New Roman" panose="02020603050405020304" charset="0"/>
              <a:cs typeface="Times New Roman" panose="02020603050405020304" charset="0"/>
            </a:endParaRPr>
          </a:p>
          <a:p>
            <a:pPr lvl="0" algn="l" eaLnBrk="1" hangingPunct="1">
              <a:lnSpc>
                <a:spcPct val="100000"/>
              </a:lnSpc>
              <a:spcBef>
                <a:spcPts val="0"/>
              </a:spcBef>
            </a:pPr>
            <a:endParaRPr lang="en-IN" sz="2800" b="1" dirty="0">
              <a:solidFill>
                <a:schemeClr val="tx1">
                  <a:lumMod val="50000"/>
                </a:schemeClr>
              </a:solidFill>
              <a:uFill>
                <a:solidFill>
                  <a:srgbClr val="0070C0"/>
                </a:solidFill>
              </a:uFill>
              <a:latin typeface="Times New Roman" panose="02020603050405020304" charset="0"/>
              <a:cs typeface="Times New Roman" panose="02020603050405020304" charset="0"/>
            </a:endParaRPr>
          </a:p>
          <a:p>
            <a:pPr lvl="0" algn="l" eaLnBrk="1" hangingPunct="1">
              <a:lnSpc>
                <a:spcPct val="100000"/>
              </a:lnSpc>
              <a:spcBef>
                <a:spcPts val="0"/>
              </a:spcBef>
            </a:pPr>
            <a:endParaRPr lang="en-IN" sz="2800" b="1" dirty="0">
              <a:ln>
                <a:noFill/>
              </a:ln>
              <a:solidFill>
                <a:schemeClr val="tx1">
                  <a:lumMod val="50000"/>
                </a:schemeClr>
              </a:solidFill>
              <a:uFill>
                <a:solidFill>
                  <a:srgbClr val="0070C0"/>
                </a:solidFill>
              </a:uFill>
              <a:latin typeface="Times New Roman" panose="02020603050405020304" charset="0"/>
              <a:cs typeface="Times New Roman" panose="02020603050405020304" charset="0"/>
            </a:endParaRPr>
          </a:p>
          <a:p>
            <a:pPr lvl="0" algn="l" eaLnBrk="1" hangingPunct="1">
              <a:lnSpc>
                <a:spcPct val="100000"/>
              </a:lnSpc>
              <a:spcBef>
                <a:spcPts val="0"/>
              </a:spcBef>
            </a:pPr>
            <a:r>
              <a:rPr lang="en-IN" sz="2800" b="1" dirty="0">
                <a:ln>
                  <a:noFill/>
                </a:ln>
                <a:solidFill>
                  <a:schemeClr val="tx1">
                    <a:lumMod val="50000"/>
                  </a:schemeClr>
                </a:solidFill>
                <a:uFill>
                  <a:solidFill>
                    <a:srgbClr val="0070C0"/>
                  </a:solidFill>
                </a:uFill>
                <a:latin typeface="Times New Roman" panose="02020603050405020304" charset="0"/>
                <a:cs typeface="Times New Roman" panose="02020603050405020304" charset="0"/>
              </a:rPr>
              <a:t>Guided By</a:t>
            </a:r>
            <a:endParaRPr lang="en-IN" sz="2800" b="1" dirty="0">
              <a:ln>
                <a:noFill/>
              </a:ln>
              <a:solidFill>
                <a:schemeClr val="tx1">
                  <a:lumMod val="50000"/>
                </a:schemeClr>
              </a:solidFill>
              <a:uFill>
                <a:solidFill>
                  <a:srgbClr val="0070C0"/>
                </a:solidFill>
              </a:uFill>
              <a:latin typeface="Times New Roman" panose="02020603050405020304" charset="0"/>
              <a:cs typeface="Times New Roman" panose="02020603050405020304" charset="0"/>
            </a:endParaRPr>
          </a:p>
          <a:p>
            <a:pPr lvl="0" algn="l" eaLnBrk="1" hangingPunct="1">
              <a:lnSpc>
                <a:spcPct val="100000"/>
              </a:lnSpc>
              <a:spcBef>
                <a:spcPts val="0"/>
              </a:spcBef>
            </a:pPr>
            <a:r>
              <a:rPr lang="en-IN" sz="2800" b="1" dirty="0">
                <a:solidFill>
                  <a:schemeClr val="tx1">
                    <a:lumMod val="50000"/>
                  </a:schemeClr>
                </a:solidFill>
                <a:uFill>
                  <a:solidFill>
                    <a:srgbClr val="0070C0"/>
                  </a:solidFill>
                </a:uFill>
                <a:latin typeface="Times New Roman" panose="02020603050405020304" charset="0"/>
                <a:cs typeface="Times New Roman" panose="02020603050405020304" charset="0"/>
              </a:rPr>
              <a:t>Mr.P.Navaneetha Krishnan,</a:t>
            </a:r>
            <a:endParaRPr lang="en-IN" sz="2800" b="1" dirty="0">
              <a:solidFill>
                <a:schemeClr val="tx1">
                  <a:lumMod val="50000"/>
                </a:schemeClr>
              </a:solidFill>
              <a:uFill>
                <a:solidFill>
                  <a:srgbClr val="0070C0"/>
                </a:solidFill>
              </a:uFill>
              <a:latin typeface="Times New Roman" panose="02020603050405020304" charset="0"/>
              <a:cs typeface="Times New Roman" panose="02020603050405020304" charset="0"/>
            </a:endParaRPr>
          </a:p>
          <a:p>
            <a:pPr lvl="0" algn="l" eaLnBrk="1" hangingPunct="1">
              <a:lnSpc>
                <a:spcPct val="100000"/>
              </a:lnSpc>
              <a:spcBef>
                <a:spcPts val="0"/>
              </a:spcBef>
            </a:pPr>
            <a:r>
              <a:rPr lang="en-IN" sz="2800" b="1" dirty="0">
                <a:ln>
                  <a:noFill/>
                </a:ln>
                <a:solidFill>
                  <a:schemeClr val="tx1">
                    <a:lumMod val="50000"/>
                  </a:schemeClr>
                </a:solidFill>
                <a:uFill>
                  <a:solidFill>
                    <a:srgbClr val="0070C0"/>
                  </a:solidFill>
                </a:uFill>
                <a:latin typeface="Times New Roman" panose="02020603050405020304" charset="0"/>
                <a:cs typeface="Times New Roman" panose="02020603050405020304" charset="0"/>
              </a:rPr>
              <a:t>Assistant Professor I/CSE</a:t>
            </a:r>
            <a:r>
              <a:rPr lang="en-IN" sz="2800" b="1" dirty="0">
                <a:ln>
                  <a:noFill/>
                </a:ln>
                <a:solidFill>
                  <a:schemeClr val="accent6">
                    <a:lumMod val="50000"/>
                  </a:schemeClr>
                </a:solidFill>
                <a:uFill>
                  <a:solidFill>
                    <a:srgbClr val="0070C0"/>
                  </a:solidFill>
                </a:uFill>
              </a:rPr>
              <a:t>			   </a:t>
            </a:r>
            <a:endParaRPr lang="en-IN" sz="2800" b="1" dirty="0">
              <a:ln>
                <a:noFill/>
              </a:ln>
              <a:solidFill>
                <a:schemeClr val="accent6">
                  <a:lumMod val="50000"/>
                </a:schemeClr>
              </a:solidFill>
              <a:uFill>
                <a:solidFill>
                  <a:srgbClr val="0070C0"/>
                </a:solidFill>
              </a:uFill>
            </a:endParaRPr>
          </a:p>
          <a:p>
            <a:pPr lvl="0" algn="r" eaLnBrk="1" hangingPunct="1">
              <a:lnSpc>
                <a:spcPct val="100000"/>
              </a:lnSpc>
              <a:spcBef>
                <a:spcPts val="0"/>
              </a:spcBef>
            </a:pPr>
            <a:r>
              <a:rPr lang="en-IN" sz="2800" b="1" dirty="0">
                <a:ln>
                  <a:noFill/>
                </a:ln>
                <a:solidFill>
                  <a:schemeClr val="tx1">
                    <a:lumMod val="50000"/>
                  </a:schemeClr>
                </a:solidFill>
                <a:uFill>
                  <a:solidFill>
                    <a:srgbClr val="0070C0"/>
                  </a:solidFill>
                </a:uFill>
                <a:latin typeface="Times New Roman" panose="02020603050405020304" charset="0"/>
                <a:cs typeface="Times New Roman" panose="02020603050405020304" charset="0"/>
              </a:rPr>
              <a:t>by,</a:t>
            </a:r>
            <a:endParaRPr lang="en-IN" sz="2800" b="1" dirty="0">
              <a:ln>
                <a:noFill/>
              </a:ln>
              <a:solidFill>
                <a:schemeClr val="tx1">
                  <a:lumMod val="50000"/>
                </a:schemeClr>
              </a:solidFill>
              <a:uFill>
                <a:solidFill>
                  <a:srgbClr val="0070C0"/>
                </a:solidFill>
              </a:uFill>
              <a:latin typeface="Times New Roman" panose="02020603050405020304" charset="0"/>
              <a:cs typeface="Times New Roman" panose="02020603050405020304" charset="0"/>
            </a:endParaRPr>
          </a:p>
          <a:p>
            <a:pPr lvl="0" algn="r" eaLnBrk="1" hangingPunct="1">
              <a:lnSpc>
                <a:spcPct val="100000"/>
              </a:lnSpc>
              <a:spcBef>
                <a:spcPts val="0"/>
              </a:spcBef>
            </a:pPr>
            <a:r>
              <a:rPr lang="en-IN" sz="2800" b="1" dirty="0">
                <a:solidFill>
                  <a:schemeClr val="tx1">
                    <a:lumMod val="50000"/>
                  </a:schemeClr>
                </a:solidFill>
                <a:uFill>
                  <a:solidFill>
                    <a:srgbClr val="0070C0"/>
                  </a:solidFill>
                </a:uFill>
                <a:latin typeface="Times New Roman" panose="02020603050405020304" charset="0"/>
                <a:cs typeface="Times New Roman" panose="02020603050405020304" charset="0"/>
              </a:rPr>
              <a:t>						S Durairaj</a:t>
            </a:r>
            <a:endParaRPr lang="en-IN" sz="2800" b="1" dirty="0">
              <a:solidFill>
                <a:schemeClr val="tx1">
                  <a:lumMod val="50000"/>
                </a:schemeClr>
              </a:solidFill>
              <a:uFill>
                <a:solidFill>
                  <a:srgbClr val="0070C0"/>
                </a:solidFill>
              </a:uFill>
              <a:latin typeface="Times New Roman" panose="02020603050405020304" charset="0"/>
              <a:cs typeface="Times New Roman" panose="02020603050405020304" charset="0"/>
            </a:endParaRPr>
          </a:p>
          <a:p>
            <a:pPr lvl="0" algn="r" eaLnBrk="1" hangingPunct="1">
              <a:lnSpc>
                <a:spcPct val="100000"/>
              </a:lnSpc>
              <a:spcBef>
                <a:spcPts val="0"/>
              </a:spcBef>
            </a:pPr>
            <a:r>
              <a:rPr lang="en-IN" sz="2800" b="1" dirty="0">
                <a:ln>
                  <a:noFill/>
                </a:ln>
                <a:solidFill>
                  <a:schemeClr val="tx1">
                    <a:lumMod val="50000"/>
                  </a:schemeClr>
                </a:solidFill>
                <a:uFill>
                  <a:solidFill>
                    <a:srgbClr val="0070C0"/>
                  </a:solidFill>
                </a:uFill>
                <a:latin typeface="Times New Roman" panose="02020603050405020304" charset="0"/>
                <a:cs typeface="Times New Roman" panose="02020603050405020304" charset="0"/>
              </a:rPr>
              <a:t>				                 S Laxman Vijay Raj</a:t>
            </a:r>
            <a:endParaRPr lang="en-IN" sz="2800" b="1" dirty="0">
              <a:ln>
                <a:noFill/>
              </a:ln>
              <a:solidFill>
                <a:schemeClr val="tx1">
                  <a:lumMod val="50000"/>
                </a:schemeClr>
              </a:solidFill>
              <a:uFill>
                <a:solidFill>
                  <a:srgbClr val="0070C0"/>
                </a:solidFill>
              </a:uFill>
              <a:latin typeface="Times New Roman" panose="02020603050405020304" charset="0"/>
              <a:cs typeface="Times New Roman" panose="02020603050405020304" charset="0"/>
            </a:endParaRPr>
          </a:p>
          <a:p>
            <a:pPr lvl="0" algn="r" eaLnBrk="1" hangingPunct="1">
              <a:lnSpc>
                <a:spcPct val="100000"/>
              </a:lnSpc>
              <a:spcBef>
                <a:spcPts val="0"/>
              </a:spcBef>
            </a:pPr>
            <a:r>
              <a:rPr lang="en-IN" sz="2800" b="1" dirty="0">
                <a:solidFill>
                  <a:schemeClr val="tx1">
                    <a:lumMod val="50000"/>
                  </a:schemeClr>
                </a:solidFill>
                <a:uFill>
                  <a:solidFill>
                    <a:srgbClr val="0070C0"/>
                  </a:solidFill>
                </a:uFill>
                <a:latin typeface="Times New Roman" panose="02020603050405020304" charset="0"/>
                <a:cs typeface="Times New Roman" panose="02020603050405020304" charset="0"/>
              </a:rPr>
              <a:t>					         M Santhosh</a:t>
            </a:r>
            <a:endParaRPr lang="en-IN" sz="2800" b="1" dirty="0">
              <a:ln>
                <a:noFill/>
              </a:ln>
              <a:solidFill>
                <a:schemeClr val="tx1">
                  <a:lumMod val="50000"/>
                </a:schemeClr>
              </a:solidFill>
              <a:uFill>
                <a:solidFill>
                  <a:srgbClr val="0070C0"/>
                </a:solidFill>
              </a:u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97255" y="1040715"/>
            <a:ext cx="4460240" cy="521970"/>
          </a:xfrm>
          <a:prstGeom prst="rect">
            <a:avLst/>
          </a:prstGeom>
          <a:noFill/>
        </p:spPr>
        <p:txBody>
          <a:bodyPr wrap="none" rtlCol="0">
            <a:spAutoFit/>
          </a:bodyPr>
          <a:lstStyle/>
          <a:p>
            <a:r>
              <a:rPr lang="en-US" sz="2800" b="1" dirty="0">
                <a:solidFill>
                  <a:schemeClr val="tx1">
                    <a:lumMod val="50000"/>
                  </a:schemeClr>
                </a:solidFill>
                <a:uFill>
                  <a:solidFill>
                    <a:srgbClr val="0070C0"/>
                  </a:solidFill>
                </a:uFill>
                <a:latin typeface="Times New Roman" panose="02020603050405020304" charset="0"/>
                <a:ea typeface="+mj-ea"/>
              </a:rPr>
              <a:t>MODULE DESCRIPTION:</a:t>
            </a:r>
            <a:endParaRPr lang="en-US" sz="2800" b="1" dirty="0">
              <a:solidFill>
                <a:schemeClr val="tx1">
                  <a:lumMod val="50000"/>
                </a:schemeClr>
              </a:solidFill>
              <a:uFill>
                <a:solidFill>
                  <a:srgbClr val="0070C0"/>
                </a:solidFill>
              </a:uFill>
              <a:latin typeface="Times New Roman" panose="02020603050405020304" charset="0"/>
              <a:ea typeface="+mj-ea"/>
            </a:endParaRPr>
          </a:p>
        </p:txBody>
      </p:sp>
      <p:sp>
        <p:nvSpPr>
          <p:cNvPr id="3" name="Text Box 2"/>
          <p:cNvSpPr txBox="1"/>
          <p:nvPr/>
        </p:nvSpPr>
        <p:spPr>
          <a:xfrm>
            <a:off x="1183957" y="1954628"/>
            <a:ext cx="6776085" cy="1938992"/>
          </a:xfrm>
          <a:prstGeom prst="rect">
            <a:avLst/>
          </a:prstGeom>
          <a:noFill/>
        </p:spPr>
        <p:txBody>
          <a:bodyPr wrap="square" rtlCol="0">
            <a:spAutoFit/>
          </a:bodyPr>
          <a:lstStyle/>
          <a:p>
            <a:pPr marL="457200" indent="-457200" algn="l">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Client Module</a:t>
            </a:r>
            <a:endParaRPr lang="en-US" sz="2400" dirty="0">
              <a:solidFill>
                <a:schemeClr val="tx1">
                  <a:lumMod val="50000"/>
                </a:schemeClr>
              </a:solidFill>
              <a:uFillTx/>
              <a:latin typeface="Times New Roman" panose="02020603050405020304" charset="0"/>
              <a:ea typeface="+mn-ea"/>
            </a:endParaRPr>
          </a:p>
          <a:p>
            <a:pPr marL="457200" indent="-457200" algn="l">
              <a:buFont typeface="Wingdings" panose="05000000000000000000" charset="0"/>
              <a:buChar char=""/>
            </a:pPr>
            <a:endParaRPr lang="en-US" sz="2400" dirty="0">
              <a:solidFill>
                <a:schemeClr val="tx1">
                  <a:lumMod val="50000"/>
                </a:schemeClr>
              </a:solidFill>
              <a:uFillTx/>
              <a:latin typeface="Times New Roman" panose="02020603050405020304" charset="0"/>
              <a:ea typeface="+mn-ea"/>
            </a:endParaRPr>
          </a:p>
          <a:p>
            <a:pPr marL="457200" indent="-457200" algn="l">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IoT Framework</a:t>
            </a:r>
            <a:endParaRPr lang="en-US" sz="2400" dirty="0">
              <a:solidFill>
                <a:schemeClr val="tx1">
                  <a:lumMod val="50000"/>
                </a:schemeClr>
              </a:solidFill>
              <a:uFillTx/>
              <a:latin typeface="Times New Roman" panose="02020603050405020304" charset="0"/>
              <a:ea typeface="+mn-ea"/>
            </a:endParaRPr>
          </a:p>
          <a:p>
            <a:pPr marL="457200" indent="-457200" algn="l">
              <a:buFont typeface="Wingdings" panose="05000000000000000000" charset="0"/>
              <a:buChar char=""/>
            </a:pPr>
            <a:endParaRPr lang="en-US" sz="2400" dirty="0">
              <a:solidFill>
                <a:schemeClr val="tx1">
                  <a:lumMod val="50000"/>
                </a:schemeClr>
              </a:solidFill>
              <a:uFillTx/>
              <a:latin typeface="Times New Roman" panose="02020603050405020304" charset="0"/>
              <a:ea typeface="+mn-ea"/>
            </a:endParaRPr>
          </a:p>
          <a:p>
            <a:pPr marL="457200" indent="-457200" algn="l">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Server Module</a:t>
            </a:r>
            <a:endParaRPr lang="en-US" sz="2400" dirty="0">
              <a:solidFill>
                <a:schemeClr val="tx1">
                  <a:lumMod val="50000"/>
                </a:schemeClr>
              </a:solidFill>
              <a:uFillTx/>
              <a:latin typeface="Times New Roman" panose="02020603050405020304" charset="0"/>
              <a:ea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5895" y="1010421"/>
            <a:ext cx="3929938" cy="523220"/>
          </a:xfrm>
          <a:prstGeom prst="rect">
            <a:avLst/>
          </a:prstGeom>
        </p:spPr>
        <p:txBody>
          <a:bodyPr wrap="square">
            <a:spAutoFit/>
          </a:bodyPr>
          <a:lstStyle/>
          <a:p>
            <a:pPr lvl="0" algn="ctr"/>
            <a:r>
              <a:rPr lang="en-US" sz="2800" b="1" dirty="0">
                <a:solidFill>
                  <a:srgbClr val="47494B">
                    <a:lumMod val="50000"/>
                  </a:srgbClr>
                </a:solidFill>
                <a:latin typeface="Times New Roman" panose="02020603050405020304" charset="0"/>
                <a:ea typeface="Microsoft YaHei" panose="020B0503020204020204" charset="-122"/>
              </a:rPr>
              <a:t>Client Module</a:t>
            </a:r>
            <a:endParaRPr lang="en-US" sz="2800" b="1" dirty="0">
              <a:solidFill>
                <a:srgbClr val="47494B">
                  <a:lumMod val="50000"/>
                </a:srgbClr>
              </a:solidFill>
              <a:latin typeface="Times New Roman" panose="02020603050405020304" charset="0"/>
              <a:ea typeface="Microsoft YaHei" panose="020B0503020204020204" charset="-122"/>
            </a:endParaRPr>
          </a:p>
        </p:txBody>
      </p:sp>
      <p:sp>
        <p:nvSpPr>
          <p:cNvPr id="4" name="Rectangle 3"/>
          <p:cNvSpPr/>
          <p:nvPr/>
        </p:nvSpPr>
        <p:spPr>
          <a:xfrm>
            <a:off x="984739" y="1457365"/>
            <a:ext cx="7174522" cy="941796"/>
          </a:xfrm>
          <a:prstGeom prst="rect">
            <a:avLst/>
          </a:prstGeom>
        </p:spPr>
        <p:txBody>
          <a:bodyPr wrap="square">
            <a:spAutoFit/>
          </a:bodyPr>
          <a:lstStyle/>
          <a:p>
            <a:pPr marL="342900" lvl="0" indent="-342900">
              <a:lnSpc>
                <a:spcPct val="115000"/>
              </a:lnSpc>
              <a:spcAft>
                <a:spcPts val="0"/>
              </a:spcAft>
              <a:buFont typeface="Symbol" panose="05050102010706020507" pitchFamily="18" charset="2"/>
              <a:buChar char=""/>
            </a:pPr>
            <a:r>
              <a:rPr lang="en-IN" sz="2400" dirty="0">
                <a:solidFill>
                  <a:schemeClr val="tx1">
                    <a:lumMod val="50000"/>
                  </a:schemeClr>
                </a:solidFill>
                <a:latin typeface="Times New Roman" panose="02020603050405020304" charset="0"/>
                <a:ea typeface="Calibri" panose="020F0502020204030204" pitchFamily="2" charset="0"/>
                <a:cs typeface="Times New Roman" panose="02020603050405020304" charset="0"/>
              </a:rPr>
              <a:t>The User touches the button in the webpage.</a:t>
            </a:r>
            <a:endParaRPr lang="en-IN" sz="2400" dirty="0">
              <a:solidFill>
                <a:schemeClr val="tx1">
                  <a:lumMod val="50000"/>
                </a:schemeClr>
              </a:solidFill>
              <a:latin typeface="Times New Roman" panose="02020603050405020304" charset="0"/>
              <a:ea typeface="Calibri" panose="020F0502020204030204" pitchFamily="2" charset="0"/>
              <a:cs typeface="Times New Roman" panose="02020603050405020304" charset="0"/>
            </a:endParaRPr>
          </a:p>
          <a:p>
            <a:pPr marL="342900" lvl="0" indent="-342900">
              <a:lnSpc>
                <a:spcPct val="115000"/>
              </a:lnSpc>
              <a:spcAft>
                <a:spcPts val="1000"/>
              </a:spcAft>
              <a:buFont typeface="Symbol" panose="05050102010706020507" pitchFamily="18" charset="2"/>
              <a:buChar char=""/>
            </a:pPr>
            <a:r>
              <a:rPr lang="en-IN" sz="2400" dirty="0">
                <a:solidFill>
                  <a:schemeClr val="tx1">
                    <a:lumMod val="50000"/>
                  </a:schemeClr>
                </a:solidFill>
                <a:latin typeface="Times New Roman" panose="02020603050405020304" charset="0"/>
                <a:ea typeface="Calibri" panose="020F0502020204030204" pitchFamily="2" charset="0"/>
                <a:cs typeface="Times New Roman" panose="02020603050405020304" charset="0"/>
              </a:rPr>
              <a:t>This triggers a socket event.</a:t>
            </a:r>
            <a:endParaRPr lang="en-IN" sz="2400" dirty="0">
              <a:solidFill>
                <a:schemeClr val="tx1">
                  <a:lumMod val="50000"/>
                </a:schemeClr>
              </a:solidFill>
              <a:effectLst/>
              <a:latin typeface="Times New Roman" panose="02020603050405020304" charset="0"/>
              <a:ea typeface="Calibri" panose="020F0502020204030204" pitchFamily="2" charset="0"/>
              <a:cs typeface="Times New Roman" panose="02020603050405020304" charset="0"/>
            </a:endParaRPr>
          </a:p>
        </p:txBody>
      </p:sp>
      <p:sp>
        <p:nvSpPr>
          <p:cNvPr id="5" name="Rectangle 4"/>
          <p:cNvSpPr/>
          <p:nvPr/>
        </p:nvSpPr>
        <p:spPr>
          <a:xfrm>
            <a:off x="90852" y="2322073"/>
            <a:ext cx="2640403" cy="523220"/>
          </a:xfrm>
          <a:prstGeom prst="rect">
            <a:avLst/>
          </a:prstGeom>
        </p:spPr>
        <p:txBody>
          <a:bodyPr wrap="none">
            <a:spAutoFit/>
          </a:bodyPr>
          <a:lstStyle/>
          <a:p>
            <a:pPr lvl="0"/>
            <a:r>
              <a:rPr lang="en-US" sz="2800" b="1" dirty="0">
                <a:solidFill>
                  <a:srgbClr val="47494B">
                    <a:lumMod val="50000"/>
                  </a:srgbClr>
                </a:solidFill>
                <a:latin typeface="Times New Roman" panose="02020603050405020304" charset="0"/>
                <a:ea typeface="Microsoft YaHei" panose="020B0503020204020204" charset="-122"/>
              </a:rPr>
              <a:t>IoT Framework</a:t>
            </a:r>
            <a:endParaRPr lang="en-US" sz="2800" b="1" dirty="0">
              <a:solidFill>
                <a:srgbClr val="47494B">
                  <a:lumMod val="50000"/>
                </a:srgbClr>
              </a:solidFill>
              <a:latin typeface="Times New Roman" panose="02020603050405020304" charset="0"/>
              <a:ea typeface="Microsoft YaHei" panose="020B0503020204020204" charset="-122"/>
            </a:endParaRPr>
          </a:p>
        </p:txBody>
      </p:sp>
      <p:sp>
        <p:nvSpPr>
          <p:cNvPr id="6" name="Rectangle 5"/>
          <p:cNvSpPr/>
          <p:nvPr/>
        </p:nvSpPr>
        <p:spPr>
          <a:xfrm>
            <a:off x="970669" y="2772250"/>
            <a:ext cx="7596556" cy="1919500"/>
          </a:xfrm>
          <a:prstGeom prst="rect">
            <a:avLst/>
          </a:prstGeom>
        </p:spPr>
        <p:txBody>
          <a:bodyPr wrap="square">
            <a:spAutoFit/>
          </a:bodyPr>
          <a:lstStyle/>
          <a:p>
            <a:pPr marL="342900" lvl="0" indent="-342900">
              <a:lnSpc>
                <a:spcPct val="115000"/>
              </a:lnSpc>
              <a:spcAft>
                <a:spcPts val="1000"/>
              </a:spcAft>
              <a:buFont typeface="Symbol" panose="05050102010706020507" pitchFamily="18" charset="2"/>
              <a:buChar char=""/>
            </a:pPr>
            <a:r>
              <a:rPr lang="en-IN" sz="2400" dirty="0">
                <a:solidFill>
                  <a:schemeClr val="tx1">
                    <a:lumMod val="50000"/>
                  </a:schemeClr>
                </a:solidFill>
                <a:latin typeface="Times New Roman" panose="02020603050405020304" charset="0"/>
                <a:ea typeface="Calibri" panose="020F0502020204030204" pitchFamily="2" charset="0"/>
                <a:cs typeface="Times New Roman" panose="02020603050405020304" charset="0"/>
              </a:rPr>
              <a:t>The socket event then reaches the server where the IOT is connected.</a:t>
            </a:r>
            <a:endParaRPr lang="en-IN" sz="2400" dirty="0">
              <a:solidFill>
                <a:schemeClr val="tx1">
                  <a:lumMod val="50000"/>
                </a:schemeClr>
              </a:solidFill>
              <a:latin typeface="Times New Roman" panose="02020603050405020304" charset="0"/>
              <a:ea typeface="Calibri" panose="020F0502020204030204" pitchFamily="2" charset="0"/>
              <a:cs typeface="Times New Roman" panose="02020603050405020304" charset="0"/>
            </a:endParaRPr>
          </a:p>
          <a:p>
            <a:pPr marL="342900" lvl="0" indent="-342900">
              <a:lnSpc>
                <a:spcPct val="115000"/>
              </a:lnSpc>
              <a:spcAft>
                <a:spcPts val="1000"/>
              </a:spcAft>
              <a:buFont typeface="Symbol" panose="05050102010706020507" pitchFamily="18" charset="2"/>
              <a:buChar char=""/>
            </a:pPr>
            <a:r>
              <a:rPr lang="en-IN" sz="2400" dirty="0">
                <a:solidFill>
                  <a:schemeClr val="tx1">
                    <a:lumMod val="50000"/>
                  </a:schemeClr>
                </a:solidFill>
                <a:latin typeface="Times New Roman" panose="02020603050405020304" charset="0"/>
                <a:ea typeface="Calibri" panose="020F0502020204030204" pitchFamily="2" charset="0"/>
                <a:cs typeface="Times New Roman" panose="02020603050405020304" charset="0"/>
              </a:rPr>
              <a:t>This propagation of signal is done through port forwarding and local tunnelling.</a:t>
            </a:r>
            <a:endParaRPr lang="en-IN" sz="2400" dirty="0">
              <a:solidFill>
                <a:schemeClr val="tx1">
                  <a:lumMod val="50000"/>
                </a:schemeClr>
              </a:solidFill>
              <a:latin typeface="Times New Roman" panose="02020603050405020304" charset="0"/>
              <a:cs typeface="Times New Roman" panose="02020603050405020304" charset="0"/>
            </a:endParaRPr>
          </a:p>
        </p:txBody>
      </p:sp>
      <p:sp>
        <p:nvSpPr>
          <p:cNvPr id="7" name="Rectangle 6"/>
          <p:cNvSpPr/>
          <p:nvPr/>
        </p:nvSpPr>
        <p:spPr>
          <a:xfrm>
            <a:off x="90852" y="4487902"/>
            <a:ext cx="2459263" cy="523220"/>
          </a:xfrm>
          <a:prstGeom prst="rect">
            <a:avLst/>
          </a:prstGeom>
        </p:spPr>
        <p:txBody>
          <a:bodyPr wrap="none">
            <a:spAutoFit/>
          </a:bodyPr>
          <a:lstStyle/>
          <a:p>
            <a:pPr lvl="0"/>
            <a:r>
              <a:rPr lang="en-US" sz="2800" b="1" dirty="0">
                <a:solidFill>
                  <a:srgbClr val="47494B">
                    <a:lumMod val="50000"/>
                  </a:srgbClr>
                </a:solidFill>
                <a:latin typeface="Times New Roman" panose="02020603050405020304" charset="0"/>
                <a:ea typeface="Microsoft YaHei" panose="020B0503020204020204" charset="-122"/>
              </a:rPr>
              <a:t>Server Module</a:t>
            </a:r>
            <a:endParaRPr lang="en-US" sz="2800" b="1" dirty="0">
              <a:solidFill>
                <a:srgbClr val="47494B">
                  <a:lumMod val="50000"/>
                </a:srgbClr>
              </a:solidFill>
              <a:latin typeface="Times New Roman" panose="02020603050405020304" charset="0"/>
              <a:ea typeface="Microsoft YaHei" panose="020B0503020204020204" charset="-122"/>
            </a:endParaRPr>
          </a:p>
        </p:txBody>
      </p:sp>
      <p:sp>
        <p:nvSpPr>
          <p:cNvPr id="8" name="Rectangle 7"/>
          <p:cNvSpPr/>
          <p:nvPr/>
        </p:nvSpPr>
        <p:spPr>
          <a:xfrm>
            <a:off x="1090244" y="5011122"/>
            <a:ext cx="7329267" cy="1757212"/>
          </a:xfrm>
          <a:prstGeom prst="rect">
            <a:avLst/>
          </a:prstGeom>
        </p:spPr>
        <p:txBody>
          <a:bodyPr wrap="square">
            <a:spAutoFit/>
          </a:bodyPr>
          <a:lstStyle/>
          <a:p>
            <a:pPr marL="342900" lvl="0" indent="-342900">
              <a:lnSpc>
                <a:spcPct val="115000"/>
              </a:lnSpc>
              <a:spcAft>
                <a:spcPts val="0"/>
              </a:spcAft>
              <a:buFont typeface="Symbol" panose="05050102010706020507" pitchFamily="18" charset="2"/>
              <a:buChar char=""/>
            </a:pPr>
            <a:r>
              <a:rPr lang="en-IN" sz="2400" dirty="0">
                <a:solidFill>
                  <a:schemeClr val="tx1">
                    <a:lumMod val="50000"/>
                  </a:schemeClr>
                </a:solidFill>
                <a:latin typeface="Times New Roman" panose="02020603050405020304" charset="0"/>
                <a:ea typeface="Calibri" panose="020F0502020204030204" pitchFamily="2" charset="0"/>
                <a:cs typeface="Times New Roman" panose="02020603050405020304" charset="0"/>
              </a:rPr>
              <a:t>The server then sends the signal to Arduino.</a:t>
            </a:r>
            <a:endParaRPr lang="en-IN" sz="2400" dirty="0">
              <a:solidFill>
                <a:schemeClr val="tx1">
                  <a:lumMod val="50000"/>
                </a:schemeClr>
              </a:solidFill>
              <a:latin typeface="Times New Roman" panose="02020603050405020304" charset="0"/>
              <a:ea typeface="Calibri" panose="020F0502020204030204" pitchFamily="2" charset="0"/>
              <a:cs typeface="Times New Roman" panose="02020603050405020304" charset="0"/>
            </a:endParaRPr>
          </a:p>
          <a:p>
            <a:pPr marL="342900" lvl="0" indent="-342900">
              <a:lnSpc>
                <a:spcPct val="115000"/>
              </a:lnSpc>
              <a:spcAft>
                <a:spcPts val="0"/>
              </a:spcAft>
              <a:buFont typeface="Symbol" panose="05050102010706020507" pitchFamily="18" charset="2"/>
              <a:buChar char=""/>
            </a:pPr>
            <a:r>
              <a:rPr lang="en-IN" sz="2400" dirty="0">
                <a:solidFill>
                  <a:schemeClr val="tx1">
                    <a:lumMod val="50000"/>
                  </a:schemeClr>
                </a:solidFill>
                <a:latin typeface="Times New Roman" panose="02020603050405020304" charset="0"/>
                <a:ea typeface="Calibri" panose="020F0502020204030204" pitchFamily="2" charset="0"/>
                <a:cs typeface="Times New Roman" panose="02020603050405020304" charset="0"/>
              </a:rPr>
              <a:t>The Arduino finally responds.</a:t>
            </a:r>
            <a:endParaRPr lang="en-IN" sz="2400" dirty="0">
              <a:solidFill>
                <a:schemeClr val="tx1">
                  <a:lumMod val="50000"/>
                </a:schemeClr>
              </a:solidFill>
              <a:latin typeface="Times New Roman" panose="02020603050405020304" charset="0"/>
              <a:ea typeface="Calibri" panose="020F0502020204030204" pitchFamily="2" charset="0"/>
              <a:cs typeface="Times New Roman" panose="02020603050405020304" charset="0"/>
            </a:endParaRPr>
          </a:p>
          <a:p>
            <a:pPr marL="342900" lvl="0" indent="-342900">
              <a:lnSpc>
                <a:spcPct val="115000"/>
              </a:lnSpc>
              <a:spcAft>
                <a:spcPts val="1000"/>
              </a:spcAft>
              <a:buFont typeface="Symbol" panose="05050102010706020507" pitchFamily="18" charset="2"/>
              <a:buChar char=""/>
            </a:pPr>
            <a:r>
              <a:rPr lang="en-IN" sz="2400" dirty="0">
                <a:solidFill>
                  <a:schemeClr val="tx1">
                    <a:lumMod val="50000"/>
                  </a:schemeClr>
                </a:solidFill>
                <a:latin typeface="Times New Roman" panose="02020603050405020304" charset="0"/>
                <a:ea typeface="Calibri" panose="020F0502020204030204" pitchFamily="2" charset="0"/>
                <a:cs typeface="Times New Roman" panose="02020603050405020304" charset="0"/>
              </a:rPr>
              <a:t>This request response cycle continues as long as the server is tunnelled</a:t>
            </a:r>
            <a:r>
              <a:rPr lang="en-IN" dirty="0">
                <a:solidFill>
                  <a:schemeClr val="tx1">
                    <a:lumMod val="50000"/>
                  </a:schemeClr>
                </a:solidFill>
                <a:latin typeface="Times New Roman" panose="02020603050405020304" charset="0"/>
                <a:ea typeface="Calibri" panose="020F0502020204030204" pitchFamily="2" charset="0"/>
                <a:cs typeface="Times New Roman" panose="02020603050405020304" charset="0"/>
              </a:rPr>
              <a:t>.</a:t>
            </a:r>
            <a:endParaRPr lang="en-IN" dirty="0">
              <a:solidFill>
                <a:schemeClr val="tx1">
                  <a:lumMod val="50000"/>
                </a:schemeClr>
              </a:solidFill>
              <a:latin typeface="Times New Roman" panose="02020603050405020304" charset="0"/>
              <a:ea typeface="Calibri" panose="020F0502020204030204" pitchFamily="2"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7210" y="683895"/>
            <a:ext cx="2197735" cy="521970"/>
          </a:xfrm>
          <a:prstGeom prst="rect">
            <a:avLst/>
          </a:prstGeom>
          <a:noFill/>
        </p:spPr>
        <p:txBody>
          <a:bodyPr wrap="square" rtlCol="0">
            <a:spAutoFit/>
          </a:bodyPr>
          <a:lstStyle/>
          <a:p>
            <a:pPr algn="just">
              <a:buFont typeface="Wingdings" panose="05000000000000000000" charset="0"/>
            </a:pPr>
            <a:r>
              <a:rPr lang="en-US" sz="2800" b="1">
                <a:solidFill>
                  <a:schemeClr val="tx1">
                    <a:lumMod val="50000"/>
                  </a:schemeClr>
                </a:solidFill>
                <a:uFillTx/>
                <a:latin typeface="Times New Roman" panose="02020603050405020304" charset="0"/>
                <a:ea typeface="+mj-ea"/>
              </a:rPr>
              <a:t>ARDUINO:</a:t>
            </a:r>
            <a:endParaRPr lang="en-US" sz="2800" b="1">
              <a:solidFill>
                <a:schemeClr val="tx1">
                  <a:lumMod val="50000"/>
                </a:schemeClr>
              </a:solidFill>
              <a:uFillTx/>
              <a:latin typeface="Times New Roman" panose="02020603050405020304" charset="0"/>
              <a:ea typeface="+mj-ea"/>
            </a:endParaRPr>
          </a:p>
        </p:txBody>
      </p:sp>
      <p:pic>
        <p:nvPicPr>
          <p:cNvPr id="13" name="Picture 13" descr="C:\Users\vijay\Pictures\download (1).jpg"/>
          <p:cNvPicPr>
            <a:picLocks noChangeAspect="1" noChangeArrowheads="1"/>
          </p:cNvPicPr>
          <p:nvPr/>
        </p:nvPicPr>
        <p:blipFill>
          <a:blip r:embed="rId1"/>
          <a:srcRect/>
          <a:stretch>
            <a:fillRect/>
          </a:stretch>
        </p:blipFill>
        <p:spPr>
          <a:xfrm>
            <a:off x="2734945" y="1029970"/>
            <a:ext cx="4712970" cy="3453130"/>
          </a:xfrm>
          <a:prstGeom prst="rect">
            <a:avLst/>
          </a:prstGeom>
          <a:noFill/>
          <a:ln w="9525">
            <a:noFill/>
            <a:miter lim="800000"/>
            <a:headEnd/>
            <a:tailEnd/>
          </a:ln>
        </p:spPr>
      </p:pic>
      <p:sp>
        <p:nvSpPr>
          <p:cNvPr id="4" name="Text Box 3"/>
          <p:cNvSpPr txBox="1"/>
          <p:nvPr/>
        </p:nvSpPr>
        <p:spPr>
          <a:xfrm>
            <a:off x="537210" y="4483100"/>
            <a:ext cx="8415020" cy="2677656"/>
          </a:xfrm>
          <a:prstGeom prst="rect">
            <a:avLst/>
          </a:prstGeom>
          <a:noFill/>
        </p:spPr>
        <p:txBody>
          <a:bodyPr wrap="square" rtlCol="0">
            <a:spAutoFit/>
          </a:bodyPr>
          <a:lstStyle/>
          <a:p>
            <a:pPr marL="342900" indent="-342900" algn="just">
              <a:buFont typeface="Wingdings" panose="05000000000000000000" charset="0"/>
              <a:buChar char=""/>
            </a:pPr>
            <a:r>
              <a:rPr lang="en-IN" sz="2400" dirty="0">
                <a:solidFill>
                  <a:schemeClr val="tx1">
                    <a:lumMod val="50000"/>
                  </a:schemeClr>
                </a:solidFill>
                <a:latin typeface="Times New Roman" panose="02020603050405020304" charset="0"/>
                <a:ea typeface="+mn-ea"/>
              </a:rPr>
              <a:t>Arduino is an open source computer hardware and software company, project, and user community that designs and manufactures single-board microcontrollers and microcontroller kits for building digital devices and interactive objects that can sense and control objects in the physical world.</a:t>
            </a:r>
            <a:endParaRPr lang="en-IN" sz="2400" dirty="0">
              <a:solidFill>
                <a:schemeClr val="tx1">
                  <a:lumMod val="50000"/>
                </a:schemeClr>
              </a:solidFill>
              <a:latin typeface="Times New Roman" panose="02020603050405020304" charset="0"/>
              <a:ea typeface="+mn-ea"/>
            </a:endParaRPr>
          </a:p>
          <a:p>
            <a:pPr marL="342900" indent="-342900" algn="just">
              <a:buFont typeface="Wingdings" panose="05000000000000000000" charset="0"/>
              <a:buChar char=""/>
            </a:pPr>
            <a:endParaRPr lang="en-US" sz="2400" dirty="0">
              <a:solidFill>
                <a:schemeClr val="tx1">
                  <a:lumMod val="50000"/>
                </a:schemeClr>
              </a:solidFill>
              <a:uFillTx/>
              <a:latin typeface="Times New Roman" panose="02020603050405020304" charset="0"/>
              <a:ea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2295" y="817900"/>
            <a:ext cx="3081485" cy="523220"/>
          </a:xfrm>
          <a:prstGeom prst="rect">
            <a:avLst/>
          </a:prstGeom>
          <a:noFill/>
        </p:spPr>
        <p:txBody>
          <a:bodyPr wrap="none" rtlCol="0">
            <a:spAutoFit/>
          </a:bodyPr>
          <a:lstStyle/>
          <a:p>
            <a:r>
              <a:rPr lang="en-US" sz="2800" b="1" dirty="0">
                <a:solidFill>
                  <a:schemeClr val="tx1">
                    <a:lumMod val="50000"/>
                  </a:schemeClr>
                </a:solidFill>
                <a:uFill>
                  <a:solidFill>
                    <a:srgbClr val="0070C0"/>
                  </a:solidFill>
                </a:uFill>
                <a:latin typeface="Times New Roman" panose="02020603050405020304" charset="0"/>
                <a:ea typeface="+mj-ea"/>
              </a:rPr>
              <a:t>RELAY SWITCH:</a:t>
            </a:r>
            <a:endParaRPr lang="en-US" sz="2800" b="1" dirty="0">
              <a:solidFill>
                <a:schemeClr val="tx1">
                  <a:lumMod val="50000"/>
                </a:schemeClr>
              </a:solidFill>
              <a:uFill>
                <a:solidFill>
                  <a:srgbClr val="0070C0"/>
                </a:solidFill>
              </a:uFill>
              <a:latin typeface="Times New Roman" panose="02020603050405020304" charset="0"/>
              <a:ea typeface="+mj-ea"/>
            </a:endParaRPr>
          </a:p>
        </p:txBody>
      </p:sp>
      <p:pic>
        <p:nvPicPr>
          <p:cNvPr id="14" name="Picture 14" descr="C:\Users\vijay\Pictures\download (1).png"/>
          <p:cNvPicPr>
            <a:picLocks noChangeAspect="1" noChangeArrowheads="1"/>
          </p:cNvPicPr>
          <p:nvPr/>
        </p:nvPicPr>
        <p:blipFill>
          <a:blip r:embed="rId1"/>
          <a:srcRect/>
          <a:stretch>
            <a:fillRect/>
          </a:stretch>
        </p:blipFill>
        <p:spPr>
          <a:xfrm>
            <a:off x="2374265" y="1510030"/>
            <a:ext cx="3365500" cy="2643505"/>
          </a:xfrm>
          <a:prstGeom prst="rect">
            <a:avLst/>
          </a:prstGeom>
          <a:noFill/>
          <a:ln w="9525">
            <a:noFill/>
            <a:miter lim="800000"/>
            <a:headEnd/>
            <a:tailEnd/>
          </a:ln>
        </p:spPr>
      </p:pic>
      <p:sp>
        <p:nvSpPr>
          <p:cNvPr id="4" name="Text Box 3"/>
          <p:cNvSpPr txBox="1"/>
          <p:nvPr/>
        </p:nvSpPr>
        <p:spPr>
          <a:xfrm>
            <a:off x="582295" y="4491355"/>
            <a:ext cx="8157845" cy="2306955"/>
          </a:xfrm>
          <a:prstGeom prst="rect">
            <a:avLst/>
          </a:prstGeom>
          <a:noFill/>
        </p:spPr>
        <p:txBody>
          <a:bodyPr wrap="square" rtlCol="0">
            <a:spAutoFit/>
          </a:bodyPr>
          <a:lstStyle/>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A relay is an electrically operated switch. Many relays use an electromagnet to mechanically operate a switch, but other operating principles are also used, such as solid-state relays. Relays are used where it is necessary to control a circuit by a separate low-power signal, or where several circuits must be controlled by one signal. </a:t>
            </a:r>
            <a:endParaRPr lang="en-US" sz="2400" dirty="0">
              <a:solidFill>
                <a:schemeClr val="tx1">
                  <a:lumMod val="50000"/>
                </a:schemeClr>
              </a:solidFill>
              <a:uFillTx/>
              <a:latin typeface="Times New Roman" panose="02020603050405020304" charset="0"/>
              <a:ea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96900" y="823595"/>
            <a:ext cx="3169457" cy="523220"/>
          </a:xfrm>
          <a:prstGeom prst="rect">
            <a:avLst/>
          </a:prstGeom>
          <a:noFill/>
        </p:spPr>
        <p:txBody>
          <a:bodyPr wrap="none" rtlCol="0">
            <a:spAutoFit/>
          </a:bodyPr>
          <a:lstStyle/>
          <a:p>
            <a:r>
              <a:rPr lang="en-US" sz="2800" b="1" dirty="0">
                <a:solidFill>
                  <a:schemeClr val="tx1">
                    <a:lumMod val="50000"/>
                  </a:schemeClr>
                </a:solidFill>
                <a:uFillTx/>
                <a:latin typeface="Times New Roman" panose="02020603050405020304" charset="0"/>
                <a:ea typeface="+mn-ea"/>
              </a:rPr>
              <a:t>Socket Connection:</a:t>
            </a:r>
            <a:endParaRPr lang="en-US" sz="2800" b="1" dirty="0">
              <a:solidFill>
                <a:schemeClr val="tx1">
                  <a:lumMod val="50000"/>
                </a:schemeClr>
              </a:solidFill>
              <a:uFillTx/>
              <a:latin typeface="Times New Roman" panose="02020603050405020304" charset="0"/>
              <a:ea typeface="+mn-ea"/>
            </a:endParaRPr>
          </a:p>
        </p:txBody>
      </p:sp>
      <p:pic>
        <p:nvPicPr>
          <p:cNvPr id="4" name="Picture 4" descr="C:\Users\vijay\Pictures\socket.png"/>
          <p:cNvPicPr>
            <a:picLocks noChangeAspect="1" noChangeArrowheads="1"/>
          </p:cNvPicPr>
          <p:nvPr/>
        </p:nvPicPr>
        <p:blipFill>
          <a:blip r:embed="rId1"/>
          <a:srcRect/>
          <a:stretch>
            <a:fillRect/>
          </a:stretch>
        </p:blipFill>
        <p:spPr>
          <a:xfrm>
            <a:off x="2503170" y="1433195"/>
            <a:ext cx="4295775" cy="2973070"/>
          </a:xfrm>
          <a:prstGeom prst="rect">
            <a:avLst/>
          </a:prstGeom>
          <a:noFill/>
          <a:ln w="9525">
            <a:noFill/>
            <a:miter lim="800000"/>
            <a:headEnd/>
            <a:tailEnd/>
          </a:ln>
        </p:spPr>
      </p:pic>
      <p:sp>
        <p:nvSpPr>
          <p:cNvPr id="5" name="Text Box 4"/>
          <p:cNvSpPr txBox="1"/>
          <p:nvPr/>
        </p:nvSpPr>
        <p:spPr>
          <a:xfrm>
            <a:off x="468630" y="4566285"/>
            <a:ext cx="8667750" cy="1938020"/>
          </a:xfrm>
          <a:prstGeom prst="rect">
            <a:avLst/>
          </a:prstGeom>
          <a:noFill/>
        </p:spPr>
        <p:txBody>
          <a:bodyPr wrap="square" rtlCol="0">
            <a:spAutoFit/>
          </a:bodyPr>
          <a:lstStyle/>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A network socket is an internal endpoint for sending or receiving data at a single node in a computer network. Concretely, it is a representation of this endpoint in networking software (protocol stack), such as an entry in a table (listing communication protocol, destination, status, etc.), and is a form of system resource.</a:t>
            </a:r>
            <a:endParaRPr lang="en-US" sz="2400" dirty="0">
              <a:solidFill>
                <a:schemeClr val="tx1">
                  <a:lumMod val="50000"/>
                </a:schemeClr>
              </a:solidFill>
              <a:uFillTx/>
              <a:latin typeface="Times New Roman" panose="02020603050405020304" charset="0"/>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68325" y="837565"/>
            <a:ext cx="3411855" cy="521970"/>
          </a:xfrm>
          <a:prstGeom prst="rect">
            <a:avLst/>
          </a:prstGeom>
          <a:noFill/>
        </p:spPr>
        <p:txBody>
          <a:bodyPr wrap="square" rtlCol="0">
            <a:spAutoFit/>
          </a:bodyPr>
          <a:lstStyle/>
          <a:p>
            <a:r>
              <a:rPr lang="en-US" sz="2800" b="1" dirty="0">
                <a:solidFill>
                  <a:schemeClr val="tx1">
                    <a:lumMod val="50000"/>
                  </a:schemeClr>
                </a:solidFill>
                <a:uFillTx/>
                <a:latin typeface="Times New Roman" panose="02020603050405020304" charset="0"/>
                <a:ea typeface="+mj-ea"/>
              </a:rPr>
              <a:t>Software Firmata:</a:t>
            </a:r>
            <a:endParaRPr lang="en-US" sz="2800" b="1" dirty="0">
              <a:solidFill>
                <a:schemeClr val="tx1">
                  <a:lumMod val="50000"/>
                </a:schemeClr>
              </a:solidFill>
              <a:uFillTx/>
              <a:latin typeface="Times New Roman" panose="02020603050405020304" charset="0"/>
              <a:ea typeface="+mj-ea"/>
            </a:endParaRPr>
          </a:p>
        </p:txBody>
      </p:sp>
      <p:pic>
        <p:nvPicPr>
          <p:cNvPr id="5" name="Picture 5" descr="C:\Users\vijay\Pictures\Arduino-jsonp-html.jpg"/>
          <p:cNvPicPr>
            <a:picLocks noChangeAspect="1" noChangeArrowheads="1"/>
          </p:cNvPicPr>
          <p:nvPr/>
        </p:nvPicPr>
        <p:blipFill>
          <a:blip r:embed="rId1"/>
          <a:srcRect/>
          <a:stretch>
            <a:fillRect/>
          </a:stretch>
        </p:blipFill>
        <p:spPr>
          <a:xfrm>
            <a:off x="1555750" y="1359535"/>
            <a:ext cx="5250180" cy="3305175"/>
          </a:xfrm>
          <a:prstGeom prst="rect">
            <a:avLst/>
          </a:prstGeom>
          <a:noFill/>
          <a:ln w="9525">
            <a:noFill/>
            <a:miter lim="800000"/>
            <a:headEnd/>
            <a:tailEnd/>
          </a:ln>
        </p:spPr>
      </p:pic>
      <p:sp>
        <p:nvSpPr>
          <p:cNvPr id="4" name="Text Box 3"/>
          <p:cNvSpPr txBox="1"/>
          <p:nvPr/>
        </p:nvSpPr>
        <p:spPr>
          <a:xfrm>
            <a:off x="697230" y="4761230"/>
            <a:ext cx="8211820" cy="1938020"/>
          </a:xfrm>
          <a:prstGeom prst="rect">
            <a:avLst/>
          </a:prstGeom>
          <a:noFill/>
        </p:spPr>
        <p:txBody>
          <a:bodyPr wrap="square" rtlCol="0">
            <a:spAutoFit/>
          </a:bodyPr>
          <a:lstStyle/>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Firmata is a generic protocol for communicating with microcontrollers from software on a host computer. It is intended to work with any host computer software package. There are implementations for multiple microcontrollers and host software packages.</a:t>
            </a:r>
            <a:endParaRPr lang="en-US" sz="2400" dirty="0">
              <a:solidFill>
                <a:schemeClr val="tx1">
                  <a:lumMod val="50000"/>
                </a:schemeClr>
              </a:solidFill>
              <a:uFillTx/>
              <a:latin typeface="Times New Roman" panose="02020603050405020304" charset="0"/>
              <a:ea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2295" y="766445"/>
            <a:ext cx="2959465" cy="523220"/>
          </a:xfrm>
          <a:prstGeom prst="rect">
            <a:avLst/>
          </a:prstGeom>
          <a:noFill/>
        </p:spPr>
        <p:txBody>
          <a:bodyPr wrap="none" rtlCol="0">
            <a:spAutoFit/>
          </a:bodyPr>
          <a:lstStyle/>
          <a:p>
            <a:r>
              <a:rPr lang="en-US" sz="2800" b="1" dirty="0">
                <a:solidFill>
                  <a:schemeClr val="tx1">
                    <a:lumMod val="50000"/>
                  </a:schemeClr>
                </a:solidFill>
                <a:uFill>
                  <a:solidFill>
                    <a:srgbClr val="0070C0"/>
                  </a:solidFill>
                </a:uFill>
                <a:latin typeface="Times New Roman" panose="02020603050405020304" charset="0"/>
                <a:ea typeface="+mj-ea"/>
              </a:rPr>
              <a:t>SCREENSHOTS:</a:t>
            </a:r>
            <a:endParaRPr lang="en-US" sz="2800" b="1" dirty="0">
              <a:solidFill>
                <a:schemeClr val="tx1">
                  <a:lumMod val="50000"/>
                </a:schemeClr>
              </a:solidFill>
              <a:uFill>
                <a:solidFill>
                  <a:srgbClr val="0070C0"/>
                </a:solidFill>
              </a:uFill>
              <a:latin typeface="Times New Roman" panose="02020603050405020304" charset="0"/>
              <a:ea typeface="+mj-ea"/>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784521" y="1438275"/>
            <a:ext cx="5347799" cy="3981450"/>
          </a:xfrm>
          <a:prstGeom prst="rect">
            <a:avLst/>
          </a:prstGeom>
          <a:noFill/>
          <a:ln>
            <a:noFill/>
          </a:ln>
        </p:spPr>
      </p:pic>
      <p:sp>
        <p:nvSpPr>
          <p:cNvPr id="5" name="Text Box 4"/>
          <p:cNvSpPr txBox="1"/>
          <p:nvPr/>
        </p:nvSpPr>
        <p:spPr>
          <a:xfrm>
            <a:off x="1375997" y="5676056"/>
            <a:ext cx="7317837" cy="830997"/>
          </a:xfrm>
          <a:prstGeom prst="rect">
            <a:avLst/>
          </a:prstGeom>
          <a:noFill/>
        </p:spPr>
        <p:txBody>
          <a:bodyPr wrap="square" rtlCol="0">
            <a:spAutoFit/>
          </a:bodyPr>
          <a:lstStyle/>
          <a:p>
            <a:r>
              <a:rPr lang="en-US" sz="2400" b="1" dirty="0">
                <a:solidFill>
                  <a:schemeClr val="tx1">
                    <a:lumMod val="50000"/>
                  </a:schemeClr>
                </a:solidFill>
                <a:uFillTx/>
                <a:latin typeface="Times New Roman" panose="02020603050405020304" charset="0"/>
                <a:ea typeface="+mj-ea"/>
              </a:rPr>
              <a:t>Figure 1: Connection between the Relay switch and Arduino</a:t>
            </a:r>
            <a:endParaRPr lang="en-US" sz="2400" b="1" dirty="0">
              <a:solidFill>
                <a:schemeClr val="tx1">
                  <a:lumMod val="50000"/>
                </a:schemeClr>
              </a:solidFill>
              <a:uFillTx/>
              <a:latin typeface="Times New Roman" panose="02020603050405020304" charset="0"/>
              <a:ea typeface="+mj-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382590" y="1106804"/>
            <a:ext cx="5862272" cy="4084173"/>
          </a:xfrm>
          <a:prstGeom prst="rect">
            <a:avLst/>
          </a:prstGeom>
          <a:noFill/>
          <a:ln>
            <a:noFill/>
          </a:ln>
        </p:spPr>
      </p:pic>
      <p:sp>
        <p:nvSpPr>
          <p:cNvPr id="2" name="Text Box 1"/>
          <p:cNvSpPr txBox="1"/>
          <p:nvPr/>
        </p:nvSpPr>
        <p:spPr>
          <a:xfrm>
            <a:off x="1737995" y="5751196"/>
            <a:ext cx="5668010" cy="461665"/>
          </a:xfrm>
          <a:prstGeom prst="rect">
            <a:avLst/>
          </a:prstGeom>
          <a:noFill/>
        </p:spPr>
        <p:txBody>
          <a:bodyPr wrap="square" rtlCol="0">
            <a:spAutoFit/>
          </a:bodyPr>
          <a:lstStyle/>
          <a:p>
            <a:r>
              <a:rPr lang="en-US" sz="2400" b="1" dirty="0">
                <a:solidFill>
                  <a:schemeClr val="tx1">
                    <a:lumMod val="50000"/>
                  </a:schemeClr>
                </a:solidFill>
                <a:uFillTx/>
                <a:latin typeface="Times New Roman" panose="02020603050405020304" charset="0"/>
                <a:ea typeface="+mj-ea"/>
              </a:rPr>
              <a:t>Figure 2: Connection with an Appliance</a:t>
            </a:r>
            <a:endParaRPr lang="en-US" sz="2400" b="1" dirty="0">
              <a:solidFill>
                <a:schemeClr val="tx1">
                  <a:lumMod val="50000"/>
                </a:schemeClr>
              </a:solidFill>
              <a:uFillTx/>
              <a:latin typeface="Times New Roman" panose="02020603050405020304" charset="0"/>
              <a:ea typeface="+mj-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20180128-WA0008"/>
          <p:cNvPicPr>
            <a:picLocks noChangeAspect="1"/>
          </p:cNvPicPr>
          <p:nvPr/>
        </p:nvPicPr>
        <p:blipFill>
          <a:blip r:embed="rId1"/>
          <a:stretch>
            <a:fillRect/>
          </a:stretch>
        </p:blipFill>
        <p:spPr>
          <a:xfrm>
            <a:off x="746125" y="992505"/>
            <a:ext cx="7143750" cy="4872990"/>
          </a:xfrm>
          <a:prstGeom prst="rect">
            <a:avLst/>
          </a:prstGeom>
        </p:spPr>
      </p:pic>
      <p:sp>
        <p:nvSpPr>
          <p:cNvPr id="3" name="Text Box 2"/>
          <p:cNvSpPr txBox="1"/>
          <p:nvPr/>
        </p:nvSpPr>
        <p:spPr>
          <a:xfrm>
            <a:off x="658495" y="6097905"/>
            <a:ext cx="7770495" cy="460375"/>
          </a:xfrm>
          <a:prstGeom prst="rect">
            <a:avLst/>
          </a:prstGeom>
          <a:noFill/>
        </p:spPr>
        <p:txBody>
          <a:bodyPr wrap="none" rtlCol="0">
            <a:spAutoFit/>
          </a:bodyPr>
          <a:lstStyle/>
          <a:p>
            <a:r>
              <a:rPr lang="en-US" sz="2400" b="1" dirty="0">
                <a:solidFill>
                  <a:schemeClr val="tx1">
                    <a:lumMod val="50000"/>
                  </a:schemeClr>
                </a:solidFill>
                <a:uFillTx/>
                <a:latin typeface="Times New Roman" panose="02020603050405020304" charset="0"/>
                <a:ea typeface="+mj-ea"/>
              </a:rPr>
              <a:t>Figure 3:Web Application that indicates light is in off state</a:t>
            </a:r>
            <a:endParaRPr lang="en-US" sz="2400" b="1" dirty="0">
              <a:solidFill>
                <a:schemeClr val="tx1">
                  <a:lumMod val="50000"/>
                </a:schemeClr>
              </a:solidFill>
              <a:uFillTx/>
              <a:latin typeface="Times New Roman" panose="02020603050405020304" charset="0"/>
              <a:ea typeface="+mj-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20180128-WA0007"/>
          <p:cNvPicPr>
            <a:picLocks noChangeAspect="1"/>
          </p:cNvPicPr>
          <p:nvPr/>
        </p:nvPicPr>
        <p:blipFill>
          <a:blip r:embed="rId1"/>
          <a:stretch>
            <a:fillRect/>
          </a:stretch>
        </p:blipFill>
        <p:spPr>
          <a:xfrm>
            <a:off x="559435" y="788670"/>
            <a:ext cx="8025130" cy="4507865"/>
          </a:xfrm>
          <a:prstGeom prst="rect">
            <a:avLst/>
          </a:prstGeom>
        </p:spPr>
      </p:pic>
      <p:sp>
        <p:nvSpPr>
          <p:cNvPr id="3" name="Text Box 2"/>
          <p:cNvSpPr txBox="1"/>
          <p:nvPr/>
        </p:nvSpPr>
        <p:spPr>
          <a:xfrm>
            <a:off x="559434" y="5657215"/>
            <a:ext cx="7853045" cy="461665"/>
          </a:xfrm>
          <a:prstGeom prst="rect">
            <a:avLst/>
          </a:prstGeom>
          <a:noFill/>
        </p:spPr>
        <p:txBody>
          <a:bodyPr wrap="square" rtlCol="0">
            <a:spAutoFit/>
          </a:bodyPr>
          <a:lstStyle/>
          <a:p>
            <a:r>
              <a:rPr lang="en-US" sz="2400" b="1" dirty="0">
                <a:solidFill>
                  <a:schemeClr val="tx1">
                    <a:lumMod val="50000"/>
                  </a:schemeClr>
                </a:solidFill>
                <a:uFillTx/>
                <a:latin typeface="Times New Roman" panose="02020603050405020304" charset="0"/>
                <a:ea typeface="+mj-ea"/>
              </a:rPr>
              <a:t>Figure 4:Receive user command and when to On State</a:t>
            </a:r>
            <a:endParaRPr lang="en-US" sz="2400" b="1" dirty="0">
              <a:solidFill>
                <a:schemeClr val="tx1">
                  <a:lumMod val="50000"/>
                </a:schemeClr>
              </a:solidFill>
              <a:uFillTx/>
              <a:latin typeface="Times New Roman" panose="02020603050405020304" charset="0"/>
              <a:ea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04214" y="1240692"/>
            <a:ext cx="2257349" cy="523220"/>
          </a:xfrm>
          <a:prstGeom prst="rect">
            <a:avLst/>
          </a:prstGeom>
          <a:noFill/>
        </p:spPr>
        <p:txBody>
          <a:bodyPr wrap="none" rtlCol="0">
            <a:spAutoFit/>
          </a:bodyPr>
          <a:lstStyle/>
          <a:p>
            <a:r>
              <a:rPr lang="en-US" sz="2800" b="1" dirty="0">
                <a:solidFill>
                  <a:schemeClr val="tx1">
                    <a:lumMod val="50000"/>
                  </a:schemeClr>
                </a:solidFill>
                <a:uFill>
                  <a:solidFill>
                    <a:srgbClr val="0070C0"/>
                  </a:solidFill>
                </a:uFill>
                <a:latin typeface="Times New Roman" panose="02020603050405020304" charset="0"/>
                <a:ea typeface="+mj-ea"/>
              </a:rPr>
              <a:t>OBJECTIVE</a:t>
            </a:r>
            <a:endParaRPr lang="en-US" b="1" dirty="0">
              <a:solidFill>
                <a:schemeClr val="accent6">
                  <a:lumMod val="50000"/>
                </a:schemeClr>
              </a:solidFill>
              <a:uFillTx/>
              <a:latin typeface="Times New Roman" panose="02020603050405020304" charset="0"/>
              <a:ea typeface="+mj-ea"/>
            </a:endParaRPr>
          </a:p>
        </p:txBody>
      </p:sp>
      <p:sp>
        <p:nvSpPr>
          <p:cNvPr id="4" name="Text Box 3"/>
          <p:cNvSpPr txBox="1"/>
          <p:nvPr/>
        </p:nvSpPr>
        <p:spPr>
          <a:xfrm>
            <a:off x="619125" y="2451735"/>
            <a:ext cx="8122285" cy="3046988"/>
          </a:xfrm>
          <a:prstGeom prst="rect">
            <a:avLst/>
          </a:prstGeom>
          <a:noFill/>
        </p:spPr>
        <p:txBody>
          <a:bodyPr wrap="square" rtlCol="0">
            <a:spAutoFit/>
          </a:bodyPr>
          <a:lstStyle/>
          <a:p>
            <a:pPr marL="342900" indent="-342900" algn="just">
              <a:buFont typeface="Wingdings" panose="05000000000000000000" charset="0"/>
              <a:buChar char=""/>
            </a:pPr>
            <a:r>
              <a:rPr lang="en-US" sz="2400" dirty="0">
                <a:solidFill>
                  <a:schemeClr val="tx1">
                    <a:lumMod val="50000"/>
                  </a:schemeClr>
                </a:solidFill>
                <a:latin typeface="Times New Roman" panose="02020603050405020304" charset="0"/>
              </a:rPr>
              <a:t>To create cost-effective solution to connect IOT devices to the cloud,</a:t>
            </a:r>
            <a:r>
              <a:rPr lang="en-IN" sz="2400" dirty="0">
                <a:solidFill>
                  <a:schemeClr val="tx1">
                    <a:lumMod val="50000"/>
                  </a:schemeClr>
                </a:solidFill>
                <a:latin typeface="Times New Roman" panose="02020603050405020304" charset="0"/>
                <a:sym typeface="+mn-ea"/>
              </a:rPr>
              <a:t>t</a:t>
            </a:r>
            <a:r>
              <a:rPr lang="en-IN" sz="2400" dirty="0">
                <a:solidFill>
                  <a:schemeClr val="tx1">
                    <a:lumMod val="50000"/>
                  </a:schemeClr>
                </a:solidFill>
                <a:uFillTx/>
                <a:latin typeface="Times New Roman" panose="02020603050405020304" charset="0"/>
                <a:sym typeface="+mn-ea"/>
              </a:rPr>
              <a:t>hereby to communicate with the electronic devices around us by means of controlling them, through an wireless communication technique</a:t>
            </a:r>
            <a:endParaRPr lang="en-IN" sz="2400" dirty="0">
              <a:solidFill>
                <a:schemeClr val="tx1">
                  <a:lumMod val="50000"/>
                </a:schemeClr>
              </a:solidFill>
              <a:uFillTx/>
              <a:latin typeface="Times New Roman" panose="02020603050405020304" charset="0"/>
              <a:sym typeface="+mn-ea"/>
            </a:endParaRPr>
          </a:p>
          <a:p>
            <a:pPr marL="342900" indent="-342900">
              <a:buFont typeface="Wingdings" panose="05000000000000000000" charset="0"/>
              <a:buChar char=""/>
            </a:pPr>
            <a:endParaRPr sz="2400" dirty="0">
              <a:solidFill>
                <a:srgbClr val="002060"/>
              </a:solidFill>
              <a:uFillTx/>
              <a:latin typeface="Times New Roman" panose="02020603050405020304" charset="0"/>
              <a:sym typeface="+mn-ea"/>
            </a:endParaRPr>
          </a:p>
          <a:p>
            <a:pPr marL="342900" indent="-342900">
              <a:buFont typeface="Wingdings" panose="05000000000000000000" charset="0"/>
              <a:buChar char=""/>
            </a:pPr>
            <a:endParaRPr lang="en-US" sz="2400" dirty="0">
              <a:solidFill>
                <a:srgbClr val="002060"/>
              </a:solidFill>
              <a:uFillTx/>
              <a:latin typeface="Times New Roman" panose="02020603050405020304" charset="0"/>
              <a:sym typeface="+mn-ea"/>
            </a:endParaRPr>
          </a:p>
          <a:p>
            <a:pPr marL="342900" indent="-342900">
              <a:buFont typeface="Wingdings" panose="05000000000000000000" charset="0"/>
              <a:buChar char=""/>
            </a:pPr>
            <a:endParaRPr lang="en-US" sz="2400" dirty="0">
              <a:solidFill>
                <a:srgbClr val="0070C0"/>
              </a:solidFill>
              <a:uFillTx/>
              <a:latin typeface="Times New Roman" panose="02020603050405020304" charset="0"/>
              <a:ea typeface="+mn-ea"/>
            </a:endParaRPr>
          </a:p>
          <a:p>
            <a:pPr marL="342900" indent="-342900">
              <a:buFont typeface="Wingdings" panose="05000000000000000000" charset="0"/>
              <a:buChar char=""/>
            </a:pPr>
            <a:endParaRPr lang="en-US" sz="2400" dirty="0">
              <a:solidFill>
                <a:srgbClr val="0070C0"/>
              </a:solidFill>
              <a:uFillTx/>
              <a:latin typeface="Times New Roman" panose="02020603050405020304" charset="0"/>
              <a:ea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755775" y="1345247"/>
            <a:ext cx="4982650" cy="3705055"/>
          </a:xfrm>
          <a:prstGeom prst="rect">
            <a:avLst/>
          </a:prstGeom>
          <a:noFill/>
          <a:ln>
            <a:noFill/>
          </a:ln>
        </p:spPr>
      </p:pic>
      <p:sp>
        <p:nvSpPr>
          <p:cNvPr id="2" name="Text Box 1"/>
          <p:cNvSpPr txBox="1"/>
          <p:nvPr/>
        </p:nvSpPr>
        <p:spPr>
          <a:xfrm>
            <a:off x="1377144" y="5625294"/>
            <a:ext cx="6389712" cy="461665"/>
          </a:xfrm>
          <a:prstGeom prst="rect">
            <a:avLst/>
          </a:prstGeom>
          <a:noFill/>
        </p:spPr>
        <p:txBody>
          <a:bodyPr wrap="square" rtlCol="0">
            <a:spAutoFit/>
          </a:bodyPr>
          <a:lstStyle/>
          <a:p>
            <a:r>
              <a:rPr lang="en-US" sz="2400" b="1" dirty="0">
                <a:solidFill>
                  <a:schemeClr val="tx1">
                    <a:lumMod val="50000"/>
                  </a:schemeClr>
                </a:solidFill>
                <a:uFillTx/>
                <a:latin typeface="Times New Roman" panose="02020603050405020304" charset="0"/>
                <a:cs typeface="Times New Roman" panose="02020603050405020304" charset="0"/>
              </a:rPr>
              <a:t>Figure 5:Output of controlling the appliances</a:t>
            </a:r>
            <a:endParaRPr lang="en-US" sz="2400" b="1" dirty="0">
              <a:solidFill>
                <a:schemeClr val="tx1">
                  <a:lumMod val="50000"/>
                </a:schemeClr>
              </a:solidFill>
              <a:uFillTx/>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68325" y="880110"/>
            <a:ext cx="2739853" cy="523220"/>
          </a:xfrm>
          <a:prstGeom prst="rect">
            <a:avLst/>
          </a:prstGeom>
          <a:noFill/>
        </p:spPr>
        <p:txBody>
          <a:bodyPr wrap="none" rtlCol="0">
            <a:spAutoFit/>
          </a:bodyPr>
          <a:lstStyle/>
          <a:p>
            <a:r>
              <a:rPr lang="en-US" sz="2800" b="1" dirty="0">
                <a:solidFill>
                  <a:schemeClr val="tx1">
                    <a:lumMod val="50000"/>
                  </a:schemeClr>
                </a:solidFill>
                <a:uFill>
                  <a:solidFill>
                    <a:srgbClr val="0070C0"/>
                  </a:solidFill>
                </a:uFill>
                <a:latin typeface="Times New Roman" panose="02020603050405020304" charset="0"/>
                <a:ea typeface="+mj-ea"/>
              </a:rPr>
              <a:t>CONCLUSION:</a:t>
            </a:r>
            <a:endParaRPr lang="en-US" sz="2800" b="1" dirty="0">
              <a:solidFill>
                <a:schemeClr val="tx1">
                  <a:lumMod val="50000"/>
                </a:schemeClr>
              </a:solidFill>
              <a:uFill>
                <a:solidFill>
                  <a:srgbClr val="0070C0"/>
                </a:solidFill>
              </a:uFill>
              <a:latin typeface="Times New Roman" panose="02020603050405020304" charset="0"/>
              <a:ea typeface="+mj-ea"/>
            </a:endParaRPr>
          </a:p>
        </p:txBody>
      </p:sp>
      <p:sp>
        <p:nvSpPr>
          <p:cNvPr id="3" name="Text Box 2"/>
          <p:cNvSpPr txBox="1"/>
          <p:nvPr/>
        </p:nvSpPr>
        <p:spPr>
          <a:xfrm>
            <a:off x="568325" y="1402080"/>
            <a:ext cx="8385175" cy="5632311"/>
          </a:xfrm>
          <a:prstGeom prst="rect">
            <a:avLst/>
          </a:prstGeom>
          <a:noFill/>
        </p:spPr>
        <p:txBody>
          <a:bodyPr wrap="square" rtlCol="0">
            <a:spAutoFit/>
          </a:bodyPr>
          <a:lstStyle/>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In the future, this technology may be even used in the brain computer interaction technologies to control physical devices with just thoughts! </a:t>
            </a:r>
            <a:endParaRPr lang="en-US" sz="2400" dirty="0">
              <a:solidFill>
                <a:schemeClr val="tx1">
                  <a:lumMod val="50000"/>
                </a:schemeClr>
              </a:solidFill>
              <a:uFillTx/>
              <a:latin typeface="Times New Roman" panose="02020603050405020304" charset="0"/>
              <a:ea typeface="+mn-ea"/>
            </a:endParaRPr>
          </a:p>
          <a:p>
            <a:pPr algn="just">
              <a:buFont typeface="Wingdings" panose="05000000000000000000" charset="0"/>
            </a:pP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On the business and household side, this technology could be exposed to automate several tasks and control the physical devices from online over any distance, without any cloud dependency.</a:t>
            </a: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r>
              <a:rPr lang="en-US" sz="2400" dirty="0">
                <a:solidFill>
                  <a:schemeClr val="tx1">
                    <a:lumMod val="50000"/>
                  </a:schemeClr>
                </a:solidFill>
                <a:latin typeface="Times New Roman" panose="02020603050405020304" charset="0"/>
                <a:sym typeface="+mn-ea"/>
              </a:rPr>
              <a:t>The final thought is that all data presently available should be open sourced and all future data also should not be dumped into a particular server. This will lead to a democratic online society for the future.</a:t>
            </a:r>
            <a:endParaRPr lang="en-US" sz="2400" dirty="0">
              <a:solidFill>
                <a:schemeClr val="tx1">
                  <a:lumMod val="50000"/>
                </a:schemeClr>
              </a:solidFill>
              <a:latin typeface="Times New Roman" panose="02020603050405020304" charset="0"/>
              <a:sym typeface="+mn-ea"/>
            </a:endParaRPr>
          </a:p>
          <a:p>
            <a:pPr marL="342900" indent="-342900" algn="just">
              <a:buFont typeface="Wingdings" panose="05000000000000000000" charset="0"/>
              <a:buChar char=""/>
            </a:pPr>
            <a:endParaRPr lang="en-US" sz="2400" dirty="0">
              <a:solidFill>
                <a:srgbClr val="002060"/>
              </a:solidFill>
              <a:uFillTx/>
              <a:latin typeface="Times New Roman" panose="02020603050405020304" charset="0"/>
              <a:ea typeface="+mn-ea"/>
            </a:endParaRPr>
          </a:p>
          <a:p>
            <a:pPr marL="342900" indent="-342900" algn="just">
              <a:buFont typeface="Wingdings" panose="05000000000000000000" charset="0"/>
              <a:buChar char=""/>
            </a:pPr>
            <a:endParaRPr lang="en-US" sz="2400" dirty="0">
              <a:solidFill>
                <a:srgbClr val="002060"/>
              </a:solidFill>
              <a:uFillTx/>
              <a:latin typeface="Times New Roman" panose="02020603050405020304" charset="0"/>
              <a:ea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p:nvPr/>
        </p:nvSpPr>
        <p:spPr>
          <a:xfrm>
            <a:off x="288094" y="1256274"/>
            <a:ext cx="2719014" cy="523220"/>
          </a:xfrm>
          <a:prstGeom prst="rect">
            <a:avLst/>
          </a:prstGeom>
          <a:noFill/>
        </p:spPr>
        <p:txBody>
          <a:bodyPr wrap="none" rtlCol="0">
            <a:spAutoFit/>
          </a:bodyPr>
          <a:lstStyle/>
          <a:p>
            <a:r>
              <a:rPr lang="en-US" sz="2800" b="1" dirty="0">
                <a:solidFill>
                  <a:schemeClr val="tx1">
                    <a:lumMod val="50000"/>
                  </a:schemeClr>
                </a:solidFill>
                <a:uFill>
                  <a:solidFill>
                    <a:srgbClr val="0070C0"/>
                  </a:solidFill>
                </a:uFill>
                <a:latin typeface="Times New Roman" panose="02020603050405020304" charset="0"/>
                <a:ea typeface="+mj-ea"/>
              </a:rPr>
              <a:t>REFERENCES:</a:t>
            </a:r>
            <a:endParaRPr lang="en-US" sz="2800" b="1" dirty="0">
              <a:solidFill>
                <a:schemeClr val="tx1">
                  <a:lumMod val="50000"/>
                </a:schemeClr>
              </a:solidFill>
              <a:uFill>
                <a:solidFill>
                  <a:srgbClr val="0070C0"/>
                </a:solidFill>
              </a:uFill>
              <a:latin typeface="Times New Roman" panose="02020603050405020304" charset="0"/>
              <a:ea typeface="+mj-ea"/>
            </a:endParaRPr>
          </a:p>
        </p:txBody>
      </p:sp>
      <p:sp>
        <p:nvSpPr>
          <p:cNvPr id="3" name="Text Box 3"/>
          <p:cNvSpPr txBox="1"/>
          <p:nvPr/>
        </p:nvSpPr>
        <p:spPr>
          <a:xfrm>
            <a:off x="288094" y="1930888"/>
            <a:ext cx="8298815" cy="6740307"/>
          </a:xfrm>
          <a:prstGeom prst="rect">
            <a:avLst/>
          </a:prstGeom>
          <a:noFill/>
        </p:spPr>
        <p:txBody>
          <a:bodyPr wrap="square" rtlCol="0">
            <a:spAutoFit/>
          </a:bodyPr>
          <a:lstStyle/>
          <a:p>
            <a:pPr algn="just"/>
            <a:r>
              <a:rPr lang="en-US" sz="2400" dirty="0">
                <a:solidFill>
                  <a:schemeClr val="tx1">
                    <a:lumMod val="50000"/>
                  </a:schemeClr>
                </a:solidFill>
                <a:uFillTx/>
                <a:latin typeface="Times New Roman" panose="02020603050405020304" charset="0"/>
                <a:ea typeface="+mn-ea"/>
              </a:rPr>
              <a:t>[1]	Mung Chiang, Tao Zhang,’’ Fog and IoT: An Overview of Research Opportunities” IEEE Internet of Things Journal ( Volume: 3, Issue: 6, Dec. 2016 ) Page(s): 854 – 864.</a:t>
            </a:r>
            <a:endParaRPr lang="en-US" sz="2400" dirty="0">
              <a:solidFill>
                <a:schemeClr val="tx1">
                  <a:lumMod val="50000"/>
                </a:schemeClr>
              </a:solidFill>
              <a:uFillTx/>
              <a:latin typeface="Times New Roman" panose="02020603050405020304" charset="0"/>
              <a:ea typeface="+mn-ea"/>
            </a:endParaRPr>
          </a:p>
          <a:p>
            <a:pPr algn="just"/>
            <a:endParaRPr lang="en-US" sz="2400" dirty="0">
              <a:solidFill>
                <a:schemeClr val="tx1">
                  <a:lumMod val="50000"/>
                </a:schemeClr>
              </a:solidFill>
              <a:uFillTx/>
              <a:latin typeface="Times New Roman" panose="02020603050405020304" charset="0"/>
              <a:ea typeface="+mn-ea"/>
            </a:endParaRPr>
          </a:p>
          <a:p>
            <a:pPr algn="just"/>
            <a:r>
              <a:rPr lang="en-US" sz="2400" dirty="0">
                <a:solidFill>
                  <a:schemeClr val="tx1">
                    <a:lumMod val="50000"/>
                  </a:schemeClr>
                </a:solidFill>
                <a:uFillTx/>
                <a:latin typeface="Times New Roman" panose="02020603050405020304" charset="0"/>
                <a:ea typeface="+mn-ea"/>
              </a:rPr>
              <a:t>[2] 	</a:t>
            </a:r>
            <a:r>
              <a:rPr lang="en-US" sz="2400" dirty="0" err="1">
                <a:solidFill>
                  <a:schemeClr val="tx1">
                    <a:lumMod val="50000"/>
                  </a:schemeClr>
                </a:solidFill>
                <a:uFillTx/>
                <a:latin typeface="Times New Roman" panose="02020603050405020304" charset="0"/>
                <a:ea typeface="+mn-ea"/>
              </a:rPr>
              <a:t>Yuchen</a:t>
            </a:r>
            <a:r>
              <a:rPr lang="en-US" sz="2400" dirty="0">
                <a:solidFill>
                  <a:schemeClr val="tx1">
                    <a:lumMod val="50000"/>
                  </a:schemeClr>
                </a:solidFill>
                <a:uFillTx/>
                <a:latin typeface="Times New Roman" panose="02020603050405020304" charset="0"/>
                <a:ea typeface="+mn-ea"/>
              </a:rPr>
              <a:t> Yang, </a:t>
            </a:r>
            <a:r>
              <a:rPr lang="en-US" sz="2400" dirty="0" err="1">
                <a:solidFill>
                  <a:schemeClr val="tx1">
                    <a:lumMod val="50000"/>
                  </a:schemeClr>
                </a:solidFill>
                <a:uFillTx/>
                <a:latin typeface="Times New Roman" panose="02020603050405020304" charset="0"/>
                <a:ea typeface="+mn-ea"/>
              </a:rPr>
              <a:t>Longfei</a:t>
            </a:r>
            <a:r>
              <a:rPr lang="en-US" sz="2400" dirty="0">
                <a:solidFill>
                  <a:schemeClr val="tx1">
                    <a:lumMod val="50000"/>
                  </a:schemeClr>
                </a:solidFill>
                <a:uFillTx/>
                <a:latin typeface="Times New Roman" panose="02020603050405020304" charset="0"/>
                <a:ea typeface="+mn-ea"/>
              </a:rPr>
              <a:t> Wu, </a:t>
            </a:r>
            <a:r>
              <a:rPr lang="en-US" sz="2400" dirty="0" err="1">
                <a:solidFill>
                  <a:schemeClr val="tx1">
                    <a:lumMod val="50000"/>
                  </a:schemeClr>
                </a:solidFill>
                <a:uFillTx/>
                <a:latin typeface="Times New Roman" panose="02020603050405020304" charset="0"/>
                <a:ea typeface="+mn-ea"/>
              </a:rPr>
              <a:t>Guisheng</a:t>
            </a:r>
            <a:r>
              <a:rPr lang="en-US" sz="2400" dirty="0">
                <a:solidFill>
                  <a:schemeClr val="tx1">
                    <a:lumMod val="50000"/>
                  </a:schemeClr>
                </a:solidFill>
                <a:uFillTx/>
                <a:latin typeface="Times New Roman" panose="02020603050405020304" charset="0"/>
                <a:ea typeface="+mn-ea"/>
              </a:rPr>
              <a:t> Y,”A Survey on Security and Privacy Issues in Internet-of-</a:t>
            </a:r>
            <a:r>
              <a:rPr lang="en-US" sz="2400" dirty="0" err="1">
                <a:solidFill>
                  <a:schemeClr val="tx1">
                    <a:lumMod val="50000"/>
                  </a:schemeClr>
                </a:solidFill>
                <a:uFillTx/>
                <a:latin typeface="Times New Roman" panose="02020603050405020304" charset="0"/>
                <a:ea typeface="+mn-ea"/>
              </a:rPr>
              <a:t>Things’’in</a:t>
            </a:r>
            <a:r>
              <a:rPr lang="en-US" sz="2400" dirty="0">
                <a:solidFill>
                  <a:schemeClr val="tx1">
                    <a:lumMod val="50000"/>
                  </a:schemeClr>
                </a:solidFill>
                <a:uFillTx/>
                <a:latin typeface="Times New Roman" panose="02020603050405020304" charset="0"/>
                <a:ea typeface="+mn-ea"/>
              </a:rPr>
              <a:t> IEEE Internet of Things Journal (Volume: 4, Issue: 5, Oct. 2017 ),Page(s): 1250 – 1258</a:t>
            </a:r>
            <a:endParaRPr lang="en-US" sz="2400" dirty="0">
              <a:solidFill>
                <a:schemeClr val="tx1">
                  <a:lumMod val="50000"/>
                </a:schemeClr>
              </a:solidFill>
              <a:uFillTx/>
              <a:latin typeface="Times New Roman" panose="02020603050405020304" charset="0"/>
              <a:ea typeface="+mn-ea"/>
            </a:endParaRPr>
          </a:p>
          <a:p>
            <a:pPr algn="just"/>
            <a:endParaRPr lang="en-US" sz="2400" dirty="0">
              <a:solidFill>
                <a:schemeClr val="tx1">
                  <a:lumMod val="50000"/>
                </a:schemeClr>
              </a:solidFill>
              <a:uFillTx/>
              <a:latin typeface="Times New Roman" panose="02020603050405020304" charset="0"/>
              <a:ea typeface="+mn-ea"/>
            </a:endParaRPr>
          </a:p>
          <a:p>
            <a:pPr algn="just"/>
            <a:r>
              <a:rPr lang="en-US" sz="2400" dirty="0">
                <a:solidFill>
                  <a:schemeClr val="tx1">
                    <a:lumMod val="50000"/>
                  </a:schemeClr>
                </a:solidFill>
                <a:latin typeface="Times New Roman" panose="02020603050405020304" charset="0"/>
                <a:sym typeface="+mn-ea"/>
              </a:rPr>
              <a:t>[3]	</a:t>
            </a:r>
            <a:r>
              <a:rPr lang="en-US" sz="2400" dirty="0" err="1">
                <a:solidFill>
                  <a:schemeClr val="tx1">
                    <a:lumMod val="50000"/>
                  </a:schemeClr>
                </a:solidFill>
                <a:latin typeface="Times New Roman" panose="02020603050405020304" charset="0"/>
                <a:sym typeface="+mn-ea"/>
              </a:rPr>
              <a:t>Jie</a:t>
            </a:r>
            <a:r>
              <a:rPr lang="en-US" sz="2400" dirty="0">
                <a:solidFill>
                  <a:schemeClr val="tx1">
                    <a:lumMod val="50000"/>
                  </a:schemeClr>
                </a:solidFill>
                <a:latin typeface="Times New Roman" panose="02020603050405020304" charset="0"/>
                <a:sym typeface="+mn-ea"/>
              </a:rPr>
              <a:t> Lin, Wei Yu, Nan Zhang,’’ A Survey on Internet of Things: Architecture, Enabling Technologies, Security and Privacy, and Applications’’, IEEE Internet of Things Journal (Volume: 4, Issue: 5, Oct. 2017), Page(s): 1125 – 1142</a:t>
            </a:r>
            <a:endParaRPr lang="en-US" sz="2400" dirty="0">
              <a:solidFill>
                <a:schemeClr val="tx1">
                  <a:lumMod val="50000"/>
                </a:schemeClr>
              </a:solidFill>
              <a:latin typeface="Times New Roman" panose="02020603050405020304" charset="0"/>
              <a:sym typeface="+mn-ea"/>
            </a:endParaRPr>
          </a:p>
          <a:p>
            <a:pPr algn="just"/>
            <a:endParaRPr lang="en-US" sz="2400" dirty="0">
              <a:solidFill>
                <a:srgbClr val="002060"/>
              </a:solidFill>
              <a:uFillTx/>
              <a:latin typeface="Times New Roman" panose="02020603050405020304" charset="0"/>
              <a:ea typeface="+mn-ea"/>
            </a:endParaRPr>
          </a:p>
          <a:p>
            <a:pPr algn="just"/>
            <a:endParaRPr lang="en-US" sz="2400" dirty="0">
              <a:solidFill>
                <a:srgbClr val="002060"/>
              </a:solidFill>
              <a:uFillTx/>
              <a:latin typeface="Times New Roman" panose="02020603050405020304" charset="0"/>
              <a:ea typeface="+mn-ea"/>
            </a:endParaRPr>
          </a:p>
          <a:p>
            <a:pPr algn="just"/>
            <a:endParaRPr lang="en-US" sz="2400" dirty="0">
              <a:solidFill>
                <a:srgbClr val="002060"/>
              </a:solidFill>
              <a:uFillTx/>
              <a:latin typeface="Times New Roman" panose="02020603050405020304" charset="0"/>
              <a:ea typeface="+mn-ea"/>
            </a:endParaRPr>
          </a:p>
          <a:p>
            <a:pPr algn="just"/>
            <a:endParaRPr lang="en-US" sz="2400" dirty="0">
              <a:solidFill>
                <a:srgbClr val="002060"/>
              </a:solidFill>
              <a:uFillTx/>
              <a:latin typeface="Times New Roman" panose="02020603050405020304" charset="0"/>
              <a:ea typeface="+mn-ea"/>
            </a:endParaRPr>
          </a:p>
          <a:p>
            <a:pPr algn="just"/>
            <a:endParaRPr lang="en-US" sz="2400" dirty="0">
              <a:solidFill>
                <a:srgbClr val="002060"/>
              </a:solidFill>
              <a:uFillTx/>
              <a:latin typeface="Times New Roman" panose="02020603050405020304" charset="0"/>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p:nvPr/>
        </p:nvSpPr>
        <p:spPr>
          <a:xfrm>
            <a:off x="710565" y="1164590"/>
            <a:ext cx="8141335" cy="4154984"/>
          </a:xfrm>
          <a:prstGeom prst="rect">
            <a:avLst/>
          </a:prstGeom>
          <a:noFill/>
        </p:spPr>
        <p:txBody>
          <a:bodyPr wrap="square" rtlCol="0">
            <a:spAutoFit/>
          </a:bodyPr>
          <a:lstStyle/>
          <a:p>
            <a:r>
              <a:rPr lang="en-US" sz="2400" dirty="0">
                <a:solidFill>
                  <a:schemeClr val="tx1">
                    <a:lumMod val="50000"/>
                  </a:schemeClr>
                </a:solidFill>
                <a:uFillTx/>
                <a:latin typeface="Times New Roman" panose="02020603050405020304" charset="0"/>
                <a:ea typeface="+mn-ea"/>
                <a:sym typeface="+mn-ea"/>
              </a:rPr>
              <a:t>[4] 	</a:t>
            </a:r>
            <a:r>
              <a:rPr lang="en-US" sz="2400" dirty="0" err="1">
                <a:solidFill>
                  <a:schemeClr val="tx1">
                    <a:lumMod val="50000"/>
                  </a:schemeClr>
                </a:solidFill>
                <a:uFillTx/>
                <a:latin typeface="Times New Roman" panose="02020603050405020304" charset="0"/>
                <a:ea typeface="+mn-ea"/>
                <a:sym typeface="+mn-ea"/>
              </a:rPr>
              <a:t>Ruinian</a:t>
            </a:r>
            <a:r>
              <a:rPr lang="en-US" sz="2400" dirty="0">
                <a:solidFill>
                  <a:schemeClr val="tx1">
                    <a:lumMod val="50000"/>
                  </a:schemeClr>
                </a:solidFill>
                <a:uFillTx/>
                <a:latin typeface="Times New Roman" panose="02020603050405020304" charset="0"/>
                <a:ea typeface="+mn-ea"/>
                <a:sym typeface="+mn-ea"/>
              </a:rPr>
              <a:t> Li; </a:t>
            </a:r>
            <a:r>
              <a:rPr lang="en-US" sz="2400" dirty="0" err="1">
                <a:solidFill>
                  <a:schemeClr val="tx1">
                    <a:lumMod val="50000"/>
                  </a:schemeClr>
                </a:solidFill>
                <a:uFillTx/>
                <a:latin typeface="Times New Roman" panose="02020603050405020304" charset="0"/>
                <a:ea typeface="+mn-ea"/>
                <a:sym typeface="+mn-ea"/>
              </a:rPr>
              <a:t>Tianyi</a:t>
            </a:r>
            <a:r>
              <a:rPr lang="en-US" sz="2400" dirty="0">
                <a:solidFill>
                  <a:schemeClr val="tx1">
                    <a:lumMod val="50000"/>
                  </a:schemeClr>
                </a:solidFill>
                <a:uFillTx/>
                <a:latin typeface="Times New Roman" panose="02020603050405020304" charset="0"/>
                <a:ea typeface="+mn-ea"/>
                <a:sym typeface="+mn-ea"/>
              </a:rPr>
              <a:t> Song; Nicholas </a:t>
            </a:r>
            <a:r>
              <a:rPr lang="en-US" sz="2400" dirty="0" err="1">
                <a:solidFill>
                  <a:schemeClr val="tx1">
                    <a:lumMod val="50000"/>
                  </a:schemeClr>
                </a:solidFill>
                <a:uFillTx/>
                <a:latin typeface="Times New Roman" panose="02020603050405020304" charset="0"/>
                <a:ea typeface="+mn-ea"/>
                <a:sym typeface="+mn-ea"/>
              </a:rPr>
              <a:t>Capurso</a:t>
            </a:r>
            <a:r>
              <a:rPr lang="en-US" sz="2400" dirty="0">
                <a:solidFill>
                  <a:schemeClr val="tx1">
                    <a:lumMod val="50000"/>
                  </a:schemeClr>
                </a:solidFill>
                <a:uFillTx/>
                <a:latin typeface="Times New Roman" panose="02020603050405020304" charset="0"/>
                <a:ea typeface="+mn-ea"/>
                <a:sym typeface="+mn-ea"/>
              </a:rPr>
              <a:t>; </a:t>
            </a:r>
            <a:r>
              <a:rPr lang="en-US" sz="2400" dirty="0" err="1">
                <a:solidFill>
                  <a:schemeClr val="tx1">
                    <a:lumMod val="50000"/>
                  </a:schemeClr>
                </a:solidFill>
                <a:uFillTx/>
                <a:latin typeface="Times New Roman" panose="02020603050405020304" charset="0"/>
                <a:ea typeface="+mn-ea"/>
                <a:sym typeface="+mn-ea"/>
              </a:rPr>
              <a:t>Jiguo</a:t>
            </a:r>
            <a:r>
              <a:rPr lang="en-US" sz="2400" dirty="0">
                <a:solidFill>
                  <a:schemeClr val="tx1">
                    <a:lumMod val="50000"/>
                  </a:schemeClr>
                </a:solidFill>
                <a:uFillTx/>
                <a:latin typeface="Times New Roman" panose="02020603050405020304" charset="0"/>
                <a:ea typeface="+mn-ea"/>
                <a:sym typeface="+mn-ea"/>
              </a:rPr>
              <a:t> Yu; Jason Couture; </a:t>
            </a:r>
            <a:r>
              <a:rPr lang="en-US" sz="2400" dirty="0" err="1">
                <a:solidFill>
                  <a:schemeClr val="tx1">
                    <a:lumMod val="50000"/>
                  </a:schemeClr>
                </a:solidFill>
                <a:uFillTx/>
                <a:latin typeface="Times New Roman" panose="02020603050405020304" charset="0"/>
                <a:ea typeface="+mn-ea"/>
                <a:sym typeface="+mn-ea"/>
              </a:rPr>
              <a:t>Xiuzhen</a:t>
            </a:r>
            <a:r>
              <a:rPr lang="en-US" sz="2400" dirty="0">
                <a:solidFill>
                  <a:schemeClr val="tx1">
                    <a:lumMod val="50000"/>
                  </a:schemeClr>
                </a:solidFill>
                <a:uFillTx/>
                <a:latin typeface="Times New Roman" panose="02020603050405020304" charset="0"/>
                <a:ea typeface="+mn-ea"/>
                <a:sym typeface="+mn-ea"/>
              </a:rPr>
              <a:t> Cheng,’’ IoT Applications on Secure Smart Shopping System” IEEE Internet of Things Journal (Volume: 4, Issue: 6, Dec. 2017) Publication Year: 2017, Page(s):1945-1954</a:t>
            </a:r>
            <a:endParaRPr lang="en-US" sz="2400" dirty="0">
              <a:solidFill>
                <a:schemeClr val="tx1">
                  <a:lumMod val="50000"/>
                </a:schemeClr>
              </a:solidFill>
              <a:uFillTx/>
              <a:latin typeface="Times New Roman" panose="02020603050405020304" charset="0"/>
              <a:ea typeface="+mn-ea"/>
              <a:sym typeface="+mn-ea"/>
            </a:endParaRPr>
          </a:p>
          <a:p>
            <a:endParaRPr lang="en-US" sz="2400" dirty="0">
              <a:solidFill>
                <a:schemeClr val="tx1">
                  <a:lumMod val="50000"/>
                </a:schemeClr>
              </a:solidFill>
              <a:uFillTx/>
              <a:latin typeface="Times New Roman" panose="02020603050405020304" charset="0"/>
              <a:ea typeface="+mn-ea"/>
              <a:sym typeface="+mn-ea"/>
            </a:endParaRPr>
          </a:p>
          <a:p>
            <a:r>
              <a:rPr lang="en-US" sz="2400" dirty="0">
                <a:solidFill>
                  <a:schemeClr val="tx1">
                    <a:lumMod val="50000"/>
                  </a:schemeClr>
                </a:solidFill>
                <a:uFillTx/>
                <a:latin typeface="Times New Roman" panose="02020603050405020304" charset="0"/>
                <a:ea typeface="+mn-ea"/>
                <a:sym typeface="+mn-ea"/>
              </a:rPr>
              <a:t>[5] 	</a:t>
            </a:r>
            <a:r>
              <a:rPr lang="en-US" sz="2400" dirty="0" err="1">
                <a:solidFill>
                  <a:schemeClr val="tx1">
                    <a:lumMod val="50000"/>
                  </a:schemeClr>
                </a:solidFill>
                <a:uFillTx/>
                <a:latin typeface="Times New Roman" panose="02020603050405020304" charset="0"/>
                <a:ea typeface="+mn-ea"/>
                <a:sym typeface="+mn-ea"/>
              </a:rPr>
              <a:t>Shanzhi</a:t>
            </a:r>
            <a:r>
              <a:rPr lang="en-US" sz="2400" dirty="0">
                <a:solidFill>
                  <a:schemeClr val="tx1">
                    <a:lumMod val="50000"/>
                  </a:schemeClr>
                </a:solidFill>
                <a:uFillTx/>
                <a:latin typeface="Times New Roman" panose="02020603050405020304" charset="0"/>
                <a:ea typeface="+mn-ea"/>
                <a:sym typeface="+mn-ea"/>
              </a:rPr>
              <a:t> Chen; Hui Xu; </a:t>
            </a:r>
            <a:r>
              <a:rPr lang="en-US" sz="2400" dirty="0" err="1">
                <a:solidFill>
                  <a:schemeClr val="tx1">
                    <a:lumMod val="50000"/>
                  </a:schemeClr>
                </a:solidFill>
                <a:uFillTx/>
                <a:latin typeface="Times New Roman" panose="02020603050405020304" charset="0"/>
                <a:ea typeface="+mn-ea"/>
                <a:sym typeface="+mn-ea"/>
              </a:rPr>
              <a:t>Dake</a:t>
            </a:r>
            <a:r>
              <a:rPr lang="en-US" sz="2400" dirty="0">
                <a:solidFill>
                  <a:schemeClr val="tx1">
                    <a:lumMod val="50000"/>
                  </a:schemeClr>
                </a:solidFill>
                <a:uFillTx/>
                <a:latin typeface="Times New Roman" panose="02020603050405020304" charset="0"/>
                <a:ea typeface="+mn-ea"/>
                <a:sym typeface="+mn-ea"/>
              </a:rPr>
              <a:t> Liu; Bo Hu; Hucheng Wang,’’ A Vision of IoT: Applications, Challenges, and Opportunities with China Perspective” IEEE Internet of Things Journal, vol. 1, no. 4, august 2014 Publication Year: 2014, Page(s):349-359</a:t>
            </a:r>
            <a:endParaRPr lang="en-US" sz="2400" dirty="0">
              <a:solidFill>
                <a:schemeClr val="tx1">
                  <a:lumMod val="50000"/>
                </a:schemeClr>
              </a:solidFill>
              <a:uFillTx/>
              <a:latin typeface="Times New Roman" panose="02020603050405020304" charset="0"/>
              <a:ea typeface="+mn-ea"/>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891665" y="2875280"/>
            <a:ext cx="5036122" cy="1107996"/>
          </a:xfrm>
          <a:prstGeom prst="rect">
            <a:avLst/>
          </a:prstGeom>
          <a:noFill/>
        </p:spPr>
        <p:txBody>
          <a:bodyPr wrap="none" rtlCol="0">
            <a:spAutoFit/>
          </a:bodyPr>
          <a:lstStyle/>
          <a:p>
            <a:pPr algn="l"/>
            <a:r>
              <a:rPr lang="en-US" sz="6600" b="1" i="1" dirty="0">
                <a:solidFill>
                  <a:schemeClr val="tx1">
                    <a:lumMod val="50000"/>
                  </a:schemeClr>
                </a:solidFill>
                <a:uFill>
                  <a:solidFill>
                    <a:srgbClr val="0070C0"/>
                  </a:solidFill>
                </a:uFill>
                <a:latin typeface="Times New Roman" panose="02020603050405020304" charset="0"/>
                <a:ea typeface="+mj-ea"/>
                <a:sym typeface="+mn-ea"/>
              </a:rPr>
              <a:t>THANK YOU</a:t>
            </a:r>
            <a:endParaRPr lang="en-US" sz="6600" b="1" i="1" dirty="0">
              <a:solidFill>
                <a:schemeClr val="tx1">
                  <a:lumMod val="50000"/>
                </a:schemeClr>
              </a:solidFill>
              <a:uFill>
                <a:solidFill>
                  <a:srgbClr val="0070C0"/>
                </a:solidFill>
              </a:uFill>
              <a:latin typeface="Times New Roman" panose="02020603050405020304" charset="0"/>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52120" y="636905"/>
            <a:ext cx="4342765" cy="523220"/>
          </a:xfrm>
          <a:prstGeom prst="rect">
            <a:avLst/>
          </a:prstGeom>
          <a:noFill/>
        </p:spPr>
        <p:txBody>
          <a:bodyPr wrap="square" rtlCol="0">
            <a:spAutoFit/>
          </a:bodyPr>
          <a:lstStyle/>
          <a:p>
            <a:pPr algn="l"/>
            <a:r>
              <a:rPr lang="en-US" sz="2800" b="1" dirty="0">
                <a:solidFill>
                  <a:schemeClr val="tx1">
                    <a:lumMod val="50000"/>
                  </a:schemeClr>
                </a:solidFill>
                <a:uFill>
                  <a:solidFill>
                    <a:srgbClr val="0070C0"/>
                  </a:solidFill>
                </a:uFill>
                <a:latin typeface="Times New Roman" panose="02020603050405020304" charset="0"/>
                <a:ea typeface="+mj-ea"/>
                <a:sym typeface="+mn-ea"/>
              </a:rPr>
              <a:t>PROBLEM DEFINITION</a:t>
            </a:r>
            <a:r>
              <a:rPr lang="en-US" sz="2800" b="1" dirty="0">
                <a:solidFill>
                  <a:srgbClr val="002060"/>
                </a:solidFill>
                <a:uFill>
                  <a:solidFill>
                    <a:srgbClr val="0070C0"/>
                  </a:solidFill>
                </a:uFill>
                <a:latin typeface="Times New Roman" panose="02020603050405020304" charset="0"/>
                <a:ea typeface="+mj-ea"/>
                <a:sym typeface="+mn-ea"/>
              </a:rPr>
              <a:t>:</a:t>
            </a:r>
            <a:endParaRPr lang="en-US" sz="2800" b="1" dirty="0">
              <a:solidFill>
                <a:srgbClr val="002060"/>
              </a:solidFill>
              <a:uFill>
                <a:solidFill>
                  <a:srgbClr val="0070C0"/>
                </a:solidFill>
              </a:uFill>
              <a:latin typeface="Times New Roman" panose="02020603050405020304" charset="0"/>
              <a:ea typeface="+mj-ea"/>
              <a:sym typeface="+mn-ea"/>
            </a:endParaRPr>
          </a:p>
        </p:txBody>
      </p:sp>
      <p:sp>
        <p:nvSpPr>
          <p:cNvPr id="6" name="Text Box 5"/>
          <p:cNvSpPr txBox="1"/>
          <p:nvPr/>
        </p:nvSpPr>
        <p:spPr>
          <a:xfrm>
            <a:off x="575945" y="1322705"/>
            <a:ext cx="8251825" cy="4893647"/>
          </a:xfrm>
          <a:prstGeom prst="rect">
            <a:avLst/>
          </a:prstGeom>
          <a:noFill/>
        </p:spPr>
        <p:txBody>
          <a:bodyPr wrap="square" rtlCol="0">
            <a:spAutoFit/>
          </a:bodyPr>
          <a:lstStyle/>
          <a:p>
            <a:pPr algn="just"/>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sym typeface="+mn-ea"/>
              </a:rPr>
              <a:t>Existing IOT models use cloud systems like Google cloud platform, Amazon Web Services Microsoft </a:t>
            </a:r>
            <a:r>
              <a:rPr lang="en-US" sz="2400" dirty="0" err="1">
                <a:solidFill>
                  <a:schemeClr val="tx1">
                    <a:lumMod val="50000"/>
                  </a:schemeClr>
                </a:solidFill>
                <a:uFillTx/>
                <a:latin typeface="Times New Roman" panose="02020603050405020304" charset="0"/>
                <a:ea typeface="+mn-ea"/>
                <a:sym typeface="+mn-ea"/>
              </a:rPr>
              <a:t>Asure</a:t>
            </a:r>
            <a:r>
              <a:rPr lang="en-US" sz="2400" dirty="0">
                <a:solidFill>
                  <a:schemeClr val="tx1">
                    <a:lumMod val="50000"/>
                  </a:schemeClr>
                </a:solidFill>
                <a:uFillTx/>
                <a:latin typeface="Times New Roman" panose="02020603050405020304" charset="0"/>
                <a:ea typeface="+mn-ea"/>
                <a:sym typeface="+mn-ea"/>
              </a:rPr>
              <a:t>, IBM Watson, </a:t>
            </a:r>
            <a:r>
              <a:rPr lang="en-US" sz="2400" dirty="0" err="1">
                <a:solidFill>
                  <a:schemeClr val="tx1">
                    <a:lumMod val="50000"/>
                  </a:schemeClr>
                </a:solidFill>
                <a:uFillTx/>
                <a:latin typeface="Times New Roman" panose="02020603050405020304" charset="0"/>
                <a:ea typeface="+mn-ea"/>
                <a:sym typeface="+mn-ea"/>
              </a:rPr>
              <a:t>Losant</a:t>
            </a:r>
            <a:r>
              <a:rPr lang="en-US" sz="2400" dirty="0">
                <a:solidFill>
                  <a:schemeClr val="tx1">
                    <a:lumMod val="50000"/>
                  </a:schemeClr>
                </a:solidFill>
                <a:uFillTx/>
                <a:latin typeface="Times New Roman" panose="02020603050405020304" charset="0"/>
                <a:ea typeface="+mn-ea"/>
                <a:sym typeface="+mn-ea"/>
              </a:rPr>
              <a:t> for their IOT connection</a:t>
            </a:r>
            <a:r>
              <a:rPr lang="en-US" sz="2400" dirty="0">
                <a:solidFill>
                  <a:schemeClr val="tx1">
                    <a:lumMod val="50000"/>
                  </a:schemeClr>
                </a:solidFill>
                <a:latin typeface="Times New Roman" panose="02020603050405020304" charset="0"/>
                <a:ea typeface="+mn-ea"/>
                <a:sym typeface="+mn-ea"/>
              </a:rPr>
              <a:t> which involves more cost to implement.</a:t>
            </a:r>
            <a:endParaRPr lang="en-US" sz="2400" dirty="0">
              <a:solidFill>
                <a:schemeClr val="tx1">
                  <a:lumMod val="50000"/>
                </a:schemeClr>
              </a:solidFill>
              <a:latin typeface="Times New Roman" panose="02020603050405020304" charset="0"/>
              <a:ea typeface="+mn-ea"/>
              <a:sym typeface="+mn-ea"/>
            </a:endParaRPr>
          </a:p>
          <a:p>
            <a:pPr marL="342900" indent="-342900" algn="just">
              <a:buFont typeface="Wingdings" panose="05000000000000000000" charset="0"/>
              <a:buChar char=""/>
            </a:pPr>
            <a:endParaRPr lang="en-US" sz="2400" dirty="0">
              <a:solidFill>
                <a:schemeClr val="tx1">
                  <a:lumMod val="50000"/>
                </a:schemeClr>
              </a:solidFill>
              <a:latin typeface="Times New Roman" panose="02020603050405020304" charset="0"/>
              <a:ea typeface="+mn-ea"/>
              <a:sym typeface="+mn-ea"/>
            </a:endParaRPr>
          </a:p>
          <a:p>
            <a:pPr marL="342900" indent="-342900" algn="just">
              <a:buFont typeface="Wingdings" panose="05000000000000000000" charset="0"/>
              <a:buChar char=""/>
            </a:pPr>
            <a:r>
              <a:rPr lang="en-US" sz="2400" dirty="0">
                <a:solidFill>
                  <a:schemeClr val="tx1">
                    <a:lumMod val="50000"/>
                  </a:schemeClr>
                </a:solidFill>
                <a:latin typeface="Times New Roman" panose="02020603050405020304" charset="0"/>
              </a:rPr>
              <a:t>Those methods doesn't save several thousands of moneys for large enterprises that are investing in IOT</a:t>
            </a:r>
            <a:endParaRPr lang="en-US" sz="2400" dirty="0">
              <a:solidFill>
                <a:schemeClr val="tx1">
                  <a:lumMod val="50000"/>
                </a:schemeClr>
              </a:solidFill>
              <a:latin typeface="Times New Roman" panose="02020603050405020304" charset="0"/>
            </a:endParaRPr>
          </a:p>
          <a:p>
            <a:pPr algn="just"/>
            <a:endParaRPr lang="en-US" sz="2400" dirty="0">
              <a:solidFill>
                <a:schemeClr val="tx1">
                  <a:lumMod val="50000"/>
                </a:schemeClr>
              </a:solidFill>
              <a:latin typeface="Times New Roman" panose="02020603050405020304" charset="0"/>
              <a:ea typeface="+mn-ea"/>
              <a:sym typeface="+mn-ea"/>
            </a:endParaRPr>
          </a:p>
          <a:p>
            <a:pPr marL="342900" indent="-342900" algn="just">
              <a:buFont typeface="Wingdings" panose="05000000000000000000" charset="0"/>
              <a:buChar char=""/>
            </a:pPr>
            <a:r>
              <a:rPr lang="en-IN" sz="2400" dirty="0">
                <a:solidFill>
                  <a:schemeClr val="tx1">
                    <a:lumMod val="50000"/>
                  </a:schemeClr>
                </a:solidFill>
                <a:latin typeface="Times New Roman" panose="02020603050405020304" charset="0"/>
                <a:ea typeface="+mn-ea"/>
              </a:rPr>
              <a:t>These are not much reliable and providing our devices to the cloud is not reliable and may lead to a monocratic data dependent society</a:t>
            </a:r>
            <a:r>
              <a:rPr lang="en-IN" sz="2400" dirty="0">
                <a:solidFill>
                  <a:srgbClr val="002060"/>
                </a:solidFill>
                <a:latin typeface="Times New Roman" panose="02020603050405020304" charset="0"/>
                <a:ea typeface="+mn-ea"/>
              </a:rPr>
              <a:t>. </a:t>
            </a:r>
            <a:endParaRPr lang="en-IN" sz="2400" dirty="0">
              <a:solidFill>
                <a:srgbClr val="002060"/>
              </a:solidFill>
              <a:latin typeface="Times New Roman" panose="02020603050405020304" charset="0"/>
              <a:ea typeface="+mn-ea"/>
            </a:endParaRPr>
          </a:p>
          <a:p>
            <a:pPr marL="342900" indent="-342900" algn="just"/>
            <a:endParaRPr lang="en-US" sz="2400" dirty="0">
              <a:solidFill>
                <a:srgbClr val="002060"/>
              </a:solidFill>
              <a:uFillTx/>
              <a:latin typeface="Times New Roman" panose="02020603050405020304" charset="0"/>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61156" y="838444"/>
            <a:ext cx="6416675" cy="521970"/>
          </a:xfrm>
          <a:prstGeom prst="rect">
            <a:avLst/>
          </a:prstGeom>
          <a:noFill/>
        </p:spPr>
        <p:txBody>
          <a:bodyPr wrap="none" rtlCol="0">
            <a:spAutoFit/>
          </a:bodyPr>
          <a:lstStyle/>
          <a:p>
            <a:r>
              <a:rPr lang="en-US" sz="2800" b="1" dirty="0">
                <a:solidFill>
                  <a:schemeClr val="tx1">
                    <a:lumMod val="50000"/>
                  </a:schemeClr>
                </a:solidFill>
                <a:uFill>
                  <a:solidFill>
                    <a:srgbClr val="0070C0"/>
                  </a:solidFill>
                </a:uFill>
                <a:latin typeface="Times New Roman" panose="02020603050405020304" charset="0"/>
                <a:ea typeface="+mj-ea"/>
              </a:rPr>
              <a:t>EXISTING SYSTEM AND DEMERITS:</a:t>
            </a:r>
            <a:endParaRPr lang="en-US" sz="2800" b="1" dirty="0">
              <a:solidFill>
                <a:schemeClr val="tx1">
                  <a:lumMod val="50000"/>
                </a:schemeClr>
              </a:solidFill>
              <a:uFill>
                <a:solidFill>
                  <a:srgbClr val="0070C0"/>
                </a:solidFill>
              </a:uFill>
              <a:latin typeface="Times New Roman" panose="02020603050405020304" charset="0"/>
              <a:ea typeface="+mj-ea"/>
            </a:endParaRPr>
          </a:p>
        </p:txBody>
      </p:sp>
      <p:sp>
        <p:nvSpPr>
          <p:cNvPr id="5" name="Text Box 4"/>
          <p:cNvSpPr txBox="1"/>
          <p:nvPr/>
        </p:nvSpPr>
        <p:spPr>
          <a:xfrm>
            <a:off x="611505" y="1591897"/>
            <a:ext cx="7920990" cy="4892675"/>
          </a:xfrm>
          <a:prstGeom prst="rect">
            <a:avLst/>
          </a:prstGeom>
          <a:noFill/>
        </p:spPr>
        <p:txBody>
          <a:bodyPr wrap="square" rtlCol="0">
            <a:spAutoFit/>
          </a:bodyPr>
          <a:lstStyle/>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The distance of controlling the electronic appliances is limited area because, the existing system is depends on limited area network like WIFI, AN and Bluetooth</a:t>
            </a: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Existing IOT models use cloud systems like Google cloud platform, Amazon Web Services Microsoft </a:t>
            </a:r>
            <a:r>
              <a:rPr lang="en-US" sz="2400" dirty="0" err="1">
                <a:solidFill>
                  <a:schemeClr val="tx1">
                    <a:lumMod val="50000"/>
                  </a:schemeClr>
                </a:solidFill>
                <a:uFillTx/>
                <a:latin typeface="Times New Roman" panose="02020603050405020304" charset="0"/>
                <a:ea typeface="+mn-ea"/>
              </a:rPr>
              <a:t>Asure</a:t>
            </a:r>
            <a:r>
              <a:rPr lang="en-US" sz="2400" dirty="0">
                <a:solidFill>
                  <a:schemeClr val="tx1">
                    <a:lumMod val="50000"/>
                  </a:schemeClr>
                </a:solidFill>
                <a:uFillTx/>
                <a:latin typeface="Times New Roman" panose="02020603050405020304" charset="0"/>
                <a:ea typeface="+mn-ea"/>
              </a:rPr>
              <a:t>, IBM Watson, </a:t>
            </a:r>
            <a:r>
              <a:rPr lang="en-US" sz="2400" dirty="0" err="1">
                <a:solidFill>
                  <a:schemeClr val="tx1">
                    <a:lumMod val="50000"/>
                  </a:schemeClr>
                </a:solidFill>
                <a:uFillTx/>
                <a:latin typeface="Times New Roman" panose="02020603050405020304" charset="0"/>
                <a:ea typeface="+mn-ea"/>
              </a:rPr>
              <a:t>Losant</a:t>
            </a:r>
            <a:r>
              <a:rPr lang="en-US" sz="2400" dirty="0">
                <a:solidFill>
                  <a:schemeClr val="tx1">
                    <a:lumMod val="50000"/>
                  </a:schemeClr>
                </a:solidFill>
                <a:uFillTx/>
                <a:latin typeface="Times New Roman" panose="02020603050405020304" charset="0"/>
                <a:ea typeface="+mn-ea"/>
              </a:rPr>
              <a:t> for their IOT connection</a:t>
            </a: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The IOT based system requires more cost</a:t>
            </a: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Implementation of IOT is complicated.</a:t>
            </a: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The  accessing speed and </a:t>
            </a:r>
            <a:r>
              <a:rPr lang="en-US" sz="2400" dirty="0" err="1">
                <a:solidFill>
                  <a:schemeClr val="tx1">
                    <a:lumMod val="50000"/>
                  </a:schemeClr>
                </a:solidFill>
                <a:uFillTx/>
                <a:latin typeface="Times New Roman" panose="02020603050405020304" charset="0"/>
                <a:ea typeface="+mn-ea"/>
              </a:rPr>
              <a:t>usser</a:t>
            </a:r>
            <a:r>
              <a:rPr lang="en-US" sz="2400" dirty="0">
                <a:solidFill>
                  <a:schemeClr val="tx1">
                    <a:lumMod val="50000"/>
                  </a:schemeClr>
                </a:solidFill>
                <a:uFillTx/>
                <a:latin typeface="Times New Roman" panose="02020603050405020304" charset="0"/>
                <a:ea typeface="+mn-ea"/>
              </a:rPr>
              <a:t> interface is low</a:t>
            </a:r>
            <a:endParaRPr lang="en-US" sz="2400" dirty="0">
              <a:solidFill>
                <a:schemeClr val="tx1">
                  <a:lumMod val="50000"/>
                </a:schemeClr>
              </a:solidFill>
              <a:uFillTx/>
              <a:latin typeface="Times New Roman" panose="02020603050405020304" charset="0"/>
              <a:ea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45465" y="712470"/>
            <a:ext cx="3916457" cy="523220"/>
          </a:xfrm>
          <a:prstGeom prst="rect">
            <a:avLst/>
          </a:prstGeom>
          <a:noFill/>
        </p:spPr>
        <p:txBody>
          <a:bodyPr wrap="none" rtlCol="0">
            <a:spAutoFit/>
          </a:bodyPr>
          <a:lstStyle/>
          <a:p>
            <a:r>
              <a:rPr lang="en-US" sz="2800" b="1" dirty="0">
                <a:solidFill>
                  <a:schemeClr val="tx1">
                    <a:lumMod val="50000"/>
                  </a:schemeClr>
                </a:solidFill>
                <a:uFill>
                  <a:solidFill>
                    <a:srgbClr val="0070C0"/>
                  </a:solidFill>
                </a:uFill>
                <a:latin typeface="Times New Roman" panose="02020603050405020304" charset="0"/>
                <a:ea typeface="+mj-ea"/>
              </a:rPr>
              <a:t>PROPOSED SYSTEM :</a:t>
            </a:r>
            <a:endParaRPr lang="en-US" sz="2800" b="1" dirty="0">
              <a:solidFill>
                <a:schemeClr val="tx1">
                  <a:lumMod val="50000"/>
                </a:schemeClr>
              </a:solidFill>
              <a:uFill>
                <a:solidFill>
                  <a:srgbClr val="0070C0"/>
                </a:solidFill>
              </a:uFill>
              <a:latin typeface="Times New Roman" panose="02020603050405020304" charset="0"/>
              <a:ea typeface="+mj-ea"/>
            </a:endParaRPr>
          </a:p>
        </p:txBody>
      </p:sp>
      <p:sp>
        <p:nvSpPr>
          <p:cNvPr id="3" name="Text Box 2"/>
          <p:cNvSpPr txBox="1"/>
          <p:nvPr/>
        </p:nvSpPr>
        <p:spPr>
          <a:xfrm>
            <a:off x="692785" y="1234440"/>
            <a:ext cx="8209915" cy="5262245"/>
          </a:xfrm>
          <a:prstGeom prst="rect">
            <a:avLst/>
          </a:prstGeom>
          <a:noFill/>
        </p:spPr>
        <p:txBody>
          <a:bodyPr wrap="square" rtlCol="0">
            <a:spAutoFit/>
          </a:bodyPr>
          <a:lstStyle/>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Simple and intuitive approach to achieve IOT through </a:t>
            </a:r>
            <a:r>
              <a:rPr lang="en-US" sz="2400" b="1" dirty="0">
                <a:solidFill>
                  <a:schemeClr val="tx1">
                    <a:lumMod val="50000"/>
                  </a:schemeClr>
                </a:solidFill>
                <a:uFillTx/>
                <a:latin typeface="Times New Roman" panose="02020603050405020304" charset="0"/>
                <a:ea typeface="+mn-ea"/>
              </a:rPr>
              <a:t>Local Tunneling</a:t>
            </a:r>
            <a:endParaRPr lang="en-US" sz="2400" b="1"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The user interface for Controlling the Appliances is High</a:t>
            </a: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It is  independent of WIFI, </a:t>
            </a:r>
            <a:r>
              <a:rPr lang="en-IN" altLang="en-US" sz="2400" dirty="0">
                <a:solidFill>
                  <a:schemeClr val="tx1">
                    <a:lumMod val="50000"/>
                  </a:schemeClr>
                </a:solidFill>
                <a:uFillTx/>
                <a:latin typeface="Times New Roman" panose="02020603050405020304" charset="0"/>
                <a:ea typeface="+mn-ea"/>
              </a:rPr>
              <a:t>L</a:t>
            </a:r>
            <a:r>
              <a:rPr lang="en-US" sz="2400" dirty="0">
                <a:solidFill>
                  <a:schemeClr val="tx1">
                    <a:lumMod val="50000"/>
                  </a:schemeClr>
                </a:solidFill>
                <a:uFillTx/>
                <a:latin typeface="Times New Roman" panose="02020603050405020304" charset="0"/>
                <a:ea typeface="+mn-ea"/>
              </a:rPr>
              <a:t>AN and Bluetooth Connections</a:t>
            </a: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Distance restriction free of controlling the things </a:t>
            </a: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Cost Effective System</a:t>
            </a: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The commander can give the command from anywhere</a:t>
            </a: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endParaRPr lang="en-US" sz="2400" dirty="0">
              <a:solidFill>
                <a:schemeClr val="tx1">
                  <a:lumMod val="50000"/>
                </a:schemeClr>
              </a:solidFill>
              <a:uFillTx/>
              <a:latin typeface="Times New Roman" panose="02020603050405020304" charset="0"/>
              <a:ea typeface="+mn-ea"/>
            </a:endParaRPr>
          </a:p>
          <a:p>
            <a:pPr marL="342900" indent="-342900" algn="just">
              <a:buFont typeface="Wingdings" panose="05000000000000000000" charset="0"/>
              <a:buChar char=""/>
            </a:pPr>
            <a:r>
              <a:rPr lang="en-US" sz="2400" dirty="0">
                <a:solidFill>
                  <a:schemeClr val="tx1">
                    <a:lumMod val="50000"/>
                  </a:schemeClr>
                </a:solidFill>
                <a:uFillTx/>
                <a:latin typeface="Times New Roman" panose="02020603050405020304" charset="0"/>
                <a:ea typeface="+mn-ea"/>
              </a:rPr>
              <a:t>The implementation is </a:t>
            </a:r>
            <a:r>
              <a:rPr lang="en-US" sz="2400" dirty="0" err="1">
                <a:solidFill>
                  <a:schemeClr val="tx1">
                    <a:lumMod val="50000"/>
                  </a:schemeClr>
                </a:solidFill>
                <a:uFillTx/>
                <a:latin typeface="Times New Roman" panose="02020603050405020304" charset="0"/>
                <a:ea typeface="+mn-ea"/>
              </a:rPr>
              <a:t>simplier</a:t>
            </a:r>
            <a:r>
              <a:rPr lang="en-US" sz="2400" dirty="0">
                <a:solidFill>
                  <a:schemeClr val="tx1">
                    <a:lumMod val="50000"/>
                  </a:schemeClr>
                </a:solidFill>
                <a:uFillTx/>
                <a:latin typeface="Times New Roman" panose="02020603050405020304" charset="0"/>
                <a:ea typeface="+mn-ea"/>
              </a:rPr>
              <a:t> than the existing system</a:t>
            </a:r>
            <a:endParaRPr lang="en-US" sz="2400" dirty="0">
              <a:solidFill>
                <a:schemeClr val="tx1">
                  <a:lumMod val="50000"/>
                </a:schemeClr>
              </a:solidFill>
              <a:uFillTx/>
              <a:latin typeface="Times New Roman" panose="02020603050405020304" charset="0"/>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2553" y="970279"/>
            <a:ext cx="3484880" cy="521970"/>
          </a:xfrm>
          <a:prstGeom prst="rect">
            <a:avLst/>
          </a:prstGeom>
          <a:noFill/>
        </p:spPr>
        <p:txBody>
          <a:bodyPr wrap="square" rtlCol="0">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defRPr/>
            </a:pPr>
            <a:r>
              <a:rPr kumimoji="0" lang="en-US" sz="2800" b="1"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rPr>
              <a:t>Local Tunneling:</a:t>
            </a:r>
            <a:endParaRPr kumimoji="0" lang="en-US" sz="2800" b="1"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p:txBody>
      </p:sp>
      <p:sp>
        <p:nvSpPr>
          <p:cNvPr id="3" name="Text Box 2"/>
          <p:cNvSpPr txBox="1"/>
          <p:nvPr/>
        </p:nvSpPr>
        <p:spPr>
          <a:xfrm>
            <a:off x="511810" y="1492249"/>
            <a:ext cx="7745925" cy="4893647"/>
          </a:xfrm>
          <a:prstGeom prst="rect">
            <a:avLst/>
          </a:prstGeom>
          <a:noFill/>
        </p:spPr>
        <p:txBody>
          <a:bodyPr wrap="square" rtlCol="0">
            <a:spAutoFit/>
          </a:bodyPr>
          <a:lstStyle/>
          <a:p>
            <a:pPr marL="342900" marR="0" lvl="0" indent="-342900" algn="just" defTabSz="914400" eaLnBrk="0" fontAlgn="base" latinLnBrk="0" hangingPunct="0">
              <a:lnSpc>
                <a:spcPct val="100000"/>
              </a:lnSpc>
              <a:spcBef>
                <a:spcPct val="0"/>
              </a:spcBef>
              <a:spcAft>
                <a:spcPct val="0"/>
              </a:spcAft>
              <a:buClrTx/>
              <a:buSzTx/>
              <a:buFont typeface="Wingdings" panose="05000000000000000000" charset="0"/>
              <a:buChar char=""/>
              <a:defRPr/>
            </a:pPr>
            <a:r>
              <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rPr>
              <a:t>In computer networks, a tunneling protocol allows a network end user to access network service that the network does not provide directly. </a:t>
            </a: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a:p>
            <a:pPr marL="342900" marR="0" lvl="0" indent="-342900" algn="just" defTabSz="914400" eaLnBrk="0" fontAlgn="base" latinLnBrk="0" hangingPunct="0">
              <a:lnSpc>
                <a:spcPct val="100000"/>
              </a:lnSpc>
              <a:spcBef>
                <a:spcPct val="0"/>
              </a:spcBef>
              <a:spcAft>
                <a:spcPct val="0"/>
              </a:spcAft>
              <a:buClrTx/>
              <a:buSzTx/>
              <a:buFont typeface="Wingdings" panose="05000000000000000000" charset="0"/>
              <a:buChar char=""/>
              <a:defRPr/>
            </a:pP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a:p>
            <a:pPr marL="342900" marR="0" lvl="0" indent="-342900" algn="just" defTabSz="914400" eaLnBrk="0" fontAlgn="base" latinLnBrk="0" hangingPunct="0">
              <a:lnSpc>
                <a:spcPct val="100000"/>
              </a:lnSpc>
              <a:spcBef>
                <a:spcPct val="0"/>
              </a:spcBef>
              <a:spcAft>
                <a:spcPct val="0"/>
              </a:spcAft>
              <a:buClrTx/>
              <a:buSzTx/>
              <a:buFont typeface="Wingdings" panose="05000000000000000000" charset="0"/>
              <a:buChar char=""/>
              <a:defRPr/>
            </a:pPr>
            <a:r>
              <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rPr>
              <a:t>It allow a foreign protocol to run over a network that does not support that particular</a:t>
            </a: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a:p>
            <a:pPr marL="0" marR="0" lvl="0" indent="0" algn="just" defTabSz="914400" eaLnBrk="0" fontAlgn="base" latinLnBrk="0" hangingPunct="0">
              <a:lnSpc>
                <a:spcPct val="100000"/>
              </a:lnSpc>
              <a:spcBef>
                <a:spcPct val="0"/>
              </a:spcBef>
              <a:spcAft>
                <a:spcPct val="0"/>
              </a:spcAft>
              <a:buClrTx/>
              <a:buSzTx/>
              <a:buFont typeface="Arial" panose="020B0604020202020204" pitchFamily="34" charset="0"/>
              <a:buNone/>
              <a:defRPr/>
            </a:pPr>
            <a:r>
              <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rPr>
              <a:t>     protocol.</a:t>
            </a: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a:p>
            <a:pPr marL="0" marR="0" lvl="0" indent="0" algn="just" defTabSz="91440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a:p>
            <a:pPr marL="342900" marR="0" lvl="0" indent="-342900" algn="l" defTabSz="914400" eaLnBrk="0" fontAlgn="base" latinLnBrk="0" hangingPunct="0">
              <a:lnSpc>
                <a:spcPct val="100000"/>
              </a:lnSpc>
              <a:spcBef>
                <a:spcPct val="0"/>
              </a:spcBef>
              <a:spcAft>
                <a:spcPct val="0"/>
              </a:spcAft>
              <a:buClrTx/>
              <a:buSzTx/>
              <a:buFont typeface="Wingdings" panose="05000000000000000000" charset="0"/>
              <a:buChar char=""/>
              <a:defRPr/>
            </a:pPr>
            <a:r>
              <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rPr>
              <a:t>It provide services that are impractical or unsafe to be offered using only the underlying network services. </a:t>
            </a: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a:p>
            <a:pPr marL="342900" marR="0" lvl="0" indent="-342900" algn="l" defTabSz="914400" eaLnBrk="0" fontAlgn="base" latinLnBrk="0" hangingPunct="0">
              <a:lnSpc>
                <a:spcPct val="100000"/>
              </a:lnSpc>
              <a:spcBef>
                <a:spcPct val="0"/>
              </a:spcBef>
              <a:spcAft>
                <a:spcPct val="0"/>
              </a:spcAft>
              <a:buClrTx/>
              <a:buSzTx/>
              <a:buFont typeface="Wingdings" panose="05000000000000000000" charset="0"/>
              <a:buChar char=""/>
              <a:defRPr/>
            </a:pP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a:p>
            <a:pPr marL="342900" lvl="0" indent="-342900">
              <a:buFont typeface="Wingdings" panose="05000000000000000000" charset="0"/>
              <a:buChar char=""/>
            </a:pPr>
            <a:r>
              <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rPr>
              <a:t>It hide the nature of the traffic that is run through the tunnels, since </a:t>
            </a:r>
            <a:r>
              <a:rPr lang="en-US" sz="2400" dirty="0">
                <a:solidFill>
                  <a:schemeClr val="tx1">
                    <a:lumMod val="50000"/>
                  </a:schemeClr>
                </a:solidFill>
                <a:latin typeface="Times New Roman" panose="02020603050405020304" charset="0"/>
                <a:ea typeface="Microsoft YaHei" panose="020B0503020204020204" charset="-122"/>
              </a:rPr>
              <a:t>it involves repackaging the traffic data </a:t>
            </a: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68325" y="837565"/>
            <a:ext cx="4365939" cy="523220"/>
          </a:xfrm>
          <a:prstGeom prst="rect">
            <a:avLst/>
          </a:prstGeom>
          <a:noFill/>
        </p:spPr>
        <p:txBody>
          <a:bodyPr wrap="none" rtlCol="0">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defRPr/>
            </a:pPr>
            <a:r>
              <a:rPr kumimoji="0" lang="en-US" sz="2800" b="1"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rPr>
              <a:t>Tunneling and IoT Blocks:</a:t>
            </a:r>
            <a:endParaRPr kumimoji="0" lang="en-US" sz="2800" b="1"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p:txBody>
      </p:sp>
      <p:sp>
        <p:nvSpPr>
          <p:cNvPr id="3" name="Text Box 2"/>
          <p:cNvSpPr txBox="1"/>
          <p:nvPr/>
        </p:nvSpPr>
        <p:spPr>
          <a:xfrm>
            <a:off x="639445" y="1542414"/>
            <a:ext cx="7865110" cy="4154984"/>
          </a:xfrm>
          <a:prstGeom prst="rect">
            <a:avLst/>
          </a:prstGeom>
          <a:noFill/>
        </p:spPr>
        <p:txBody>
          <a:bodyPr wrap="square" rtlCol="0">
            <a:spAutoFit/>
          </a:bodyPr>
          <a:lstStyle/>
          <a:p>
            <a:pPr marL="342900" marR="0" lvl="0" indent="-342900" algn="l" defTabSz="914400" eaLnBrk="0" fontAlgn="base" latinLnBrk="0" hangingPunct="0">
              <a:lnSpc>
                <a:spcPct val="100000"/>
              </a:lnSpc>
              <a:spcBef>
                <a:spcPct val="0"/>
              </a:spcBef>
              <a:spcAft>
                <a:spcPct val="0"/>
              </a:spcAft>
              <a:buClrTx/>
              <a:buSzTx/>
              <a:buFont typeface="Wingdings" panose="05000000000000000000" charset="0"/>
              <a:buChar char=""/>
              <a:defRPr/>
            </a:pPr>
            <a:r>
              <a:rPr lang="en-US" sz="2400" dirty="0">
                <a:solidFill>
                  <a:schemeClr val="tx1">
                    <a:lumMod val="50000"/>
                  </a:schemeClr>
                </a:solidFill>
                <a:latin typeface="Times New Roman" panose="02020603050405020304" charset="0"/>
                <a:ea typeface="Microsoft YaHei" panose="020B0503020204020204" charset="-122"/>
              </a:rPr>
              <a:t>T</a:t>
            </a:r>
            <a:r>
              <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rPr>
              <a:t>he internet will not influence IoT and so physical devices won’t be hacked and they are secure. </a:t>
            </a: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a:p>
            <a:pPr marL="342900" marR="0" lvl="0" indent="-342900" algn="l" defTabSz="914400" eaLnBrk="0" fontAlgn="base" latinLnBrk="0" hangingPunct="0">
              <a:lnSpc>
                <a:spcPct val="100000"/>
              </a:lnSpc>
              <a:spcBef>
                <a:spcPct val="0"/>
              </a:spcBef>
              <a:spcAft>
                <a:spcPct val="0"/>
              </a:spcAft>
              <a:buClrTx/>
              <a:buSzTx/>
              <a:buFont typeface="Wingdings" panose="05000000000000000000" charset="0"/>
              <a:buChar char=""/>
              <a:defRPr/>
            </a:pP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a:p>
            <a:pPr marL="342900" marR="0" lvl="0" indent="-342900" algn="l" defTabSz="914400" eaLnBrk="0" fontAlgn="base" latinLnBrk="0" hangingPunct="0">
              <a:lnSpc>
                <a:spcPct val="100000"/>
              </a:lnSpc>
              <a:spcBef>
                <a:spcPct val="0"/>
              </a:spcBef>
              <a:spcAft>
                <a:spcPct val="0"/>
              </a:spcAft>
              <a:buClrTx/>
              <a:buSzTx/>
              <a:buFont typeface="Wingdings" panose="05000000000000000000" charset="0"/>
              <a:buChar char=""/>
              <a:defRPr/>
            </a:pP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a:p>
            <a:pPr marL="342900" marR="0" lvl="0" indent="-342900" algn="l" defTabSz="914400" eaLnBrk="0" fontAlgn="base" latinLnBrk="0" hangingPunct="0">
              <a:lnSpc>
                <a:spcPct val="100000"/>
              </a:lnSpc>
              <a:spcBef>
                <a:spcPct val="0"/>
              </a:spcBef>
              <a:spcAft>
                <a:spcPct val="0"/>
              </a:spcAft>
              <a:buClrTx/>
              <a:buSzTx/>
              <a:buFont typeface="Wingdings" panose="05000000000000000000" charset="0"/>
              <a:buChar char=""/>
              <a:defRPr/>
            </a:pPr>
            <a:r>
              <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rPr>
              <a:t>Using of Tunneling in IoT is robust enough as they are backed up by existing protocols.</a:t>
            </a: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a:p>
            <a:pPr marL="342900" marR="0" lvl="0" indent="-342900" algn="l" defTabSz="914400" eaLnBrk="0" fontAlgn="base" latinLnBrk="0" hangingPunct="0">
              <a:lnSpc>
                <a:spcPct val="100000"/>
              </a:lnSpc>
              <a:spcBef>
                <a:spcPct val="0"/>
              </a:spcBef>
              <a:spcAft>
                <a:spcPct val="0"/>
              </a:spcAft>
              <a:buClrTx/>
              <a:buSzTx/>
              <a:buFont typeface="Wingdings" panose="05000000000000000000" charset="0"/>
              <a:buChar char=""/>
              <a:defRPr/>
            </a:pP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a:p>
            <a:pPr marL="342900" marR="0" lvl="0" indent="-342900" algn="l" defTabSz="914400" eaLnBrk="0" fontAlgn="base" latinLnBrk="0" hangingPunct="0">
              <a:lnSpc>
                <a:spcPct val="100000"/>
              </a:lnSpc>
              <a:spcBef>
                <a:spcPct val="0"/>
              </a:spcBef>
              <a:spcAft>
                <a:spcPct val="0"/>
              </a:spcAft>
              <a:buClrTx/>
              <a:buSzTx/>
              <a:buFont typeface="Wingdings" panose="05000000000000000000" charset="0"/>
              <a:buChar char=""/>
              <a:defRPr/>
            </a:pP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a:p>
            <a:pPr marL="342900" marR="0" lvl="0" indent="-342900" algn="l" defTabSz="914400" eaLnBrk="0" fontAlgn="base" latinLnBrk="0" hangingPunct="0">
              <a:lnSpc>
                <a:spcPct val="100000"/>
              </a:lnSpc>
              <a:spcBef>
                <a:spcPct val="0"/>
              </a:spcBef>
              <a:spcAft>
                <a:spcPct val="0"/>
              </a:spcAft>
              <a:buClrTx/>
              <a:buSzTx/>
              <a:buFont typeface="Wingdings" panose="05000000000000000000" charset="0"/>
              <a:buChar char=""/>
              <a:defRPr/>
            </a:pPr>
            <a:r>
              <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rPr>
              <a:t>Tunneling create private IoT blocks in the internet that can communicate with each other and they could share relevant data between themselves. </a:t>
            </a: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1660" y="751840"/>
            <a:ext cx="8384540" cy="6000750"/>
          </a:xfrm>
          <a:prstGeom prst="rect">
            <a:avLst/>
          </a:prstGeom>
          <a:noFill/>
        </p:spPr>
        <p:txBody>
          <a:bodyPr wrap="square" rtlCol="0">
            <a:spAutoFit/>
          </a:bodyPr>
          <a:lstStyle/>
          <a:p>
            <a:pPr marL="342900" marR="0" lvl="0" indent="-342900" algn="just" defTabSz="914400" eaLnBrk="0" fontAlgn="base" latinLnBrk="0" hangingPunct="0">
              <a:lnSpc>
                <a:spcPct val="100000"/>
              </a:lnSpc>
              <a:spcBef>
                <a:spcPct val="0"/>
              </a:spcBef>
              <a:spcAft>
                <a:spcPct val="0"/>
              </a:spcAft>
              <a:buClrTx/>
              <a:buSzTx/>
              <a:buFont typeface="Wingdings" panose="05000000000000000000" charset="0"/>
              <a:buChar char=""/>
              <a:defRPr/>
            </a:pPr>
            <a:r>
              <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sym typeface="+mn-ea"/>
              </a:rPr>
              <a:t>This would automate several tasks within the IoT </a:t>
            </a:r>
            <a:r>
              <a:rPr kumimoji="0" lang="en-US" sz="2400" b="0" i="0" u="none" strike="noStrike" kern="1200" cap="none" spc="0" normalizeH="0" baseline="0" noProof="0" dirty="0" err="1">
                <a:ln>
                  <a:noFill/>
                </a:ln>
                <a:solidFill>
                  <a:schemeClr val="tx1">
                    <a:lumMod val="50000"/>
                  </a:schemeClr>
                </a:solidFill>
                <a:effectLst/>
                <a:uLnTx/>
                <a:uFillTx/>
                <a:latin typeface="Times New Roman" panose="02020603050405020304" charset="0"/>
                <a:ea typeface="Microsoft YaHei" panose="020B0503020204020204" charset="-122"/>
                <a:cs typeface="+mn-cs"/>
                <a:sym typeface="+mn-ea"/>
              </a:rPr>
              <a:t>block.IoT</a:t>
            </a:r>
            <a:r>
              <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sym typeface="+mn-ea"/>
              </a:rPr>
              <a:t> blocks are a kind of yet to come idea that will glue up several physical objects inside a specific area and monitored by a man power or an AI. </a:t>
            </a: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sym typeface="+mn-ea"/>
            </a:endParaRPr>
          </a:p>
          <a:p>
            <a:pPr marL="0" marR="0" lvl="0" indent="0" algn="just" defTabSz="914400" eaLnBrk="0" fontAlgn="base" latinLnBrk="0" hangingPunct="0">
              <a:lnSpc>
                <a:spcPct val="100000"/>
              </a:lnSpc>
              <a:spcBef>
                <a:spcPct val="0"/>
              </a:spcBef>
              <a:spcAft>
                <a:spcPct val="0"/>
              </a:spcAft>
              <a:buClrTx/>
              <a:buSzTx/>
              <a:buFont typeface="Wingdings" panose="05000000000000000000" charset="0"/>
              <a:buNone/>
              <a:defRPr/>
            </a:pP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sym typeface="+mn-ea"/>
            </a:endParaRPr>
          </a:p>
          <a:p>
            <a:pPr marL="342900" marR="0" lvl="0" indent="-342900" algn="just" defTabSz="914400" eaLnBrk="0" fontAlgn="base" latinLnBrk="0" hangingPunct="0">
              <a:lnSpc>
                <a:spcPct val="100000"/>
              </a:lnSpc>
              <a:spcBef>
                <a:spcPct val="0"/>
              </a:spcBef>
              <a:spcAft>
                <a:spcPct val="0"/>
              </a:spcAft>
              <a:buClrTx/>
              <a:buSzTx/>
              <a:buFont typeface="Wingdings" panose="05000000000000000000" charset="0"/>
              <a:buChar char=""/>
              <a:defRPr/>
            </a:pPr>
            <a:r>
              <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sym typeface="+mn-ea"/>
              </a:rPr>
              <a:t>This kind of blocking up of the physical devices provide the necessary security and also the limit that any device could access data from.</a:t>
            </a: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sym typeface="+mn-ea"/>
            </a:endParaRPr>
          </a:p>
          <a:p>
            <a:pPr marL="342900" marR="0" lvl="0" indent="-342900" algn="just" defTabSz="914400" eaLnBrk="0" fontAlgn="base" latinLnBrk="0" hangingPunct="0">
              <a:lnSpc>
                <a:spcPct val="100000"/>
              </a:lnSpc>
              <a:spcBef>
                <a:spcPct val="0"/>
              </a:spcBef>
              <a:spcAft>
                <a:spcPct val="0"/>
              </a:spcAft>
              <a:buClrTx/>
              <a:buSzTx/>
              <a:buFont typeface="Wingdings" panose="05000000000000000000" charset="0"/>
              <a:buChar char=""/>
              <a:defRPr/>
            </a:pP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sym typeface="+mn-ea"/>
            </a:endParaRPr>
          </a:p>
          <a:p>
            <a:pPr marL="342900" marR="0" lvl="0" indent="-342900" algn="just" defTabSz="914400" eaLnBrk="0" fontAlgn="base" latinLnBrk="0" hangingPunct="0">
              <a:lnSpc>
                <a:spcPct val="100000"/>
              </a:lnSpc>
              <a:spcBef>
                <a:spcPct val="0"/>
              </a:spcBef>
              <a:spcAft>
                <a:spcPct val="0"/>
              </a:spcAft>
              <a:buClrTx/>
              <a:buSzTx/>
              <a:buFont typeface="Wingdings" panose="05000000000000000000" charset="0"/>
              <a:buChar char=""/>
              <a:defRPr/>
            </a:pPr>
            <a:r>
              <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sym typeface="+mn-ea"/>
              </a:rPr>
              <a:t>Tunneling makes this process of IoT Blocking possible by creating a tunnel for all the devices inside the block. Tunnels could possibly share certain amount of data. </a:t>
            </a: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sym typeface="+mn-ea"/>
            </a:endParaRPr>
          </a:p>
          <a:p>
            <a:pPr marL="342900" marR="0" lvl="0" indent="-342900" algn="just" defTabSz="914400" eaLnBrk="0" fontAlgn="base" latinLnBrk="0" hangingPunct="0">
              <a:lnSpc>
                <a:spcPct val="100000"/>
              </a:lnSpc>
              <a:spcBef>
                <a:spcPct val="0"/>
              </a:spcBef>
              <a:spcAft>
                <a:spcPct val="0"/>
              </a:spcAft>
              <a:buClrTx/>
              <a:buSzTx/>
              <a:buFont typeface="Wingdings" panose="05000000000000000000" charset="0"/>
              <a:buChar char=""/>
              <a:defRPr/>
            </a:pP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sym typeface="+mn-ea"/>
            </a:endParaRPr>
          </a:p>
          <a:p>
            <a:pPr marL="342900" marR="0" lvl="0" indent="-342900" algn="just" defTabSz="914400" eaLnBrk="0" fontAlgn="base" latinLnBrk="0" hangingPunct="0">
              <a:lnSpc>
                <a:spcPct val="100000"/>
              </a:lnSpc>
              <a:spcBef>
                <a:spcPct val="0"/>
              </a:spcBef>
              <a:spcAft>
                <a:spcPct val="0"/>
              </a:spcAft>
              <a:buClrTx/>
              <a:buSzTx/>
              <a:buFont typeface="Wingdings" panose="05000000000000000000" charset="0"/>
              <a:buChar char=""/>
              <a:defRPr/>
            </a:pPr>
            <a:r>
              <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sym typeface="+mn-ea"/>
              </a:rPr>
              <a:t>The level of data abstraction that every tunnel shows depends upon the need for data. Thus, tunnels could make the entire IoT world private and separated from the vision of hackers.</a:t>
            </a:r>
            <a:endParaRPr kumimoji="0" lang="en-US" sz="2400" b="0" i="0" u="none" strike="noStrike" kern="1200" cap="none" spc="0" normalizeH="0" baseline="0" noProof="0" dirty="0">
              <a:ln>
                <a:noFill/>
              </a:ln>
              <a:solidFill>
                <a:schemeClr val="tx1">
                  <a:lumMod val="50000"/>
                </a:schemeClr>
              </a:solidFill>
              <a:effectLst/>
              <a:uLnTx/>
              <a:uFillTx/>
              <a:latin typeface="Times New Roman" panose="02020603050405020304" charset="0"/>
              <a:ea typeface="Microsoft YaHei" panose="020B0503020204020204" charset="-122"/>
              <a:cs typeface="+mn-cs"/>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00075" y="184150"/>
            <a:ext cx="4737100" cy="521970"/>
          </a:xfrm>
          <a:prstGeom prst="rect">
            <a:avLst/>
          </a:prstGeom>
          <a:noFill/>
        </p:spPr>
        <p:txBody>
          <a:bodyPr wrap="none" rtlCol="0">
            <a:spAutoFit/>
          </a:bodyPr>
          <a:lstStyle/>
          <a:p>
            <a:r>
              <a:rPr lang="en-US" sz="2800" b="1" dirty="0">
                <a:solidFill>
                  <a:schemeClr val="tx1">
                    <a:lumMod val="50000"/>
                  </a:schemeClr>
                </a:solidFill>
                <a:uFill>
                  <a:solidFill>
                    <a:srgbClr val="0070C0"/>
                  </a:solidFill>
                </a:uFill>
                <a:latin typeface="Times New Roman" panose="02020603050405020304" charset="0"/>
                <a:ea typeface="+mj-ea"/>
              </a:rPr>
              <a:t>SYSTEM ARCHITECTURE:</a:t>
            </a:r>
            <a:endParaRPr lang="en-US" sz="2800" b="1" dirty="0">
              <a:solidFill>
                <a:schemeClr val="tx1">
                  <a:lumMod val="50000"/>
                </a:schemeClr>
              </a:solidFill>
              <a:uFill>
                <a:solidFill>
                  <a:srgbClr val="0070C0"/>
                </a:solidFill>
              </a:uFill>
              <a:latin typeface="Times New Roman" panose="02020603050405020304" charset="0"/>
              <a:ea typeface="+mj-ea"/>
            </a:endParaRPr>
          </a:p>
        </p:txBody>
      </p:sp>
      <p:pic>
        <p:nvPicPr>
          <p:cNvPr id="4" name="Picture 3" descr="WEBIFY_ARCHI_"/>
          <p:cNvPicPr>
            <a:picLocks noChangeAspect="1"/>
          </p:cNvPicPr>
          <p:nvPr/>
        </p:nvPicPr>
        <p:blipFill>
          <a:blip r:embed="rId1"/>
          <a:stretch>
            <a:fillRect/>
          </a:stretch>
        </p:blipFill>
        <p:spPr>
          <a:xfrm>
            <a:off x="718820" y="852805"/>
            <a:ext cx="7706360" cy="5808980"/>
          </a:xfrm>
          <a:prstGeom prst="rect">
            <a:avLst/>
          </a:prstGeom>
        </p:spPr>
      </p:pic>
    </p:spTree>
  </p:cSld>
  <p:clrMapOvr>
    <a:masterClrMapping/>
  </p:clrMapOvr>
</p:sld>
</file>

<file path=ppt/theme/theme1.xml><?xml version="1.0" encoding="utf-8"?>
<a:theme xmlns:a="http://schemas.openxmlformats.org/drawingml/2006/main" name="A000120140530A79PPBG">
  <a:themeElements>
    <a:clrScheme name="">
      <a:dk1>
        <a:srgbClr val="47494B"/>
      </a:dk1>
      <a:lt1>
        <a:srgbClr val="FFFFFF"/>
      </a:lt1>
      <a:dk2>
        <a:srgbClr val="454749"/>
      </a:dk2>
      <a:lt2>
        <a:srgbClr val="EAF5FC"/>
      </a:lt2>
      <a:accent1>
        <a:srgbClr val="887DCD"/>
      </a:accent1>
      <a:accent2>
        <a:srgbClr val="6F8BC9"/>
      </a:accent2>
      <a:accent3>
        <a:srgbClr val="FFFFFF"/>
      </a:accent3>
      <a:accent4>
        <a:srgbClr val="3C3E3F"/>
      </a:accent4>
      <a:accent5>
        <a:srgbClr val="C4C0E2"/>
      </a:accent5>
      <a:accent6>
        <a:srgbClr val="637CB4"/>
      </a:accent6>
      <a:hlink>
        <a:srgbClr val="00B0F0"/>
      </a:hlink>
      <a:folHlink>
        <a:srgbClr val="AFB2B4"/>
      </a:folHlink>
    </a:clrScheme>
    <a:fontScheme name="">
      <a:majorFont>
        <a:latin typeface="Baskerville Old Face"/>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47494B"/>
        </a:dk1>
        <a:lt1>
          <a:srgbClr val="FFFFFF"/>
        </a:lt1>
        <a:dk2>
          <a:srgbClr val="454749"/>
        </a:dk2>
        <a:lt2>
          <a:srgbClr val="EAF5FC"/>
        </a:lt2>
        <a:accent1>
          <a:srgbClr val="887DCD"/>
        </a:accent1>
        <a:accent2>
          <a:srgbClr val="6F8BC9"/>
        </a:accent2>
        <a:accent3>
          <a:srgbClr val="FFFFFF"/>
        </a:accent3>
        <a:accent4>
          <a:srgbClr val="3C3E3F"/>
        </a:accent4>
        <a:accent5>
          <a:srgbClr val="C4C0E2"/>
        </a:accent5>
        <a:accent6>
          <a:srgbClr val="637CB4"/>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79PPBG">
  <a:themeElements>
    <a:clrScheme name="">
      <a:dk1>
        <a:srgbClr val="47494B"/>
      </a:dk1>
      <a:lt1>
        <a:srgbClr val="FFFFFF"/>
      </a:lt1>
      <a:dk2>
        <a:srgbClr val="454749"/>
      </a:dk2>
      <a:lt2>
        <a:srgbClr val="EAF5FC"/>
      </a:lt2>
      <a:accent1>
        <a:srgbClr val="887DCD"/>
      </a:accent1>
      <a:accent2>
        <a:srgbClr val="6F8BC9"/>
      </a:accent2>
      <a:accent3>
        <a:srgbClr val="FFFFFF"/>
      </a:accent3>
      <a:accent4>
        <a:srgbClr val="3C3E3F"/>
      </a:accent4>
      <a:accent5>
        <a:srgbClr val="C4C0E2"/>
      </a:accent5>
      <a:accent6>
        <a:srgbClr val="637CB4"/>
      </a:accent6>
      <a:hlink>
        <a:srgbClr val="00B0F0"/>
      </a:hlink>
      <a:folHlink>
        <a:srgbClr val="AFB2B4"/>
      </a:folHlink>
    </a:clrScheme>
    <a:fontScheme name="">
      <a:majorFont>
        <a:latin typeface="Baskerville Old Face"/>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47494B"/>
        </a:dk1>
        <a:lt1>
          <a:srgbClr val="FFFFFF"/>
        </a:lt1>
        <a:dk2>
          <a:srgbClr val="454749"/>
        </a:dk2>
        <a:lt2>
          <a:srgbClr val="EAF5FC"/>
        </a:lt2>
        <a:accent1>
          <a:srgbClr val="887DCD"/>
        </a:accent1>
        <a:accent2>
          <a:srgbClr val="6F8BC9"/>
        </a:accent2>
        <a:accent3>
          <a:srgbClr val="FFFFFF"/>
        </a:accent3>
        <a:accent4>
          <a:srgbClr val="3C3E3F"/>
        </a:accent4>
        <a:accent5>
          <a:srgbClr val="C4C0E2"/>
        </a:accent5>
        <a:accent6>
          <a:srgbClr val="637CB4"/>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A000120140530A79PPBG</Template>
  <TotalTime>0</TotalTime>
  <Words>6875</Words>
  <Application>WPS Presentation</Application>
  <PresentationFormat>On-screen Show (4:3)</PresentationFormat>
  <Paragraphs>170</Paragraphs>
  <Slides>24</Slides>
  <Notes>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24</vt:i4>
      </vt:variant>
    </vt:vector>
  </HeadingPairs>
  <TitlesOfParts>
    <vt:vector size="39" baseType="lpstr">
      <vt:lpstr>Arial</vt:lpstr>
      <vt:lpstr>SimSun</vt:lpstr>
      <vt:lpstr>Wingdings</vt:lpstr>
      <vt:lpstr>Calibri</vt:lpstr>
      <vt:lpstr>幼圆</vt:lpstr>
      <vt:lpstr>Times New Roman</vt:lpstr>
      <vt:lpstr>Wingdings</vt:lpstr>
      <vt:lpstr>Microsoft YaHei</vt:lpstr>
      <vt:lpstr>Baskerville Old Face</vt:lpstr>
      <vt:lpstr/>
      <vt:lpstr>Arial Unicode MS</vt:lpstr>
      <vt:lpstr>Symbol</vt:lpstr>
      <vt:lpstr>Millennial Solstice</vt:lpstr>
      <vt:lpstr>A000120140530A79PPBG</vt:lpstr>
      <vt:lpstr>1_A000120140530A79PPBG</vt:lpstr>
      <vt:lpstr>WEBIFY:A COST-EFFECTIVE SYSTEM FOR CONTROLLING OF DEVICES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fdsa</dc:title>
  <dc:creator>admin</dc:creator>
  <cp:lastModifiedBy>vijay</cp:lastModifiedBy>
  <cp:revision>72</cp:revision>
  <dcterms:created xsi:type="dcterms:W3CDTF">2014-06-03T02:52:00Z</dcterms:created>
  <dcterms:modified xsi:type="dcterms:W3CDTF">2018-02-25T15:09:11Z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文件">
    <vt:lpwstr/>
  </property>
  <property fmtid="{D5CDD505-2E9C-101B-9397-08002B2CF9AE}" pid="3" name="标题">
    <vt:lpwstr>抽象科技背景_A000120140530A79PPBG</vt:lpwstr>
  </property>
  <property fmtid="{D5CDD505-2E9C-101B-9397-08002B2CF9AE}" pid="4" name="关键字">
    <vt:lpwstr>商业科技 4:3 蓝 蓝色 抽象 科技 V1 多色</vt:lpwstr>
  </property>
  <property fmtid="{D5CDD505-2E9C-101B-9397-08002B2CF9AE}" pid="5" name="KSOProductBuildVer">
    <vt:lpwstr>1033-10.2.0.5996</vt:lpwstr>
  </property>
</Properties>
</file>