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p:notesSz cx="6858000" cy="9144000"/>
  <p:embeddedFontLst>
    <p:embeddedFont>
      <p:font typeface="Calibri" panose="020F0502020204030204"/>
      <p:regular r:id="rId39"/>
      <p:bold r:id="rId40"/>
      <p:italic r:id="rId41"/>
      <p:boldItalic r:id="rId42"/>
    </p:embeddedFont>
    <p:embeddedFont>
      <p:font typeface="Libre Baskerville" panose="0200000000000000000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27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slide" Target="slides/slide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420"/>
              </a:spcBef>
              <a:spcAft>
                <a:spcPts val="0"/>
              </a:spcAft>
              <a:buClr>
                <a:srgbClr val="FF0000"/>
              </a:buClr>
              <a:buSzPts val="1400"/>
              <a:buFont typeface="Arial" panose="020B0604020202020204"/>
              <a:buNone/>
              <a:defRPr sz="1400" b="0" i="0" u="none" strike="noStrike" cap="none">
                <a:solidFill>
                  <a:srgbClr val="FF0000"/>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36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168" name="Google Shape;168;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0: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21" name="Google Shape;221;p1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11: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27" name="Google Shape;227;p1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2: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32" name="Google Shape;232;p1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3: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37" name="Google Shape;237;p1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14: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44" name="Google Shape;244;p1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5: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51" name="Google Shape;251;p1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16: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58" name="Google Shape;258;p1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7: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65" name="Google Shape;265;p1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18: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72" name="Google Shape;272;p1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19: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81" name="Google Shape;281;p1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2: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174" name="Google Shape;174;p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p20: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88" name="Google Shape;288;p2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21: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95" name="Google Shape;295;p2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22: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01" name="Google Shape;301;p2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23: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06" name="Google Shape;306;p2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p24: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13" name="Google Shape;313;p2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p25: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19" name="Google Shape;319;p2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p26: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25" name="Google Shape;325;p2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p27: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31" name="Google Shape;331;p2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p28: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37" name="Google Shape;337;p2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9: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43" name="Google Shape;343;p2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3: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180" name="Google Shape;180;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p30: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50" name="Google Shape;350;p3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p31: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355" name="Google Shape;355;p3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400"/>
              <a:buFont typeface="Arial" panose="020B0604020202020204"/>
              <a:buNone/>
            </a:pPr>
            <a:endParaRPr sz="14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5: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192" name="Google Shape;192;p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6: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197" name="Google Shape;197;p6: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7: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03" name="Google Shape;203;p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p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1400"/>
              <a:buFont typeface="Arial" panose="020B0604020202020204"/>
              <a:buNone/>
            </a:pPr>
            <a:endParaRPr sz="14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9:notes"/>
          <p:cNvSpPr txBox="1"/>
          <p:nvPr>
            <p:ph type="body" idx="1"/>
          </p:nvPr>
        </p:nvSpPr>
        <p:spPr>
          <a:xfrm>
            <a:off x="685800" y="4400550"/>
            <a:ext cx="5486400" cy="3600450"/>
          </a:xfrm>
          <a:prstGeom prst="rect">
            <a:avLst/>
          </a:prstGeom>
        </p:spPr>
        <p:txBody>
          <a:bodyPr spcFirstLastPara="1" wrap="square" lIns="91425" tIns="45700" rIns="91425" bIns="45700" anchor="ctr" anchorCtr="0">
            <a:noAutofit/>
          </a:bodyPr>
          <a:lstStyle/>
          <a:p>
            <a:pPr marL="0" lvl="0" indent="0" algn="l" rtl="0">
              <a:spcBef>
                <a:spcPts val="420"/>
              </a:spcBef>
              <a:spcAft>
                <a:spcPts val="0"/>
              </a:spcAft>
              <a:buNone/>
            </a:pPr>
          </a:p>
        </p:txBody>
      </p:sp>
      <p:sp>
        <p:nvSpPr>
          <p:cNvPr id="215" name="Google Shape;215;p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9" name="Shape 19"/>
        <p:cNvGrpSpPr/>
        <p:nvPr/>
      </p:nvGrpSpPr>
      <p:grpSpPr>
        <a:xfrm>
          <a:off x="0" y="0"/>
          <a:ext cx="0" cy="0"/>
          <a:chOff x="0" y="0"/>
          <a:chExt cx="0" cy="0"/>
        </a:xfrm>
      </p:grpSpPr>
      <p:sp>
        <p:nvSpPr>
          <p:cNvPr id="20" name="Google Shape;20;p2"/>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 name="Google Shape;22;p2"/>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1"/>
          <p:cNvSpPr txBox="1"/>
          <p:nvPr>
            <p:ph type="body" idx="1"/>
          </p:nvPr>
        </p:nvSpPr>
        <p:spPr>
          <a:xfrm rot="5400000">
            <a:off x="1989138" y="-160338"/>
            <a:ext cx="5192713" cy="82311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Google Shape;79;p11"/>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1"/>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1"/>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616649" y="2457649"/>
            <a:ext cx="6127750" cy="2060178"/>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2"/>
          <p:cNvSpPr txBox="1"/>
          <p:nvPr>
            <p:ph type="body" idx="1"/>
          </p:nvPr>
        </p:nvSpPr>
        <p:spPr>
          <a:xfrm rot="5400000">
            <a:off x="436577" y="457186"/>
            <a:ext cx="6127750" cy="6061104"/>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Google Shape;85;p12"/>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Google Shape;86;p12"/>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12"/>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7" name="Shape 97"/>
        <p:cNvGrpSpPr/>
        <p:nvPr/>
      </p:nvGrpSpPr>
      <p:grpSpPr>
        <a:xfrm>
          <a:off x="0" y="0"/>
          <a:ext cx="0" cy="0"/>
          <a:chOff x="0" y="0"/>
          <a:chExt cx="0" cy="0"/>
        </a:xfrm>
      </p:grpSpPr>
      <p:sp>
        <p:nvSpPr>
          <p:cNvPr id="98" name="Google Shape;98;p14"/>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Google Shape;99;p14"/>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0" name="Google Shape;100;p14"/>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1" name="Shape 101"/>
        <p:cNvGrpSpPr/>
        <p:nvPr/>
      </p:nvGrpSpPr>
      <p:grpSpPr>
        <a:xfrm>
          <a:off x="0" y="0"/>
          <a:ext cx="0" cy="0"/>
          <a:chOff x="0" y="0"/>
          <a:chExt cx="0" cy="0"/>
        </a:xfrm>
      </p:grpSpPr>
      <p:sp>
        <p:nvSpPr>
          <p:cNvPr id="102" name="Google Shape;102;p15"/>
          <p:cNvSpPr txBox="1"/>
          <p:nvPr>
            <p:ph type="ctrTitle"/>
          </p:nvPr>
        </p:nvSpPr>
        <p:spPr>
          <a:xfrm>
            <a:off x="1143000" y="1122363"/>
            <a:ext cx="6858000" cy="2387600"/>
          </a:xfrm>
          <a:prstGeom prst="rect">
            <a:avLst/>
          </a:prstGeom>
          <a:noFill/>
          <a:ln>
            <a:noFill/>
          </a:ln>
        </p:spPr>
        <p:txBody>
          <a:bodyPr spcFirstLastPara="1" wrap="square" lIns="0" tIns="0" rIns="0" bIns="0" anchor="b" anchorCtr="0"/>
          <a:lstStyle>
            <a:lvl1pPr marR="0" lvl="0" algn="ctr" rtl="0">
              <a:lnSpc>
                <a:spcPct val="90000"/>
              </a:lnSpc>
              <a:spcBef>
                <a:spcPts val="0"/>
              </a:spcBef>
              <a:spcAft>
                <a:spcPts val="0"/>
              </a:spcAft>
              <a:buClr>
                <a:srgbClr val="382E77"/>
              </a:buClr>
              <a:buSzPts val="4500"/>
              <a:buFont typeface="Libre Baskerville" panose="02000000000000000000"/>
              <a:buNone/>
              <a:defRPr sz="45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3" name="Google Shape;103;p15"/>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lnSpc>
                <a:spcPct val="110000"/>
              </a:lnSpc>
              <a:spcBef>
                <a:spcPts val="1800"/>
              </a:spcBef>
              <a:spcAft>
                <a:spcPts val="0"/>
              </a:spcAft>
              <a:buClr>
                <a:schemeClr val="accent1"/>
              </a:buClr>
              <a:buSzPts val="1080"/>
              <a:buFont typeface="Noto Sans Symbols"/>
              <a:buNone/>
              <a:defRPr sz="18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R="0" lvl="1" algn="ctr" rtl="0">
              <a:lnSpc>
                <a:spcPct val="130000"/>
              </a:lnSpc>
              <a:spcBef>
                <a:spcPts val="0"/>
              </a:spcBef>
              <a:spcAft>
                <a:spcPts val="0"/>
              </a:spcAft>
              <a:buClr>
                <a:schemeClr val="accent1"/>
              </a:buClr>
              <a:buSzPts val="1500"/>
              <a:buFont typeface="Arial" panose="020B0604020202020204"/>
              <a:buNone/>
              <a:defRPr sz="15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600"/>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15"/>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5" name="Google Shape;105;p15"/>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6" name="Google Shape;106;p15"/>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07" name="Shape 107"/>
        <p:cNvGrpSpPr/>
        <p:nvPr/>
      </p:nvGrpSpPr>
      <p:grpSpPr>
        <a:xfrm>
          <a:off x="0" y="0"/>
          <a:ext cx="0" cy="0"/>
          <a:chOff x="0" y="0"/>
          <a:chExt cx="0" cy="0"/>
        </a:xfrm>
      </p:grpSpPr>
      <p:sp>
        <p:nvSpPr>
          <p:cNvPr id="108" name="Google Shape;108;p16"/>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16"/>
          <p:cNvSpPr txBox="1"/>
          <p:nvPr>
            <p:ph type="body" idx="1"/>
          </p:nvPr>
        </p:nvSpPr>
        <p:spPr>
          <a:xfrm>
            <a:off x="469900" y="1358900"/>
            <a:ext cx="8231188"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16"/>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16"/>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2" name="Google Shape;112;p16"/>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3" name="Shape 113"/>
        <p:cNvGrpSpPr/>
        <p:nvPr/>
      </p:nvGrpSpPr>
      <p:grpSpPr>
        <a:xfrm>
          <a:off x="0" y="0"/>
          <a:ext cx="0" cy="0"/>
          <a:chOff x="0" y="0"/>
          <a:chExt cx="0" cy="0"/>
        </a:xfrm>
      </p:grpSpPr>
      <p:sp>
        <p:nvSpPr>
          <p:cNvPr id="114" name="Google Shape;114;p17"/>
          <p:cNvSpPr txBox="1"/>
          <p:nvPr>
            <p:ph type="title"/>
          </p:nvPr>
        </p:nvSpPr>
        <p:spPr>
          <a:xfrm>
            <a:off x="623888" y="1709738"/>
            <a:ext cx="7886700" cy="285273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4500"/>
              <a:buFont typeface="Libre Baskerville" panose="02000000000000000000"/>
              <a:buNone/>
              <a:defRPr sz="45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17"/>
          <p:cNvSpPr txBox="1"/>
          <p:nvPr>
            <p:ph type="body" idx="1"/>
          </p:nvPr>
        </p:nvSpPr>
        <p:spPr>
          <a:xfrm>
            <a:off x="623888" y="4589463"/>
            <a:ext cx="7886700" cy="1500187"/>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0" i="0" u="none" strike="noStrike" cap="none">
                <a:solidFill>
                  <a:srgbClr val="929394"/>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0" i="0" u="none" strike="noStrike" cap="none">
                <a:solidFill>
                  <a:srgbClr val="929394"/>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rgbClr val="929394"/>
              </a:buClr>
              <a:buSzPts val="1350"/>
              <a:buFont typeface="Arial" panose="020B0604020202020204"/>
              <a:buNone/>
              <a:defRPr sz="135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17"/>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17"/>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8" name="Google Shape;118;p17"/>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19" name="Shape 119"/>
        <p:cNvGrpSpPr/>
        <p:nvPr/>
      </p:nvGrpSpPr>
      <p:grpSpPr>
        <a:xfrm>
          <a:off x="0" y="0"/>
          <a:ext cx="0" cy="0"/>
          <a:chOff x="0" y="0"/>
          <a:chExt cx="0" cy="0"/>
        </a:xfrm>
      </p:grpSpPr>
      <p:sp>
        <p:nvSpPr>
          <p:cNvPr id="120" name="Google Shape;120;p18"/>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18"/>
          <p:cNvSpPr txBox="1"/>
          <p:nvPr>
            <p:ph type="body" idx="1"/>
          </p:nvPr>
        </p:nvSpPr>
        <p:spPr>
          <a:xfrm>
            <a:off x="469900" y="1358900"/>
            <a:ext cx="4033282"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18"/>
          <p:cNvSpPr txBox="1"/>
          <p:nvPr>
            <p:ph type="body" idx="2"/>
          </p:nvPr>
        </p:nvSpPr>
        <p:spPr>
          <a:xfrm>
            <a:off x="4667806" y="1358900"/>
            <a:ext cx="4033282"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18"/>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4" name="Google Shape;124;p18"/>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5" name="Google Shape;125;p18"/>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26" name="Shape 126"/>
        <p:cNvGrpSpPr/>
        <p:nvPr/>
      </p:nvGrpSpPr>
      <p:grpSpPr>
        <a:xfrm>
          <a:off x="0" y="0"/>
          <a:ext cx="0" cy="0"/>
          <a:chOff x="0" y="0"/>
          <a:chExt cx="0" cy="0"/>
        </a:xfrm>
      </p:grpSpPr>
      <p:sp>
        <p:nvSpPr>
          <p:cNvPr id="127" name="Google Shape;127;p19"/>
          <p:cNvSpPr txBox="1"/>
          <p:nvPr>
            <p:ph type="title"/>
          </p:nvPr>
        </p:nvSpPr>
        <p:spPr>
          <a:xfrm>
            <a:off x="629841" y="365125"/>
            <a:ext cx="7886700" cy="1325563"/>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19"/>
          <p:cNvSpPr txBox="1"/>
          <p:nvPr>
            <p:ph type="body" idx="1"/>
          </p:nvPr>
        </p:nvSpPr>
        <p:spPr>
          <a:xfrm>
            <a:off x="629841" y="1681163"/>
            <a:ext cx="3868340" cy="823912"/>
          </a:xfrm>
          <a:prstGeom prst="rect">
            <a:avLst/>
          </a:prstGeom>
          <a:noFill/>
          <a:ln>
            <a:noFill/>
          </a:ln>
        </p:spPr>
        <p:txBody>
          <a:bodyPr spcFirstLastPara="1" wrap="square" lIns="91425" tIns="45700" rIns="91425" bIns="45700" anchor="b"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1"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1"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1350"/>
              <a:buFont typeface="Arial" panose="020B0604020202020204"/>
              <a:buNone/>
              <a:defRPr sz="135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9" name="Google Shape;129;p19"/>
          <p:cNvSpPr txBox="1"/>
          <p:nvPr>
            <p:ph type="body" idx="2"/>
          </p:nvPr>
        </p:nvSpPr>
        <p:spPr>
          <a:xfrm>
            <a:off x="629841" y="2505075"/>
            <a:ext cx="3868340" cy="36845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0" name="Google Shape;130;p19"/>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1"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1"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1350"/>
              <a:buFont typeface="Arial" panose="020B0604020202020204"/>
              <a:buNone/>
              <a:defRPr sz="135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1" name="Google Shape;131;p19"/>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2" name="Google Shape;132;p19"/>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3" name="Google Shape;133;p19"/>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4" name="Google Shape;134;p19"/>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5" name="Shape 135"/>
        <p:cNvGrpSpPr/>
        <p:nvPr/>
      </p:nvGrpSpPr>
      <p:grpSpPr>
        <a:xfrm>
          <a:off x="0" y="0"/>
          <a:ext cx="0" cy="0"/>
          <a:chOff x="0" y="0"/>
          <a:chExt cx="0" cy="0"/>
        </a:xfrm>
      </p:grpSpPr>
      <p:sp>
        <p:nvSpPr>
          <p:cNvPr id="136" name="Google Shape;136;p20"/>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20"/>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8" name="Google Shape;138;p20"/>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9" name="Google Shape;139;p20"/>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40" name="Shape 140"/>
        <p:cNvGrpSpPr/>
        <p:nvPr/>
      </p:nvGrpSpPr>
      <p:grpSpPr>
        <a:xfrm>
          <a:off x="0" y="0"/>
          <a:ext cx="0" cy="0"/>
          <a:chOff x="0" y="0"/>
          <a:chExt cx="0" cy="0"/>
        </a:xfrm>
      </p:grpSpPr>
      <p:sp>
        <p:nvSpPr>
          <p:cNvPr id="141" name="Google Shape;141;p21"/>
          <p:cNvSpPr txBox="1"/>
          <p:nvPr>
            <p:ph type="title"/>
          </p:nvPr>
        </p:nvSpPr>
        <p:spPr>
          <a:xfrm>
            <a:off x="629841" y="457200"/>
            <a:ext cx="2949178" cy="1600200"/>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2400"/>
              <a:buFont typeface="Libre Baskerville" panose="02000000000000000000"/>
              <a:buNone/>
              <a:defRPr sz="24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2" name="Google Shape;142;p21"/>
          <p:cNvSpPr txBox="1"/>
          <p:nvPr>
            <p:ph type="body" idx="1"/>
          </p:nvPr>
        </p:nvSpPr>
        <p:spPr>
          <a:xfrm>
            <a:off x="3887391" y="987425"/>
            <a:ext cx="4629150" cy="4873625"/>
          </a:xfrm>
          <a:prstGeom prst="rect">
            <a:avLst/>
          </a:prstGeom>
          <a:noFill/>
          <a:ln>
            <a:noFill/>
          </a:ln>
        </p:spPr>
        <p:txBody>
          <a:bodyPr spcFirstLastPara="1" wrap="square" lIns="91425" tIns="45700" rIns="91425" bIns="45700" anchor="t" anchorCtr="0"/>
          <a:lstStyle>
            <a:lvl1pPr marL="457200" marR="0" lvl="0" indent="-320040" algn="just" rtl="0">
              <a:lnSpc>
                <a:spcPct val="110000"/>
              </a:lnSpc>
              <a:spcBef>
                <a:spcPts val="1800"/>
              </a:spcBef>
              <a:spcAft>
                <a:spcPts val="0"/>
              </a:spcAft>
              <a:buClr>
                <a:schemeClr val="accent1"/>
              </a:buClr>
              <a:buSzPts val="1440"/>
              <a:buFont typeface="Noto Sans Symbols"/>
              <a:buChar char="❍"/>
              <a:defRPr sz="24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61950" algn="just" rtl="0">
              <a:lnSpc>
                <a:spcPct val="130000"/>
              </a:lnSpc>
              <a:spcBef>
                <a:spcPts val="0"/>
              </a:spcBef>
              <a:spcAft>
                <a:spcPts val="0"/>
              </a:spcAft>
              <a:buClr>
                <a:schemeClr val="accent1"/>
              </a:buClr>
              <a:buSzPts val="2100"/>
              <a:buFont typeface="Arial" panose="020B0604020202020204"/>
              <a:buChar char=" "/>
              <a:defRPr sz="21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3" name="Google Shape;143;p21"/>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720"/>
              <a:buFont typeface="Noto Sans Symbols"/>
              <a:buNone/>
              <a:defRPr sz="12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050"/>
              <a:buFont typeface="Arial" panose="020B0604020202020204"/>
              <a:buNone/>
              <a:defRPr sz="105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4" name="Google Shape;144;p21"/>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5" name="Google Shape;145;p21"/>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6" name="Google Shape;146;p21"/>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1143000" y="1122363"/>
            <a:ext cx="6858000" cy="2387600"/>
          </a:xfrm>
          <a:prstGeom prst="rect">
            <a:avLst/>
          </a:prstGeom>
          <a:noFill/>
          <a:ln>
            <a:noFill/>
          </a:ln>
        </p:spPr>
        <p:txBody>
          <a:bodyPr spcFirstLastPara="1" wrap="square" lIns="0" tIns="0" rIns="0" bIns="0" anchor="b" anchorCtr="0"/>
          <a:lstStyle>
            <a:lvl1pPr marR="0" lvl="0" algn="ctr" rtl="0">
              <a:lnSpc>
                <a:spcPct val="90000"/>
              </a:lnSpc>
              <a:spcBef>
                <a:spcPts val="0"/>
              </a:spcBef>
              <a:spcAft>
                <a:spcPts val="0"/>
              </a:spcAft>
              <a:buClr>
                <a:srgbClr val="382E77"/>
              </a:buClr>
              <a:buSzPts val="4500"/>
              <a:buFont typeface="Libre Baskerville" panose="02000000000000000000"/>
              <a:buNone/>
              <a:defRPr sz="45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lnSpc>
                <a:spcPct val="110000"/>
              </a:lnSpc>
              <a:spcBef>
                <a:spcPts val="1800"/>
              </a:spcBef>
              <a:spcAft>
                <a:spcPts val="0"/>
              </a:spcAft>
              <a:buClr>
                <a:schemeClr val="accent1"/>
              </a:buClr>
              <a:buSzPts val="1080"/>
              <a:buFont typeface="Noto Sans Symbols"/>
              <a:buNone/>
              <a:defRPr sz="18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R="0" lvl="1" algn="ctr" rtl="0">
              <a:lnSpc>
                <a:spcPct val="130000"/>
              </a:lnSpc>
              <a:spcBef>
                <a:spcPts val="0"/>
              </a:spcBef>
              <a:spcAft>
                <a:spcPts val="0"/>
              </a:spcAft>
              <a:buClr>
                <a:schemeClr val="accent1"/>
              </a:buClr>
              <a:buSzPts val="1500"/>
              <a:buFont typeface="Arial" panose="020B0604020202020204"/>
              <a:buNone/>
              <a:defRPr sz="15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600"/>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3"/>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 name="Google Shape;28;p3"/>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629841" y="457200"/>
            <a:ext cx="2949178" cy="1600200"/>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2400"/>
              <a:buFont typeface="Libre Baskerville" panose="02000000000000000000"/>
              <a:buNone/>
              <a:defRPr sz="24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9" name="Google Shape;149;p22"/>
          <p:cNvSpPr/>
          <p:nvPr>
            <p:ph type="pic" idx="2"/>
          </p:nvPr>
        </p:nvSpPr>
        <p:spPr>
          <a:xfrm>
            <a:off x="3887391" y="987425"/>
            <a:ext cx="4629150" cy="4873625"/>
          </a:xfrm>
          <a:prstGeom prst="rect">
            <a:avLst/>
          </a:prstGeom>
          <a:noFill/>
          <a:ln>
            <a:noFill/>
          </a:ln>
        </p:spPr>
        <p:txBody>
          <a:bodyPr spcFirstLastPara="1" wrap="square" lIns="91425" tIns="45700" rIns="91425" bIns="45700" anchor="t" anchorCtr="0"/>
          <a:lstStyle>
            <a:lvl1pPr marR="0" lvl="0" algn="just" rtl="0">
              <a:lnSpc>
                <a:spcPct val="110000"/>
              </a:lnSpc>
              <a:spcBef>
                <a:spcPts val="1800"/>
              </a:spcBef>
              <a:spcAft>
                <a:spcPts val="0"/>
              </a:spcAft>
              <a:buClr>
                <a:schemeClr val="accent1"/>
              </a:buClr>
              <a:buSzPts val="1440"/>
              <a:buFont typeface="Noto Sans Symbols"/>
              <a:buNone/>
              <a:defRPr sz="24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R="0" lvl="1" algn="just" rtl="0">
              <a:lnSpc>
                <a:spcPct val="130000"/>
              </a:lnSpc>
              <a:spcBef>
                <a:spcPts val="0"/>
              </a:spcBef>
              <a:spcAft>
                <a:spcPts val="0"/>
              </a:spcAft>
              <a:buClr>
                <a:schemeClr val="accent1"/>
              </a:buClr>
              <a:buSzPts val="2100"/>
              <a:buFont typeface="Arial" panose="020B0604020202020204"/>
              <a:buNone/>
              <a:defRPr sz="21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6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0" name="Google Shape;150;p22"/>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720"/>
              <a:buFont typeface="Noto Sans Symbols"/>
              <a:buNone/>
              <a:defRPr sz="12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050"/>
              <a:buFont typeface="Arial" panose="020B0604020202020204"/>
              <a:buNone/>
              <a:defRPr sz="105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1" name="Google Shape;151;p22"/>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2" name="Google Shape;152;p22"/>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3" name="Google Shape;153;p22"/>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54" name="Shape 154"/>
        <p:cNvGrpSpPr/>
        <p:nvPr/>
      </p:nvGrpSpPr>
      <p:grpSpPr>
        <a:xfrm>
          <a:off x="0" y="0"/>
          <a:ext cx="0" cy="0"/>
          <a:chOff x="0" y="0"/>
          <a:chExt cx="0" cy="0"/>
        </a:xfrm>
      </p:grpSpPr>
      <p:sp>
        <p:nvSpPr>
          <p:cNvPr id="155" name="Google Shape;155;p23"/>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23"/>
          <p:cNvSpPr txBox="1"/>
          <p:nvPr>
            <p:ph type="body" idx="1"/>
          </p:nvPr>
        </p:nvSpPr>
        <p:spPr>
          <a:xfrm rot="5400000">
            <a:off x="1989138" y="-160338"/>
            <a:ext cx="5192713" cy="82311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7" name="Google Shape;157;p23"/>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8" name="Google Shape;158;p23"/>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9" name="Google Shape;159;p23"/>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60" name="Shape 160"/>
        <p:cNvGrpSpPr/>
        <p:nvPr/>
      </p:nvGrpSpPr>
      <p:grpSpPr>
        <a:xfrm>
          <a:off x="0" y="0"/>
          <a:ext cx="0" cy="0"/>
          <a:chOff x="0" y="0"/>
          <a:chExt cx="0" cy="0"/>
        </a:xfrm>
      </p:grpSpPr>
      <p:sp>
        <p:nvSpPr>
          <p:cNvPr id="161" name="Google Shape;161;p24"/>
          <p:cNvSpPr txBox="1"/>
          <p:nvPr>
            <p:ph type="title"/>
          </p:nvPr>
        </p:nvSpPr>
        <p:spPr>
          <a:xfrm rot="5400000">
            <a:off x="4616649" y="2457649"/>
            <a:ext cx="6127750" cy="2060178"/>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24"/>
          <p:cNvSpPr txBox="1"/>
          <p:nvPr>
            <p:ph type="body" idx="1"/>
          </p:nvPr>
        </p:nvSpPr>
        <p:spPr>
          <a:xfrm rot="5400000">
            <a:off x="436577" y="457186"/>
            <a:ext cx="6127750" cy="6061104"/>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3" name="Google Shape;163;p24"/>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4" name="Google Shape;164;p24"/>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5" name="Google Shape;165;p24"/>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4"/>
          <p:cNvSpPr txBox="1"/>
          <p:nvPr>
            <p:ph type="body" idx="1"/>
          </p:nvPr>
        </p:nvSpPr>
        <p:spPr>
          <a:xfrm>
            <a:off x="469900" y="1358900"/>
            <a:ext cx="8231188"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Google Shape;32;p4"/>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3" name="Google Shape;33;p4"/>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 name="Google Shape;34;p4"/>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623888" y="1709738"/>
            <a:ext cx="7886700" cy="285273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4500"/>
              <a:buFont typeface="Libre Baskerville" panose="02000000000000000000"/>
              <a:buNone/>
              <a:defRPr sz="45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p:nvPr>
            <p:ph type="body" idx="1"/>
          </p:nvPr>
        </p:nvSpPr>
        <p:spPr>
          <a:xfrm>
            <a:off x="623888" y="4589463"/>
            <a:ext cx="7886700" cy="1500187"/>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0" i="0" u="none" strike="noStrike" cap="none">
                <a:solidFill>
                  <a:srgbClr val="929394"/>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0" i="0" u="none" strike="noStrike" cap="none">
                <a:solidFill>
                  <a:srgbClr val="929394"/>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rgbClr val="929394"/>
              </a:buClr>
              <a:buSzPts val="1350"/>
              <a:buFont typeface="Arial" panose="020B0604020202020204"/>
              <a:buNone/>
              <a:defRPr sz="135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929394"/>
              </a:buClr>
              <a:buSzPts val="1200"/>
              <a:buFont typeface="Arial" panose="020B0604020202020204"/>
              <a:buNone/>
              <a:defRPr sz="1200" b="0" i="0" u="none" strike="noStrike" cap="none">
                <a:solidFill>
                  <a:srgbClr val="929394"/>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Google Shape;39;p5"/>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 name="Google Shape;40;p5"/>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p:nvPr>
            <p:ph type="body" idx="1"/>
          </p:nvPr>
        </p:nvSpPr>
        <p:spPr>
          <a:xfrm>
            <a:off x="469900" y="1358900"/>
            <a:ext cx="4033282"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p:nvPr>
            <p:ph type="body" idx="2"/>
          </p:nvPr>
        </p:nvSpPr>
        <p:spPr>
          <a:xfrm>
            <a:off x="4667806" y="1358900"/>
            <a:ext cx="4033282"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6"/>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Google Shape;47;p6"/>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29841" y="365125"/>
            <a:ext cx="7886700" cy="1325563"/>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type="body" idx="1"/>
          </p:nvPr>
        </p:nvSpPr>
        <p:spPr>
          <a:xfrm>
            <a:off x="629841" y="1681163"/>
            <a:ext cx="3868340" cy="823912"/>
          </a:xfrm>
          <a:prstGeom prst="rect">
            <a:avLst/>
          </a:prstGeom>
          <a:noFill/>
          <a:ln>
            <a:noFill/>
          </a:ln>
        </p:spPr>
        <p:txBody>
          <a:bodyPr spcFirstLastPara="1" wrap="square" lIns="91425" tIns="45700" rIns="91425" bIns="45700" anchor="b"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1"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1"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1350"/>
              <a:buFont typeface="Arial" panose="020B0604020202020204"/>
              <a:buNone/>
              <a:defRPr sz="135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p:nvPr>
            <p:ph type="body" idx="2"/>
          </p:nvPr>
        </p:nvSpPr>
        <p:spPr>
          <a:xfrm>
            <a:off x="629841" y="2505075"/>
            <a:ext cx="3868340" cy="36845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marR="0" lvl="0" indent="-228600" algn="just" rtl="0">
              <a:lnSpc>
                <a:spcPct val="110000"/>
              </a:lnSpc>
              <a:spcBef>
                <a:spcPts val="1800"/>
              </a:spcBef>
              <a:spcAft>
                <a:spcPts val="0"/>
              </a:spcAft>
              <a:buClr>
                <a:schemeClr val="accent1"/>
              </a:buClr>
              <a:buSzPts val="1080"/>
              <a:buFont typeface="Noto Sans Symbols"/>
              <a:buNone/>
              <a:defRPr sz="1800" b="1"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500"/>
              <a:buFont typeface="Arial" panose="020B0604020202020204"/>
              <a:buNone/>
              <a:defRPr sz="1500" b="1"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1350"/>
              <a:buFont typeface="Arial" panose="020B0604020202020204"/>
              <a:buNone/>
              <a:defRPr sz="135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7"/>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Google Shape;56;p7"/>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8"/>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Google Shape;60;p8"/>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Google Shape;61;p8"/>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629841" y="457200"/>
            <a:ext cx="2949178" cy="1600200"/>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2400"/>
              <a:buFont typeface="Libre Baskerville" panose="02000000000000000000"/>
              <a:buNone/>
              <a:defRPr sz="24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9"/>
          <p:cNvSpPr txBox="1"/>
          <p:nvPr>
            <p:ph type="body" idx="1"/>
          </p:nvPr>
        </p:nvSpPr>
        <p:spPr>
          <a:xfrm>
            <a:off x="3887391" y="987425"/>
            <a:ext cx="4629150" cy="4873625"/>
          </a:xfrm>
          <a:prstGeom prst="rect">
            <a:avLst/>
          </a:prstGeom>
          <a:noFill/>
          <a:ln>
            <a:noFill/>
          </a:ln>
        </p:spPr>
        <p:txBody>
          <a:bodyPr spcFirstLastPara="1" wrap="square" lIns="91425" tIns="45700" rIns="91425" bIns="45700" anchor="t" anchorCtr="0"/>
          <a:lstStyle>
            <a:lvl1pPr marL="457200" marR="0" lvl="0" indent="-320040" algn="just" rtl="0">
              <a:lnSpc>
                <a:spcPct val="110000"/>
              </a:lnSpc>
              <a:spcBef>
                <a:spcPts val="1800"/>
              </a:spcBef>
              <a:spcAft>
                <a:spcPts val="0"/>
              </a:spcAft>
              <a:buClr>
                <a:schemeClr val="accent1"/>
              </a:buClr>
              <a:buSzPts val="1440"/>
              <a:buFont typeface="Noto Sans Symbols"/>
              <a:buChar char="❍"/>
              <a:defRPr sz="24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61950" algn="just" rtl="0">
              <a:lnSpc>
                <a:spcPct val="130000"/>
              </a:lnSpc>
              <a:spcBef>
                <a:spcPts val="0"/>
              </a:spcBef>
              <a:spcAft>
                <a:spcPts val="0"/>
              </a:spcAft>
              <a:buClr>
                <a:schemeClr val="accent1"/>
              </a:buClr>
              <a:buSzPts val="2100"/>
              <a:buFont typeface="Arial" panose="020B0604020202020204"/>
              <a:buChar char=" "/>
              <a:defRPr sz="21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5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720"/>
              <a:buFont typeface="Noto Sans Symbols"/>
              <a:buNone/>
              <a:defRPr sz="12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050"/>
              <a:buFont typeface="Arial" panose="020B0604020202020204"/>
              <a:buNone/>
              <a:defRPr sz="105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9"/>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9"/>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9"/>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629841" y="457200"/>
            <a:ext cx="2949178" cy="1600200"/>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2400"/>
              <a:buFont typeface="Libre Baskerville" panose="02000000000000000000"/>
              <a:buNone/>
              <a:defRPr sz="24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0"/>
          <p:cNvSpPr/>
          <p:nvPr>
            <p:ph type="pic" idx="2"/>
          </p:nvPr>
        </p:nvSpPr>
        <p:spPr>
          <a:xfrm>
            <a:off x="3887391" y="987425"/>
            <a:ext cx="4629150" cy="4873625"/>
          </a:xfrm>
          <a:prstGeom prst="rect">
            <a:avLst/>
          </a:prstGeom>
          <a:noFill/>
          <a:ln>
            <a:noFill/>
          </a:ln>
        </p:spPr>
        <p:txBody>
          <a:bodyPr spcFirstLastPara="1" wrap="square" lIns="91425" tIns="45700" rIns="91425" bIns="45700" anchor="t" anchorCtr="0"/>
          <a:lstStyle>
            <a:lvl1pPr marR="0" lvl="0" algn="just" rtl="0">
              <a:lnSpc>
                <a:spcPct val="110000"/>
              </a:lnSpc>
              <a:spcBef>
                <a:spcPts val="1800"/>
              </a:spcBef>
              <a:spcAft>
                <a:spcPts val="0"/>
              </a:spcAft>
              <a:buClr>
                <a:schemeClr val="accent1"/>
              </a:buClr>
              <a:buSzPts val="1440"/>
              <a:buFont typeface="Noto Sans Symbols"/>
              <a:buNone/>
              <a:defRPr sz="24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R="0" lvl="1" algn="just" rtl="0">
              <a:lnSpc>
                <a:spcPct val="130000"/>
              </a:lnSpc>
              <a:spcBef>
                <a:spcPts val="0"/>
              </a:spcBef>
              <a:spcAft>
                <a:spcPts val="0"/>
              </a:spcAft>
              <a:buClr>
                <a:schemeClr val="accent1"/>
              </a:buClr>
              <a:buSzPts val="2100"/>
              <a:buFont typeface="Arial" panose="020B0604020202020204"/>
              <a:buNone/>
              <a:defRPr sz="21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6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just" rtl="0">
              <a:lnSpc>
                <a:spcPct val="110000"/>
              </a:lnSpc>
              <a:spcBef>
                <a:spcPts val="1800"/>
              </a:spcBef>
              <a:spcAft>
                <a:spcPts val="0"/>
              </a:spcAft>
              <a:buClr>
                <a:schemeClr val="accent1"/>
              </a:buClr>
              <a:buSzPts val="720"/>
              <a:buFont typeface="Noto Sans Symbols"/>
              <a:buNone/>
              <a:defRPr sz="12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228600" algn="just" rtl="0">
              <a:lnSpc>
                <a:spcPct val="130000"/>
              </a:lnSpc>
              <a:spcBef>
                <a:spcPts val="0"/>
              </a:spcBef>
              <a:spcAft>
                <a:spcPts val="0"/>
              </a:spcAft>
              <a:buClr>
                <a:schemeClr val="accent1"/>
              </a:buClr>
              <a:buSzPts val="1050"/>
              <a:buFont typeface="Arial" panose="020B0604020202020204"/>
              <a:buNone/>
              <a:defRPr sz="105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6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750"/>
              <a:buFont typeface="Arial" panose="020B0604020202020204"/>
              <a:buNone/>
              <a:defRPr sz="7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0"/>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0"/>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0"/>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jpe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2"/>
          <a:srcRect/>
          <a:stretch>
            <a:fillRect/>
          </a:stretch>
        </p:blipFill>
        <p:spPr>
          <a:xfrm>
            <a:off x="0" y="0"/>
            <a:ext cx="9144000" cy="5237163"/>
          </a:xfrm>
          <a:prstGeom prst="rect">
            <a:avLst/>
          </a:prstGeom>
          <a:noFill/>
          <a:ln>
            <a:noFill/>
          </a:ln>
        </p:spPr>
      </p:pic>
      <p:grpSp>
        <p:nvGrpSpPr>
          <p:cNvPr id="11" name="Google Shape;11;p1"/>
          <p:cNvGrpSpPr/>
          <p:nvPr/>
        </p:nvGrpSpPr>
        <p:grpSpPr>
          <a:xfrm>
            <a:off x="0" y="4005263"/>
            <a:ext cx="9144000" cy="2852737"/>
            <a:chOff x="0" y="0"/>
            <a:chExt cx="5760" cy="1797"/>
          </a:xfrm>
        </p:grpSpPr>
        <p:pic>
          <p:nvPicPr>
            <p:cNvPr id="12" name="Google Shape;12;p1"/>
            <p:cNvPicPr preferRelativeResize="0"/>
            <p:nvPr/>
          </p:nvPicPr>
          <p:blipFill rotWithShape="1">
            <a:blip r:embed="rId13"/>
            <a:srcRect/>
            <a:stretch>
              <a:fillRect/>
            </a:stretch>
          </p:blipFill>
          <p:spPr>
            <a:xfrm>
              <a:off x="0" y="0"/>
              <a:ext cx="5760" cy="1797"/>
            </a:xfrm>
            <a:prstGeom prst="rect">
              <a:avLst/>
            </a:prstGeom>
            <a:noFill/>
            <a:ln>
              <a:noFill/>
            </a:ln>
          </p:spPr>
        </p:pic>
        <p:sp>
          <p:nvSpPr>
            <p:cNvPr id="13" name="Google Shape;13;p1"/>
            <p:cNvSpPr txBox="1"/>
            <p:nvPr/>
          </p:nvSpPr>
          <p:spPr>
            <a:xfrm>
              <a:off x="0" y="0"/>
              <a:ext cx="5760" cy="179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4" name="Google Shape;14;p1"/>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type="body" idx="1"/>
          </p:nvPr>
        </p:nvSpPr>
        <p:spPr>
          <a:xfrm>
            <a:off x="469900" y="1358900"/>
            <a:ext cx="8231188"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1"/>
          <p:cNvSpPr txBox="1"/>
          <p:nvPr>
            <p:ph type="dt" idx="10"/>
          </p:nvPr>
        </p:nvSpPr>
        <p:spPr>
          <a:xfrm>
            <a:off x="457200" y="6245225"/>
            <a:ext cx="2133600" cy="47625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 name="Google Shape;17;p1"/>
          <p:cNvSpPr txBox="1"/>
          <p:nvPr>
            <p:ph type="ftr" idx="11"/>
          </p:nvPr>
        </p:nvSpPr>
        <p:spPr>
          <a:xfrm>
            <a:off x="3124200" y="6245225"/>
            <a:ext cx="2895600" cy="47625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1"/>
          <p:cNvSpPr txBox="1"/>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12"/>
          <a:srcRect/>
          <a:stretch>
            <a:fillRect/>
          </a:stretch>
        </p:blipFill>
        <p:spPr>
          <a:xfrm>
            <a:off x="-1587" y="0"/>
            <a:ext cx="9142412" cy="2767013"/>
          </a:xfrm>
          <a:prstGeom prst="rect">
            <a:avLst/>
          </a:prstGeom>
          <a:noFill/>
          <a:ln>
            <a:noFill/>
          </a:ln>
        </p:spPr>
      </p:pic>
      <p:pic>
        <p:nvPicPr>
          <p:cNvPr id="90" name="Google Shape;90;p13"/>
          <p:cNvPicPr preferRelativeResize="0"/>
          <p:nvPr/>
        </p:nvPicPr>
        <p:blipFill rotWithShape="1">
          <a:blip r:embed="rId13"/>
          <a:srcRect/>
          <a:stretch>
            <a:fillRect/>
          </a:stretch>
        </p:blipFill>
        <p:spPr>
          <a:xfrm>
            <a:off x="0" y="1630363"/>
            <a:ext cx="9144000" cy="5235575"/>
          </a:xfrm>
          <a:prstGeom prst="rect">
            <a:avLst/>
          </a:prstGeom>
          <a:noFill/>
          <a:ln>
            <a:noFill/>
          </a:ln>
        </p:spPr>
      </p:pic>
      <p:sp>
        <p:nvSpPr>
          <p:cNvPr id="91" name="Google Shape;91;p13"/>
          <p:cNvSpPr/>
          <p:nvPr/>
        </p:nvSpPr>
        <p:spPr>
          <a:xfrm>
            <a:off x="0" y="1358900"/>
            <a:ext cx="9144000" cy="5507038"/>
          </a:xfrm>
          <a:prstGeom prst="rect">
            <a:avLst/>
          </a:prstGeom>
          <a:solidFill>
            <a:srgbClr val="FFFFFF">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2" name="Google Shape;92;p13"/>
          <p:cNvSpPr txBox="1"/>
          <p:nvPr>
            <p:ph type="title"/>
          </p:nvPr>
        </p:nvSpPr>
        <p:spPr>
          <a:xfrm>
            <a:off x="469900" y="423863"/>
            <a:ext cx="8240713" cy="700087"/>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382E77"/>
              </a:buClr>
              <a:buSzPts val="3200"/>
              <a:buFont typeface="Libre Baskerville" panose="02000000000000000000"/>
              <a:buNone/>
              <a:defRPr sz="3200" b="1" i="0" u="none" strike="noStrike" cap="none">
                <a:solidFill>
                  <a:srgbClr val="382E77"/>
                </a:solidFill>
                <a:latin typeface="Libre Baskerville" panose="02000000000000000000"/>
                <a:ea typeface="Libre Baskerville" panose="02000000000000000000"/>
                <a:cs typeface="Libre Baskerville" panose="02000000000000000000"/>
                <a:sym typeface="Libre Baskerville" panose="020000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3"/>
          <p:cNvSpPr txBox="1"/>
          <p:nvPr>
            <p:ph type="body" idx="1"/>
          </p:nvPr>
        </p:nvSpPr>
        <p:spPr>
          <a:xfrm>
            <a:off x="469900" y="1358900"/>
            <a:ext cx="8231188" cy="5192713"/>
          </a:xfrm>
          <a:prstGeom prst="rect">
            <a:avLst/>
          </a:prstGeom>
          <a:noFill/>
          <a:ln>
            <a:noFill/>
          </a:ln>
        </p:spPr>
        <p:txBody>
          <a:bodyPr spcFirstLastPara="1" wrap="square" lIns="91425" tIns="45700" rIns="91425" bIns="45700" anchor="t" anchorCtr="0"/>
          <a:lstStyle>
            <a:lvl1pPr marL="457200" marR="0" lvl="0" indent="-304800" algn="just" rtl="0">
              <a:lnSpc>
                <a:spcPct val="110000"/>
              </a:lnSpc>
              <a:spcBef>
                <a:spcPts val="1800"/>
              </a:spcBef>
              <a:spcAft>
                <a:spcPts val="0"/>
              </a:spcAft>
              <a:buClr>
                <a:schemeClr val="accent1"/>
              </a:buClr>
              <a:buSzPts val="1200"/>
              <a:buFont typeface="Noto Sans Symbols"/>
              <a:buChar char="❍"/>
              <a:defRPr sz="2000" b="0" i="0" u="none" strike="noStrike" cap="none">
                <a:solidFill>
                  <a:srgbClr val="4061AA"/>
                </a:solidFill>
                <a:latin typeface="Arial" panose="020B0604020202020204"/>
                <a:ea typeface="Arial" panose="020B0604020202020204"/>
                <a:cs typeface="Arial" panose="020B0604020202020204"/>
                <a:sym typeface="Arial" panose="020B0604020202020204"/>
              </a:defRPr>
            </a:lvl1pPr>
            <a:lvl2pPr marL="914400" marR="0" lvl="1" indent="-330200" algn="just" rtl="0">
              <a:lnSpc>
                <a:spcPct val="130000"/>
              </a:lnSpc>
              <a:spcBef>
                <a:spcPts val="0"/>
              </a:spcBef>
              <a:spcAft>
                <a:spcPts val="0"/>
              </a:spcAft>
              <a:buClr>
                <a:schemeClr val="accent1"/>
              </a:buClr>
              <a:buSzPts val="1600"/>
              <a:buFont typeface="Arial" panose="020B0604020202020204"/>
              <a:buChar char=" "/>
              <a:defRPr sz="1600" b="0" i="0" u="none" strike="noStrike" cap="none">
                <a:solidFill>
                  <a:srgbClr val="7D7D7D"/>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13"/>
          <p:cNvSpPr txBox="1"/>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5" name="Google Shape;95;p13"/>
          <p:cNvSpPr txBox="1"/>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13"/>
          <p:cNvSpPr txBox="1"/>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949596"/>
              </a:buClr>
              <a:buSzPts val="1200"/>
              <a:buFont typeface="Arial" panose="020B0604020202020204"/>
              <a:buNone/>
              <a:defRPr sz="1200" b="0" i="0" u="none" strike="noStrike" cap="none">
                <a:solidFill>
                  <a:srgbClr val="94959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5"/>
          <p:cNvSpPr txBox="1"/>
          <p:nvPr>
            <p:ph type="ctrTitle" idx="4294967295"/>
          </p:nvPr>
        </p:nvSpPr>
        <p:spPr>
          <a:xfrm>
            <a:off x="846455" y="2434590"/>
            <a:ext cx="7268210" cy="15201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0"/>
              <a:buFont typeface="Times New Roman" panose="02020603050405020304"/>
              <a:buNone/>
            </a:pPr>
            <a:r>
              <a:rPr lang="en-US" sz="8000" b="1"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WEBIFY</a:t>
            </a:r>
            <a:endParaRPr sz="8000" b="1"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25"/>
          <p:cNvSpPr txBox="1"/>
          <p:nvPr>
            <p:ph type="subTitle" idx="4294967295"/>
          </p:nvPr>
        </p:nvSpPr>
        <p:spPr>
          <a:xfrm>
            <a:off x="558165" y="5065395"/>
            <a:ext cx="7845425" cy="14160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1680"/>
              <a:buFont typeface="Noto Sans Symbols"/>
              <a:buNone/>
            </a:pPr>
            <a:r>
              <a:rPr lang="en-US" sz="2800" b="1" i="0" u="sng" strike="noStrike" cap="none">
                <a:solidFill>
                  <a:srgbClr val="2D3C5E"/>
                </a:solidFill>
                <a:latin typeface="Arial" panose="020B0604020202020204"/>
                <a:ea typeface="Arial" panose="020B0604020202020204"/>
                <a:cs typeface="Arial" panose="020B0604020202020204"/>
                <a:sym typeface="Arial" panose="020B0604020202020204"/>
              </a:rPr>
              <a:t>A COST-EFFECTIVE SYSTEM FOR CONTROLLING OF DEVICES</a:t>
            </a:r>
            <a:endParaRPr sz="2800" b="1" i="0" u="sng" strike="noStrike" cap="none">
              <a:solidFill>
                <a:srgbClr val="2D3C5E"/>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4"/>
          <p:cNvSpPr txBox="1"/>
          <p:nvPr/>
        </p:nvSpPr>
        <p:spPr>
          <a:xfrm>
            <a:off x="628650" y="767080"/>
            <a:ext cx="8163560" cy="655447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INTERNET OF THINGS(IOT): </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800"/>
              <a:buFont typeface="Arial" panose="020B0604020202020204"/>
              <a:buNone/>
            </a:pP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524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The Internet of things (IoT) is the network of physical devices, vehicles, home appliances and other items embedded with electronics, software, sensors, actuators, and network connectivity which enables these objects to connect and exchange data.</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34" descr="C:\Users\vijay\Pictures\download.jpg"/>
          <p:cNvPicPr preferRelativeResize="0"/>
          <p:nvPr/>
        </p:nvPicPr>
        <p:blipFill rotWithShape="1">
          <a:blip r:embed="rId1"/>
          <a:srcRect/>
          <a:stretch>
            <a:fillRect/>
          </a:stretch>
        </p:blipFill>
        <p:spPr>
          <a:xfrm>
            <a:off x="1628775" y="1344295"/>
            <a:ext cx="4997450" cy="33254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5"/>
          <p:cNvSpPr txBox="1"/>
          <p:nvPr/>
        </p:nvSpPr>
        <p:spPr>
          <a:xfrm>
            <a:off x="186690" y="652780"/>
            <a:ext cx="8771255" cy="6369685"/>
          </a:xfrm>
          <a:prstGeom prst="rect">
            <a:avLst/>
          </a:prstGeom>
          <a:noFill/>
          <a:ln>
            <a:noFill/>
          </a:ln>
        </p:spPr>
        <p:txBody>
          <a:bodyPr spcFirstLastPara="1" wrap="square" lIns="91425" tIns="45700" rIns="91425" bIns="45700" anchor="t" anchorCtr="0">
            <a:noAutofit/>
          </a:bodyPr>
          <a:lstStyle/>
          <a:p>
            <a:pPr marL="342900" marR="0" lvl="0" indent="-1524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Each thing is uniquely identifiable through its embedded computing system but is able to inter-operate within the existing Internet infrastructure.Experts estimate that the IoT will consist of about 30 billion objects by 2020. It is also estimated that the global market value of IoT will reach $7.1 trillion by 2020.</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524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IoT allows objects to be sensed or controlled remotely across existing network infrastructure, creating opportunities for more direct integration of the physical world into computer-based systems, and resulting in improved efficiency, accuracy and economic benefit in addition to reduced human intervention. When IoT is augmented with sensors and actuators, the technology becomes an instance of the more general class of cyber-physical systems, which also encompasses technologies such as smart grids, virtual power plants, smart homes, intelligent transportation and smart cities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Arial" panose="020B0604020202020204"/>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6"/>
          <p:cNvSpPr txBox="1"/>
          <p:nvPr/>
        </p:nvSpPr>
        <p:spPr>
          <a:xfrm>
            <a:off x="534035" y="591185"/>
            <a:ext cx="8380730" cy="636968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"Things", in the IoT sense, can refer to a wide variety of devices such as heart monitoring implants, biochip transponders on farm animals, cameras streaming live feeds of wild animals in coastal waters, automobiles with built-in sensors, DNA analysis devices for environmental/food/pathogen monitoring, or field operation devices that assist firefighters in search and rescue operations. Legal scholars suggest regarding "things" as an "inextricable mixture of hardware, software, data and service".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These devices collect useful data with the help of various existing technologies and then autonomously flow the data between other devices.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term "the Internet of things" was coined by Kevin Ashton of Procter &amp; Gamble, later MIT's Auto-ID Center, in 1999.</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37"/>
          <p:cNvSpPr txBox="1"/>
          <p:nvPr/>
        </p:nvSpPr>
        <p:spPr>
          <a:xfrm>
            <a:off x="644525" y="652780"/>
            <a:ext cx="8236585" cy="1383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SOFTWARE AND HARDWARE</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TECHNOLOGIES: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70C0"/>
              </a:buClr>
              <a:buSzPts val="2800"/>
              <a:buFont typeface="Arial" panose="020B0604020202020204"/>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Node.JS:</a:t>
            </a:r>
            <a:r>
              <a:rPr lang="en-US" sz="28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a:t>
            </a:r>
            <a:endParaRPr sz="28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0" name="Google Shape;240;p37"/>
          <p:cNvSpPr txBox="1"/>
          <p:nvPr/>
        </p:nvSpPr>
        <p:spPr>
          <a:xfrm>
            <a:off x="644525" y="4036060"/>
            <a:ext cx="8101330" cy="193802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Node.js® is a JavaScript runtime built on Chrome's V8 JavaScript engine. Node.js uses an event-driven, non-blocking I/O model that makes it lightweight and efficient. Node.js' package ecosystem, npm, is the largest ecosystem of open source libraries in the world.</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1" name="Google Shape;241;p37" descr="C:\Users\vijay\Pictures\nodejslogo.png"/>
          <p:cNvPicPr preferRelativeResize="0"/>
          <p:nvPr/>
        </p:nvPicPr>
        <p:blipFill rotWithShape="1">
          <a:blip r:embed="rId1"/>
          <a:srcRect/>
          <a:stretch>
            <a:fillRect/>
          </a:stretch>
        </p:blipFill>
        <p:spPr>
          <a:xfrm>
            <a:off x="2466975" y="1605915"/>
            <a:ext cx="3771900" cy="23006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8"/>
          <p:cNvSpPr txBox="1"/>
          <p:nvPr/>
        </p:nvSpPr>
        <p:spPr>
          <a:xfrm>
            <a:off x="537210" y="683895"/>
            <a:ext cx="2197735" cy="52197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70C0"/>
              </a:buClr>
              <a:buSzPts val="2800"/>
              <a:buFont typeface="Noto Sans Symbols"/>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ARDUINO:</a:t>
            </a:r>
            <a:endParaRPr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7" name="Google Shape;247;p38" descr="C:\Users\vijay\Pictures\download (1).jpg"/>
          <p:cNvPicPr preferRelativeResize="0"/>
          <p:nvPr/>
        </p:nvPicPr>
        <p:blipFill rotWithShape="1">
          <a:blip r:embed="rId1"/>
          <a:srcRect/>
          <a:stretch>
            <a:fillRect/>
          </a:stretch>
        </p:blipFill>
        <p:spPr>
          <a:xfrm>
            <a:off x="2118995" y="1029970"/>
            <a:ext cx="4712970" cy="3453130"/>
          </a:xfrm>
          <a:prstGeom prst="rect">
            <a:avLst/>
          </a:prstGeom>
          <a:noFill/>
          <a:ln>
            <a:noFill/>
          </a:ln>
        </p:spPr>
      </p:pic>
      <p:sp>
        <p:nvSpPr>
          <p:cNvPr id="248" name="Google Shape;248;p38"/>
          <p:cNvSpPr txBox="1"/>
          <p:nvPr/>
        </p:nvSpPr>
        <p:spPr>
          <a:xfrm>
            <a:off x="537210" y="4483100"/>
            <a:ext cx="8415020" cy="230695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Arduino is an open source computer hardware and software company, project, and user community that designs and manufactures single-board microcontrollers and microcontroller kits for building digital devices and interactive objects that can sense and control objects in the physical world.</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9"/>
          <p:cNvSpPr txBox="1"/>
          <p:nvPr/>
        </p:nvSpPr>
        <p:spPr>
          <a:xfrm>
            <a:off x="582295" y="808990"/>
            <a:ext cx="305054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RELAY SWITCH:</a:t>
            </a:r>
            <a:endParaRPr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4" name="Google Shape;254;p39" descr="C:\Users\vijay\Pictures\download (1).png"/>
          <p:cNvPicPr preferRelativeResize="0"/>
          <p:nvPr/>
        </p:nvPicPr>
        <p:blipFill rotWithShape="1">
          <a:blip r:embed="rId1"/>
          <a:srcRect/>
          <a:stretch>
            <a:fillRect/>
          </a:stretch>
        </p:blipFill>
        <p:spPr>
          <a:xfrm>
            <a:off x="2374265" y="1510030"/>
            <a:ext cx="3365500" cy="2643505"/>
          </a:xfrm>
          <a:prstGeom prst="rect">
            <a:avLst/>
          </a:prstGeom>
          <a:noFill/>
          <a:ln>
            <a:noFill/>
          </a:ln>
        </p:spPr>
      </p:pic>
      <p:sp>
        <p:nvSpPr>
          <p:cNvPr id="255" name="Google Shape;255;p39"/>
          <p:cNvSpPr txBox="1"/>
          <p:nvPr/>
        </p:nvSpPr>
        <p:spPr>
          <a:xfrm>
            <a:off x="582295" y="4491355"/>
            <a:ext cx="8157845" cy="230695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A relay is an electrically operated switch. Many relays use an electromagnet to mechanically operate a switch, but other operating principles are also used, such as solid-state relays. Relays are used where it is necessary to control a circuit by a separate low-power signal, or where several circuits must be controlled by one signal.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40"/>
          <p:cNvSpPr txBox="1"/>
          <p:nvPr/>
        </p:nvSpPr>
        <p:spPr>
          <a:xfrm>
            <a:off x="596900" y="823595"/>
            <a:ext cx="313499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Socket Connection:</a:t>
            </a:r>
            <a:endParaRPr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1" name="Google Shape;261;p40" descr="C:\Users\vijay\Pictures\socket.png"/>
          <p:cNvPicPr preferRelativeResize="0"/>
          <p:nvPr/>
        </p:nvPicPr>
        <p:blipFill rotWithShape="1">
          <a:blip r:embed="rId1"/>
          <a:srcRect/>
          <a:stretch>
            <a:fillRect/>
          </a:stretch>
        </p:blipFill>
        <p:spPr>
          <a:xfrm>
            <a:off x="2503170" y="1433195"/>
            <a:ext cx="4295775" cy="2973070"/>
          </a:xfrm>
          <a:prstGeom prst="rect">
            <a:avLst/>
          </a:prstGeom>
          <a:noFill/>
          <a:ln>
            <a:noFill/>
          </a:ln>
        </p:spPr>
      </p:pic>
      <p:sp>
        <p:nvSpPr>
          <p:cNvPr id="262" name="Google Shape;262;p40"/>
          <p:cNvSpPr txBox="1"/>
          <p:nvPr/>
        </p:nvSpPr>
        <p:spPr>
          <a:xfrm>
            <a:off x="468630" y="4566285"/>
            <a:ext cx="8667750" cy="193802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A network socket is an internal endpoint for sending or receiving data at a single node in a computer network. Concretely, it is a representation of this endpoint in networking software (protocol stack), such as an entry in a table (listing communication protocol, destination, status, etc.), and is a form of system resource.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1"/>
          <p:cNvSpPr txBox="1"/>
          <p:nvPr/>
        </p:nvSpPr>
        <p:spPr>
          <a:xfrm>
            <a:off x="568325" y="837565"/>
            <a:ext cx="341185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Software Firmata:</a:t>
            </a:r>
            <a:endParaRPr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8" name="Google Shape;268;p41" descr="C:\Users\vijay\Pictures\Arduino-jsonp-html.jpg"/>
          <p:cNvPicPr preferRelativeResize="0"/>
          <p:nvPr/>
        </p:nvPicPr>
        <p:blipFill rotWithShape="1">
          <a:blip r:embed="rId1"/>
          <a:srcRect/>
          <a:stretch>
            <a:fillRect/>
          </a:stretch>
        </p:blipFill>
        <p:spPr>
          <a:xfrm>
            <a:off x="1555750" y="1359535"/>
            <a:ext cx="5250180" cy="3305175"/>
          </a:xfrm>
          <a:prstGeom prst="rect">
            <a:avLst/>
          </a:prstGeom>
          <a:noFill/>
          <a:ln>
            <a:noFill/>
          </a:ln>
        </p:spPr>
      </p:pic>
      <p:sp>
        <p:nvSpPr>
          <p:cNvPr id="269" name="Google Shape;269;p41"/>
          <p:cNvSpPr txBox="1"/>
          <p:nvPr/>
        </p:nvSpPr>
        <p:spPr>
          <a:xfrm>
            <a:off x="697230" y="4761230"/>
            <a:ext cx="8211820" cy="193802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Firmata is a generic protocol for communicating with microcontrollers from software on a host computer. It is intended to work with any host computer software package. There are implementations for multiple microcontrollers and host software packages.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2"/>
          <p:cNvSpPr txBox="1"/>
          <p:nvPr/>
        </p:nvSpPr>
        <p:spPr>
          <a:xfrm>
            <a:off x="582295" y="695325"/>
            <a:ext cx="493268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WEB TECHNOLOGIES: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5" name="Google Shape;275;p42"/>
          <p:cNvSpPr txBox="1"/>
          <p:nvPr/>
        </p:nvSpPr>
        <p:spPr>
          <a:xfrm>
            <a:off x="739140" y="1843405"/>
            <a:ext cx="7462520" cy="48926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Hypertext Markup Language (HTML)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is the standard markup language for creating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web pages and web applications.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With Cascading Style Sheets (CSS) and</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JavaScript it forms a triad of cornerstone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technologies for the World Wide Web.</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Web browsers receive HTML documents from a web server or from local storage and render them into multimedia web pages. HTML describes the structure of a web page semantically and originally included cues for the appearance of the document.</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6" name="Google Shape;276;p42"/>
          <p:cNvSpPr txBox="1"/>
          <p:nvPr/>
        </p:nvSpPr>
        <p:spPr>
          <a:xfrm>
            <a:off x="739140" y="1321435"/>
            <a:ext cx="138874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HTML:</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7" name="Google Shape;277;p42"/>
          <p:cNvSpPr txBox="1"/>
          <p:nvPr/>
        </p:nvSpPr>
        <p:spPr>
          <a:xfrm>
            <a:off x="2573020" y="2117090"/>
            <a:ext cx="30988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8" name="Google Shape;278;p42" descr="C:\Users\vijay\Pictures\2000px-HTML5_logo_and_wordmark.svg.png"/>
          <p:cNvPicPr preferRelativeResize="0"/>
          <p:nvPr/>
        </p:nvPicPr>
        <p:blipFill rotWithShape="1">
          <a:blip r:embed="rId1"/>
          <a:srcRect/>
          <a:stretch>
            <a:fillRect/>
          </a:stretch>
        </p:blipFill>
        <p:spPr>
          <a:xfrm>
            <a:off x="6247765" y="1843405"/>
            <a:ext cx="2590800" cy="259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43"/>
          <p:cNvSpPr txBox="1"/>
          <p:nvPr/>
        </p:nvSpPr>
        <p:spPr>
          <a:xfrm>
            <a:off x="653415" y="937260"/>
            <a:ext cx="95250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rPr>
              <a:t>CSS:</a:t>
            </a:r>
            <a:endParaRPr sz="2800" b="1" i="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4" name="Google Shape;284;p43"/>
          <p:cNvSpPr txBox="1"/>
          <p:nvPr/>
        </p:nvSpPr>
        <p:spPr>
          <a:xfrm>
            <a:off x="653415" y="1946275"/>
            <a:ext cx="7445375" cy="3784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Cascading Style Sheets (CSS) is a style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sheet language used for describing the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presentation of a document written in a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Noto Sans Symbols"/>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markup       language.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Along with HTML and JavaScript, CSS is a cornerstone technology used by most websites to create visually engaging webpages, user interfaces for web applications, and user interfaces for many mobile applications.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85" name="Google Shape;285;p43" descr="C:\Users\vijay\Pictures\css31.jpg"/>
          <p:cNvPicPr preferRelativeResize="0"/>
          <p:nvPr/>
        </p:nvPicPr>
        <p:blipFill rotWithShape="1">
          <a:blip r:embed="rId1"/>
          <a:srcRect/>
          <a:stretch>
            <a:fillRect/>
          </a:stretch>
        </p:blipFill>
        <p:spPr>
          <a:xfrm>
            <a:off x="6266815" y="1321435"/>
            <a:ext cx="2667000" cy="238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6"/>
          <p:cNvSpPr txBox="1"/>
          <p:nvPr/>
        </p:nvSpPr>
        <p:spPr>
          <a:xfrm>
            <a:off x="388620" y="889000"/>
            <a:ext cx="231521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D3C5E"/>
              </a:buClr>
              <a:buSzPts val="2800"/>
              <a:buFont typeface="Arial" panose="020B0604020202020204"/>
              <a:buNone/>
            </a:pPr>
            <a:r>
              <a:rPr lang="en-US" sz="2800" b="1" i="0" u="sng" strike="noStrike" cap="none">
                <a:solidFill>
                  <a:srgbClr val="2D3C5E"/>
                </a:solidFill>
                <a:latin typeface="Times New Roman" panose="02020603050405020304"/>
                <a:ea typeface="Times New Roman" panose="02020603050405020304"/>
                <a:cs typeface="Times New Roman" panose="02020603050405020304"/>
                <a:sym typeface="Times New Roman" panose="02020603050405020304"/>
              </a:rPr>
              <a:t>OBJECTIVE</a:t>
            </a:r>
            <a:r>
              <a:rPr lang="en-US" sz="1800" b="1" i="0" u="none" strike="noStrike" cap="none">
                <a:solidFill>
                  <a:srgbClr val="2D3C5E"/>
                </a:solidFill>
                <a:latin typeface="Times New Roman" panose="02020603050405020304"/>
                <a:ea typeface="Times New Roman" panose="02020603050405020304"/>
                <a:cs typeface="Times New Roman" panose="02020603050405020304"/>
                <a:sym typeface="Times New Roman" panose="02020603050405020304"/>
              </a:rPr>
              <a:t>:</a:t>
            </a:r>
            <a:endParaRPr sz="1800" b="1" i="0" u="none">
              <a:solidFill>
                <a:srgbClr val="2D3C5E"/>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26"/>
          <p:cNvSpPr txBox="1"/>
          <p:nvPr/>
        </p:nvSpPr>
        <p:spPr>
          <a:xfrm>
            <a:off x="619125" y="2451735"/>
            <a:ext cx="8122285" cy="304609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main </a:t>
            </a:r>
            <a:r>
              <a:rPr lang="en-US" sz="2400">
                <a:solidFill>
                  <a:srgbClr val="002060"/>
                </a:solidFill>
                <a:latin typeface="Times New Roman" panose="02020603050405020304"/>
                <a:ea typeface="Times New Roman" panose="02020603050405020304"/>
                <a:cs typeface="Times New Roman" panose="02020603050405020304"/>
                <a:sym typeface="Times New Roman" panose="02020603050405020304"/>
              </a:rPr>
              <a:t>idea</a:t>
            </a: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of the project was help us to communicate with the electronic devices around us by means of controlling them, through an wireless communication technique from anywhere,at anytime.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44"/>
          <p:cNvSpPr txBox="1"/>
          <p:nvPr/>
        </p:nvSpPr>
        <p:spPr>
          <a:xfrm>
            <a:off x="626110" y="870585"/>
            <a:ext cx="348488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Local Tunnnelling:</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1" name="Google Shape;291;p44"/>
          <p:cNvSpPr txBox="1"/>
          <p:nvPr/>
        </p:nvSpPr>
        <p:spPr>
          <a:xfrm>
            <a:off x="511810" y="1492250"/>
            <a:ext cx="7587615" cy="5262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In computer networks, a tunnelling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protocol allows a network end user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to access network service that the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network does not provide directly.</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One important use of a tunnelling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protocol is to allow a foreign protocol</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to run over a network that does not support that particular</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protocol.</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Another important use is to provide services that are impractical or unsafe to be offered using only the underlying network services. Because tunnelling involves repackaging the traffic data into a different form, perhaps with encryption as standard, a third use is to hide the nature of the traffic that is run through the tunnels.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92" name="Google Shape;292;p44" descr="C:\Users\vijay\Pictures\digital-tunnel-wallpaper.jpg"/>
          <p:cNvPicPr preferRelativeResize="0"/>
          <p:nvPr/>
        </p:nvPicPr>
        <p:blipFill rotWithShape="1">
          <a:blip r:embed="rId1"/>
          <a:srcRect/>
          <a:stretch>
            <a:fillRect/>
          </a:stretch>
        </p:blipFill>
        <p:spPr>
          <a:xfrm>
            <a:off x="5410835" y="1264285"/>
            <a:ext cx="3694430" cy="20783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45"/>
          <p:cNvSpPr txBox="1"/>
          <p:nvPr/>
        </p:nvSpPr>
        <p:spPr>
          <a:xfrm>
            <a:off x="568325" y="837565"/>
            <a:ext cx="442214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800"/>
              <a:buFont typeface="Arial" panose="020B0604020202020204"/>
              <a:buNone/>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Tunnelling and IOT Blocks:</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8" name="Google Shape;298;p45"/>
          <p:cNvSpPr txBox="1"/>
          <p:nvPr/>
        </p:nvSpPr>
        <p:spPr>
          <a:xfrm>
            <a:off x="710565" y="1359535"/>
            <a:ext cx="7204710" cy="5262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tunnelling technology is the most promising but unexposed technology that deserves some huge attention especially in the field of IoT. Tunnelling makes several initialization steps in the IoT platform unnecessary.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promise of this technology is that the internet will not influence IoT and so physical devices won’t be hacked and they are secure. At the same time, they are robust enough as they are backed up by existing protocols.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 This technology also has the potential to create private IoT blocks in the internet that can communicate with each other and they could share relevant data between themselves.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46"/>
          <p:cNvSpPr txBox="1"/>
          <p:nvPr/>
        </p:nvSpPr>
        <p:spPr>
          <a:xfrm>
            <a:off x="581660" y="751840"/>
            <a:ext cx="8384540" cy="60007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This would automate several tasks within the IoT block.IoT blocks are a kind of yet to come idea that will glue up several physical objects inside a specific area and monitored by a man power or an AI.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This kind of blocking up of the physical devices provide the necessary security and also the limit that any device could access data from.</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Tunnelling makes this process of IoT Blocking possible by creating a tunnel for all the devices inside the block. Tunnels could possibly share certain amount of data.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level of data abstraction that every tunnel shows depends upon the need for data. Thus, tunnels could make the entire IoT world private and separated from the vision of hackers.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47"/>
          <p:cNvSpPr txBox="1"/>
          <p:nvPr/>
        </p:nvSpPr>
        <p:spPr>
          <a:xfrm>
            <a:off x="582295" y="766445"/>
            <a:ext cx="292925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SCREENSHOTS: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09" name="Google Shape;309;p47"/>
          <p:cNvPicPr preferRelativeResize="0"/>
          <p:nvPr/>
        </p:nvPicPr>
        <p:blipFill rotWithShape="1">
          <a:blip r:embed="rId1"/>
          <a:srcRect/>
          <a:stretch>
            <a:fillRect/>
          </a:stretch>
        </p:blipFill>
        <p:spPr>
          <a:xfrm>
            <a:off x="582295" y="1970405"/>
            <a:ext cx="4209415" cy="3981450"/>
          </a:xfrm>
          <a:prstGeom prst="rect">
            <a:avLst/>
          </a:prstGeom>
          <a:noFill/>
          <a:ln>
            <a:noFill/>
          </a:ln>
        </p:spPr>
      </p:pic>
      <p:sp>
        <p:nvSpPr>
          <p:cNvPr id="310" name="Google Shape;310;p47"/>
          <p:cNvSpPr txBox="1"/>
          <p:nvPr/>
        </p:nvSpPr>
        <p:spPr>
          <a:xfrm>
            <a:off x="5132070" y="3397250"/>
            <a:ext cx="3777615" cy="11988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Figure 1: Connection between the Relay switch and Arduino</a:t>
            </a:r>
            <a:endParaRPr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pic>
        <p:nvPicPr>
          <p:cNvPr id="315" name="Google Shape;315;p48"/>
          <p:cNvPicPr preferRelativeResize="0"/>
          <p:nvPr/>
        </p:nvPicPr>
        <p:blipFill rotWithShape="1">
          <a:blip r:embed="rId1"/>
          <a:srcRect/>
          <a:stretch>
            <a:fillRect/>
          </a:stretch>
        </p:blipFill>
        <p:spPr>
          <a:xfrm>
            <a:off x="622935" y="1472565"/>
            <a:ext cx="4529455" cy="3912870"/>
          </a:xfrm>
          <a:prstGeom prst="rect">
            <a:avLst/>
          </a:prstGeom>
          <a:noFill/>
          <a:ln>
            <a:noFill/>
          </a:ln>
        </p:spPr>
      </p:pic>
      <p:sp>
        <p:nvSpPr>
          <p:cNvPr id="316" name="Google Shape;316;p48"/>
          <p:cNvSpPr txBox="1"/>
          <p:nvPr/>
        </p:nvSpPr>
        <p:spPr>
          <a:xfrm>
            <a:off x="5487670" y="2856230"/>
            <a:ext cx="3506470" cy="8299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Figure 2: Connection with an Appliance</a:t>
            </a:r>
            <a:endParaRPr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pic>
        <p:nvPicPr>
          <p:cNvPr id="321" name="Google Shape;321;p49" descr="IMG-20180128-WA0008"/>
          <p:cNvPicPr preferRelativeResize="0"/>
          <p:nvPr/>
        </p:nvPicPr>
        <p:blipFill rotWithShape="1">
          <a:blip r:embed="rId1"/>
          <a:srcRect/>
          <a:stretch>
            <a:fillRect/>
          </a:stretch>
        </p:blipFill>
        <p:spPr>
          <a:xfrm>
            <a:off x="746125" y="992505"/>
            <a:ext cx="7143750" cy="4872990"/>
          </a:xfrm>
          <a:prstGeom prst="rect">
            <a:avLst/>
          </a:prstGeom>
          <a:noFill/>
          <a:ln>
            <a:noFill/>
          </a:ln>
        </p:spPr>
      </p:pic>
      <p:sp>
        <p:nvSpPr>
          <p:cNvPr id="322" name="Google Shape;322;p49"/>
          <p:cNvSpPr txBox="1"/>
          <p:nvPr/>
        </p:nvSpPr>
        <p:spPr>
          <a:xfrm>
            <a:off x="658495" y="6097905"/>
            <a:ext cx="7770495" cy="460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Figure 4:Web Application that indicates light is in off state</a:t>
            </a:r>
            <a:endParaRPr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pic>
        <p:nvPicPr>
          <p:cNvPr id="327" name="Google Shape;327;p50" descr="IMG-20180128-WA0007"/>
          <p:cNvPicPr preferRelativeResize="0"/>
          <p:nvPr/>
        </p:nvPicPr>
        <p:blipFill rotWithShape="1">
          <a:blip r:embed="rId1"/>
          <a:srcRect/>
          <a:stretch>
            <a:fillRect/>
          </a:stretch>
        </p:blipFill>
        <p:spPr>
          <a:xfrm>
            <a:off x="559435" y="788670"/>
            <a:ext cx="8025130" cy="4507865"/>
          </a:xfrm>
          <a:prstGeom prst="rect">
            <a:avLst/>
          </a:prstGeom>
          <a:noFill/>
          <a:ln>
            <a:noFill/>
          </a:ln>
        </p:spPr>
      </p:pic>
      <p:sp>
        <p:nvSpPr>
          <p:cNvPr id="328" name="Google Shape;328;p50"/>
          <p:cNvSpPr txBox="1"/>
          <p:nvPr/>
        </p:nvSpPr>
        <p:spPr>
          <a:xfrm>
            <a:off x="559435" y="5657215"/>
            <a:ext cx="7367905" cy="460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Figure 5:Receive user command and whens to On State</a:t>
            </a:r>
            <a:endParaRPr sz="2400" b="1"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pic>
        <p:nvPicPr>
          <p:cNvPr id="333" name="Google Shape;333;p51"/>
          <p:cNvPicPr preferRelativeResize="0"/>
          <p:nvPr/>
        </p:nvPicPr>
        <p:blipFill rotWithShape="1">
          <a:blip r:embed="rId1"/>
          <a:srcRect/>
          <a:stretch>
            <a:fillRect/>
          </a:stretch>
        </p:blipFill>
        <p:spPr>
          <a:xfrm>
            <a:off x="658495" y="1344930"/>
            <a:ext cx="4074160" cy="4167505"/>
          </a:xfrm>
          <a:prstGeom prst="rect">
            <a:avLst/>
          </a:prstGeom>
          <a:noFill/>
          <a:ln>
            <a:noFill/>
          </a:ln>
        </p:spPr>
      </p:pic>
      <p:sp>
        <p:nvSpPr>
          <p:cNvPr id="334" name="Google Shape;334;p51"/>
          <p:cNvSpPr txBox="1"/>
          <p:nvPr/>
        </p:nvSpPr>
        <p:spPr>
          <a:xfrm>
            <a:off x="5089525" y="3013710"/>
            <a:ext cx="3446780" cy="8299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Calibri" panose="020F0502020204030204"/>
                <a:ea typeface="Calibri" panose="020F0502020204030204"/>
                <a:cs typeface="Calibri" panose="020F0502020204030204"/>
                <a:sym typeface="Calibri" panose="020F0502020204030204"/>
              </a:rPr>
              <a:t>Figure 6:Output of </a:t>
            </a:r>
            <a:endParaRPr sz="2400" b="1" i="0" u="none">
              <a:solidFill>
                <a:srgbClr val="00206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1" i="0" u="none">
                <a:solidFill>
                  <a:srgbClr val="002060"/>
                </a:solidFill>
                <a:latin typeface="Calibri" panose="020F0502020204030204"/>
                <a:ea typeface="Calibri" panose="020F0502020204030204"/>
                <a:cs typeface="Calibri" panose="020F0502020204030204"/>
                <a:sym typeface="Calibri" panose="020F0502020204030204"/>
              </a:rPr>
              <a:t>controlling the appliances</a:t>
            </a:r>
            <a:endParaRPr sz="2400" b="1" i="0" u="none">
              <a:solidFill>
                <a:srgbClr val="00206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52"/>
          <p:cNvSpPr txBox="1"/>
          <p:nvPr/>
        </p:nvSpPr>
        <p:spPr>
          <a:xfrm>
            <a:off x="568325" y="880110"/>
            <a:ext cx="271081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CONCLUSION:</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0" name="Google Shape;340;p52"/>
          <p:cNvSpPr txBox="1"/>
          <p:nvPr/>
        </p:nvSpPr>
        <p:spPr>
          <a:xfrm>
            <a:off x="568325" y="1402080"/>
            <a:ext cx="8385175" cy="60007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In the future, this technology may be even used in the brain computer interaction technologies to control physical devices with just thoughts! So, the tunnelling technology has to be developed even further and exposed further to unlock its complete potentials.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Current tunnelling technologies are just in alpha or beta stage developments and not much commercially supported because of the limited exposure.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On the business and household side, this technology could be exposed to automate several tasks and control the physical devices from online over any distance, without any cloud dependency.</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53"/>
          <p:cNvSpPr txBox="1"/>
          <p:nvPr/>
        </p:nvSpPr>
        <p:spPr>
          <a:xfrm>
            <a:off x="582295" y="1207135"/>
            <a:ext cx="7487920" cy="1568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final thought is that all data presently available should be open sourced and all future data also should not be dumped into a particular server. This will lead to a democratic online society for the future.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6" name="Google Shape;346;p53"/>
          <p:cNvSpPr txBox="1"/>
          <p:nvPr/>
        </p:nvSpPr>
        <p:spPr>
          <a:xfrm>
            <a:off x="681990" y="2775585"/>
            <a:ext cx="269176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REFERENCES: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7" name="Google Shape;347;p53"/>
          <p:cNvSpPr txBox="1"/>
          <p:nvPr/>
        </p:nvSpPr>
        <p:spPr>
          <a:xfrm>
            <a:off x="681990" y="3506470"/>
            <a:ext cx="8298815" cy="3784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[1]	Mung Chiang, Tao Zhang,’’ Fog and IoT: An Overview of Research Opportunities” IEEE Internet of Things Journal ( Volume: 3, Issue: 6, Dec. 2016 ) Page(s): 854 – 864.</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Arial" panose="020B0604020202020204"/>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[2] 	Yuchen Yang, Longfei Wu, Guisheng Y,”A Survey on Security and Privacy Issues in Internet-of-Things’’in IEEE Internet of Things Journal ( Volume: 4, Issue: 5, Oct. 2017 ),Page(s): 1250 – 1258</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Arial" panose="020B0604020202020204"/>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400"/>
              <a:buFont typeface="Arial" panose="020B0604020202020204"/>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7"/>
          <p:cNvSpPr txBox="1"/>
          <p:nvPr>
            <p:ph type="title" idx="4294967295"/>
          </p:nvPr>
        </p:nvSpPr>
        <p:spPr>
          <a:xfrm>
            <a:off x="535940" y="397510"/>
            <a:ext cx="2508885" cy="76263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382E77"/>
              </a:buClr>
              <a:buSzPts val="2800"/>
              <a:buFont typeface="Times New Roman" panose="02020603050405020304"/>
              <a:buNone/>
            </a:pPr>
            <a:r>
              <a:rPr lang="en-US" sz="2800" b="1" i="0" u="sng" strike="noStrike" cap="none">
                <a:solidFill>
                  <a:srgbClr val="382E77"/>
                </a:solidFill>
                <a:latin typeface="Times New Roman" panose="02020603050405020304"/>
                <a:ea typeface="Times New Roman" panose="02020603050405020304"/>
                <a:cs typeface="Times New Roman" panose="02020603050405020304"/>
                <a:sym typeface="Times New Roman" panose="02020603050405020304"/>
              </a:rPr>
              <a:t>ABSTRACT:</a:t>
            </a:r>
            <a:endParaRPr sz="2800" b="1" i="0" u="sng" strike="noStrike" cap="none">
              <a:solidFill>
                <a:srgbClr val="382E7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7"/>
          <p:cNvSpPr txBox="1"/>
          <p:nvPr>
            <p:ph type="body" idx="4294967295"/>
          </p:nvPr>
        </p:nvSpPr>
        <p:spPr>
          <a:xfrm>
            <a:off x="456565" y="1266190"/>
            <a:ext cx="8231188" cy="5192713"/>
          </a:xfrm>
          <a:prstGeom prst="rect">
            <a:avLst/>
          </a:prstGeom>
          <a:noFill/>
          <a:ln>
            <a:noFill/>
          </a:ln>
        </p:spPr>
        <p:txBody>
          <a:bodyPr spcFirstLastPara="1" wrap="square" lIns="91425" tIns="45700" rIns="91425" bIns="45700" anchor="t" anchorCtr="0">
            <a:noAutofit/>
          </a:bodyPr>
          <a:lstStyle/>
          <a:p>
            <a:pPr marL="0" marR="0" lvl="0" indent="-91440" algn="just" rtl="0">
              <a:lnSpc>
                <a:spcPct val="110000"/>
              </a:lnSpc>
              <a:spcBef>
                <a:spcPts val="0"/>
              </a:spcBef>
              <a:spcAft>
                <a:spcPts val="0"/>
              </a:spcAft>
              <a:buClr>
                <a:srgbClr val="002060"/>
              </a:buClr>
              <a:buSzPts val="1440"/>
              <a:buFont typeface="Noto Sans Symbols"/>
              <a:buChar char="➢"/>
            </a:pPr>
            <a:r>
              <a:rPr lang="en-US"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Now a day, the Internet becomes a public, independent facility accessible to hundreds of millions of people all over the world. Internet not only help us communicate with the peoples but also help us to communicate with the devices around us by means of controlling them, which is the core idea behind IoT (Internet of Things). </a:t>
            </a:r>
            <a:endParaRPr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91440" algn="just" rtl="0">
              <a:lnSpc>
                <a:spcPct val="110000"/>
              </a:lnSpc>
              <a:spcBef>
                <a:spcPts val="1800"/>
              </a:spcBef>
              <a:spcAft>
                <a:spcPts val="0"/>
              </a:spcAft>
              <a:buClr>
                <a:srgbClr val="002060"/>
              </a:buClr>
              <a:buSzPts val="1440"/>
              <a:buFont typeface="Noto Sans Symbols"/>
              <a:buChar char="➢"/>
            </a:pPr>
            <a:r>
              <a:rPr lang="en-US"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 The idea used is </a:t>
            </a:r>
            <a:r>
              <a:rPr lang="en-US" sz="24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Port forwarding</a:t>
            </a:r>
            <a:r>
              <a:rPr lang="en-US"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 and</a:t>
            </a:r>
            <a:r>
              <a:rPr lang="en-US" sz="24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 Local tunnelling</a:t>
            </a:r>
            <a:r>
              <a:rPr lang="en-US"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 which provides the capability to the IoT device to connect online without any Internet drivers connected directly with the device. This simple alternative will save several thousands of amounts for large enterprises that are investing in IoT because the core of IoT (connection through internet) becomes simplified</a:t>
            </a:r>
            <a:endParaRPr sz="2400" b="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54"/>
          <p:cNvSpPr txBox="1"/>
          <p:nvPr/>
        </p:nvSpPr>
        <p:spPr>
          <a:xfrm>
            <a:off x="710565" y="1164590"/>
            <a:ext cx="8141335" cy="52622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[3]	Jie Lin, Wei Yu, Nan Zhang,’’ A Survey on Internet of Things: Architecture, Enabling Technologies, Security and Privacy, and Applications’’, IEEE Internet of Things Journal (Volume: 4, Issue: 5, Oct. 2017), Page(s): 1125 – 1142</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[4] 	Ruinian Li; Tianyi Song; Nicholas Capurso; Jiguo Yu; Jason Couture; Xiuzhen Cheng,’’ IoT Applications on Secure Smart Shopping System” IEEE Internet of Things Journal (Volume: 4, Issue: 6, Dec. 2017) Publication Year: 2017, Page(s):1945-1954</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2060"/>
              </a:buClr>
              <a:buSzPts val="2400"/>
              <a:buFont typeface="Arial" panose="020B0604020202020204"/>
              <a:buNone/>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[5] 	Shanzhi Chen; Hui Xu; Dake Liu; Bo Hu; Hucheng Wang,’’ A Vision of IoT: Applications, Challenges, and Opportunities with China Perspective” IEEE Internet of Things Journal, vol. 1, no. 4, august 2014 Publication Year: 2014, Page(s):349-359</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55"/>
          <p:cNvSpPr txBox="1"/>
          <p:nvPr/>
        </p:nvSpPr>
        <p:spPr>
          <a:xfrm>
            <a:off x="1891665" y="2875280"/>
            <a:ext cx="4986020" cy="11068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6600"/>
              <a:buFont typeface="Arial" panose="020B0604020202020204"/>
              <a:buNone/>
            </a:pPr>
            <a:r>
              <a:rPr lang="en-US" sz="6600" b="1" i="1" u="sng">
                <a:solidFill>
                  <a:srgbClr val="002060"/>
                </a:solidFill>
                <a:latin typeface="Times New Roman" panose="02020603050405020304"/>
                <a:ea typeface="Times New Roman" panose="02020603050405020304"/>
                <a:cs typeface="Times New Roman" panose="02020603050405020304"/>
                <a:sym typeface="Times New Roman" panose="02020603050405020304"/>
              </a:rPr>
              <a:t>THANK YOU</a:t>
            </a:r>
            <a:endParaRPr sz="6600" b="1" i="1"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8"/>
          <p:cNvSpPr txBox="1"/>
          <p:nvPr/>
        </p:nvSpPr>
        <p:spPr>
          <a:xfrm>
            <a:off x="452120" y="636905"/>
            <a:ext cx="434276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PROBLEM DEFINITION:</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28"/>
          <p:cNvSpPr txBox="1"/>
          <p:nvPr/>
        </p:nvSpPr>
        <p:spPr>
          <a:xfrm>
            <a:off x="575945" y="1322705"/>
            <a:ext cx="8251825" cy="60007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Webify is an IOT (Internet of Things) project that aim to create an alternative cost-effective solution to connect IOT devices to the cloud.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idea used is local tunnelling which provides the capability to the IOT device to connect online without any Internet drivers connected directly with the device.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This simple alternative will save several thousands of moneys for large enterprises that are investing in IOT because the core of IOT (connection through internet) becomes simplified.Existing IOT models use cloud systems like Google cloud platform, Amazon Web Services Microsoft Asure, IBM Watson, Losant for their IOT connection.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dk1"/>
              </a:buClr>
              <a:buSzPts val="2400"/>
              <a:buFont typeface="Arial" panose="020B0604020202020204"/>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29"/>
          <p:cNvSpPr txBox="1"/>
          <p:nvPr/>
        </p:nvSpPr>
        <p:spPr>
          <a:xfrm>
            <a:off x="559435" y="1034415"/>
            <a:ext cx="7783830" cy="5262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These are not much reliable and providing our devices to the cloud is not reliable and may lead to a monocratic data dependent society.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Thus, local tunnelling our devices and maintaining a ledger for the connected devices will be more democratic and will be a better solution and also prevents us from relying on IaaS (Infrastructure as a Service) providers like AWS.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This solution is similar to torrents. Also, it is estimated that by 2020, about 30 billion IOT devices will be online and the IOT enterprise business will sum up to a net total of 7.1 trillion dollars. Therefore, this idea will have a bigger impact on the business economics if implemented</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0"/>
          <p:cNvSpPr txBox="1"/>
          <p:nvPr/>
        </p:nvSpPr>
        <p:spPr>
          <a:xfrm>
            <a:off x="531495" y="622935"/>
            <a:ext cx="641667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EXISTING SYSTEM AND DEMERITS: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30"/>
          <p:cNvSpPr txBox="1"/>
          <p:nvPr/>
        </p:nvSpPr>
        <p:spPr>
          <a:xfrm>
            <a:off x="611505" y="1324610"/>
            <a:ext cx="7920990" cy="48926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distance of controlling the electronic appliances is limited area because,the existing system is depends on limited area network like wifi,LAN and Bluetooth</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Existing IOT models use cloud systems like Google cloud platform, Amazon Web Services Microsoft Asure, IBM Watson, Losant for their IOT connection</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IOT based system requires more cost</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Implementation of IOT is complicated.</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accessing speed and usser interface is low</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1"/>
          <p:cNvSpPr txBox="1"/>
          <p:nvPr/>
        </p:nvSpPr>
        <p:spPr>
          <a:xfrm>
            <a:off x="545465" y="712470"/>
            <a:ext cx="6119495"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PROPOSED SYSTEM AND MERITS:</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31"/>
          <p:cNvSpPr txBox="1"/>
          <p:nvPr/>
        </p:nvSpPr>
        <p:spPr>
          <a:xfrm>
            <a:off x="692785" y="1234440"/>
            <a:ext cx="8209915" cy="526224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Simple and intuitive approach to achieve IOT through Local tunneling</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user interface for Controlling the Appliances is High</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It is  independant of wifi,LAN and bluetooth Connections</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Distance restriction free of controlling the things </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Cost Effective System</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commander can give the command from anywhere</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rgbClr val="002060"/>
              </a:buClr>
              <a:buSzPts val="2400"/>
              <a:buFont typeface="Noto Sans Symbols"/>
              <a:buChar char="➢"/>
            </a:pPr>
            <a:r>
              <a:rPr lang="en-US"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rPr>
              <a:t>The implementation is simplier than the existing system</a:t>
            </a:r>
            <a:endParaRPr sz="2400" b="0" i="0" u="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2"/>
          <p:cNvSpPr txBox="1"/>
          <p:nvPr/>
        </p:nvSpPr>
        <p:spPr>
          <a:xfrm>
            <a:off x="600075" y="184150"/>
            <a:ext cx="767207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2" name="Google Shape;212;p32" descr="WEBIFY_ARCHI_"/>
          <p:cNvPicPr preferRelativeResize="0"/>
          <p:nvPr/>
        </p:nvPicPr>
        <p:blipFill rotWithShape="1">
          <a:blip r:embed="rId1"/>
          <a:srcRect/>
          <a:stretch>
            <a:fillRect/>
          </a:stretch>
        </p:blipFill>
        <p:spPr>
          <a:xfrm>
            <a:off x="718820" y="852805"/>
            <a:ext cx="7706360" cy="5808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33"/>
          <p:cNvSpPr txBox="1"/>
          <p:nvPr/>
        </p:nvSpPr>
        <p:spPr>
          <a:xfrm>
            <a:off x="581660" y="590550"/>
            <a:ext cx="4460240" cy="5219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800"/>
              <a:buFont typeface="Arial" panose="020B0604020202020204"/>
              <a:buNone/>
            </a:pPr>
            <a:r>
              <a:rPr lang="en-US"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rPr>
              <a:t>MODULE DESCRIPTION:</a:t>
            </a:r>
            <a:endParaRPr sz="2800" b="1" i="0" u="sng">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 name="Google Shape;218;p33"/>
          <p:cNvSpPr txBox="1"/>
          <p:nvPr/>
        </p:nvSpPr>
        <p:spPr>
          <a:xfrm>
            <a:off x="1955165" y="2306320"/>
            <a:ext cx="6776085" cy="224536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70C0"/>
              </a:buClr>
              <a:buSzPts val="2800"/>
              <a:buFont typeface="Noto Sans Symbols"/>
              <a:buChar char="➢"/>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Internet of Things(IOT)</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79400" algn="l" rtl="0">
              <a:lnSpc>
                <a:spcPct val="100000"/>
              </a:lnSpc>
              <a:spcBef>
                <a:spcPts val="0"/>
              </a:spcBef>
              <a:spcAft>
                <a:spcPts val="0"/>
              </a:spcAft>
              <a:buClr>
                <a:schemeClr val="dk1"/>
              </a:buClr>
              <a:buSzPts val="2800"/>
              <a:buFont typeface="Noto Sans Symbols"/>
              <a:buNone/>
            </a:pP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00000"/>
              </a:lnSpc>
              <a:spcBef>
                <a:spcPts val="0"/>
              </a:spcBef>
              <a:spcAft>
                <a:spcPts val="0"/>
              </a:spcAft>
              <a:buClr>
                <a:srgbClr val="0070C0"/>
              </a:buClr>
              <a:buSzPts val="2800"/>
              <a:buFont typeface="Noto Sans Symbols"/>
              <a:buChar char="➢"/>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Software and Hardware Technologies</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79400" algn="l" rtl="0">
              <a:lnSpc>
                <a:spcPct val="100000"/>
              </a:lnSpc>
              <a:spcBef>
                <a:spcPts val="0"/>
              </a:spcBef>
              <a:spcAft>
                <a:spcPts val="0"/>
              </a:spcAft>
              <a:buClr>
                <a:schemeClr val="dk1"/>
              </a:buClr>
              <a:buSzPts val="2800"/>
              <a:buFont typeface="Noto Sans Symbols"/>
              <a:buNone/>
            </a:pP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00000"/>
              </a:lnSpc>
              <a:spcBef>
                <a:spcPts val="0"/>
              </a:spcBef>
              <a:spcAft>
                <a:spcPts val="0"/>
              </a:spcAft>
              <a:buClr>
                <a:srgbClr val="0070C0"/>
              </a:buClr>
              <a:buSzPts val="2800"/>
              <a:buFont typeface="Noto Sans Symbols"/>
              <a:buChar char="➢"/>
            </a:pPr>
            <a:r>
              <a:rPr lang="en-US"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Web Technologies</a:t>
            </a:r>
            <a:endParaRPr sz="2800" b="1" i="0" u="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1_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11766</Words>
  <Application>WPS Presentation</Application>
  <PresentationFormat/>
  <Paragraphs>205</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Arial</vt:lpstr>
      <vt:lpstr>SimSun</vt:lpstr>
      <vt:lpstr>Wingdings</vt:lpstr>
      <vt:lpstr>Arial</vt:lpstr>
      <vt:lpstr>Calibri</vt:lpstr>
      <vt:lpstr>Libre Baskerville</vt:lpstr>
      <vt:lpstr>Noto Sans Symbols</vt:lpstr>
      <vt:lpstr>Times New Roman</vt:lpstr>
      <vt:lpstr>Microsoft YaHei</vt:lpstr>
      <vt:lpstr>Arial Unicode MS</vt:lpstr>
      <vt:lpstr>Segoe Print</vt:lpstr>
      <vt:lpstr>1_A000120140530A79PPBG</vt:lpstr>
      <vt:lpstr>A000120140530A79PPBG</vt:lpstr>
      <vt:lpstr>WEBIFY</vt:lpstr>
      <vt:lpstr>PowerPoint 演示文稿</vt:lpstr>
      <vt:lpstr>ABSTRACT: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WEBIFY</dc:title>
  <dc:creator/>
  <cp:lastModifiedBy>vijay S</cp:lastModifiedBy>
  <cp:revision>1</cp:revision>
  <dcterms:created xsi:type="dcterms:W3CDTF">2018-09-19T16:49:53Z</dcterms:created>
  <dcterms:modified xsi:type="dcterms:W3CDTF">2018-09-19T16:49:55Z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1033-10.2.0.7480</vt:lpwstr>
  </property>
</Properties>
</file>