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5EA8059-60A9-4233-B5E5-F052AB19566F}">
  <a:tblStyle styleId="{B5EA8059-60A9-4233-B5E5-F052AB19566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28dc239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28dc239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5-11-20 at 9.47.21 AM.png" id="54" name="Google Shape;54;p13"/>
          <p:cNvPicPr preferRelativeResize="0"/>
          <p:nvPr/>
        </p:nvPicPr>
        <p:blipFill rotWithShape="1">
          <a:blip r:embed="rId3">
            <a:alphaModFix/>
          </a:blip>
          <a:srcRect b="0" l="4413" r="4404" t="0"/>
          <a:stretch/>
        </p:blipFill>
        <p:spPr>
          <a:xfrm>
            <a:off x="0" y="0"/>
            <a:ext cx="9144000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title"/>
          </p:nvPr>
        </p:nvSpPr>
        <p:spPr>
          <a:xfrm>
            <a:off x="1515950" y="238626"/>
            <a:ext cx="6244200" cy="7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i="0" lang="en" sz="4800" u="sng" cap="none" strike="noStrike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 ESTIMATION </a:t>
            </a:r>
            <a:endParaRPr b="1" i="0" sz="48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21250" y="2001700"/>
            <a:ext cx="8328000" cy="25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IOT (WEB SERVER)  </a:t>
            </a:r>
            <a:endParaRPr b="1" i="0" sz="3600" u="none" cap="none" strike="noStrike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VS  </a:t>
            </a:r>
            <a:endParaRPr b="1" i="0" sz="3600" u="none" cap="none" strike="noStrike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IOT THROUGH LOCAL TUNNELING</a:t>
            </a:r>
            <a:endParaRPr b="1" i="0" sz="3600" u="none" cap="none" strike="noStrike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301850" y="277700"/>
            <a:ext cx="84879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5394"/>
                </a:solidFill>
              </a:rPr>
              <a:t>Before cloud (serving via local servers):</a:t>
            </a:r>
            <a:endParaRPr sz="3000">
              <a:solidFill>
                <a:srgbClr val="0B5394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495025" y="1436800"/>
            <a:ext cx="7956600" cy="3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The installation and maintenance would cost  - </a:t>
            </a:r>
            <a:r>
              <a:rPr b="1" lang="en" sz="2200"/>
              <a:t>$1400 per month </a:t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Therefore it would cost upto </a:t>
            </a:r>
            <a:r>
              <a:rPr b="1" lang="en" sz="2200"/>
              <a:t>11,76,000 rupees </a:t>
            </a:r>
            <a:r>
              <a:rPr lang="en" sz="2200"/>
              <a:t>per year.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757825" y="0"/>
            <a:ext cx="79782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IOT (CLOUD BASED WEB SERVER)</a:t>
            </a:r>
            <a:endParaRPr b="1" i="0" sz="3600" u="none" cap="none" strike="noStrike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8" name="Google Shape;68;p15"/>
          <p:cNvGraphicFramePr/>
          <p:nvPr/>
        </p:nvGraphicFramePr>
        <p:xfrm>
          <a:off x="264200" y="73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{B5EA8059-60A9-4233-B5E5-F052AB19566F}</a:tableStyleId>
              </a:tblPr>
              <a:tblGrid>
                <a:gridCol w="3057150"/>
                <a:gridCol w="3229500"/>
                <a:gridCol w="2437100"/>
              </a:tblGrid>
              <a:tr h="432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REQUIREMENTS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PRICE (RUPEES)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1148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</a:rPr>
                        <a:t>HARDWARE: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Arduino UNO 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Arduino Ethernet shield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Relay Switches(Per cost 150)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Connecting Wires (1 Metre = Rs.15)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Rs.400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Rs.900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Rs.1500   (10*150)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Rs.150     (10*15 )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/>
                        <a:t>Rs.2950</a:t>
                      </a:r>
                      <a:endParaRPr b="1" sz="1800" u="none" cap="none" strike="noStrike"/>
                    </a:p>
                  </a:txBody>
                  <a:tcPr marT="91425" marB="91425" marR="91425" marL="91425"/>
                </a:tc>
              </a:tr>
              <a:tr h="782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CLOUD SERVER: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For a Small single Device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$20 Dollar per month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(Rs.1400)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For a large Devices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Rs.14,000(per month)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/>
                        <a:t>Rs.1,68,000</a:t>
                      </a:r>
                      <a:r>
                        <a:rPr lang="en" sz="1800" u="none" cap="none" strike="noStrike"/>
                        <a:t>(per year)</a:t>
                      </a:r>
                      <a:endParaRPr sz="1800" u="none" cap="none" strike="noStrike"/>
                    </a:p>
                  </a:txBody>
                  <a:tcPr marT="91425" marB="91425" marR="91425" marL="91425"/>
                </a:tc>
              </a:tr>
              <a:tr h="870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WEB DOMAIN:</a:t>
                      </a:r>
                      <a:endParaRPr b="1"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RS.150 per month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Rs.1800   (12*150)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(for a year)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/>
                        <a:t> Rs.1800</a:t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(per year)</a:t>
                      </a:r>
                      <a:endParaRPr sz="1800" u="none" cap="none" strike="noStrike"/>
                    </a:p>
                  </a:txBody>
                  <a:tcPr marT="91425" marB="91425" marR="91425" marL="91425"/>
                </a:tc>
              </a:tr>
              <a:tr h="472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" sz="2400" u="none" cap="none" strike="noStrike"/>
                        <a:t>GRAND TOTAL</a:t>
                      </a:r>
                      <a:endParaRPr b="1" sz="2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" sz="3000" u="none" cap="none" strike="noStrike"/>
                        <a:t> Rs.1,72,750</a:t>
                      </a:r>
                      <a:endParaRPr sz="30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1204950" y="0"/>
            <a:ext cx="67341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i="0" lang="en" sz="3600" u="none" cap="none" strike="noStrike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IOT THROUGH TUNNELING</a:t>
            </a:r>
            <a:endParaRPr b="1" i="0" sz="3600" u="none" cap="none" strike="noStrike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74" name="Google Shape;74;p16"/>
          <p:cNvGraphicFramePr/>
          <p:nvPr/>
        </p:nvGraphicFramePr>
        <p:xfrm>
          <a:off x="952500" y="873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{B5EA8059-60A9-4233-B5E5-F052AB19566F}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REQUIREMENTS</a:t>
                      </a:r>
                      <a:endParaRPr b="1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PRICE (RS)</a:t>
                      </a:r>
                      <a:endParaRPr b="1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COST</a:t>
                      </a:r>
                      <a:endParaRPr b="1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</a:rPr>
                        <a:t>Arduino UNO </a:t>
                      </a:r>
                      <a:endParaRPr sz="1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  1*400</a:t>
                      </a:r>
                      <a:endParaRPr sz="1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/>
                        <a:t>RS.400</a:t>
                      </a:r>
                      <a:endParaRPr b="1" sz="18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</a:rPr>
                        <a:t>Relay Switches(Per cost 150)</a:t>
                      </a:r>
                      <a:endParaRPr sz="1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</a:rPr>
                        <a:t> 10*150</a:t>
                      </a:r>
                      <a:endParaRPr sz="1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/>
                        <a:t>RS.1500</a:t>
                      </a:r>
                      <a:endParaRPr b="1" sz="18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</a:rPr>
                        <a:t>Connecting Wires (1 Metre = Rs.15)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</a:rPr>
                        <a:t> 20*15</a:t>
                      </a:r>
                      <a:endParaRPr sz="1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/>
                        <a:t>Rs.300</a:t>
                      </a:r>
                      <a:endParaRPr b="1" sz="18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GRAND TOTAL: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 u="none" cap="none" strike="noStrike"/>
                        <a:t>Rs.2,200</a:t>
                      </a:r>
                      <a:endParaRPr sz="2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