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807C8C-FD6B-40E5-B464-CA52454E4AD8}" v="289" dt="2024-04-05T10:35:10.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abhijatt/association-rule-learning-apriori-market-baske" TargetMode="External"/><Relationship Id="rId2" Type="http://schemas.openxmlformats.org/officeDocument/2006/relationships/hyperlink" Target="https://youtu.be/GsfT2sv_zCo?si=0EVj_f90LyOWyQT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a:cs typeface="Arial"/>
              </a:rPr>
              <a:t>Markect</a:t>
            </a:r>
            <a:r>
              <a:rPr lang="en-US" b="1" dirty="0">
                <a:solidFill>
                  <a:schemeClr val="accent1"/>
                </a:solidFill>
                <a:latin typeface="Arial"/>
                <a:cs typeface="Arial"/>
              </a:rPr>
              <a:t> basket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Student Name- </a:t>
            </a:r>
            <a:r>
              <a:rPr lang="en-US" sz="2000" b="1" dirty="0" err="1">
                <a:solidFill>
                  <a:schemeClr val="accent1">
                    <a:lumMod val="75000"/>
                  </a:schemeClr>
                </a:solidFill>
                <a:latin typeface="Arial"/>
                <a:cs typeface="Arial"/>
              </a:rPr>
              <a:t>santhosh</a:t>
            </a:r>
            <a:r>
              <a:rPr lang="en-US" sz="2000" b="1" dirty="0">
                <a:solidFill>
                  <a:schemeClr val="accent1">
                    <a:lumMod val="75000"/>
                  </a:schemeClr>
                </a:solidFill>
                <a:latin typeface="Arial"/>
                <a:cs typeface="Arial"/>
              </a:rPr>
              <a:t> M- university college of engineering </a:t>
            </a:r>
            <a:r>
              <a:rPr lang="en-US" sz="2000" b="1" dirty="0" err="1">
                <a:solidFill>
                  <a:schemeClr val="accent1">
                    <a:lumMod val="75000"/>
                  </a:schemeClr>
                </a:solidFill>
                <a:latin typeface="Arial"/>
                <a:cs typeface="Arial"/>
              </a:rPr>
              <a:t>kancheepuram</a:t>
            </a:r>
            <a:r>
              <a:rPr lang="en-US" sz="2000" b="1" dirty="0">
                <a:solidFill>
                  <a:schemeClr val="accent1">
                    <a:lumMod val="75000"/>
                  </a:schemeClr>
                </a:solidFill>
                <a:latin typeface="Arial"/>
                <a:cs typeface="Arial"/>
              </a:rPr>
              <a:t>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56B73B9-6196-C987-9872-6F8E623AF189}"/>
              </a:ext>
            </a:extLst>
          </p:cNvPr>
          <p:cNvSpPr txBox="1"/>
          <p:nvPr/>
        </p:nvSpPr>
        <p:spPr>
          <a:xfrm>
            <a:off x="566058" y="1600200"/>
            <a:ext cx="105264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a:t>Advanced Analytics Techniques</a:t>
            </a:r>
            <a:r>
              <a:rPr lang="en-US"/>
              <a:t>: Implementing more advanced analytics techniques such as machine learning algorithms, deep learning models, or hybrid approaches to uncover complex patterns and associations in transaction data.</a:t>
            </a:r>
          </a:p>
          <a:p>
            <a:pPr marL="228600" indent="-228600">
              <a:buFont typeface=""/>
              <a:buAutoNum type="arabicPeriod"/>
            </a:pPr>
            <a:r>
              <a:rPr lang="en-US" b="1"/>
              <a:t>Real-Time Analysis</a:t>
            </a:r>
            <a:r>
              <a:rPr lang="en-US"/>
              <a:t>: Developing real-time market basket analysis systems that can analyze transactions as they occur, enabling retailers to provide personalized recommendations and promotions in real-time.</a:t>
            </a:r>
          </a:p>
          <a:p>
            <a:pPr marL="228600" indent="-228600">
              <a:buFont typeface=""/>
              <a:buAutoNum type="arabicPeriod"/>
            </a:pPr>
            <a:r>
              <a:rPr lang="en-US" b="1"/>
              <a:t>Integration with Customer Data</a:t>
            </a:r>
            <a:r>
              <a:rPr lang="en-US"/>
              <a:t>: Integrating market basket analysis with customer demographic and behavioral data to segment customers more effectively and tailor promotions and recommendations to individual preferences.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hlinkClick r:id="rId2"/>
              </a:rPr>
              <a:t>https://youtu.be/GsfT2sv_zCo?si=0EVj_f90LyOWyQT1</a:t>
            </a:r>
            <a:endParaRPr lang="en-IN" sz="2400" dirty="0">
              <a:ea typeface="+mn-lt"/>
              <a:cs typeface="+mn-lt"/>
            </a:endParaRPr>
          </a:p>
          <a:p>
            <a:pPr marL="305435" indent="-305435"/>
            <a:r>
              <a:rPr lang="en-IN" sz="2400" dirty="0">
                <a:ea typeface="+mn-lt"/>
                <a:cs typeface="+mn-lt"/>
                <a:hlinkClick r:id="rId3"/>
              </a:rPr>
              <a:t>Association Rule Learning : Apriori - Market Baske (kaggle.com)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dirty="0">
                <a:ea typeface="+mn-lt"/>
                <a:cs typeface="+mn-lt"/>
              </a:rPr>
              <a:t>Given a transactional dataset containing records of items purchased by customers, the objective is to identify frequent item sets and association rules that reveal meaningful patterns in customer purchasing </a:t>
            </a:r>
            <a:r>
              <a:rPr lang="en-IN" dirty="0" err="1">
                <a:ea typeface="+mn-lt"/>
                <a:cs typeface="+mn-lt"/>
              </a:rPr>
              <a:t>behavior</a:t>
            </a:r>
            <a:r>
              <a:rPr lang="en-IN" dirty="0">
                <a:ea typeface="+mn-lt"/>
                <a:cs typeface="+mn-lt"/>
              </a:rPr>
              <a:t>. These patterns can assist retailers in making informed decisions regarding product assortment, pricing strategies, promotional activities, and overall store layout to enhance customer experience and increase sales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4080949"/>
            <a:ext cx="11613485" cy="5563973"/>
          </a:xfrm>
        </p:spPr>
        <p:txBody>
          <a:bodyPr vert="horz" lIns="91440" tIns="45720" rIns="91440" bIns="45720" rtlCol="0" anchor="ctr">
            <a:noAutofit/>
          </a:bodyPr>
          <a:lstStyle/>
          <a:p>
            <a:pPr marL="305435" indent="-305435"/>
            <a:r>
              <a:rPr lang="en-US" dirty="0"/>
              <a:t>this solution framework enables retailers to uncover meaningful patterns in customer purchasing behavior and derive actionable insights to optimize various aspects of their business operations, such as product placement, marketing strategies, and overall customer satisfaction.</a:t>
            </a:r>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solidFill>
                <a:srgbClr val="FFFFFF"/>
              </a:solidFill>
              <a:latin typeface="Söhne"/>
              <a:ea typeface="Söhne"/>
              <a:cs typeface="Söhne"/>
            </a:endParaRPr>
          </a:p>
          <a:p>
            <a:pPr marL="305435" indent="-305435"/>
            <a:endParaRPr lang="en-US">
              <a:solidFill>
                <a:srgbClr val="FFFFFF"/>
              </a:solidFill>
              <a:latin typeface="Söhne"/>
              <a:ea typeface="Söhne"/>
              <a:cs typeface="Söhne"/>
            </a:endParaRPr>
          </a:p>
          <a:p>
            <a:pPr marL="305435" indent="-305435"/>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Building the proposed solution requires combination of data processing ,feature engineering ,data visualization</a:t>
            </a:r>
            <a:endParaRPr lang="en-US" sz="1800" dirty="0">
              <a:solidFill>
                <a:srgbClr val="000000"/>
              </a:solidFill>
            </a:endParaRPr>
          </a:p>
          <a:p>
            <a:pPr marL="0" indent="0">
              <a:buNone/>
            </a:pPr>
            <a:r>
              <a:rPr lang="en-IN" sz="1800" b="1" dirty="0">
                <a:solidFill>
                  <a:srgbClr val="0F0F0F"/>
                </a:solidFill>
              </a:rPr>
              <a:t>System requirements:</a:t>
            </a:r>
            <a:endParaRPr lang="en-US" sz="1800" dirty="0">
              <a:solidFill>
                <a:srgbClr val="000000"/>
              </a:solidFill>
            </a:endParaRPr>
          </a:p>
          <a:p>
            <a:pPr marL="0" indent="0">
              <a:buNone/>
            </a:pPr>
            <a:r>
              <a:rPr lang="en-IN" sz="1800" b="1" dirty="0">
                <a:solidFill>
                  <a:srgbClr val="0F0F0F"/>
                </a:solidFill>
              </a:rPr>
              <a:t>Hardware requirements:</a:t>
            </a:r>
            <a:endParaRPr lang="en-US" sz="1800" dirty="0">
              <a:solidFill>
                <a:srgbClr val="000000"/>
              </a:solidFill>
            </a:endParaRPr>
          </a:p>
          <a:p>
            <a:pPr marL="305435" indent="-305435">
              <a:buFont typeface="'Wingdings 2',Sans-Serif"/>
              <a:buChar char=""/>
            </a:pPr>
            <a:r>
              <a:rPr lang="en-IN" sz="1800" b="1" dirty="0">
                <a:solidFill>
                  <a:srgbClr val="0F0F0F"/>
                </a:solidFill>
              </a:rPr>
              <a:t>Processor (CPU)</a:t>
            </a:r>
            <a:r>
              <a:rPr lang="en-IN" sz="1800" dirty="0">
                <a:solidFill>
                  <a:srgbClr val="0F0F0F"/>
                </a:solidFill>
              </a:rPr>
              <a:t>:</a:t>
            </a:r>
            <a:endParaRPr lang="en-IN" sz="1800" dirty="0">
              <a:solidFill>
                <a:srgbClr val="000000"/>
              </a:solidFill>
            </a:endParaRPr>
          </a:p>
          <a:p>
            <a:pPr marL="629920" lvl="1" indent="-305435">
              <a:buFont typeface="'Wingdings 2',Sans-Serif"/>
              <a:buChar char=""/>
            </a:pPr>
            <a:r>
              <a:rPr lang="en-IN" sz="1800" dirty="0">
                <a:solidFill>
                  <a:srgbClr val="0F0F0F"/>
                </a:solidFill>
              </a:rPr>
              <a:t>A multi-core processor is recommended, especially for handling large datasets and complex computations.</a:t>
            </a:r>
            <a:endParaRPr lang="en-IN" sz="1800" dirty="0">
              <a:solidFill>
                <a:srgbClr val="000000"/>
              </a:solidFill>
            </a:endParaRPr>
          </a:p>
          <a:p>
            <a:pPr marL="0" indent="0">
              <a:buNone/>
            </a:pPr>
            <a:r>
              <a:rPr lang="en-US" b="1" dirty="0">
                <a:solidFill>
                  <a:srgbClr val="404040"/>
                </a:solidFill>
              </a:rPr>
              <a:t>Software requirement :</a:t>
            </a:r>
            <a:endParaRPr lang="en-US" dirty="0">
              <a:solidFill>
                <a:srgbClr val="000000"/>
              </a:solidFill>
            </a:endParaRPr>
          </a:p>
          <a:p>
            <a:pPr marL="305435" indent="-305435">
              <a:buFont typeface="'Wingdings 2',Sans-Serif"/>
              <a:buChar char=""/>
            </a:pPr>
            <a:r>
              <a:rPr lang="en-US" dirty="0">
                <a:solidFill>
                  <a:srgbClr val="404040"/>
                </a:solidFill>
              </a:rPr>
              <a:t>An </a:t>
            </a:r>
            <a:r>
              <a:rPr lang="en-US" dirty="0" err="1">
                <a:solidFill>
                  <a:srgbClr val="404040"/>
                </a:solidFill>
              </a:rPr>
              <a:t>os</a:t>
            </a:r>
            <a:r>
              <a:rPr lang="en-US" dirty="0">
                <a:solidFill>
                  <a:srgbClr val="404040"/>
                </a:solidFill>
              </a:rPr>
              <a:t> </a:t>
            </a:r>
            <a:r>
              <a:rPr lang="en-US" dirty="0" err="1">
                <a:solidFill>
                  <a:srgbClr val="404040"/>
                </a:solidFill>
              </a:rPr>
              <a:t>compatable</a:t>
            </a:r>
            <a:r>
              <a:rPr lang="en-US" dirty="0">
                <a:solidFill>
                  <a:srgbClr val="404040"/>
                </a:solidFill>
              </a:rPr>
              <a:t> with the project to run it smooth (windows ,mac ,</a:t>
            </a:r>
            <a:r>
              <a:rPr lang="en-US" dirty="0" err="1">
                <a:solidFill>
                  <a:srgbClr val="404040"/>
                </a:solidFill>
              </a:rPr>
              <a:t>linux</a:t>
            </a:r>
            <a:r>
              <a:rPr lang="en-US" dirty="0">
                <a:solidFill>
                  <a:srgbClr val="404040"/>
                </a:solidFill>
              </a:rPr>
              <a:t>)</a:t>
            </a:r>
            <a:endParaRPr lang="en-US" dirty="0">
              <a:solidFill>
                <a:srgbClr val="000000"/>
              </a:solidFill>
            </a:endParaRPr>
          </a:p>
          <a:p>
            <a:pPr marL="0" indent="0">
              <a:buNone/>
            </a:pPr>
            <a:endParaRPr lang="en-IN" sz="1800" dirty="0">
              <a:solidFill>
                <a:srgbClr val="000000"/>
              </a:solidFill>
            </a:endParaRPr>
          </a:p>
          <a:p>
            <a:pPr marL="0" indent="0">
              <a:buNone/>
            </a:pPr>
            <a:endParaRPr lang="en-IN" sz="1800" dirty="0">
              <a:solidFill>
                <a:srgbClr val="000000"/>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F18B-9287-578D-A779-32434EF92FBF}"/>
              </a:ext>
            </a:extLst>
          </p:cNvPr>
          <p:cNvSpPr>
            <a:spLocks noGrp="1"/>
          </p:cNvSpPr>
          <p:nvPr>
            <p:ph type="title"/>
          </p:nvPr>
        </p:nvSpPr>
        <p:spPr/>
        <p:txBody>
          <a:bodyPr>
            <a:normAutofit fontScale="90000"/>
          </a:bodyPr>
          <a:lstStyle/>
          <a:p>
            <a:r>
              <a:rPr lang="en-US" sz="4000" b="1" dirty="0">
                <a:solidFill>
                  <a:schemeClr val="accent1"/>
                </a:solidFill>
                <a:latin typeface="Arial"/>
                <a:ea typeface="+mj-lt"/>
                <a:cs typeface="Arial"/>
              </a:rPr>
              <a:t>System</a:t>
            </a:r>
            <a:r>
              <a:rPr lang="en-US" sz="4000" b="1" dirty="0">
                <a:solidFill>
                  <a:schemeClr val="accent1"/>
                </a:solidFill>
                <a:latin typeface="Arial"/>
                <a:cs typeface="Arial"/>
              </a:rPr>
              <a:t> </a:t>
            </a:r>
            <a:r>
              <a:rPr lang="en-US" dirty="0"/>
              <a:t> </a:t>
            </a:r>
            <a:r>
              <a:rPr lang="en-US" sz="4400" b="1" dirty="0">
                <a:solidFill>
                  <a:schemeClr val="accent1"/>
                </a:solidFill>
                <a:latin typeface="Arial"/>
                <a:ea typeface="+mj-lt"/>
                <a:cs typeface="Arial"/>
              </a:rPr>
              <a:t>approach</a:t>
            </a:r>
          </a:p>
        </p:txBody>
      </p:sp>
      <p:sp>
        <p:nvSpPr>
          <p:cNvPr id="3" name="Content Placeholder 2">
            <a:extLst>
              <a:ext uri="{FF2B5EF4-FFF2-40B4-BE49-F238E27FC236}">
                <a16:creationId xmlns:a16="http://schemas.microsoft.com/office/drawing/2014/main" id="{3F0743F0-1076-B7AA-7F4A-8C4738AFFAC4}"/>
              </a:ext>
            </a:extLst>
          </p:cNvPr>
          <p:cNvSpPr>
            <a:spLocks noGrp="1"/>
          </p:cNvSpPr>
          <p:nvPr>
            <p:ph idx="1"/>
          </p:nvPr>
        </p:nvSpPr>
        <p:spPr/>
        <p:txBody>
          <a:bodyPr/>
          <a:lstStyle/>
          <a:p>
            <a:pPr marL="305435" indent="-305435"/>
            <a:r>
              <a:rPr lang="en-US" b="1" dirty="0"/>
              <a:t>Library requirement:</a:t>
            </a:r>
            <a:endParaRPr lang="en-US" dirty="0">
              <a:solidFill>
                <a:srgbClr val="000000"/>
              </a:solidFill>
            </a:endParaRPr>
          </a:p>
          <a:p>
            <a:pPr marL="342900" indent="-342900"/>
            <a:r>
              <a:rPr lang="en-US" b="1" dirty="0"/>
              <a:t>Data processing and analysis:</a:t>
            </a:r>
            <a:endParaRPr lang="en-US" dirty="0">
              <a:solidFill>
                <a:srgbClr val="000000"/>
              </a:solidFill>
            </a:endParaRPr>
          </a:p>
          <a:p>
            <a:pPr marL="305435" indent="-305435"/>
            <a:r>
              <a:rPr lang="en-US" b="1" dirty="0"/>
              <a:t>             </a:t>
            </a:r>
            <a:r>
              <a:rPr lang="en-US" dirty="0"/>
              <a:t>Pandas ,</a:t>
            </a:r>
            <a:r>
              <a:rPr lang="en-US" dirty="0" err="1">
                <a:latin typeface="Consolas"/>
              </a:rPr>
              <a:t>apyori</a:t>
            </a:r>
            <a:endParaRPr lang="en-US" dirty="0" err="1"/>
          </a:p>
          <a:p>
            <a:pPr marL="305435" indent="-305435"/>
            <a:r>
              <a:rPr lang="en-US" b="1" dirty="0"/>
              <a:t>Data visualization: </a:t>
            </a:r>
            <a:endParaRPr lang="en-US" dirty="0">
              <a:solidFill>
                <a:srgbClr val="000000"/>
              </a:solidFill>
            </a:endParaRPr>
          </a:p>
          <a:p>
            <a:pPr marL="305435" indent="-305435"/>
            <a:r>
              <a:rPr lang="en-US" dirty="0"/>
              <a:t>       Matplotlib , seaborn </a:t>
            </a:r>
            <a:endParaRPr lang="en-US" dirty="0">
              <a:solidFill>
                <a:srgbClr val="000000"/>
              </a:solidFill>
            </a:endParaRPr>
          </a:p>
          <a:p>
            <a:pPr marL="305435" indent="-305435"/>
            <a:endParaRPr lang="en-US" dirty="0">
              <a:solidFill>
                <a:srgbClr val="000000"/>
              </a:solidFill>
            </a:endParaRPr>
          </a:p>
          <a:p>
            <a:pPr marL="305435" indent="-305435"/>
            <a:endParaRPr lang="en-US" dirty="0">
              <a:solidFill>
                <a:srgbClr val="000000"/>
              </a:solidFill>
            </a:endParaRPr>
          </a:p>
          <a:p>
            <a:pPr marL="305435" indent="-305435"/>
            <a:endParaRPr lang="en-US" dirty="0">
              <a:solidFill>
                <a:srgbClr val="000000"/>
              </a:solidFill>
            </a:endParaRPr>
          </a:p>
          <a:p>
            <a:pPr marL="305435" indent="-305435"/>
            <a:endParaRPr lang="en-US" dirty="0"/>
          </a:p>
        </p:txBody>
      </p:sp>
    </p:spTree>
    <p:extLst>
      <p:ext uri="{BB962C8B-B14F-4D97-AF65-F5344CB8AC3E}">
        <p14:creationId xmlns:p14="http://schemas.microsoft.com/office/powerpoint/2010/main" val="205227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b="1" dirty="0">
                <a:ea typeface="+mn-lt"/>
                <a:cs typeface="+mn-lt"/>
              </a:rPr>
              <a:t>Data Preprocessing</a:t>
            </a:r>
            <a:r>
              <a:rPr lang="en-IN" dirty="0">
                <a:ea typeface="+mn-lt"/>
                <a:cs typeface="+mn-lt"/>
              </a:rPr>
              <a:t>:</a:t>
            </a:r>
            <a:endParaRPr lang="en-IN" dirty="0"/>
          </a:p>
          <a:p>
            <a:pPr marL="629920" lvl="1" indent="-305435"/>
            <a:r>
              <a:rPr lang="en-IN" dirty="0">
                <a:ea typeface="+mn-lt"/>
                <a:cs typeface="+mn-lt"/>
              </a:rPr>
              <a:t>Read the transactional dataset containing records of items purchased by customers.</a:t>
            </a:r>
            <a:endParaRPr lang="en-IN" dirty="0"/>
          </a:p>
          <a:p>
            <a:pPr marL="305435" indent="-305435"/>
            <a:r>
              <a:rPr lang="en-IN" b="1" dirty="0">
                <a:ea typeface="+mn-lt"/>
                <a:cs typeface="+mn-lt"/>
              </a:rPr>
              <a:t>Generate Candidate </a:t>
            </a:r>
            <a:r>
              <a:rPr lang="en-IN" b="1" dirty="0" err="1">
                <a:ea typeface="+mn-lt"/>
                <a:cs typeface="+mn-lt"/>
              </a:rPr>
              <a:t>Itemsets</a:t>
            </a:r>
            <a:r>
              <a:rPr lang="en-IN" dirty="0">
                <a:ea typeface="+mn-lt"/>
                <a:cs typeface="+mn-lt"/>
              </a:rPr>
              <a:t>:</a:t>
            </a:r>
            <a:endParaRPr lang="en-IN" dirty="0"/>
          </a:p>
          <a:p>
            <a:pPr marL="629920" lvl="1" indent="-305435"/>
            <a:r>
              <a:rPr lang="en-IN" dirty="0">
                <a:ea typeface="+mn-lt"/>
                <a:cs typeface="+mn-lt"/>
              </a:rPr>
              <a:t>Scan the dataset to identify unique items and their counts.</a:t>
            </a:r>
            <a:endParaRPr lang="en-IN" dirty="0"/>
          </a:p>
          <a:p>
            <a:pPr marL="629920" lvl="1" indent="-305435"/>
            <a:r>
              <a:rPr lang="en-IN" dirty="0">
                <a:ea typeface="+mn-lt"/>
                <a:cs typeface="+mn-lt"/>
              </a:rPr>
              <a:t>Filter out infrequent items that do not meet the minimum support threshold.</a:t>
            </a:r>
            <a:endParaRPr lang="en-IN" dirty="0"/>
          </a:p>
          <a:p>
            <a:pPr marL="629920" lvl="1" indent="-305435"/>
            <a:r>
              <a:rPr lang="en-IN" dirty="0">
                <a:ea typeface="+mn-lt"/>
                <a:cs typeface="+mn-lt"/>
              </a:rPr>
              <a:t>Create initial candidate </a:t>
            </a:r>
            <a:r>
              <a:rPr lang="en-IN" dirty="0" err="1">
                <a:ea typeface="+mn-lt"/>
                <a:cs typeface="+mn-lt"/>
              </a:rPr>
              <a:t>itemsets</a:t>
            </a:r>
            <a:r>
              <a:rPr lang="en-IN" dirty="0">
                <a:ea typeface="+mn-lt"/>
                <a:cs typeface="+mn-lt"/>
              </a:rPr>
              <a:t> consisting of single items.</a:t>
            </a:r>
            <a:endParaRPr lang="en-IN" dirty="0"/>
          </a:p>
          <a:p>
            <a:pPr marL="305435" indent="-305435"/>
            <a:r>
              <a:rPr lang="en-IN" b="1" dirty="0">
                <a:ea typeface="+mn-lt"/>
                <a:cs typeface="+mn-lt"/>
              </a:rPr>
              <a:t>Results Interpretation</a:t>
            </a:r>
            <a:r>
              <a:rPr lang="en-IN" dirty="0">
                <a:ea typeface="+mn-lt"/>
                <a:cs typeface="+mn-lt"/>
              </a:rPr>
              <a:t>:</a:t>
            </a:r>
            <a:endParaRPr lang="en-IN" dirty="0"/>
          </a:p>
          <a:p>
            <a:pPr marL="629920" lvl="1" indent="-305435"/>
            <a:r>
              <a:rPr lang="en-IN" dirty="0">
                <a:ea typeface="+mn-lt"/>
                <a:cs typeface="+mn-lt"/>
              </a:rPr>
              <a:t>Extract relevant information from the frequent </a:t>
            </a:r>
            <a:r>
              <a:rPr lang="en-IN" dirty="0" err="1">
                <a:ea typeface="+mn-lt"/>
                <a:cs typeface="+mn-lt"/>
              </a:rPr>
              <a:t>itemsets</a:t>
            </a:r>
            <a:r>
              <a:rPr lang="en-IN" dirty="0">
                <a:ea typeface="+mn-lt"/>
                <a:cs typeface="+mn-lt"/>
              </a:rPr>
              <a:t> and association rules, such as </a:t>
            </a:r>
            <a:r>
              <a:rPr lang="en-IN" dirty="0" err="1">
                <a:ea typeface="+mn-lt"/>
                <a:cs typeface="+mn-lt"/>
              </a:rPr>
              <a:t>itemsets</a:t>
            </a:r>
            <a:r>
              <a:rPr lang="en-IN" dirty="0">
                <a:ea typeface="+mn-lt"/>
                <a:cs typeface="+mn-lt"/>
              </a:rPr>
              <a:t>, support, confidence, and lift.</a:t>
            </a:r>
            <a:endParaRPr lang="en-IN" dirty="0"/>
          </a:p>
          <a:p>
            <a:pPr marL="629920" lvl="1" indent="-305435"/>
            <a:r>
              <a:rPr lang="en-IN" dirty="0">
                <a:ea typeface="+mn-lt"/>
                <a:cs typeface="+mn-lt"/>
              </a:rPr>
              <a:t>Organize the results into a structured format (e.g., </a:t>
            </a:r>
            <a:r>
              <a:rPr lang="en-IN" dirty="0" err="1">
                <a:ea typeface="+mn-lt"/>
                <a:cs typeface="+mn-lt"/>
              </a:rPr>
              <a:t>DataFrame</a:t>
            </a:r>
            <a:r>
              <a:rPr lang="en-IN" dirty="0">
                <a:ea typeface="+mn-lt"/>
                <a:cs typeface="+mn-lt"/>
              </a:rPr>
              <a:t>) for easy interpretation.</a:t>
            </a:r>
            <a:endParaRPr lang="en-IN" dirty="0"/>
          </a:p>
          <a:p>
            <a:pPr marL="305435" indent="-305435"/>
            <a:r>
              <a:rPr lang="en-IN" b="1" dirty="0">
                <a:ea typeface="+mn-lt"/>
                <a:cs typeface="+mn-lt"/>
              </a:rPr>
              <a:t>Visualization</a:t>
            </a:r>
            <a:r>
              <a:rPr lang="en-IN" dirty="0">
                <a:ea typeface="+mn-lt"/>
                <a:cs typeface="+mn-lt"/>
              </a:rPr>
              <a:t> (Optional):</a:t>
            </a:r>
            <a:endParaRPr lang="en-IN" dirty="0"/>
          </a:p>
          <a:p>
            <a:pPr marL="629920" lvl="1" indent="-305435"/>
            <a:r>
              <a:rPr lang="en-IN" dirty="0">
                <a:ea typeface="+mn-lt"/>
                <a:cs typeface="+mn-lt"/>
              </a:rPr>
              <a:t>Visualize the frequent </a:t>
            </a:r>
            <a:r>
              <a:rPr lang="en-IN" dirty="0" err="1">
                <a:ea typeface="+mn-lt"/>
                <a:cs typeface="+mn-lt"/>
              </a:rPr>
              <a:t>itemsets</a:t>
            </a:r>
            <a:r>
              <a:rPr lang="en-IN" dirty="0">
                <a:ea typeface="+mn-lt"/>
                <a:cs typeface="+mn-lt"/>
              </a:rPr>
              <a:t>, association rules, or key findings using appropriate plots or graphs.</a:t>
            </a:r>
            <a:endParaRPr lang="en-IN" dirty="0"/>
          </a:p>
          <a:p>
            <a:pPr marL="629920" lvl="1" indent="-305435"/>
            <a:r>
              <a:rPr lang="en-IN" dirty="0">
                <a:ea typeface="+mn-lt"/>
                <a:cs typeface="+mn-lt"/>
              </a:rPr>
              <a:t>This step can help stakeholders gain insights more intuitively and effectively.</a:t>
            </a:r>
            <a:endParaRPr lang="en-IN" dirty="0"/>
          </a:p>
          <a:p>
            <a:pPr marL="305435" indent="-305435"/>
            <a:r>
              <a:rPr lang="en-IN" b="1" dirty="0">
                <a:ea typeface="+mn-lt"/>
                <a:cs typeface="+mn-lt"/>
              </a:rPr>
              <a:t>Presentation of Findings</a:t>
            </a:r>
            <a:r>
              <a:rPr lang="en-IN" dirty="0">
                <a:ea typeface="+mn-lt"/>
                <a:cs typeface="+mn-lt"/>
              </a:rPr>
              <a:t>:</a:t>
            </a:r>
            <a:endParaRPr lang="en-IN" dirty="0"/>
          </a:p>
          <a:p>
            <a:pPr marL="629920" lvl="1" indent="-305435"/>
            <a:r>
              <a:rPr lang="en-IN" dirty="0">
                <a:ea typeface="+mn-lt"/>
                <a:cs typeface="+mn-lt"/>
              </a:rPr>
              <a:t>Communicate the discovered patterns, frequent </a:t>
            </a:r>
            <a:r>
              <a:rPr lang="en-IN" dirty="0" err="1">
                <a:ea typeface="+mn-lt"/>
                <a:cs typeface="+mn-lt"/>
              </a:rPr>
              <a:t>itemsets</a:t>
            </a:r>
            <a:r>
              <a:rPr lang="en-IN" dirty="0">
                <a:ea typeface="+mn-lt"/>
                <a:cs typeface="+mn-lt"/>
              </a:rPr>
              <a:t>, and association rules to relevant stakeholders.</a:t>
            </a:r>
            <a:endParaRPr lang="en-IN" dirty="0"/>
          </a:p>
          <a:p>
            <a:pPr marL="629920" lvl="1" indent="-305435"/>
            <a:r>
              <a:rPr lang="en-IN" dirty="0">
                <a:ea typeface="+mn-lt"/>
                <a:cs typeface="+mn-lt"/>
              </a:rPr>
              <a:t>Provide actionable insights and recommendations based on the analysis results to assist retailers in making informed decisions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graph&#10;&#10;Description automatically generated">
            <a:extLst>
              <a:ext uri="{FF2B5EF4-FFF2-40B4-BE49-F238E27FC236}">
                <a16:creationId xmlns:a16="http://schemas.microsoft.com/office/drawing/2014/main" id="{978572B4-4574-9F8A-15DC-67E279342749}"/>
              </a:ext>
            </a:extLst>
          </p:cNvPr>
          <p:cNvPicPr>
            <a:picLocks noGrp="1" noChangeAspect="1"/>
          </p:cNvPicPr>
          <p:nvPr>
            <p:ph idx="1"/>
          </p:nvPr>
        </p:nvPicPr>
        <p:blipFill rotWithShape="1">
          <a:blip r:embed="rId2"/>
          <a:srcRect l="-8036" t="85" b="-15169"/>
          <a:stretch/>
        </p:blipFill>
        <p:spPr>
          <a:xfrm>
            <a:off x="5355771" y="1461710"/>
            <a:ext cx="6433462" cy="3613730"/>
          </a:xfrm>
        </p:spPr>
      </p:pic>
      <p:pic>
        <p:nvPicPr>
          <p:cNvPr id="4" name="Picture 3" descr="A screenshot of a computer&#10;&#10;Description automatically generated">
            <a:extLst>
              <a:ext uri="{FF2B5EF4-FFF2-40B4-BE49-F238E27FC236}">
                <a16:creationId xmlns:a16="http://schemas.microsoft.com/office/drawing/2014/main" id="{76DA948B-B1D3-E71A-AB69-0E42B2B9701E}"/>
              </a:ext>
            </a:extLst>
          </p:cNvPr>
          <p:cNvPicPr>
            <a:picLocks noChangeAspect="1"/>
          </p:cNvPicPr>
          <p:nvPr/>
        </p:nvPicPr>
        <p:blipFill>
          <a:blip r:embed="rId3"/>
          <a:stretch>
            <a:fillRect/>
          </a:stretch>
        </p:blipFill>
        <p:spPr>
          <a:xfrm>
            <a:off x="5442" y="1464494"/>
            <a:ext cx="5029201" cy="31901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40045" y="1377706"/>
            <a:ext cx="11029615" cy="4956352"/>
          </a:xfrm>
        </p:spPr>
        <p:txBody>
          <a:bodyPr>
            <a:normAutofit fontScale="85000" lnSpcReduction="10000"/>
          </a:bodyPr>
          <a:lstStyle/>
          <a:p>
            <a:pPr marL="305435" indent="-305435"/>
            <a:r>
              <a:rPr lang="en-IN" sz="2000" b="1" dirty="0">
                <a:ea typeface="+mn-lt"/>
                <a:cs typeface="+mn-lt"/>
              </a:rPr>
              <a:t>Frequent </a:t>
            </a:r>
            <a:r>
              <a:rPr lang="en-IN" sz="2000" b="1" dirty="0" err="1">
                <a:ea typeface="+mn-lt"/>
                <a:cs typeface="+mn-lt"/>
              </a:rPr>
              <a:t>Itemsets</a:t>
            </a:r>
            <a:r>
              <a:rPr lang="en-IN" sz="2000" dirty="0">
                <a:ea typeface="+mn-lt"/>
                <a:cs typeface="+mn-lt"/>
              </a:rPr>
              <a:t>: We have identified sets of items that are frequently purchased together by customers. These frequent </a:t>
            </a:r>
            <a:r>
              <a:rPr lang="en-IN" sz="2000" dirty="0" err="1">
                <a:ea typeface="+mn-lt"/>
                <a:cs typeface="+mn-lt"/>
              </a:rPr>
              <a:t>itemsets</a:t>
            </a:r>
            <a:r>
              <a:rPr lang="en-IN" sz="2000" dirty="0">
                <a:ea typeface="+mn-lt"/>
                <a:cs typeface="+mn-lt"/>
              </a:rPr>
              <a:t> provide valuable insights into customer purchasing </a:t>
            </a:r>
            <a:r>
              <a:rPr lang="en-IN" sz="2000" dirty="0" err="1">
                <a:ea typeface="+mn-lt"/>
                <a:cs typeface="+mn-lt"/>
              </a:rPr>
              <a:t>behavior</a:t>
            </a:r>
            <a:r>
              <a:rPr lang="en-IN" sz="2000" dirty="0">
                <a:ea typeface="+mn-lt"/>
                <a:cs typeface="+mn-lt"/>
              </a:rPr>
              <a:t> and preferences.</a:t>
            </a:r>
            <a:endParaRPr lang="en-IN" sz="2000" dirty="0"/>
          </a:p>
          <a:p>
            <a:pPr marL="305435" indent="-305435"/>
            <a:r>
              <a:rPr lang="en-IN" sz="2000" b="1" dirty="0">
                <a:ea typeface="+mn-lt"/>
                <a:cs typeface="+mn-lt"/>
              </a:rPr>
              <a:t>Association Rules</a:t>
            </a:r>
            <a:r>
              <a:rPr lang="en-IN" sz="2000" dirty="0">
                <a:ea typeface="+mn-lt"/>
                <a:cs typeface="+mn-lt"/>
              </a:rPr>
              <a:t>: By </a:t>
            </a:r>
            <a:r>
              <a:rPr lang="en-IN" sz="2000" dirty="0" err="1">
                <a:ea typeface="+mn-lt"/>
                <a:cs typeface="+mn-lt"/>
              </a:rPr>
              <a:t>analyzing</a:t>
            </a:r>
            <a:r>
              <a:rPr lang="en-IN" sz="2000" dirty="0">
                <a:ea typeface="+mn-lt"/>
                <a:cs typeface="+mn-lt"/>
              </a:rPr>
              <a:t> the association rules generated from frequent </a:t>
            </a:r>
            <a:r>
              <a:rPr lang="en-IN" sz="2000" dirty="0" err="1">
                <a:ea typeface="+mn-lt"/>
                <a:cs typeface="+mn-lt"/>
              </a:rPr>
              <a:t>itemsets</a:t>
            </a:r>
            <a:r>
              <a:rPr lang="en-IN" sz="2000" dirty="0">
                <a:ea typeface="+mn-lt"/>
                <a:cs typeface="+mn-lt"/>
              </a:rPr>
              <a:t>, we have discovered interesting patterns and relationships between different products. These rules indicate the likelihood of one item being purchased given the presence of another item in the basket.</a:t>
            </a:r>
            <a:endParaRPr lang="en-IN" dirty="0"/>
          </a:p>
          <a:p>
            <a:pPr marL="305435" indent="-305435"/>
            <a:r>
              <a:rPr lang="en-IN" sz="2000" b="1" dirty="0">
                <a:ea typeface="+mn-lt"/>
                <a:cs typeface="+mn-lt"/>
              </a:rPr>
              <a:t>Support, Confidence, and Lift</a:t>
            </a:r>
            <a:r>
              <a:rPr lang="en-IN" sz="2000" dirty="0">
                <a:ea typeface="+mn-lt"/>
                <a:cs typeface="+mn-lt"/>
              </a:rPr>
              <a:t>: We have calculated support, confidence, and lift measures for each association rule. Support indicates the frequency of occurrence of a rule, confidence represents the probability of the consequent item being purchased given the antecedent item(s), and lift measures the strength of association between items.</a:t>
            </a:r>
            <a:endParaRPr lang="en-IN" dirty="0"/>
          </a:p>
          <a:p>
            <a:pPr marL="305435" indent="-305435"/>
            <a:r>
              <a:rPr lang="en-IN" sz="2000" b="1" dirty="0">
                <a:ea typeface="+mn-lt"/>
                <a:cs typeface="+mn-lt"/>
              </a:rPr>
              <a:t>Key Findings</a:t>
            </a:r>
            <a:r>
              <a:rPr lang="en-IN" sz="2000" dirty="0">
                <a:ea typeface="+mn-lt"/>
                <a:cs typeface="+mn-lt"/>
              </a:rPr>
              <a:t>: Through the analysis, we have uncovered significant associations between various products. For example, we found that customers who purchase baby cosmetics are highly likely to also buy beef, indicating a potential cross-promotion opportunity.</a:t>
            </a:r>
            <a:endParaRPr lang="en-IN" dirty="0"/>
          </a:p>
          <a:p>
            <a:pPr marL="305435" indent="-305435"/>
            <a:r>
              <a:rPr lang="en-IN" sz="2000" b="1" dirty="0">
                <a:ea typeface="+mn-lt"/>
                <a:cs typeface="+mn-lt"/>
              </a:rPr>
              <a:t>Insights for Retailers</a:t>
            </a:r>
            <a:r>
              <a:rPr lang="en-IN" sz="2000" dirty="0">
                <a:ea typeface="+mn-lt"/>
                <a:cs typeface="+mn-lt"/>
              </a:rPr>
              <a:t>: The insights gained from market basket analysis can help retailers improve their marketing strategies, optimize product placement, and enhance customer experience. By understanding which items are commonly purchased together, retailers can implement targeted promotions, bundle products, and optimize inventory management.</a:t>
            </a:r>
            <a:endParaRPr lang="en-IN"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Markect basket analysis</vt:lpstr>
      <vt:lpstr>OUTLINE</vt:lpstr>
      <vt:lpstr>Problem Statement</vt:lpstr>
      <vt:lpstr>Proposed Solution</vt:lpstr>
      <vt:lpstr>System  Approach</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Muthuvelan</cp:lastModifiedBy>
  <cp:revision>125</cp:revision>
  <dcterms:created xsi:type="dcterms:W3CDTF">2021-05-26T16:50:10Z</dcterms:created>
  <dcterms:modified xsi:type="dcterms:W3CDTF">2024-04-05T10:44:19Z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