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20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3" r:id="rId12"/>
    <p:sldId id="2146847065" r:id="rId13"/>
    <p:sldId id="2146847064" r:id="rId14"/>
    <p:sldId id="2146847066" r:id="rId15"/>
    <p:sldId id="2146847062" r:id="rId16"/>
    <p:sldId id="2146847061" r:id="rId17"/>
    <p:sldId id="2146847055" r:id="rId18"/>
    <p:sldId id="25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-598" y="-4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pPr/>
              <a:t>17-02-2025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pPr/>
              <a:t>2/17/2025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=""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=""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pPr/>
              <a:t>2/17/2025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=""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pPr/>
              <a:t>2/17/2025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=""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=""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pPr/>
              <a:t>2/17/2025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pPr/>
              <a:t>2/17/2025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=""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=""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pPr/>
              <a:t>2/17/2025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pPr/>
              <a:t>2/17/2025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pPr/>
              <a:t>2/17/2025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pPr/>
              <a:t>2/17/2025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pPr/>
              <a:t>2/17/2025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=""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=""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pPr/>
              <a:t>2/17/2025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pPr/>
              <a:t>2/17/2025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=""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anthoshram043/PixelVault-Image-Based-Encryption-Tool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b="1" u="sng" dirty="0" err="1" smtClean="0">
                <a:hlinkClick r:id="rId2"/>
              </a:rPr>
              <a:t>Pixel_Vault</a:t>
            </a:r>
            <a:r>
              <a:rPr lang="en-US" sz="2800" b="1" u="sng" dirty="0" smtClean="0">
                <a:hlinkClick r:id="rId2"/>
              </a:rPr>
              <a:t> – Image Based Encryption Tool</a:t>
            </a:r>
            <a:r>
              <a:rPr lang="en-US" sz="2800" b="1" u="sng" dirty="0" smtClean="0"/>
              <a:t/>
            </a:r>
            <a:br>
              <a:rPr lang="en-US" sz="2800" b="1" u="sng" dirty="0" smtClean="0"/>
            </a:br>
            <a:r>
              <a:rPr lang="en-US" sz="2800" b="1" u="sng" dirty="0" smtClean="0"/>
              <a:t>(secure data hiding in images using </a:t>
            </a:r>
            <a:r>
              <a:rPr lang="en-US" sz="2800" b="1" u="sng" dirty="0" err="1" smtClean="0"/>
              <a:t>steganography</a:t>
            </a:r>
            <a:r>
              <a:rPr lang="en-US" sz="2800" b="1" u="sng" dirty="0" smtClean="0"/>
              <a:t> )</a:t>
            </a:r>
            <a:endParaRPr lang="en-US" sz="28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  <a:endParaRPr lang="en-US" sz="32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Presented By</a:t>
            </a:r>
            <a:r>
              <a:rPr lang="en-US" sz="20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:</a:t>
            </a:r>
            <a:endParaRPr lang="en-US" sz="2000" b="1" dirty="0">
              <a:solidFill>
                <a:schemeClr val="accent5">
                  <a:lumMod val="60000"/>
                  <a:lumOff val="4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0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Student Name : </a:t>
            </a:r>
            <a:r>
              <a:rPr lang="en-US" sz="2000" b="1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J.Santhoshram</a:t>
            </a:r>
            <a:endParaRPr lang="en-US" sz="2000" b="1" dirty="0">
              <a:solidFill>
                <a:schemeClr val="accent5">
                  <a:lumMod val="60000"/>
                  <a:lumOff val="40000"/>
                </a:schemeClr>
              </a:solidFill>
              <a:latin typeface="Arial"/>
              <a:cs typeface="Arial"/>
            </a:endParaRPr>
          </a:p>
          <a:p>
            <a:r>
              <a:rPr lang="en-US" sz="20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College </a:t>
            </a:r>
            <a:r>
              <a:rPr lang="en-US" sz="20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Name &amp; Department : </a:t>
            </a:r>
            <a:r>
              <a:rPr lang="en-US" sz="20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Hindustan University &amp; CSE</a:t>
            </a:r>
            <a:endParaRPr lang="en-US" sz="2000" b="1" dirty="0">
              <a:solidFill>
                <a:schemeClr val="accent5">
                  <a:lumMod val="60000"/>
                  <a:lumOff val="40000"/>
                </a:schemeClr>
              </a:solidFill>
              <a:latin typeface="Arial"/>
              <a:cs typeface="Arial"/>
            </a:endParaRPr>
          </a:p>
          <a:p>
            <a:endParaRPr lang="en-US" sz="2000" b="1" dirty="0">
              <a:solidFill>
                <a:schemeClr val="accent5">
                  <a:lumMod val="60000"/>
                  <a:lumOff val="40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05D7125-AC62-752D-6E68-9EB88BCC6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81125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000" b="1" dirty="0" smtClean="0"/>
              <a:t>Output:</a:t>
            </a:r>
            <a:endParaRPr lang="en-IN" sz="2000" b="1" dirty="0"/>
          </a:p>
        </p:txBody>
      </p:sp>
      <p:pic>
        <p:nvPicPr>
          <p:cNvPr id="3080" name="Picture 8" descr="C:\Users\User\Pictures\Screenshots\Screenshot 2025-02-17 22291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0581" y="2018923"/>
            <a:ext cx="6079130" cy="3852249"/>
          </a:xfrm>
          <a:prstGeom prst="rect">
            <a:avLst/>
          </a:prstGeom>
          <a:noFill/>
        </p:spPr>
      </p:pic>
      <p:pic>
        <p:nvPicPr>
          <p:cNvPr id="3081" name="Picture 9" descr="C:\Users\User\Pictures\Screenshots\Screenshot 2025-02-17 222927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73146" y="2567035"/>
            <a:ext cx="4102225" cy="2511959"/>
          </a:xfrm>
          <a:prstGeom prst="rect">
            <a:avLst/>
          </a:prstGeom>
          <a:noFill/>
        </p:spPr>
      </p:pic>
      <p:sp>
        <p:nvSpPr>
          <p:cNvPr id="18" name="TextBox 17"/>
          <p:cNvSpPr txBox="1"/>
          <p:nvPr/>
        </p:nvSpPr>
        <p:spPr>
          <a:xfrm>
            <a:off x="6808206" y="3657600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→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xmlns="" val="20837152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05D7125-AC62-752D-6E68-9EB88BCC6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81125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000" b="1" dirty="0" smtClean="0"/>
              <a:t>Output:</a:t>
            </a:r>
            <a:endParaRPr lang="en-IN" sz="2000" b="1" dirty="0"/>
          </a:p>
        </p:txBody>
      </p:sp>
      <p:pic>
        <p:nvPicPr>
          <p:cNvPr id="4098" name="Picture 2" descr="C:\Users\User\Pictures\Screenshots\Screenshot 2025-02-17 22295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326" y="2984437"/>
            <a:ext cx="3130667" cy="1949701"/>
          </a:xfrm>
          <a:prstGeom prst="rect">
            <a:avLst/>
          </a:prstGeom>
          <a:noFill/>
        </p:spPr>
      </p:pic>
      <p:pic>
        <p:nvPicPr>
          <p:cNvPr id="4099" name="Picture 3" descr="C:\Users\User\Pictures\Screenshots\Screenshot 2025-02-17 223015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16605" y="2720446"/>
            <a:ext cx="3982133" cy="2912821"/>
          </a:xfrm>
          <a:prstGeom prst="rect">
            <a:avLst/>
          </a:prstGeom>
          <a:noFill/>
        </p:spPr>
      </p:pic>
      <p:pic>
        <p:nvPicPr>
          <p:cNvPr id="4100" name="Picture 4" descr="C:\Users\User\Pictures\Screenshots\Screenshot 2025-02-17 223028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677746" y="2756600"/>
            <a:ext cx="3232087" cy="2017826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3309043" y="3603279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→</a:t>
            </a:r>
            <a:endParaRPr lang="en-US" sz="32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7985159" y="3671180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→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xmlns="" val="20837152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This project successfully implements </a:t>
            </a:r>
            <a:r>
              <a:rPr lang="en-US" sz="2800" b="1" dirty="0" smtClean="0"/>
              <a:t>a simple yet powerful </a:t>
            </a:r>
            <a:r>
              <a:rPr lang="en-US" sz="2800" b="1" dirty="0" err="1" smtClean="0"/>
              <a:t>steganography</a:t>
            </a:r>
            <a:r>
              <a:rPr lang="en-US" sz="2800" b="1" dirty="0" smtClean="0"/>
              <a:t> tool</a:t>
            </a:r>
            <a:r>
              <a:rPr lang="en-US" sz="2800" dirty="0" smtClean="0"/>
              <a:t> that enables </a:t>
            </a:r>
            <a:r>
              <a:rPr lang="en-US" sz="2800" b="1" dirty="0" smtClean="0"/>
              <a:t>covert and password-protected communication</a:t>
            </a:r>
            <a:r>
              <a:rPr lang="en-US" sz="2800" dirty="0" smtClean="0"/>
              <a:t> through images. With an intuitive interface and strong security, it offers a </a:t>
            </a:r>
            <a:r>
              <a:rPr lang="en-US" sz="2800" b="1" dirty="0" smtClean="0"/>
              <a:t>reliable way to transmit sensitive data without raising suspicion.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42338823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smtClean="0"/>
              <a:t>https://github.com/Santhoshram043/Secure-data-hiding-in-images-using-Steganography.git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xmlns="" val="22306647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US" sz="2800" b="1" dirty="0" smtClean="0"/>
              <a:t>Mobile App Integration</a:t>
            </a:r>
            <a:r>
              <a:rPr lang="en-US" sz="2800" dirty="0" smtClean="0"/>
              <a:t> – Bringing </a:t>
            </a:r>
            <a:r>
              <a:rPr lang="en-US" sz="2800" dirty="0" err="1" smtClean="0"/>
              <a:t>steganography</a:t>
            </a:r>
            <a:r>
              <a:rPr lang="en-US" sz="2800" dirty="0" smtClean="0"/>
              <a:t> to </a:t>
            </a:r>
            <a:r>
              <a:rPr lang="en-US" sz="2800" dirty="0" err="1" smtClean="0"/>
              <a:t>smartphones</a:t>
            </a:r>
            <a:endParaRPr lang="en-US" sz="2800" dirty="0" smtClean="0"/>
          </a:p>
          <a:p>
            <a:pPr marL="305435" indent="-305435"/>
            <a:r>
              <a:rPr lang="en-US" sz="2800" b="1" dirty="0" smtClean="0"/>
              <a:t>Advanced Encryption Algorithms</a:t>
            </a:r>
            <a:r>
              <a:rPr lang="en-US" sz="2800" dirty="0" smtClean="0"/>
              <a:t> – Further improving security</a:t>
            </a:r>
          </a:p>
          <a:p>
            <a:pPr marL="305435" indent="-305435"/>
            <a:r>
              <a:rPr lang="en-US" sz="2800" b="1" dirty="0" smtClean="0"/>
              <a:t>Support for More Image Formats</a:t>
            </a:r>
            <a:r>
              <a:rPr lang="en-US" sz="2800" dirty="0" smtClean="0"/>
              <a:t> – Expanding usability</a:t>
            </a:r>
          </a:p>
          <a:p>
            <a:pPr marL="305435" indent="-305435"/>
            <a:r>
              <a:rPr lang="en-US" sz="2800" b="1" dirty="0" smtClean="0"/>
              <a:t>Cloud-Based Secure </a:t>
            </a:r>
            <a:r>
              <a:rPr lang="en-US" sz="2800" b="1" dirty="0" err="1" smtClean="0"/>
              <a:t>Steganography</a:t>
            </a:r>
            <a:r>
              <a:rPr lang="en-US" sz="2800" dirty="0" smtClean="0"/>
              <a:t> – Enabling remote data hiding</a:t>
            </a:r>
          </a:p>
          <a:p>
            <a:pPr marL="305435" indent="-305435">
              <a:buNone/>
            </a:pP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=""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</a:t>
            </a:r>
            <a:r>
              <a:rPr lang="en-US" sz="4400" b="1" dirty="0" smtClean="0">
                <a:solidFill>
                  <a:schemeClr val="accent1"/>
                </a:solidFill>
                <a:latin typeface="Arial"/>
                <a:cs typeface="Arial"/>
              </a:rPr>
              <a:t>scope(optional)</a:t>
            </a:r>
            <a:endParaRPr lang="en-US" sz="4400" b="1" dirty="0">
              <a:solidFill>
                <a:schemeClr val="accent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148826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xmlns="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>
            <a:normAutofit/>
          </a:bodyPr>
          <a:lstStyle/>
          <a:p>
            <a:r>
              <a:rPr lang="en-US" sz="2800" dirty="0" smtClean="0"/>
              <a:t>In today's digital world, traditional encryption methods can be easily detected and blocked. This project presents a unique way to </a:t>
            </a:r>
            <a:r>
              <a:rPr lang="en-US" sz="2800" b="1" dirty="0" smtClean="0"/>
              <a:t>hide secret messages inside images</a:t>
            </a:r>
            <a:r>
              <a:rPr lang="en-US" sz="2800" dirty="0" smtClean="0"/>
              <a:t> using </a:t>
            </a:r>
            <a:r>
              <a:rPr lang="en-US" sz="2800" b="1" dirty="0" smtClean="0"/>
              <a:t>Least Significant Bit (LSB) </a:t>
            </a:r>
            <a:r>
              <a:rPr lang="en-US" sz="2800" b="1" dirty="0" err="1" smtClean="0"/>
              <a:t>Steganography</a:t>
            </a:r>
            <a:r>
              <a:rPr lang="en-US" sz="2800" dirty="0" smtClean="0"/>
              <a:t>. With this method, communication remains </a:t>
            </a:r>
            <a:r>
              <a:rPr lang="en-US" sz="2800" b="1" dirty="0" smtClean="0"/>
              <a:t>hidden, secure, and untraceable</a:t>
            </a:r>
            <a:r>
              <a:rPr lang="en-US" sz="2800" dirty="0" smtClean="0"/>
              <a:t>, making it a useful tool for secure messaging.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2800" b="1" dirty="0" smtClean="0"/>
              <a:t>Programming Language:</a:t>
            </a:r>
            <a:r>
              <a:rPr lang="en-US" sz="2800" dirty="0" smtClean="0"/>
              <a:t> Python</a:t>
            </a:r>
          </a:p>
          <a:p>
            <a:r>
              <a:rPr lang="en-US" sz="2800" b="1" dirty="0" smtClean="0"/>
              <a:t>Libraries &amp; Tools:</a:t>
            </a:r>
            <a:r>
              <a:rPr lang="en-US" sz="2800" dirty="0" smtClean="0"/>
              <a:t> </a:t>
            </a:r>
            <a:br>
              <a:rPr lang="en-US" sz="2800" dirty="0" smtClean="0"/>
            </a:br>
            <a:r>
              <a:rPr lang="en-US" sz="2800" dirty="0" smtClean="0"/>
              <a:t> - </a:t>
            </a:r>
            <a:r>
              <a:rPr lang="en-US" sz="2800" dirty="0" err="1" smtClean="0"/>
              <a:t>Tkinter</a:t>
            </a:r>
            <a:r>
              <a:rPr lang="en-US" sz="2800" dirty="0" smtClean="0"/>
              <a:t> (for the graphical interface), </a:t>
            </a:r>
            <a:br>
              <a:rPr lang="en-US" sz="2800" dirty="0" smtClean="0"/>
            </a:br>
            <a:r>
              <a:rPr lang="en-US" sz="2800" dirty="0" smtClean="0"/>
              <a:t> - PIL (for image processing), </a:t>
            </a:r>
            <a:br>
              <a:rPr lang="en-US" sz="2800" dirty="0" smtClean="0"/>
            </a:br>
            <a:r>
              <a:rPr lang="en-US" sz="2800" dirty="0" smtClean="0"/>
              <a:t> - </a:t>
            </a:r>
            <a:r>
              <a:rPr lang="en-US" sz="2800" dirty="0" err="1" smtClean="0"/>
              <a:t>hashlib</a:t>
            </a:r>
            <a:r>
              <a:rPr lang="en-US" sz="2800" dirty="0" smtClean="0"/>
              <a:t> (for password security)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Password-Protected Encryption &amp; Decryption</a:t>
            </a:r>
            <a:r>
              <a:rPr lang="en-US" sz="2800" dirty="0" smtClean="0"/>
              <a:t> – Adds an extra layer of security</a:t>
            </a:r>
          </a:p>
          <a:p>
            <a:r>
              <a:rPr lang="en-US" sz="2800" b="1" dirty="0" smtClean="0"/>
              <a:t>Hidden Communication</a:t>
            </a:r>
            <a:r>
              <a:rPr lang="en-US" sz="2800" dirty="0" smtClean="0"/>
              <a:t> – Data remains undetectable in images</a:t>
            </a:r>
          </a:p>
          <a:p>
            <a:r>
              <a:rPr lang="en-US" sz="2800" b="1" dirty="0" smtClean="0"/>
              <a:t>Easy-to-Use Interface</a:t>
            </a:r>
            <a:r>
              <a:rPr lang="en-US" sz="2800" dirty="0" smtClean="0"/>
              <a:t> – Simple GUI for all users</a:t>
            </a:r>
          </a:p>
          <a:p>
            <a:r>
              <a:rPr lang="en-US" sz="2800" b="1" dirty="0" smtClean="0"/>
              <a:t>No Image Quality Loss</a:t>
            </a:r>
            <a:r>
              <a:rPr lang="en-US" sz="2800" dirty="0" smtClean="0"/>
              <a:t> – Maintains the original image’s look while embedding secret messages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 smtClean="0"/>
              <a:t>Individuals</a:t>
            </a:r>
            <a:r>
              <a:rPr lang="en-US" sz="2800" dirty="0" smtClean="0"/>
              <a:t> who want to send confidential messages securely</a:t>
            </a:r>
          </a:p>
          <a:p>
            <a:r>
              <a:rPr lang="en-US" sz="2800" b="1" dirty="0" err="1" smtClean="0"/>
              <a:t>Cybersecurity</a:t>
            </a:r>
            <a:r>
              <a:rPr lang="en-US" sz="2800" b="1" dirty="0" smtClean="0"/>
              <a:t> enthusiasts</a:t>
            </a:r>
            <a:r>
              <a:rPr lang="en-US" sz="2800" dirty="0" smtClean="0"/>
              <a:t> exploring data hiding techniques</a:t>
            </a:r>
          </a:p>
          <a:p>
            <a:r>
              <a:rPr lang="en-US" sz="2800" b="1" dirty="0" smtClean="0"/>
              <a:t>Researchers &amp; Students</a:t>
            </a:r>
            <a:r>
              <a:rPr lang="en-US" sz="2800" dirty="0" smtClean="0"/>
              <a:t> studying </a:t>
            </a:r>
            <a:r>
              <a:rPr lang="en-US" sz="2800" dirty="0" err="1" smtClean="0"/>
              <a:t>steganography</a:t>
            </a:r>
            <a:endParaRPr lang="en-US" sz="2800" dirty="0" smtClean="0"/>
          </a:p>
          <a:p>
            <a:r>
              <a:rPr lang="en-US" sz="2800" b="1" dirty="0" smtClean="0"/>
              <a:t>Organizations</a:t>
            </a:r>
            <a:r>
              <a:rPr lang="en-US" sz="2800" dirty="0" smtClean="0"/>
              <a:t> that require covert data transmission</a:t>
            </a:r>
          </a:p>
          <a:p>
            <a:pPr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05D7125-AC62-752D-6E68-9EB88BCC6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81125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000" b="1" dirty="0" smtClean="0"/>
              <a:t>Encryption Code:</a:t>
            </a:r>
            <a:endParaRPr lang="en-IN" sz="2000" b="1" dirty="0"/>
          </a:p>
        </p:txBody>
      </p:sp>
      <p:pic>
        <p:nvPicPr>
          <p:cNvPr id="7" name="Picture 4" descr="C:\Users\User\Pictures\Screenshots\Screenshot 2025-02-17 22215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6296" y="1966513"/>
            <a:ext cx="4894898" cy="3566160"/>
          </a:xfrm>
          <a:prstGeom prst="rect">
            <a:avLst/>
          </a:prstGeom>
          <a:noFill/>
        </p:spPr>
      </p:pic>
      <p:pic>
        <p:nvPicPr>
          <p:cNvPr id="1029" name="Picture 5" descr="C:\Users\User\Pictures\Screenshots\Screenshot 2025-02-17 222207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61685" y="1918019"/>
            <a:ext cx="5187315" cy="377787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05D7125-AC62-752D-6E68-9EB88BCC6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81125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000" b="1" dirty="0" smtClean="0"/>
              <a:t>Decryption Code:</a:t>
            </a:r>
            <a:endParaRPr lang="en-IN" sz="20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0264" y="1934365"/>
            <a:ext cx="5419880" cy="38190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08926" y="1942242"/>
            <a:ext cx="5997067" cy="3567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0837152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05D7125-AC62-752D-6E68-9EB88BCC6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81125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000" b="1" dirty="0" smtClean="0"/>
              <a:t>Output:</a:t>
            </a:r>
            <a:endParaRPr lang="en-IN" sz="2000" b="1" dirty="0"/>
          </a:p>
        </p:txBody>
      </p:sp>
      <p:pic>
        <p:nvPicPr>
          <p:cNvPr id="3078" name="Picture 6" descr="C:\Users\User\Pictures\Screenshots\Screenshot 2025-02-17 22281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5744" y="2411427"/>
            <a:ext cx="4565291" cy="2803369"/>
          </a:xfrm>
          <a:prstGeom prst="rect">
            <a:avLst/>
          </a:prstGeom>
          <a:noFill/>
        </p:spPr>
      </p:pic>
      <p:pic>
        <p:nvPicPr>
          <p:cNvPr id="3079" name="Picture 7" descr="C:\Users\User\Pictures\Screenshots\Screenshot 2025-02-17 222843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62515" y="1811509"/>
            <a:ext cx="5122676" cy="3720157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5495453" y="3476531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→</a:t>
            </a:r>
            <a:endParaRPr lang="en-US" sz="3200" b="1" dirty="0"/>
          </a:p>
        </p:txBody>
      </p:sp>
      <p:sp>
        <p:nvSpPr>
          <p:cNvPr id="9" name="Rectangle 8"/>
          <p:cNvSpPr/>
          <p:nvPr/>
        </p:nvSpPr>
        <p:spPr>
          <a:xfrm>
            <a:off x="7046381" y="3245793"/>
            <a:ext cx="2616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400" b="1" dirty="0" smtClean="0">
                <a:solidFill>
                  <a:prstClr val="black"/>
                </a:solidFill>
              </a:rPr>
              <a:t> </a:t>
            </a:r>
            <a:endParaRPr lang="en-US" sz="24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8371523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63</TotalTime>
  <Words>268</Words>
  <Application>Microsoft Office PowerPoint</Application>
  <PresentationFormat>Custom</PresentationFormat>
  <Paragraphs>56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DividendVTI</vt:lpstr>
      <vt:lpstr>Pixel_Vault – Image Based Encryption Tool (secure data hiding in images using steganography )</vt:lpstr>
      <vt:lpstr>OUTLINE</vt:lpstr>
      <vt:lpstr>Problem Statement</vt:lpstr>
      <vt:lpstr>Technology  used</vt:lpstr>
      <vt:lpstr>Wow factors</vt:lpstr>
      <vt:lpstr>End users</vt:lpstr>
      <vt:lpstr>Results</vt:lpstr>
      <vt:lpstr>Results</vt:lpstr>
      <vt:lpstr>Results</vt:lpstr>
      <vt:lpstr>Results</vt:lpstr>
      <vt:lpstr>Results</vt:lpstr>
      <vt:lpstr>Conclusion</vt:lpstr>
      <vt:lpstr>GitHub Link</vt:lpstr>
      <vt:lpstr>Slide 14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John</cp:lastModifiedBy>
  <cp:revision>32</cp:revision>
  <dcterms:created xsi:type="dcterms:W3CDTF">2021-05-26T16:50:10Z</dcterms:created>
  <dcterms:modified xsi:type="dcterms:W3CDTF">2025-02-17T17:23:53Z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