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12192000" cy="6858000"/>
  <p:embeddedFontLst>
    <p:embeddedFont>
      <p:font typeface="Roboto"/>
      <p:regular r:id="rId14"/>
      <p:bold r:id="rId15"/>
      <p:italic r:id="rId16"/>
      <p:boldItalic r:id="rId17"/>
    </p:embeddedFont>
    <p:embeddedFont>
      <p:font typeface="Bell M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2" roundtripDataSignature="AMtx7mgzzqkQsYMEPfrsgzA+SNZtb7Wg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ellMT-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BellM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BellMT-bold.fntdata"/><Relationship Id="rId6" Type="http://schemas.openxmlformats.org/officeDocument/2006/relationships/slide" Target="slides/slide1.xml"/><Relationship Id="rId18" Type="http://schemas.openxmlformats.org/officeDocument/2006/relationships/font" Target="fonts/BellM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c24a954c9_0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c24a954c9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c24a954c9_0_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c24a954c9_0_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3" name="Shape 13"/>
        <p:cNvGrpSpPr/>
        <p:nvPr/>
      </p:nvGrpSpPr>
      <p:grpSpPr>
        <a:xfrm>
          <a:off x="0" y="0"/>
          <a:ext cx="0" cy="0"/>
          <a:chOff x="0" y="0"/>
          <a:chExt cx="0" cy="0"/>
        </a:xfrm>
      </p:grpSpPr>
      <p:sp>
        <p:nvSpPr>
          <p:cNvPr id="14" name="Google Shape;14;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41414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5" name="Google Shape;15;p8"/>
          <p:cNvPicPr preferRelativeResize="0"/>
          <p:nvPr/>
        </p:nvPicPr>
        <p:blipFill rotWithShape="1">
          <a:blip r:embed="rId2">
            <a:alphaModFix/>
          </a:blip>
          <a:srcRect b="0" l="0" r="0" t="0"/>
          <a:stretch/>
        </p:blipFill>
        <p:spPr>
          <a:xfrm>
            <a:off x="0" y="0"/>
            <a:ext cx="12095312" cy="6470573"/>
          </a:xfrm>
          <a:prstGeom prst="rect">
            <a:avLst/>
          </a:prstGeom>
          <a:noFill/>
          <a:ln>
            <a:noFill/>
          </a:ln>
        </p:spPr>
      </p:pic>
      <p:sp>
        <p:nvSpPr>
          <p:cNvPr id="16" name="Google Shape;16;p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9"/>
          <p:cNvSpPr txBox="1"/>
          <p:nvPr>
            <p:ph type="title"/>
          </p:nvPr>
        </p:nvSpPr>
        <p:spPr>
          <a:xfrm>
            <a:off x="916939" y="609981"/>
            <a:ext cx="4177665" cy="69659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9"/>
          <p:cNvSpPr txBox="1"/>
          <p:nvPr>
            <p:ph idx="1" type="body"/>
          </p:nvPr>
        </p:nvSpPr>
        <p:spPr>
          <a:xfrm>
            <a:off x="1031239" y="1935225"/>
            <a:ext cx="10180955" cy="406146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200">
                <a:solidFill>
                  <a:schemeClr val="dk1"/>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 name="Shape 25"/>
        <p:cNvGrpSpPr/>
        <p:nvPr/>
      </p:nvGrpSpPr>
      <p:grpSpPr>
        <a:xfrm>
          <a:off x="0" y="0"/>
          <a:ext cx="0" cy="0"/>
          <a:chOff x="0" y="0"/>
          <a:chExt cx="0" cy="0"/>
        </a:xfrm>
      </p:grpSpPr>
      <p:sp>
        <p:nvSpPr>
          <p:cNvPr id="26" name="Google Shape;26;p10"/>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0"/>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2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1" name="Shape 31"/>
        <p:cNvGrpSpPr/>
        <p:nvPr/>
      </p:nvGrpSpPr>
      <p:grpSpPr>
        <a:xfrm>
          <a:off x="0" y="0"/>
          <a:ext cx="0" cy="0"/>
          <a:chOff x="0" y="0"/>
          <a:chExt cx="0" cy="0"/>
        </a:xfrm>
      </p:grpSpPr>
      <p:sp>
        <p:nvSpPr>
          <p:cNvPr id="32" name="Google Shape;32;p11"/>
          <p:cNvSpPr txBox="1"/>
          <p:nvPr>
            <p:ph type="title"/>
          </p:nvPr>
        </p:nvSpPr>
        <p:spPr>
          <a:xfrm>
            <a:off x="916939" y="609981"/>
            <a:ext cx="4177665" cy="69659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1"/>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11"/>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8" name="Shape 38"/>
        <p:cNvGrpSpPr/>
        <p:nvPr/>
      </p:nvGrpSpPr>
      <p:grpSpPr>
        <a:xfrm>
          <a:off x="0" y="0"/>
          <a:ext cx="0" cy="0"/>
          <a:chOff x="0" y="0"/>
          <a:chExt cx="0" cy="0"/>
        </a:xfrm>
      </p:grpSpPr>
      <p:sp>
        <p:nvSpPr>
          <p:cNvPr id="39" name="Google Shape;39;p12"/>
          <p:cNvSpPr txBox="1"/>
          <p:nvPr>
            <p:ph type="title"/>
          </p:nvPr>
        </p:nvSpPr>
        <p:spPr>
          <a:xfrm>
            <a:off x="916939" y="609981"/>
            <a:ext cx="4177665" cy="69659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7"/>
          <p:cNvPicPr preferRelativeResize="0"/>
          <p:nvPr/>
        </p:nvPicPr>
        <p:blipFill rotWithShape="1">
          <a:blip r:embed="rId1">
            <a:alphaModFix/>
          </a:blip>
          <a:srcRect b="0" l="0" r="0" t="0"/>
          <a:stretch/>
        </p:blipFill>
        <p:spPr>
          <a:xfrm>
            <a:off x="0" y="6723062"/>
            <a:ext cx="12192000" cy="134937"/>
          </a:xfrm>
          <a:prstGeom prst="rect">
            <a:avLst/>
          </a:prstGeom>
          <a:noFill/>
          <a:ln>
            <a:noFill/>
          </a:ln>
        </p:spPr>
      </p:pic>
      <p:pic>
        <p:nvPicPr>
          <p:cNvPr id="7" name="Google Shape;7;p7"/>
          <p:cNvPicPr preferRelativeResize="0"/>
          <p:nvPr/>
        </p:nvPicPr>
        <p:blipFill rotWithShape="1">
          <a:blip r:embed="rId2">
            <a:alphaModFix/>
          </a:blip>
          <a:srcRect b="0" l="0" r="0" t="0"/>
          <a:stretch/>
        </p:blipFill>
        <p:spPr>
          <a:xfrm>
            <a:off x="11356216" y="6412925"/>
            <a:ext cx="688771" cy="251986"/>
          </a:xfrm>
          <a:prstGeom prst="rect">
            <a:avLst/>
          </a:prstGeom>
          <a:noFill/>
          <a:ln>
            <a:noFill/>
          </a:ln>
        </p:spPr>
      </p:pic>
      <p:sp>
        <p:nvSpPr>
          <p:cNvPr id="8" name="Google Shape;8;p7"/>
          <p:cNvSpPr txBox="1"/>
          <p:nvPr>
            <p:ph type="title"/>
          </p:nvPr>
        </p:nvSpPr>
        <p:spPr>
          <a:xfrm>
            <a:off x="916939" y="609981"/>
            <a:ext cx="4177665" cy="69659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7"/>
          <p:cNvSpPr txBox="1"/>
          <p:nvPr>
            <p:ph idx="1" type="body"/>
          </p:nvPr>
        </p:nvSpPr>
        <p:spPr>
          <a:xfrm>
            <a:off x="1031239" y="1935225"/>
            <a:ext cx="10180955" cy="406146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nvSpPr>
        <p:spPr>
          <a:xfrm>
            <a:off x="7467600" y="4648200"/>
            <a:ext cx="4226560" cy="1440779"/>
          </a:xfrm>
          <a:prstGeom prst="rect">
            <a:avLst/>
          </a:prstGeom>
          <a:noFill/>
          <a:ln>
            <a:noFill/>
          </a:ln>
        </p:spPr>
        <p:txBody>
          <a:bodyPr anchorCtr="0" anchor="t" bIns="0" lIns="0" spcFirstLastPara="1" rIns="0" wrap="square" tIns="12050">
            <a:spAutoFit/>
          </a:bodyPr>
          <a:lstStyle/>
          <a:p>
            <a:pPr indent="0" lvl="0" marL="12700" rtl="0" algn="just">
              <a:lnSpc>
                <a:spcPct val="100000"/>
              </a:lnSpc>
              <a:spcBef>
                <a:spcPts val="0"/>
              </a:spcBef>
              <a:spcAft>
                <a:spcPts val="0"/>
              </a:spcAft>
              <a:buNone/>
            </a:pPr>
            <a:r>
              <a:rPr b="1" lang="en-US" sz="1800">
                <a:latin typeface="Bell MT"/>
                <a:ea typeface="Bell MT"/>
                <a:cs typeface="Bell MT"/>
                <a:sym typeface="Bell MT"/>
              </a:rPr>
              <a:t>Team Name : Team Innovators</a:t>
            </a:r>
            <a:endParaRPr/>
          </a:p>
          <a:p>
            <a:pPr indent="0" lvl="0" marL="12700" rtl="0" algn="just">
              <a:lnSpc>
                <a:spcPct val="100000"/>
              </a:lnSpc>
              <a:spcBef>
                <a:spcPts val="95"/>
              </a:spcBef>
              <a:spcAft>
                <a:spcPts val="0"/>
              </a:spcAft>
              <a:buNone/>
            </a:pPr>
            <a:r>
              <a:rPr b="1" lang="en-US" sz="1800">
                <a:latin typeface="Bell MT"/>
                <a:ea typeface="Bell MT"/>
                <a:cs typeface="Bell MT"/>
                <a:sym typeface="Bell MT"/>
              </a:rPr>
              <a:t>Team Details: Santhoshri S</a:t>
            </a:r>
            <a:endParaRPr b="1" sz="1800">
              <a:latin typeface="Bell MT"/>
              <a:ea typeface="Bell MT"/>
              <a:cs typeface="Bell MT"/>
              <a:sym typeface="Bell MT"/>
            </a:endParaRPr>
          </a:p>
          <a:p>
            <a:pPr indent="0" lvl="0" marL="12700" rtl="0" algn="just">
              <a:lnSpc>
                <a:spcPct val="100000"/>
              </a:lnSpc>
              <a:spcBef>
                <a:spcPts val="95"/>
              </a:spcBef>
              <a:spcAft>
                <a:spcPts val="0"/>
              </a:spcAft>
              <a:buNone/>
            </a:pPr>
            <a:r>
              <a:rPr b="1" lang="en-US" sz="1800">
                <a:latin typeface="Bell MT"/>
                <a:ea typeface="Bell MT"/>
                <a:cs typeface="Bell MT"/>
                <a:sym typeface="Bell MT"/>
              </a:rPr>
              <a:t>                           Subashree R</a:t>
            </a:r>
            <a:endParaRPr/>
          </a:p>
          <a:p>
            <a:pPr indent="0" lvl="0" marL="12700" rtl="0" algn="just">
              <a:lnSpc>
                <a:spcPct val="100000"/>
              </a:lnSpc>
              <a:spcBef>
                <a:spcPts val="95"/>
              </a:spcBef>
              <a:spcAft>
                <a:spcPts val="0"/>
              </a:spcAft>
              <a:buNone/>
            </a:pPr>
            <a:r>
              <a:rPr b="1" lang="en-US" sz="1800">
                <a:latin typeface="Bell MT"/>
                <a:ea typeface="Bell MT"/>
                <a:cs typeface="Bell MT"/>
                <a:sym typeface="Bell MT"/>
              </a:rPr>
              <a:t>                           Abinaya S</a:t>
            </a:r>
            <a:endParaRPr/>
          </a:p>
          <a:p>
            <a:pPr indent="0" lvl="0" marL="0" marR="363220" rtl="0" algn="just">
              <a:lnSpc>
                <a:spcPct val="120277"/>
              </a:lnSpc>
              <a:spcBef>
                <a:spcPts val="0"/>
              </a:spcBef>
              <a:spcAft>
                <a:spcPts val="0"/>
              </a:spcAft>
              <a:buNone/>
            </a:pPr>
            <a:r>
              <a:rPr b="1" lang="en-US" sz="1800">
                <a:latin typeface="Bell MT"/>
                <a:ea typeface="Bell MT"/>
                <a:cs typeface="Bell MT"/>
                <a:sym typeface="Bell MT"/>
              </a:rPr>
              <a:t>Topic:  Social Shopping Integration</a:t>
            </a:r>
            <a:endParaRPr sz="1800">
              <a:latin typeface="Bell MT"/>
              <a:ea typeface="Bell MT"/>
              <a:cs typeface="Bell MT"/>
              <a:sym typeface="Bell M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2"/>
          <p:cNvSpPr txBox="1"/>
          <p:nvPr>
            <p:ph type="title"/>
          </p:nvPr>
        </p:nvSpPr>
        <p:spPr>
          <a:xfrm>
            <a:off x="916939" y="609981"/>
            <a:ext cx="5788661" cy="661334"/>
          </a:xfrm>
          <a:prstGeom prst="rect">
            <a:avLst/>
          </a:prstGeom>
          <a:noFill/>
          <a:ln>
            <a:noFill/>
          </a:ln>
        </p:spPr>
        <p:txBody>
          <a:bodyPr anchorCtr="0" anchor="t" bIns="0" lIns="0" spcFirstLastPara="1" rIns="0" wrap="square" tIns="75800">
            <a:spAutoFit/>
          </a:bodyPr>
          <a:lstStyle/>
          <a:p>
            <a:pPr indent="0" lvl="0" marL="12700" rtl="0" algn="l">
              <a:lnSpc>
                <a:spcPct val="100000"/>
              </a:lnSpc>
              <a:spcBef>
                <a:spcPts val="0"/>
              </a:spcBef>
              <a:spcAft>
                <a:spcPts val="0"/>
              </a:spcAft>
              <a:buNone/>
            </a:pPr>
            <a:r>
              <a:rPr b="1" lang="en-US" sz="3800">
                <a:latin typeface="Roboto"/>
                <a:ea typeface="Roboto"/>
                <a:cs typeface="Roboto"/>
                <a:sym typeface="Roboto"/>
              </a:rPr>
              <a:t>Problem Statement</a:t>
            </a:r>
            <a:endParaRPr sz="3800">
              <a:latin typeface="Roboto"/>
              <a:ea typeface="Roboto"/>
              <a:cs typeface="Roboto"/>
              <a:sym typeface="Roboto"/>
            </a:endParaRPr>
          </a:p>
        </p:txBody>
      </p:sp>
      <p:sp>
        <p:nvSpPr>
          <p:cNvPr id="53" name="Google Shape;53;p2"/>
          <p:cNvSpPr txBox="1"/>
          <p:nvPr>
            <p:ph idx="1" type="body"/>
          </p:nvPr>
        </p:nvSpPr>
        <p:spPr>
          <a:xfrm>
            <a:off x="914400" y="1600200"/>
            <a:ext cx="10180955" cy="4061460"/>
          </a:xfrm>
          <a:prstGeom prst="rect">
            <a:avLst/>
          </a:prstGeom>
          <a:noFill/>
          <a:ln>
            <a:noFill/>
          </a:ln>
        </p:spPr>
        <p:txBody>
          <a:bodyPr anchorCtr="0" anchor="t" bIns="0" lIns="0" spcFirstLastPara="1" rIns="0" wrap="square" tIns="54600">
            <a:spAutoFit/>
          </a:bodyPr>
          <a:lstStyle/>
          <a:p>
            <a:pPr indent="0" lvl="0" marL="12700" marR="5080" rtl="0" algn="just">
              <a:lnSpc>
                <a:spcPct val="90000"/>
              </a:lnSpc>
              <a:spcBef>
                <a:spcPts val="0"/>
              </a:spcBef>
              <a:spcAft>
                <a:spcPts val="0"/>
              </a:spcAft>
              <a:buNone/>
            </a:pPr>
            <a:r>
              <a:rPr lang="en-US" sz="2800"/>
              <a:t>Develop a social shopping platform that integrates directly with popular social media apps for seamless browsing and purchasing. Enhance user experience with personalized product recommendations and secure, in-app transactions. Optimize for mobile accessibility to cater to on-the-go shoppers, ensuring a user-friendly interface. Foster community engagement by enabling easy sharing of purchases and recommendations within social networks. Implement interactive features like live product demos to boost user interaction and satisfaction. Aim to create a unified, efficient environment where social networking meets e-commerce seamlessly.</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3"/>
          <p:cNvSpPr txBox="1"/>
          <p:nvPr>
            <p:ph type="title"/>
          </p:nvPr>
        </p:nvSpPr>
        <p:spPr>
          <a:xfrm>
            <a:off x="838200" y="609600"/>
            <a:ext cx="4177665" cy="696594"/>
          </a:xfrm>
          <a:prstGeom prst="rect">
            <a:avLst/>
          </a:prstGeom>
          <a:noFill/>
          <a:ln>
            <a:noFill/>
          </a:ln>
        </p:spPr>
        <p:txBody>
          <a:bodyPr anchorCtr="0" anchor="t" bIns="0" lIns="0" spcFirstLastPara="1" rIns="0" wrap="square" tIns="75800">
            <a:spAutoFit/>
          </a:bodyPr>
          <a:lstStyle/>
          <a:p>
            <a:pPr indent="0" lvl="0" marL="12700" rtl="0" algn="l">
              <a:lnSpc>
                <a:spcPct val="100000"/>
              </a:lnSpc>
              <a:spcBef>
                <a:spcPts val="0"/>
              </a:spcBef>
              <a:spcAft>
                <a:spcPts val="0"/>
              </a:spcAft>
              <a:buNone/>
            </a:pPr>
            <a:r>
              <a:rPr b="1" lang="en-US" sz="3800">
                <a:latin typeface="Roboto"/>
                <a:ea typeface="Roboto"/>
                <a:cs typeface="Roboto"/>
                <a:sym typeface="Roboto"/>
              </a:rPr>
              <a:t>Solution</a:t>
            </a:r>
            <a:endParaRPr sz="3800">
              <a:latin typeface="Roboto"/>
              <a:ea typeface="Roboto"/>
              <a:cs typeface="Roboto"/>
              <a:sym typeface="Roboto"/>
            </a:endParaRPr>
          </a:p>
        </p:txBody>
      </p:sp>
      <p:sp>
        <p:nvSpPr>
          <p:cNvPr id="59" name="Google Shape;59;p3"/>
          <p:cNvSpPr txBox="1"/>
          <p:nvPr>
            <p:ph idx="1" type="body"/>
          </p:nvPr>
        </p:nvSpPr>
        <p:spPr>
          <a:xfrm>
            <a:off x="838200" y="1524000"/>
            <a:ext cx="10180955" cy="3708836"/>
          </a:xfrm>
          <a:prstGeom prst="rect">
            <a:avLst/>
          </a:prstGeom>
          <a:noFill/>
          <a:ln>
            <a:noFill/>
          </a:ln>
        </p:spPr>
        <p:txBody>
          <a:bodyPr anchorCtr="0" anchor="t" bIns="0" lIns="0" spcFirstLastPara="1" rIns="0" wrap="square" tIns="48875">
            <a:spAutoFit/>
          </a:bodyPr>
          <a:lstStyle/>
          <a:p>
            <a:pPr indent="0" lvl="0" marL="12700" marR="5080" rtl="0" algn="just">
              <a:lnSpc>
                <a:spcPct val="90000"/>
              </a:lnSpc>
              <a:spcBef>
                <a:spcPts val="0"/>
              </a:spcBef>
              <a:spcAft>
                <a:spcPts val="0"/>
              </a:spcAft>
              <a:buNone/>
            </a:pPr>
            <a:r>
              <a:rPr lang="en-US" sz="2400"/>
              <a:t>Our solution for social shopping integration involves developing a robust platform that seamlessly merges social media and e-commerce. Users can browse and purchase products directly within their favorite social media apps, enhancing convenience and accessibility. The platform will feature personalized recommendations based on user preferences and social interactions, facilitating a tailored shopping experience. Secure payment gateways and real-time customer support ensure trust and reliability. Interactive elements such as live product demos and user-generated content will boost engagement and satisfaction.</a:t>
            </a:r>
            <a:endParaRPr sz="2400"/>
          </a:p>
          <a:p>
            <a:pPr indent="0" lvl="0" marL="12700" marR="153670" rtl="0" algn="just">
              <a:lnSpc>
                <a:spcPct val="107916"/>
              </a:lnSpc>
              <a:spcBef>
                <a:spcPts val="40"/>
              </a:spcBef>
              <a:spcAft>
                <a:spcPts val="0"/>
              </a:spcAft>
              <a:buNone/>
            </a:pPr>
            <a:r>
              <a:rPr lang="en-US" sz="2400"/>
              <a:t>Ultimately, our goal is to create a cohesive environment where social interaction and shopping converge seamlessly, revolutionizing the online shopping experience.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4"/>
          <p:cNvSpPr txBox="1"/>
          <p:nvPr>
            <p:ph type="title"/>
          </p:nvPr>
        </p:nvSpPr>
        <p:spPr>
          <a:xfrm>
            <a:off x="916939" y="609981"/>
            <a:ext cx="4177665" cy="696594"/>
          </a:xfrm>
          <a:prstGeom prst="rect">
            <a:avLst/>
          </a:prstGeom>
          <a:noFill/>
          <a:ln>
            <a:noFill/>
          </a:ln>
        </p:spPr>
        <p:txBody>
          <a:bodyPr anchorCtr="0" anchor="t" bIns="0" lIns="0" spcFirstLastPara="1" rIns="0" wrap="square" tIns="75800">
            <a:spAutoFit/>
          </a:bodyPr>
          <a:lstStyle/>
          <a:p>
            <a:pPr indent="0" lvl="0" marL="12700" rtl="0" algn="l">
              <a:lnSpc>
                <a:spcPct val="100000"/>
              </a:lnSpc>
              <a:spcBef>
                <a:spcPts val="0"/>
              </a:spcBef>
              <a:spcAft>
                <a:spcPts val="0"/>
              </a:spcAft>
              <a:buNone/>
            </a:pPr>
            <a:r>
              <a:rPr b="1" lang="en-US" sz="3800">
                <a:latin typeface="Roboto"/>
                <a:ea typeface="Roboto"/>
                <a:cs typeface="Roboto"/>
                <a:sym typeface="Roboto"/>
              </a:rPr>
              <a:t>Benefits</a:t>
            </a:r>
            <a:endParaRPr sz="3800">
              <a:latin typeface="Roboto"/>
              <a:ea typeface="Roboto"/>
              <a:cs typeface="Roboto"/>
              <a:sym typeface="Roboto"/>
            </a:endParaRPr>
          </a:p>
        </p:txBody>
      </p:sp>
      <p:sp>
        <p:nvSpPr>
          <p:cNvPr id="65" name="Google Shape;65;p4"/>
          <p:cNvSpPr txBox="1"/>
          <p:nvPr>
            <p:ph idx="1" type="body"/>
          </p:nvPr>
        </p:nvSpPr>
        <p:spPr>
          <a:xfrm>
            <a:off x="838200" y="1676400"/>
            <a:ext cx="10180955" cy="4118820"/>
          </a:xfrm>
          <a:prstGeom prst="rect">
            <a:avLst/>
          </a:prstGeom>
          <a:noFill/>
          <a:ln>
            <a:noFill/>
          </a:ln>
        </p:spPr>
        <p:txBody>
          <a:bodyPr anchorCtr="0" anchor="t" bIns="0" lIns="0" spcFirstLastPara="1" rIns="0" wrap="square" tIns="49525">
            <a:spAutoFit/>
          </a:bodyPr>
          <a:lstStyle/>
          <a:p>
            <a:pPr indent="-343535" lvl="0" marL="355600" marR="80010" rtl="0" algn="just">
              <a:lnSpc>
                <a:spcPct val="108181"/>
              </a:lnSpc>
              <a:spcBef>
                <a:spcPts val="0"/>
              </a:spcBef>
              <a:spcAft>
                <a:spcPts val="0"/>
              </a:spcAft>
              <a:buClr>
                <a:schemeClr val="dk1"/>
              </a:buClr>
              <a:buSzPts val="1800"/>
              <a:buFont typeface="Arial"/>
              <a:buChar char="•"/>
            </a:pPr>
            <a:r>
              <a:rPr lang="en-US"/>
              <a:t>Convenience: Social shopping integration allows users to browse and purchase products without leaving their favorite social media platforms, streamlining the entire shopping experience.</a:t>
            </a:r>
            <a:endParaRPr/>
          </a:p>
          <a:p>
            <a:pPr indent="-343535" lvl="0" marL="355600" marR="121285" rtl="0" algn="just">
              <a:lnSpc>
                <a:spcPct val="108181"/>
              </a:lnSpc>
              <a:spcBef>
                <a:spcPts val="985"/>
              </a:spcBef>
              <a:spcAft>
                <a:spcPts val="0"/>
              </a:spcAft>
              <a:buClr>
                <a:schemeClr val="dk1"/>
              </a:buClr>
              <a:buSzPts val="1800"/>
              <a:buFont typeface="Arial"/>
              <a:buChar char="•"/>
            </a:pPr>
            <a:r>
              <a:rPr lang="en-US"/>
              <a:t>Personalization: Users receive personalized product recommendations based on their social media activity, interests, and past purchases, enhancing relevance and satisfaction.</a:t>
            </a:r>
            <a:endParaRPr/>
          </a:p>
          <a:p>
            <a:pPr indent="-343535" lvl="0" marL="355600" marR="66040" rtl="0" algn="just">
              <a:lnSpc>
                <a:spcPct val="90000"/>
              </a:lnSpc>
              <a:spcBef>
                <a:spcPts val="965"/>
              </a:spcBef>
              <a:spcAft>
                <a:spcPts val="0"/>
              </a:spcAft>
              <a:buClr>
                <a:schemeClr val="dk1"/>
              </a:buClr>
              <a:buSzPts val="1800"/>
              <a:buFont typeface="Arial"/>
              <a:buChar char="•"/>
            </a:pPr>
            <a:r>
              <a:rPr lang="en-US"/>
              <a:t>Enhanced Engagement: Interactive features such as live product demonstrations, user reviews, and social sharing capabilities encourage active participation and interaction among users, boosting engagement.</a:t>
            </a:r>
            <a:endParaRPr/>
          </a:p>
          <a:p>
            <a:pPr indent="-343535" lvl="0" marL="355600" marR="5080" rtl="0" algn="just">
              <a:lnSpc>
                <a:spcPct val="108181"/>
              </a:lnSpc>
              <a:spcBef>
                <a:spcPts val="1030"/>
              </a:spcBef>
              <a:spcAft>
                <a:spcPts val="0"/>
              </a:spcAft>
              <a:buClr>
                <a:schemeClr val="dk1"/>
              </a:buClr>
              <a:buSzPts val="1800"/>
              <a:buFont typeface="Arial"/>
              <a:buChar char="•"/>
            </a:pPr>
            <a:r>
              <a:rPr lang="en-US"/>
              <a:t>Trust and Security: Integrated payment gateways and secure transactions within social media platforms ensure a safe and trustworthy shopping environment, reducing friction in the buying process.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5"/>
          <p:cNvSpPr txBox="1"/>
          <p:nvPr>
            <p:ph type="title"/>
          </p:nvPr>
        </p:nvSpPr>
        <p:spPr>
          <a:xfrm>
            <a:off x="916939" y="609981"/>
            <a:ext cx="4177665" cy="598241"/>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800">
                <a:latin typeface="Roboto"/>
                <a:ea typeface="Roboto"/>
                <a:cs typeface="Roboto"/>
                <a:sym typeface="Roboto"/>
              </a:rPr>
              <a:t>Advantage</a:t>
            </a:r>
            <a:endParaRPr b="1">
              <a:latin typeface="Roboto"/>
              <a:ea typeface="Roboto"/>
              <a:cs typeface="Roboto"/>
              <a:sym typeface="Roboto"/>
            </a:endParaRPr>
          </a:p>
        </p:txBody>
      </p:sp>
      <p:sp>
        <p:nvSpPr>
          <p:cNvPr id="71" name="Google Shape;71;p5"/>
          <p:cNvSpPr txBox="1"/>
          <p:nvPr/>
        </p:nvSpPr>
        <p:spPr>
          <a:xfrm>
            <a:off x="838200" y="1676400"/>
            <a:ext cx="9984105" cy="4542013"/>
          </a:xfrm>
          <a:prstGeom prst="rect">
            <a:avLst/>
          </a:prstGeom>
          <a:noFill/>
          <a:ln>
            <a:noFill/>
          </a:ln>
        </p:spPr>
        <p:txBody>
          <a:bodyPr anchorCtr="0" anchor="t" bIns="0" lIns="0" spcFirstLastPara="1" rIns="0" wrap="square" tIns="49525">
            <a:spAutoFit/>
          </a:bodyPr>
          <a:lstStyle/>
          <a:p>
            <a:pPr indent="-343535" lvl="0" marL="355600" marR="358775" rtl="0" algn="just">
              <a:lnSpc>
                <a:spcPct val="108181"/>
              </a:lnSpc>
              <a:spcBef>
                <a:spcPts val="0"/>
              </a:spcBef>
              <a:spcAft>
                <a:spcPts val="0"/>
              </a:spcAft>
              <a:buSzPts val="1800"/>
              <a:buFont typeface="Arial"/>
              <a:buChar char="•"/>
            </a:pPr>
            <a:r>
              <a:rPr b="1" lang="en-US" sz="2200">
                <a:latin typeface="Calibri"/>
                <a:ea typeface="Calibri"/>
                <a:cs typeface="Calibri"/>
                <a:sym typeface="Calibri"/>
              </a:rPr>
              <a:t>Enhanced User Experience</a:t>
            </a:r>
            <a:r>
              <a:rPr lang="en-US" sz="2200">
                <a:latin typeface="Calibri"/>
                <a:ea typeface="Calibri"/>
                <a:cs typeface="Calibri"/>
                <a:sym typeface="Calibri"/>
              </a:rPr>
              <a:t>: Users can shop directly from their social media feeds, making the shopping process more convenient and intuitive.</a:t>
            </a:r>
            <a:endParaRPr sz="2200">
              <a:latin typeface="Calibri"/>
              <a:ea typeface="Calibri"/>
              <a:cs typeface="Calibri"/>
              <a:sym typeface="Calibri"/>
            </a:endParaRPr>
          </a:p>
          <a:p>
            <a:pPr indent="-343535" lvl="0" marL="355600" marR="5080" rtl="0" algn="just">
              <a:lnSpc>
                <a:spcPct val="90100"/>
              </a:lnSpc>
              <a:spcBef>
                <a:spcPts val="955"/>
              </a:spcBef>
              <a:spcAft>
                <a:spcPts val="0"/>
              </a:spcAft>
              <a:buSzPts val="1800"/>
              <a:buFont typeface="Arial"/>
              <a:buChar char="•"/>
            </a:pPr>
            <a:r>
              <a:rPr b="1" lang="en-US" sz="2200">
                <a:latin typeface="Calibri"/>
                <a:ea typeface="Calibri"/>
                <a:cs typeface="Calibri"/>
                <a:sym typeface="Calibri"/>
              </a:rPr>
              <a:t>Personalized Recommendations</a:t>
            </a:r>
            <a:r>
              <a:rPr lang="en-US" sz="2200">
                <a:latin typeface="Calibri"/>
                <a:ea typeface="Calibri"/>
                <a:cs typeface="Calibri"/>
                <a:sym typeface="Calibri"/>
              </a:rPr>
              <a:t>: Integration allows for personalized product suggestions based on users' social interactions and preferences, improving relevance and satisfaction.</a:t>
            </a:r>
            <a:endParaRPr sz="2200">
              <a:latin typeface="Calibri"/>
              <a:ea typeface="Calibri"/>
              <a:cs typeface="Calibri"/>
              <a:sym typeface="Calibri"/>
            </a:endParaRPr>
          </a:p>
          <a:p>
            <a:pPr indent="-343535" lvl="0" marL="355600" marR="75565" rtl="0" algn="just">
              <a:lnSpc>
                <a:spcPct val="108181"/>
              </a:lnSpc>
              <a:spcBef>
                <a:spcPts val="1040"/>
              </a:spcBef>
              <a:spcAft>
                <a:spcPts val="0"/>
              </a:spcAft>
              <a:buSzPts val="1800"/>
              <a:buFont typeface="Arial"/>
              <a:buChar char="•"/>
            </a:pPr>
            <a:r>
              <a:rPr b="1" lang="en-US" sz="2200">
                <a:latin typeface="Calibri"/>
                <a:ea typeface="Calibri"/>
                <a:cs typeface="Calibri"/>
                <a:sym typeface="Calibri"/>
              </a:rPr>
              <a:t>Increased Engagement</a:t>
            </a:r>
            <a:r>
              <a:rPr lang="en-US" sz="2200">
                <a:latin typeface="Calibri"/>
                <a:ea typeface="Calibri"/>
                <a:cs typeface="Calibri"/>
                <a:sym typeface="Calibri"/>
              </a:rPr>
              <a:t>: Interactive features such as user reviews, ratings, and social sharing options foster higher user engagement and interaction with products and brands.</a:t>
            </a:r>
            <a:endParaRPr sz="2200">
              <a:latin typeface="Calibri"/>
              <a:ea typeface="Calibri"/>
              <a:cs typeface="Calibri"/>
              <a:sym typeface="Calibri"/>
            </a:endParaRPr>
          </a:p>
          <a:p>
            <a:pPr indent="-343535" lvl="0" marL="355600" marR="203200" rtl="0" algn="just">
              <a:lnSpc>
                <a:spcPct val="108181"/>
              </a:lnSpc>
              <a:spcBef>
                <a:spcPts val="985"/>
              </a:spcBef>
              <a:spcAft>
                <a:spcPts val="0"/>
              </a:spcAft>
              <a:buSzPts val="1800"/>
              <a:buFont typeface="Arial"/>
              <a:buChar char="•"/>
            </a:pPr>
            <a:r>
              <a:rPr b="1" lang="en-US" sz="2200">
                <a:latin typeface="Calibri"/>
                <a:ea typeface="Calibri"/>
                <a:cs typeface="Calibri"/>
                <a:sym typeface="Calibri"/>
              </a:rPr>
              <a:t>Community Influence</a:t>
            </a:r>
            <a:r>
              <a:rPr lang="en-US" sz="2200">
                <a:latin typeface="Calibri"/>
                <a:ea typeface="Calibri"/>
                <a:cs typeface="Calibri"/>
                <a:sym typeface="Calibri"/>
              </a:rPr>
              <a:t>: Users can share their purchases and recommendations with friends and followers, leveraging social influence to drive purchasing decisions and brand advocacy.</a:t>
            </a:r>
            <a:endParaRPr sz="2200">
              <a:latin typeface="Calibri"/>
              <a:ea typeface="Calibri"/>
              <a:cs typeface="Calibri"/>
              <a:sym typeface="Calibri"/>
            </a:endParaRPr>
          </a:p>
          <a:p>
            <a:pPr indent="-342900" lvl="0" marL="355600" rtl="0" algn="just">
              <a:lnSpc>
                <a:spcPct val="114090"/>
              </a:lnSpc>
              <a:spcBef>
                <a:spcPts val="690"/>
              </a:spcBef>
              <a:spcAft>
                <a:spcPts val="0"/>
              </a:spcAft>
              <a:buSzPts val="1800"/>
              <a:buFont typeface="Arial"/>
              <a:buChar char="•"/>
            </a:pPr>
            <a:r>
              <a:rPr b="1" lang="en-US" sz="2200">
                <a:latin typeface="Calibri"/>
                <a:ea typeface="Calibri"/>
                <a:cs typeface="Calibri"/>
                <a:sym typeface="Calibri"/>
              </a:rPr>
              <a:t>Streamlined Transactions</a:t>
            </a:r>
            <a:r>
              <a:rPr lang="en-US" sz="2200">
                <a:latin typeface="Calibri"/>
                <a:ea typeface="Calibri"/>
                <a:cs typeface="Calibri"/>
                <a:sym typeface="Calibri"/>
              </a:rPr>
              <a:t>: Integrated payment systems within social platforms</a:t>
            </a:r>
            <a:endParaRPr sz="2200">
              <a:latin typeface="Calibri"/>
              <a:ea typeface="Calibri"/>
              <a:cs typeface="Calibri"/>
              <a:sym typeface="Calibri"/>
            </a:endParaRPr>
          </a:p>
          <a:p>
            <a:pPr indent="0" lvl="0" marL="355600" rtl="0" algn="just">
              <a:lnSpc>
                <a:spcPct val="114090"/>
              </a:lnSpc>
              <a:spcBef>
                <a:spcPts val="0"/>
              </a:spcBef>
              <a:spcAft>
                <a:spcPts val="0"/>
              </a:spcAft>
              <a:buNone/>
            </a:pPr>
            <a:r>
              <a:rPr lang="en-US" sz="2200">
                <a:latin typeface="Calibri"/>
                <a:ea typeface="Calibri"/>
                <a:cs typeface="Calibri"/>
                <a:sym typeface="Calibri"/>
              </a:rPr>
              <a:t>facilitate quick and secure transactions, enhancing convenience and trust for users</a:t>
            </a:r>
            <a:endParaRPr sz="2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6"/>
          <p:cNvSpPr txBox="1"/>
          <p:nvPr>
            <p:ph type="title"/>
          </p:nvPr>
        </p:nvSpPr>
        <p:spPr>
          <a:xfrm>
            <a:off x="914400" y="609600"/>
            <a:ext cx="4177665" cy="598241"/>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800">
                <a:latin typeface="Roboto"/>
                <a:ea typeface="Roboto"/>
                <a:cs typeface="Roboto"/>
                <a:sym typeface="Roboto"/>
              </a:rPr>
              <a:t>Disadvantage</a:t>
            </a:r>
            <a:endParaRPr b="1" sz="3800">
              <a:latin typeface="Roboto"/>
              <a:ea typeface="Roboto"/>
              <a:cs typeface="Roboto"/>
              <a:sym typeface="Roboto"/>
            </a:endParaRPr>
          </a:p>
        </p:txBody>
      </p:sp>
      <p:sp>
        <p:nvSpPr>
          <p:cNvPr id="77" name="Google Shape;77;p6"/>
          <p:cNvSpPr txBox="1"/>
          <p:nvPr/>
        </p:nvSpPr>
        <p:spPr>
          <a:xfrm>
            <a:off x="914400" y="1600200"/>
            <a:ext cx="10210800" cy="4545603"/>
          </a:xfrm>
          <a:prstGeom prst="rect">
            <a:avLst/>
          </a:prstGeom>
          <a:noFill/>
          <a:ln>
            <a:noFill/>
          </a:ln>
        </p:spPr>
        <p:txBody>
          <a:bodyPr anchorCtr="0" anchor="t" bIns="0" lIns="0" spcFirstLastPara="1" rIns="0" wrap="square" tIns="49525">
            <a:spAutoFit/>
          </a:bodyPr>
          <a:lstStyle/>
          <a:p>
            <a:pPr indent="-343535" lvl="0" marL="355600" marR="151130" rtl="0" algn="just">
              <a:lnSpc>
                <a:spcPct val="108181"/>
              </a:lnSpc>
              <a:spcBef>
                <a:spcPts val="0"/>
              </a:spcBef>
              <a:spcAft>
                <a:spcPts val="0"/>
              </a:spcAft>
              <a:buSzPts val="1800"/>
              <a:buFont typeface="Arial"/>
              <a:buChar char="•"/>
            </a:pPr>
            <a:r>
              <a:rPr b="1" lang="en-US" sz="2200">
                <a:latin typeface="Calibri"/>
                <a:ea typeface="Calibri"/>
                <a:cs typeface="Calibri"/>
                <a:sym typeface="Calibri"/>
              </a:rPr>
              <a:t>Privacy Concerns</a:t>
            </a:r>
            <a:r>
              <a:rPr lang="en-US" sz="2200">
                <a:latin typeface="Calibri"/>
                <a:ea typeface="Calibri"/>
                <a:cs typeface="Calibri"/>
                <a:sym typeface="Calibri"/>
              </a:rPr>
              <a:t>: Integrating shopping with social media may raise privacy issues as personal data and shopping habits are linked and potentially shared across platforms.</a:t>
            </a:r>
            <a:endParaRPr sz="2200">
              <a:latin typeface="Calibri"/>
              <a:ea typeface="Calibri"/>
              <a:cs typeface="Calibri"/>
              <a:sym typeface="Calibri"/>
            </a:endParaRPr>
          </a:p>
          <a:p>
            <a:pPr indent="-343535" lvl="0" marL="355600" marR="306705" rtl="0" algn="just">
              <a:lnSpc>
                <a:spcPct val="90100"/>
              </a:lnSpc>
              <a:spcBef>
                <a:spcPts val="955"/>
              </a:spcBef>
              <a:spcAft>
                <a:spcPts val="0"/>
              </a:spcAft>
              <a:buSzPts val="1800"/>
              <a:buFont typeface="Arial"/>
              <a:buChar char="•"/>
            </a:pPr>
            <a:r>
              <a:rPr b="1" lang="en-US" sz="2200">
                <a:latin typeface="Calibri"/>
                <a:ea typeface="Calibri"/>
                <a:cs typeface="Calibri"/>
                <a:sym typeface="Calibri"/>
              </a:rPr>
              <a:t>Information Overload</a:t>
            </a:r>
            <a:r>
              <a:rPr lang="en-US" sz="2200">
                <a:latin typeface="Calibri"/>
                <a:ea typeface="Calibri"/>
                <a:cs typeface="Calibri"/>
                <a:sym typeface="Calibri"/>
              </a:rPr>
              <a:t>: Users may feel overwhelmed by the constant stream of product recommendations and promotional content within their social media feeds, leading to fatigue or reduced engagement.</a:t>
            </a:r>
            <a:endParaRPr sz="2200">
              <a:latin typeface="Calibri"/>
              <a:ea typeface="Calibri"/>
              <a:cs typeface="Calibri"/>
              <a:sym typeface="Calibri"/>
            </a:endParaRPr>
          </a:p>
          <a:p>
            <a:pPr indent="-343535" lvl="0" marL="355600" marR="5080" rtl="0" algn="just">
              <a:lnSpc>
                <a:spcPct val="108181"/>
              </a:lnSpc>
              <a:spcBef>
                <a:spcPts val="1040"/>
              </a:spcBef>
              <a:spcAft>
                <a:spcPts val="0"/>
              </a:spcAft>
              <a:buSzPts val="1800"/>
              <a:buFont typeface="Arial"/>
              <a:buChar char="•"/>
            </a:pPr>
            <a:r>
              <a:rPr b="1" lang="en-US" sz="2200">
                <a:latin typeface="Calibri"/>
                <a:ea typeface="Calibri"/>
                <a:cs typeface="Calibri"/>
                <a:sym typeface="Calibri"/>
              </a:rPr>
              <a:t>Security Risks</a:t>
            </a:r>
            <a:r>
              <a:rPr lang="en-US" sz="2200">
                <a:latin typeface="Calibri"/>
                <a:ea typeface="Calibri"/>
                <a:cs typeface="Calibri"/>
                <a:sym typeface="Calibri"/>
              </a:rPr>
              <a:t>: Integrated payment systems within social platforms could pose security risks if not adequately protected, potentially exposing users to fraud or data breaches.</a:t>
            </a:r>
            <a:endParaRPr sz="2200">
              <a:latin typeface="Calibri"/>
              <a:ea typeface="Calibri"/>
              <a:cs typeface="Calibri"/>
              <a:sym typeface="Calibri"/>
            </a:endParaRPr>
          </a:p>
          <a:p>
            <a:pPr indent="-343535" lvl="0" marL="355600" marR="12065" rtl="0" algn="just">
              <a:lnSpc>
                <a:spcPct val="108181"/>
              </a:lnSpc>
              <a:spcBef>
                <a:spcPts val="990"/>
              </a:spcBef>
              <a:spcAft>
                <a:spcPts val="0"/>
              </a:spcAft>
              <a:buSzPts val="1800"/>
              <a:buFont typeface="Arial"/>
              <a:buChar char="•"/>
            </a:pPr>
            <a:r>
              <a:rPr b="1" lang="en-US" sz="2200">
                <a:latin typeface="Calibri"/>
                <a:ea typeface="Calibri"/>
                <a:cs typeface="Calibri"/>
                <a:sym typeface="Calibri"/>
              </a:rPr>
              <a:t>Distraction</a:t>
            </a:r>
            <a:r>
              <a:rPr lang="en-US" sz="2200">
                <a:latin typeface="Calibri"/>
                <a:ea typeface="Calibri"/>
                <a:cs typeface="Calibri"/>
                <a:sym typeface="Calibri"/>
              </a:rPr>
              <a:t>: The blend of social interaction and shopping could lead to distractions and reduced productivity as users may spend more time browsing products rather than engaging in meaningful social interactions.</a:t>
            </a:r>
            <a:endParaRPr sz="2200">
              <a:latin typeface="Calibri"/>
              <a:ea typeface="Calibri"/>
              <a:cs typeface="Calibri"/>
              <a:sym typeface="Calibri"/>
            </a:endParaRPr>
          </a:p>
          <a:p>
            <a:pPr indent="-343535" lvl="0" marL="355600" marR="556895" rtl="0" algn="just">
              <a:lnSpc>
                <a:spcPct val="90000"/>
              </a:lnSpc>
              <a:spcBef>
                <a:spcPts val="950"/>
              </a:spcBef>
              <a:spcAft>
                <a:spcPts val="0"/>
              </a:spcAft>
              <a:buSzPts val="1800"/>
              <a:buFont typeface="Arial"/>
              <a:buChar char="•"/>
            </a:pPr>
            <a:r>
              <a:rPr b="1" lang="en-US" sz="2200">
                <a:latin typeface="Calibri"/>
                <a:ea typeface="Calibri"/>
                <a:cs typeface="Calibri"/>
                <a:sym typeface="Calibri"/>
              </a:rPr>
              <a:t>Dependency on Platform Stability</a:t>
            </a:r>
            <a:r>
              <a:rPr lang="en-US" sz="2200">
                <a:latin typeface="Calibri"/>
                <a:ea typeface="Calibri"/>
                <a:cs typeface="Calibri"/>
                <a:sym typeface="Calibri"/>
              </a:rPr>
              <a:t>: Businesses relying heavily on social shopping integration are vulnerable to changes in platform policies, algorithms, or technical issues that could disrupt operations or impact sales.</a:t>
            </a:r>
            <a:endParaRPr sz="2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ec24a954c9_0_0"/>
          <p:cNvSpPr txBox="1"/>
          <p:nvPr>
            <p:ph type="title"/>
          </p:nvPr>
        </p:nvSpPr>
        <p:spPr>
          <a:xfrm>
            <a:off x="899100" y="234925"/>
            <a:ext cx="2690700" cy="677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Flow Chart</a:t>
            </a:r>
            <a:endParaRPr/>
          </a:p>
        </p:txBody>
      </p:sp>
      <p:pic>
        <p:nvPicPr>
          <p:cNvPr id="83" name="Google Shape;83;g2ec24a954c9_0_0"/>
          <p:cNvPicPr preferRelativeResize="0"/>
          <p:nvPr/>
        </p:nvPicPr>
        <p:blipFill>
          <a:blip r:embed="rId3">
            <a:alphaModFix/>
          </a:blip>
          <a:stretch>
            <a:fillRect/>
          </a:stretch>
        </p:blipFill>
        <p:spPr>
          <a:xfrm>
            <a:off x="625075" y="1287400"/>
            <a:ext cx="10358450" cy="5481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ec24a954c9_0_6"/>
          <p:cNvSpPr txBox="1"/>
          <p:nvPr>
            <p:ph type="title"/>
          </p:nvPr>
        </p:nvSpPr>
        <p:spPr>
          <a:xfrm>
            <a:off x="916939" y="609981"/>
            <a:ext cx="4177800" cy="1354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Prototype of figma</a:t>
            </a:r>
            <a:endParaRPr/>
          </a:p>
        </p:txBody>
      </p:sp>
      <p:sp>
        <p:nvSpPr>
          <p:cNvPr id="89" name="Google Shape;89;g2ec24a954c9_0_6"/>
          <p:cNvSpPr txBox="1"/>
          <p:nvPr>
            <p:ph idx="1" type="body"/>
          </p:nvPr>
        </p:nvSpPr>
        <p:spPr>
          <a:xfrm>
            <a:off x="1031250" y="2536025"/>
            <a:ext cx="10181100" cy="3196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https://www.figma.com/proto/ZnpdZzg0jECMcwdcdaU6OF/Untitled?page-id=0%3A1&amp;node-id=203-2072&amp;viewport=270%2C159%2C0.16&amp;t=ahI7tGP5r6ys20lz-1&amp;scaling=scale-down&amp;content-scaling=fixed&amp;starting-point-node-id=116%3A563&amp;show-proto-sidebar=1</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2024-07-10T03:43:34Z</dcterms:created>
  <dc:creator>Student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2024-06-29T00:00:00Z</vt:filetime>
  </property>
  <property fmtid="{D5CDD505-2E9C-101B-9397-08002B2CF9AE}" pid="3" name="Creator">
    <vt:lpwstr>Microsoft® PowerPoint® 2010</vt:lpwstr>
  </property>
  <property fmtid="{D5CDD505-2E9C-101B-9397-08002B2CF9AE}" pid="4" name="LastSaved">
    <vt:filetime>2024-07-10T00:00:00Z</vt:filetime>
  </property>
  <property fmtid="{D5CDD505-2E9C-101B-9397-08002B2CF9AE}" pid="5" name="Producer">
    <vt:lpwstr>Microsoft® PowerPoint® 2010</vt:lpwstr>
  </property>
</Properties>
</file>