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812" y="836866"/>
            <a:ext cx="7047865" cy="3488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30679" y="2272919"/>
            <a:ext cx="4864100" cy="1005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000" b="1">
                <a:solidFill>
                  <a:srgbClr val="161D20"/>
                </a:solidFill>
                <a:latin typeface="Arial"/>
                <a:cs typeface="Arial"/>
              </a:rPr>
              <a:t>NEXT</a:t>
            </a:r>
            <a:r>
              <a:rPr dirty="0" sz="2000" spc="-8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0"/>
                </a:solidFill>
                <a:latin typeface="Arial"/>
                <a:cs typeface="Arial"/>
              </a:rPr>
              <a:t>GEN</a:t>
            </a:r>
            <a:r>
              <a:rPr dirty="0" sz="2000" spc="1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0"/>
                </a:solidFill>
                <a:latin typeface="Arial"/>
                <a:cs typeface="Arial"/>
              </a:rPr>
              <a:t>EMPLOYABILITY</a:t>
            </a:r>
            <a:r>
              <a:rPr dirty="0" sz="2000" spc="-9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61D20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>
              <a:latin typeface="Arial"/>
              <a:cs typeface="Arial"/>
            </a:endParaRPr>
          </a:p>
          <a:p>
            <a:pPr algn="ctr" marL="34925">
              <a:lnSpc>
                <a:spcPct val="100000"/>
              </a:lnSpc>
            </a:pPr>
            <a:r>
              <a:rPr dirty="0" sz="2000">
                <a:solidFill>
                  <a:srgbClr val="161D20"/>
                </a:solidFill>
                <a:latin typeface="Arial"/>
                <a:cs typeface="Arial"/>
              </a:rPr>
              <a:t>Creating</a:t>
            </a:r>
            <a:r>
              <a:rPr dirty="0" sz="2000" spc="100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61D20"/>
                </a:solidFill>
                <a:latin typeface="Arial"/>
                <a:cs typeface="Arial"/>
              </a:rPr>
              <a:t>a</a:t>
            </a:r>
            <a:r>
              <a:rPr dirty="0" sz="2000" spc="114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61D20"/>
                </a:solidFill>
                <a:latin typeface="Arial"/>
                <a:cs typeface="Arial"/>
              </a:rPr>
              <a:t>future-ready</a:t>
            </a:r>
            <a:r>
              <a:rPr dirty="0" sz="2000" spc="70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61D20"/>
                </a:solidFill>
                <a:latin typeface="Arial"/>
                <a:cs typeface="Arial"/>
              </a:rPr>
              <a:t>workforce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8230" y="3582560"/>
            <a:ext cx="2092325" cy="75501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200" spc="-10">
                <a:latin typeface="Arial"/>
                <a:cs typeface="Arial"/>
              </a:rPr>
              <a:t>Student Details</a:t>
            </a:r>
            <a:endParaRPr sz="1200">
              <a:latin typeface="Arial"/>
              <a:cs typeface="Arial"/>
            </a:endParaRPr>
          </a:p>
          <a:p>
            <a:pPr marL="107950" marR="5080">
              <a:lnSpc>
                <a:spcPct val="108100"/>
              </a:lnSpc>
              <a:spcBef>
                <a:spcPts val="655"/>
              </a:spcBef>
            </a:pPr>
            <a:r>
              <a:rPr dirty="0" sz="1100">
                <a:latin typeface="Arial"/>
                <a:cs typeface="Arial"/>
              </a:rPr>
              <a:t>Student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Name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:SANTHOSH</a:t>
            </a:r>
            <a:r>
              <a:rPr dirty="0" sz="1100" spc="24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G </a:t>
            </a:r>
            <a:r>
              <a:rPr dirty="0" sz="1100">
                <a:latin typeface="Arial"/>
                <a:cs typeface="Arial"/>
              </a:rPr>
              <a:t>Student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au513521104044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80075" y="3688016"/>
            <a:ext cx="93471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Arial"/>
                <a:cs typeface="Arial"/>
              </a:rPr>
              <a:t>College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84850" y="3984307"/>
            <a:ext cx="189674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dirty="0" sz="1100" b="1">
                <a:latin typeface="Arial"/>
                <a:cs typeface="Arial"/>
              </a:rPr>
              <a:t>Annai</a:t>
            </a:r>
            <a:r>
              <a:rPr dirty="0" sz="1100" spc="254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MiraCollege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of </a:t>
            </a:r>
            <a:r>
              <a:rPr dirty="0" sz="1100" spc="-40" b="1">
                <a:latin typeface="Arial"/>
                <a:cs typeface="Arial"/>
              </a:rPr>
              <a:t>Engineering</a:t>
            </a:r>
            <a:r>
              <a:rPr dirty="0" sz="1100" spc="18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and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echnology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4812" y="1138300"/>
            <a:ext cx="7773034" cy="3333750"/>
          </a:xfrm>
          <a:custGeom>
            <a:avLst/>
            <a:gdLst/>
            <a:ahLst/>
            <a:cxnLst/>
            <a:rect l="l" t="t" r="r" b="b"/>
            <a:pathLst>
              <a:path w="7773034" h="3333750">
                <a:moveTo>
                  <a:pt x="7767383" y="0"/>
                </a:moveTo>
                <a:lnTo>
                  <a:pt x="7767383" y="3333686"/>
                </a:lnTo>
              </a:path>
              <a:path w="7773034" h="3333750">
                <a:moveTo>
                  <a:pt x="0" y="5079"/>
                </a:moveTo>
                <a:lnTo>
                  <a:pt x="7772463" y="5079"/>
                </a:lnTo>
              </a:path>
              <a:path w="7773034" h="3333750">
                <a:moveTo>
                  <a:pt x="4445" y="0"/>
                </a:moveTo>
                <a:lnTo>
                  <a:pt x="4445" y="3333686"/>
                </a:lnTo>
              </a:path>
              <a:path w="7773034" h="3333750">
                <a:moveTo>
                  <a:pt x="0" y="3329241"/>
                </a:moveTo>
                <a:lnTo>
                  <a:pt x="7772463" y="332924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660" y="755078"/>
            <a:ext cx="7715250" cy="36690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1F2E60"/>
                </a:solidFill>
                <a:latin typeface="Arial"/>
                <a:cs typeface="Arial"/>
              </a:rPr>
              <a:t>Modelling</a:t>
            </a:r>
            <a:r>
              <a:rPr dirty="0" sz="1550" spc="210" b="1">
                <a:solidFill>
                  <a:srgbClr val="1F2E6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F2E60"/>
                </a:solidFill>
                <a:latin typeface="Arial"/>
                <a:cs typeface="Arial"/>
              </a:rPr>
              <a:t>&amp;</a:t>
            </a:r>
            <a:r>
              <a:rPr dirty="0" sz="1550" spc="-20" b="1">
                <a:solidFill>
                  <a:srgbClr val="1F2E6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E60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220"/>
              </a:spcBef>
            </a:pPr>
            <a:r>
              <a:rPr dirty="0" sz="1400" spc="-10" b="1">
                <a:latin typeface="Arial"/>
                <a:cs typeface="Arial"/>
              </a:rPr>
              <a:t>MODELLING: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>
              <a:latin typeface="Arial"/>
              <a:cs typeface="Arial"/>
            </a:endParaRPr>
          </a:p>
          <a:p>
            <a:pPr marL="575310" marR="175895" indent="-286385">
              <a:lnSpc>
                <a:spcPct val="96900"/>
              </a:lnSpc>
            </a:pPr>
            <a:r>
              <a:rPr dirty="0" sz="1400" b="1">
                <a:latin typeface="Arial"/>
                <a:cs typeface="Arial"/>
              </a:rPr>
              <a:t>Database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Modeling</a:t>
            </a:r>
            <a:r>
              <a:rPr dirty="0" sz="1400">
                <a:latin typeface="Arial"/>
                <a:cs typeface="Arial"/>
              </a:rPr>
              <a:t>:Utilize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Django's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ORM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implementthe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database</a:t>
            </a:r>
            <a:r>
              <a:rPr dirty="0" sz="1400" spc="2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schema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project.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Define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models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buses,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routes,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schedules,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reservations,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users,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any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relevant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entities.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Establish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appropriate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relationships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betweenthese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(such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as </a:t>
            </a:r>
            <a:r>
              <a:rPr dirty="0" sz="1400">
                <a:latin typeface="Arial"/>
                <a:cs typeface="Arial"/>
              </a:rPr>
              <a:t>one-to-</a:t>
            </a:r>
            <a:r>
              <a:rPr dirty="0" sz="1400" spc="-10">
                <a:latin typeface="Arial"/>
                <a:cs typeface="Arial"/>
              </a:rPr>
              <a:t>many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many-</a:t>
            </a:r>
            <a:r>
              <a:rPr dirty="0" sz="1400">
                <a:latin typeface="Arial"/>
                <a:cs typeface="Arial"/>
              </a:rPr>
              <a:t>to-many) to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accurately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represent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structure.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>
              <a:latin typeface="Arial"/>
              <a:cs typeface="Arial"/>
            </a:endParaRPr>
          </a:p>
          <a:p>
            <a:pPr algn="just" marL="575310" marR="5080" indent="-286385">
              <a:lnSpc>
                <a:spcPct val="95400"/>
              </a:lnSpc>
            </a:pPr>
            <a:r>
              <a:rPr dirty="0" sz="1400" b="1">
                <a:latin typeface="Arial"/>
                <a:cs typeface="Arial"/>
              </a:rPr>
              <a:t>User</a:t>
            </a:r>
            <a:r>
              <a:rPr dirty="0" sz="1400" spc="229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Interaction</a:t>
            </a:r>
            <a:r>
              <a:rPr dirty="0" sz="1400" spc="1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Modeling</a:t>
            </a:r>
            <a:r>
              <a:rPr dirty="0" sz="1400">
                <a:latin typeface="Arial"/>
                <a:cs typeface="Arial"/>
              </a:rPr>
              <a:t>:Modelthe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interaction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flow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through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wireframes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mockups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visualize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design.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Consider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journey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searching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bus </a:t>
            </a:r>
            <a:r>
              <a:rPr dirty="0" sz="1400">
                <a:latin typeface="Arial"/>
                <a:cs typeface="Arial"/>
              </a:rPr>
              <a:t>routes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making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receiving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confirmation.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Iterate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designs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based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usability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testing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feedbackto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optimize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 </a:t>
            </a:r>
            <a:r>
              <a:rPr dirty="0" sz="1400" spc="-10">
                <a:latin typeface="Arial"/>
                <a:cs typeface="Arial"/>
              </a:rPr>
              <a:t>experience.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dirty="0" sz="1400" spc="-10" b="1">
                <a:latin typeface="Arial"/>
                <a:cs typeface="Arial"/>
              </a:rPr>
              <a:t>RESULTS:</a:t>
            </a:r>
            <a:endParaRPr sz="14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satisfactionon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using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Arial"/>
                <a:cs typeface="Arial"/>
              </a:rPr>
              <a:t>Easier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way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tickets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easier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efficientway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795776" y="570230"/>
            <a:ext cx="148145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40">
                <a:latin typeface="Arial"/>
                <a:cs typeface="Arial"/>
              </a:rPr>
              <a:t>Homepage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0392" y="4000246"/>
            <a:ext cx="7962900" cy="7607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Home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consists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friendly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easier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navigation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pages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like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Find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Bus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See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Bookings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Registrationpages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provides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easy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people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without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any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issues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971550"/>
            <a:ext cx="72199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1012" y="1185925"/>
            <a:ext cx="8420735" cy="3448050"/>
          </a:xfrm>
          <a:custGeom>
            <a:avLst/>
            <a:gdLst/>
            <a:ahLst/>
            <a:cxnLst/>
            <a:rect l="l" t="t" r="r" b="b"/>
            <a:pathLst>
              <a:path w="8420735" h="3448050">
                <a:moveTo>
                  <a:pt x="8415083" y="0"/>
                </a:moveTo>
                <a:lnTo>
                  <a:pt x="8415083" y="3447986"/>
                </a:lnTo>
              </a:path>
              <a:path w="8420735" h="3448050">
                <a:moveTo>
                  <a:pt x="0" y="4952"/>
                </a:moveTo>
                <a:lnTo>
                  <a:pt x="8420163" y="4952"/>
                </a:lnTo>
              </a:path>
              <a:path w="8420735" h="3448050">
                <a:moveTo>
                  <a:pt x="4445" y="0"/>
                </a:moveTo>
                <a:lnTo>
                  <a:pt x="4445" y="3447986"/>
                </a:lnTo>
              </a:path>
              <a:path w="8420735" h="3448050">
                <a:moveTo>
                  <a:pt x="0" y="3442906"/>
                </a:moveTo>
                <a:lnTo>
                  <a:pt x="8420163" y="344290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29200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63232" y="798131"/>
            <a:ext cx="8143875" cy="38506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9525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latin typeface="Arial"/>
                <a:cs typeface="Arial"/>
              </a:rPr>
              <a:t>About-</a:t>
            </a:r>
            <a:r>
              <a:rPr dirty="0" sz="1400" spc="-10" b="1">
                <a:latin typeface="Arial"/>
                <a:cs typeface="Arial"/>
              </a:rPr>
              <a:t>Us-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About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contains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following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informations</a:t>
            </a:r>
            <a:endParaRPr sz="1400">
              <a:latin typeface="Arial"/>
              <a:cs typeface="Arial"/>
            </a:endParaRPr>
          </a:p>
          <a:p>
            <a:pPr marL="298450" marR="298450" indent="-286385">
              <a:lnSpc>
                <a:spcPct val="95400"/>
              </a:lnSpc>
              <a:spcBef>
                <a:spcPts val="350"/>
              </a:spcBef>
            </a:pPr>
            <a:r>
              <a:rPr dirty="0" sz="1400">
                <a:latin typeface="Arial"/>
                <a:cs typeface="Arial"/>
              </a:rPr>
              <a:t>Provide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brief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overview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company's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history,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founding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date,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milestones,and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vision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drives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operations.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Communicate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company's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mission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statement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core </a:t>
            </a:r>
            <a:r>
              <a:rPr dirty="0" sz="1400">
                <a:latin typeface="Arial"/>
                <a:cs typeface="Arial"/>
              </a:rPr>
              <a:t>values,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outlining</a:t>
            </a:r>
            <a:r>
              <a:rPr dirty="0" sz="1400" spc="3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commitment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providing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convenient,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reliable,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affordable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travel </a:t>
            </a:r>
            <a:r>
              <a:rPr dirty="0" sz="1400">
                <a:latin typeface="Arial"/>
                <a:cs typeface="Arial"/>
              </a:rPr>
              <a:t>solutions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298450" marR="5080" indent="-286385">
              <a:lnSpc>
                <a:spcPct val="116399"/>
              </a:lnSpc>
              <a:spcBef>
                <a:spcPts val="1200"/>
              </a:spcBef>
            </a:pPr>
            <a:r>
              <a:rPr dirty="0" sz="1400">
                <a:latin typeface="Arial"/>
                <a:cs typeface="Arial"/>
              </a:rPr>
              <a:t>Introduce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team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behind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platform,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members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as </a:t>
            </a:r>
            <a:r>
              <a:rPr dirty="0" sz="1400" spc="10">
                <a:latin typeface="Arial"/>
                <a:cs typeface="Arial"/>
              </a:rPr>
              <a:t>founders,developers,designers,and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customersupportrepresentatives.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Share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brief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bios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profiles</a:t>
            </a:r>
            <a:endParaRPr sz="1400">
              <a:latin typeface="Arial"/>
              <a:cs typeface="Arial"/>
            </a:endParaRPr>
          </a:p>
          <a:p>
            <a:pPr marL="298450" marR="5080">
              <a:lnSpc>
                <a:spcPts val="1580"/>
              </a:lnSpc>
              <a:spcBef>
                <a:spcPts val="260"/>
              </a:spcBef>
            </a:pP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team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members,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highlighting</a:t>
            </a:r>
            <a:r>
              <a:rPr dirty="0" sz="1400" spc="3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expertise,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passion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innovation,</a:t>
            </a:r>
            <a:r>
              <a:rPr dirty="0" sz="1400" spc="40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dedication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delivering </a:t>
            </a:r>
            <a:r>
              <a:rPr dirty="0" sz="1400">
                <a:latin typeface="Arial"/>
                <a:cs typeface="Arial"/>
              </a:rPr>
              <a:t>exceptionalservice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users.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00">
              <a:latin typeface="Arial"/>
              <a:cs typeface="Arial"/>
            </a:endParaRPr>
          </a:p>
          <a:p>
            <a:pPr marL="298450" marR="501650" indent="-286385">
              <a:lnSpc>
                <a:spcPts val="1650"/>
              </a:lnSpc>
            </a:pPr>
            <a:r>
              <a:rPr dirty="0" sz="1400">
                <a:latin typeface="Arial"/>
                <a:cs typeface="Arial"/>
              </a:rPr>
              <a:t>Showcase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testimonials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and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success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stories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demonstrate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positive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impact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platform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users'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experiences.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Highlight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real-</a:t>
            </a:r>
            <a:r>
              <a:rPr dirty="0" sz="1400">
                <a:latin typeface="Arial"/>
                <a:cs typeface="Arial"/>
              </a:rPr>
              <a:t>life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examples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satisfied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customers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who </a:t>
            </a:r>
            <a:r>
              <a:rPr dirty="0" sz="1400">
                <a:latin typeface="Arial"/>
                <a:cs typeface="Arial"/>
              </a:rPr>
              <a:t>have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benefited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fromthe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convenience,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ease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reliability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 </a:t>
            </a:r>
            <a:r>
              <a:rPr dirty="0" sz="1400" spc="-10">
                <a:latin typeface="Arial"/>
                <a:cs typeface="Arial"/>
              </a:rPr>
              <a:t>reservation </a:t>
            </a:r>
            <a:r>
              <a:rPr dirty="0" sz="1400">
                <a:latin typeface="Arial"/>
                <a:cs typeface="Arial"/>
              </a:rPr>
              <a:t>service.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quotes,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photos,or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videos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add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authenticity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credibility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testimonials.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0537" y="1119250"/>
            <a:ext cx="8039734" cy="3552825"/>
          </a:xfrm>
          <a:custGeom>
            <a:avLst/>
            <a:gdLst/>
            <a:ahLst/>
            <a:cxnLst/>
            <a:rect l="l" t="t" r="r" b="b"/>
            <a:pathLst>
              <a:path w="8039734" h="3552825">
                <a:moveTo>
                  <a:pt x="8034083" y="0"/>
                </a:moveTo>
                <a:lnTo>
                  <a:pt x="8034083" y="3552761"/>
                </a:lnTo>
              </a:path>
              <a:path w="8039734" h="3552825">
                <a:moveTo>
                  <a:pt x="0" y="4445"/>
                </a:moveTo>
                <a:lnTo>
                  <a:pt x="8039163" y="4445"/>
                </a:lnTo>
              </a:path>
              <a:path w="8039734" h="3552825">
                <a:moveTo>
                  <a:pt x="4445" y="0"/>
                </a:moveTo>
                <a:lnTo>
                  <a:pt x="4445" y="3552761"/>
                </a:lnTo>
              </a:path>
              <a:path w="8039734" h="3552825">
                <a:moveTo>
                  <a:pt x="0" y="3547681"/>
                </a:moveTo>
                <a:lnTo>
                  <a:pt x="8039163" y="354768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56259" y="727862"/>
            <a:ext cx="7704455" cy="38893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444875">
              <a:lnSpc>
                <a:spcPct val="100000"/>
              </a:lnSpc>
              <a:spcBef>
                <a:spcPts val="810"/>
              </a:spcBef>
            </a:pPr>
            <a:r>
              <a:rPr dirty="0" sz="1400" b="1">
                <a:latin typeface="Arial"/>
                <a:cs typeface="Arial"/>
              </a:rPr>
              <a:t>Service-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sevices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contains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following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informations</a:t>
            </a:r>
            <a:endParaRPr sz="1400">
              <a:latin typeface="Arial"/>
              <a:cs typeface="Arial"/>
            </a:endParaRPr>
          </a:p>
          <a:p>
            <a:pPr marL="307975" marR="88265" indent="-295910">
              <a:lnSpc>
                <a:spcPts val="1650"/>
              </a:lnSpc>
              <a:spcBef>
                <a:spcPts val="204"/>
              </a:spcBef>
            </a:pPr>
            <a:r>
              <a:rPr dirty="0" sz="1400" spc="10" b="1">
                <a:latin typeface="Arial"/>
                <a:cs typeface="Arial"/>
              </a:rPr>
              <a:t>Booking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Services</a:t>
            </a:r>
            <a:r>
              <a:rPr dirty="0" sz="1400" spc="10">
                <a:latin typeface="Arial"/>
                <a:cs typeface="Arial"/>
              </a:rPr>
              <a:t>:Provide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detailed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informationabout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booking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services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offered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through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platform,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types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tickets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available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(e.g.,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one-way,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round-trip),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reservation </a:t>
            </a:r>
            <a:r>
              <a:rPr dirty="0" sz="1400">
                <a:latin typeface="Arial"/>
                <a:cs typeface="Arial"/>
              </a:rPr>
              <a:t>options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(e.g.,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selection,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flexible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dates),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and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any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special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offers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discounts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available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 spc="-1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307975" marR="266700" indent="-295910">
              <a:lnSpc>
                <a:spcPct val="104900"/>
              </a:lnSpc>
              <a:spcBef>
                <a:spcPts val="1575"/>
              </a:spcBef>
            </a:pPr>
            <a:r>
              <a:rPr dirty="0" sz="1400" b="1">
                <a:latin typeface="Arial"/>
                <a:cs typeface="Arial"/>
              </a:rPr>
              <a:t>Customer</a:t>
            </a:r>
            <a:r>
              <a:rPr dirty="0" sz="1400" spc="-11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SupportServices</a:t>
            </a:r>
            <a:r>
              <a:rPr dirty="0" sz="1400" spc="-10">
                <a:latin typeface="Arial"/>
                <a:cs typeface="Arial"/>
              </a:rPr>
              <a:t>:Outline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customersupportservicesprovided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assistusers </a:t>
            </a:r>
            <a:r>
              <a:rPr dirty="0" sz="1350">
                <a:latin typeface="Arial"/>
                <a:cs typeface="Arial"/>
              </a:rPr>
              <a:t>throughout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their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journey, such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as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24/7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helpline</a:t>
            </a:r>
            <a:r>
              <a:rPr dirty="0" sz="1350" spc="-10">
                <a:latin typeface="Arial"/>
                <a:cs typeface="Arial"/>
              </a:rPr>
              <a:t> assistance,live</a:t>
            </a:r>
            <a:r>
              <a:rPr dirty="0" sz="1350" spc="-17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chat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support,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email</a:t>
            </a:r>
            <a:r>
              <a:rPr dirty="0" sz="1350" spc="7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support. Highlight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the </a:t>
            </a:r>
            <a:r>
              <a:rPr dirty="0" sz="1350" spc="-10">
                <a:latin typeface="Arial"/>
                <a:cs typeface="Arial"/>
              </a:rPr>
              <a:t>responsiveness,</a:t>
            </a:r>
            <a:r>
              <a:rPr dirty="0" sz="1350" spc="-7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professionalism,</a:t>
            </a:r>
            <a:r>
              <a:rPr dirty="0" sz="1350" spc="6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expertise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of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the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customer</a:t>
            </a:r>
            <a:r>
              <a:rPr dirty="0" sz="1350" spc="6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support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team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 spc="-25">
                <a:latin typeface="Arial"/>
                <a:cs typeface="Arial"/>
              </a:rPr>
              <a:t>in </a:t>
            </a:r>
            <a:r>
              <a:rPr dirty="0" sz="1350" spc="-10">
                <a:latin typeface="Arial"/>
                <a:cs typeface="Arial"/>
              </a:rPr>
              <a:t>addressing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userinquiries,</a:t>
            </a:r>
            <a:r>
              <a:rPr dirty="0" sz="1350" spc="1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resolving</a:t>
            </a:r>
            <a:r>
              <a:rPr dirty="0" sz="1350" spc="-6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issues,</a:t>
            </a:r>
            <a:r>
              <a:rPr dirty="0" sz="1350" spc="-7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ensuring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positive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experience</a:t>
            </a:r>
            <a:r>
              <a:rPr dirty="0" sz="1350">
                <a:latin typeface="Arial"/>
                <a:cs typeface="Arial"/>
              </a:rPr>
              <a:t> for</a:t>
            </a:r>
            <a:r>
              <a:rPr dirty="0" sz="1350" spc="1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customers.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350">
              <a:latin typeface="Arial"/>
              <a:cs typeface="Arial"/>
            </a:endParaRPr>
          </a:p>
          <a:p>
            <a:pPr algn="just" marL="307975" marR="5080" indent="-295910">
              <a:lnSpc>
                <a:spcPct val="995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AdditionalValue-Added</a:t>
            </a:r>
            <a:r>
              <a:rPr dirty="0" sz="1400" spc="3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Services</a:t>
            </a:r>
            <a:r>
              <a:rPr dirty="0" sz="1400">
                <a:latin typeface="Arial"/>
                <a:cs typeface="Arial"/>
              </a:rPr>
              <a:t>:Showcase</a:t>
            </a:r>
            <a:r>
              <a:rPr dirty="0" sz="1400" spc="45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any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additional</a:t>
            </a:r>
            <a:r>
              <a:rPr dirty="0" sz="1400" spc="4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value-added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3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offered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enhance</a:t>
            </a:r>
            <a:r>
              <a:rPr dirty="0" sz="1400" spc="4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5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overall</a:t>
            </a:r>
            <a:r>
              <a:rPr dirty="0" sz="1400" spc="4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40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experience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3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customers,</a:t>
            </a:r>
            <a:r>
              <a:rPr dirty="0" sz="1400" spc="3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4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3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insurance</a:t>
            </a:r>
            <a:r>
              <a:rPr dirty="0" sz="1400" spc="3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options, </a:t>
            </a:r>
            <a:r>
              <a:rPr dirty="0" sz="1400">
                <a:latin typeface="Arial"/>
                <a:cs typeface="Arial"/>
              </a:rPr>
              <a:t>shuttle</a:t>
            </a:r>
            <a:r>
              <a:rPr dirty="0" sz="1400" spc="4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services,or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partner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discounts</a:t>
            </a:r>
            <a:r>
              <a:rPr dirty="0" sz="1400" spc="3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4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accommodations</a:t>
            </a:r>
            <a:r>
              <a:rPr dirty="0" sz="1400" spc="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4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activities.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Emphasize</a:t>
            </a:r>
            <a:r>
              <a:rPr dirty="0" sz="1400" spc="409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convenience,</a:t>
            </a:r>
            <a:r>
              <a:rPr dirty="0" sz="1400" spc="3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reliability,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3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affordability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3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meeting</a:t>
            </a:r>
            <a:r>
              <a:rPr dirty="0" sz="1400" spc="3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diverse</a:t>
            </a:r>
            <a:r>
              <a:rPr dirty="0" sz="1400" spc="3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needs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preferences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travelers.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3412" y="1176400"/>
            <a:ext cx="7896859" cy="3543300"/>
          </a:xfrm>
          <a:custGeom>
            <a:avLst/>
            <a:gdLst/>
            <a:ahLst/>
            <a:cxnLst/>
            <a:rect l="l" t="t" r="r" b="b"/>
            <a:pathLst>
              <a:path w="7896859" h="3543300">
                <a:moveTo>
                  <a:pt x="7891208" y="0"/>
                </a:moveTo>
                <a:lnTo>
                  <a:pt x="7891208" y="3543236"/>
                </a:lnTo>
              </a:path>
              <a:path w="7896859" h="3543300">
                <a:moveTo>
                  <a:pt x="0" y="5079"/>
                </a:moveTo>
                <a:lnTo>
                  <a:pt x="7896288" y="5079"/>
                </a:lnTo>
              </a:path>
              <a:path w="7896859" h="3543300">
                <a:moveTo>
                  <a:pt x="4445" y="0"/>
                </a:moveTo>
                <a:lnTo>
                  <a:pt x="4445" y="3543236"/>
                </a:lnTo>
              </a:path>
              <a:path w="7896859" h="3543300">
                <a:moveTo>
                  <a:pt x="0" y="3538791"/>
                </a:moveTo>
                <a:lnTo>
                  <a:pt x="7896288" y="353879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04215" y="819848"/>
            <a:ext cx="7364095" cy="38404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408305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latin typeface="Arial"/>
                <a:cs typeface="Arial"/>
              </a:rPr>
              <a:t>Departments-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departments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contains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following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informations</a:t>
            </a:r>
            <a:endParaRPr sz="1400">
              <a:latin typeface="Arial"/>
              <a:cs typeface="Arial"/>
            </a:endParaRPr>
          </a:p>
          <a:p>
            <a:pPr marL="298450" marR="34290" indent="-286385">
              <a:lnSpc>
                <a:spcPct val="98400"/>
              </a:lnSpc>
              <a:spcBef>
                <a:spcPts val="150"/>
              </a:spcBef>
            </a:pPr>
            <a:r>
              <a:rPr dirty="0" sz="1400" spc="-10" b="1">
                <a:latin typeface="Arial"/>
                <a:cs typeface="Arial"/>
              </a:rPr>
              <a:t>OperationalDepartments</a:t>
            </a:r>
            <a:r>
              <a:rPr dirty="0" sz="1400" spc="-1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Overview</a:t>
            </a:r>
            <a:r>
              <a:rPr dirty="0" sz="1400">
                <a:latin typeface="Arial"/>
                <a:cs typeface="Arial"/>
              </a:rPr>
              <a:t>:Provide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 overview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operational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departments </a:t>
            </a:r>
            <a:r>
              <a:rPr dirty="0" sz="1400">
                <a:latin typeface="Arial"/>
                <a:cs typeface="Arial"/>
              </a:rPr>
              <a:t>within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organization,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department,customerservice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department,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 spc="-10">
                <a:latin typeface="Arial"/>
                <a:cs typeface="Arial"/>
              </a:rPr>
              <a:t>technical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support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department.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Explain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role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and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responsibilities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department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 </a:t>
            </a:r>
            <a:r>
              <a:rPr dirty="0" sz="1400">
                <a:latin typeface="Arial"/>
                <a:cs typeface="Arial"/>
              </a:rPr>
              <a:t>ensuring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smooth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operationof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the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platform.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>
              <a:latin typeface="Arial"/>
              <a:cs typeface="Arial"/>
            </a:endParaRPr>
          </a:p>
          <a:p>
            <a:pPr marL="298450" marR="5080" indent="-286385">
              <a:lnSpc>
                <a:spcPct val="99900"/>
              </a:lnSpc>
            </a:pPr>
            <a:r>
              <a:rPr dirty="0" sz="1400" b="1">
                <a:latin typeface="Arial"/>
                <a:cs typeface="Arial"/>
              </a:rPr>
              <a:t>TeamMembers</a:t>
            </a:r>
            <a:r>
              <a:rPr dirty="0" sz="1400" spc="-1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Roles</a:t>
            </a:r>
            <a:r>
              <a:rPr dirty="0" sz="1400">
                <a:latin typeface="Arial"/>
                <a:cs typeface="Arial"/>
              </a:rPr>
              <a:t>:Highlight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team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members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associated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department, </a:t>
            </a:r>
            <a:r>
              <a:rPr dirty="0" sz="1400">
                <a:latin typeface="Arial"/>
                <a:cs typeface="Arial"/>
              </a:rPr>
              <a:t>along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respective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roles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areas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expertise.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could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include </a:t>
            </a:r>
            <a:r>
              <a:rPr dirty="0" sz="1400">
                <a:latin typeface="Arial"/>
                <a:cs typeface="Arial"/>
              </a:rPr>
              <a:t>departmentheads,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managers,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supervisors,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3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staff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members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responsible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executing day-</a:t>
            </a:r>
            <a:r>
              <a:rPr dirty="0" sz="1400">
                <a:latin typeface="Arial"/>
                <a:cs typeface="Arial"/>
              </a:rPr>
              <a:t>to-day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tasks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providing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supportto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customers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stakeholders.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Arial"/>
              <a:cs typeface="Arial"/>
            </a:endParaRPr>
          </a:p>
          <a:p>
            <a:pPr marL="298450" marR="63500" indent="-286385">
              <a:lnSpc>
                <a:spcPct val="95000"/>
              </a:lnSpc>
            </a:pPr>
            <a:r>
              <a:rPr dirty="0" sz="1400" spc="10" b="1">
                <a:latin typeface="Arial"/>
                <a:cs typeface="Arial"/>
              </a:rPr>
              <a:t>Collaboration and</a:t>
            </a:r>
            <a:r>
              <a:rPr dirty="0" sz="1400" spc="215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Communication</a:t>
            </a:r>
            <a:r>
              <a:rPr dirty="0" sz="1400" spc="85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Channels</a:t>
            </a:r>
            <a:r>
              <a:rPr dirty="0" sz="1400" spc="10">
                <a:latin typeface="Arial"/>
                <a:cs typeface="Arial"/>
              </a:rPr>
              <a:t>:Describe </a:t>
            </a:r>
            <a:r>
              <a:rPr dirty="0" sz="1400" spc="-10">
                <a:latin typeface="Arial"/>
                <a:cs typeface="Arial"/>
              </a:rPr>
              <a:t>howdifferentdepartments </a:t>
            </a:r>
            <a:r>
              <a:rPr dirty="0" sz="1400">
                <a:latin typeface="Arial"/>
                <a:cs typeface="Arial"/>
              </a:rPr>
              <a:t>collaborate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communicate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achieve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common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goals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deliver </a:t>
            </a:r>
            <a:r>
              <a:rPr dirty="0" sz="1400">
                <a:latin typeface="Arial"/>
                <a:cs typeface="Arial"/>
              </a:rPr>
              <a:t>exceptionalservice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customers.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Highlight</a:t>
            </a:r>
            <a:r>
              <a:rPr dirty="0" sz="1400" spc="3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communicationchannels</a:t>
            </a:r>
            <a:r>
              <a:rPr dirty="0" sz="1400" spc="3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used,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as </a:t>
            </a:r>
            <a:r>
              <a:rPr dirty="0" sz="1400" spc="10">
                <a:latin typeface="Arial"/>
                <a:cs typeface="Arial"/>
              </a:rPr>
              <a:t>team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meetings,project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managementtools,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and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internal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messaging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platforms,to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facilitate </a:t>
            </a:r>
            <a:r>
              <a:rPr dirty="0" sz="1400">
                <a:latin typeface="Arial"/>
                <a:cs typeface="Arial"/>
              </a:rPr>
              <a:t>seamless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coordinationand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sharing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across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departments.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5312" y="1071625"/>
            <a:ext cx="7430134" cy="3762375"/>
          </a:xfrm>
          <a:custGeom>
            <a:avLst/>
            <a:gdLst/>
            <a:ahLst/>
            <a:cxnLst/>
            <a:rect l="l" t="t" r="r" b="b"/>
            <a:pathLst>
              <a:path w="7430134" h="3762375">
                <a:moveTo>
                  <a:pt x="7424483" y="0"/>
                </a:moveTo>
                <a:lnTo>
                  <a:pt x="7424483" y="3762311"/>
                </a:lnTo>
              </a:path>
              <a:path w="7430134" h="3762375">
                <a:moveTo>
                  <a:pt x="0" y="4445"/>
                </a:moveTo>
                <a:lnTo>
                  <a:pt x="7429563" y="4445"/>
                </a:lnTo>
              </a:path>
              <a:path w="7430134" h="3762375">
                <a:moveTo>
                  <a:pt x="4445" y="0"/>
                </a:moveTo>
                <a:lnTo>
                  <a:pt x="4445" y="3762311"/>
                </a:lnTo>
              </a:path>
              <a:path w="7430134" h="3762375">
                <a:moveTo>
                  <a:pt x="0" y="3757231"/>
                </a:moveTo>
                <a:lnTo>
                  <a:pt x="7429563" y="375723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38725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00660" y="601905"/>
            <a:ext cx="7531734" cy="413766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550" b="1">
                <a:solidFill>
                  <a:srgbClr val="1F2E60"/>
                </a:solidFill>
                <a:latin typeface="Arial"/>
                <a:cs typeface="Arial"/>
              </a:rPr>
              <a:t>Future</a:t>
            </a:r>
            <a:r>
              <a:rPr dirty="0" sz="1550" spc="105" b="1">
                <a:solidFill>
                  <a:srgbClr val="1F2E6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E60"/>
                </a:solidFill>
                <a:latin typeface="Arial"/>
                <a:cs typeface="Arial"/>
              </a:rPr>
              <a:t>Enhancements</a:t>
            </a:r>
            <a:r>
              <a:rPr dirty="0" sz="1550" spc="-10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765810" marR="78105" indent="-286385">
              <a:lnSpc>
                <a:spcPct val="99300"/>
              </a:lnSpc>
              <a:spcBef>
                <a:spcPts val="1005"/>
              </a:spcBef>
            </a:pPr>
            <a:r>
              <a:rPr dirty="0" sz="1400" spc="10" b="1">
                <a:latin typeface="Arial"/>
                <a:cs typeface="Arial"/>
              </a:rPr>
              <a:t>Mobile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App</a:t>
            </a:r>
            <a:r>
              <a:rPr dirty="0" sz="1400" spc="12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Development</a:t>
            </a:r>
            <a:r>
              <a:rPr dirty="0" sz="1400" spc="10">
                <a:latin typeface="Arial"/>
                <a:cs typeface="Arial"/>
              </a:rPr>
              <a:t>:Considerdeveloping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mobile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app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version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online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bus </a:t>
            </a:r>
            <a:r>
              <a:rPr dirty="0" sz="1400">
                <a:latin typeface="Arial"/>
                <a:cs typeface="Arial"/>
              </a:rPr>
              <a:t>reservationplatform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cater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who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preferto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booktickets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manage </a:t>
            </a:r>
            <a:r>
              <a:rPr dirty="0" sz="1400" spc="10">
                <a:latin typeface="Arial"/>
                <a:cs typeface="Arial"/>
              </a:rPr>
              <a:t>reservations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their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smartphones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tablets.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app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could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offer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additional</a:t>
            </a:r>
            <a:r>
              <a:rPr dirty="0" sz="1400" spc="5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features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push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notifications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updates,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GPS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tracking</a:t>
            </a:r>
            <a:r>
              <a:rPr dirty="0" sz="1400" spc="3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 buses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 </a:t>
            </a:r>
            <a:r>
              <a:rPr dirty="0" sz="1400" spc="-10">
                <a:latin typeface="Arial"/>
                <a:cs typeface="Arial"/>
              </a:rPr>
              <a:t>real-</a:t>
            </a:r>
            <a:r>
              <a:rPr dirty="0" sz="1400">
                <a:latin typeface="Arial"/>
                <a:cs typeface="Arial"/>
              </a:rPr>
              <a:t>time,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seamless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integration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mobile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payment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options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enhanced </a:t>
            </a:r>
            <a:r>
              <a:rPr dirty="0" sz="1400">
                <a:latin typeface="Arial"/>
                <a:cs typeface="Arial"/>
              </a:rPr>
              <a:t>convenience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accessibility.</a:t>
            </a:r>
            <a:endParaRPr sz="1400">
              <a:latin typeface="Arial"/>
              <a:cs typeface="Arial"/>
            </a:endParaRPr>
          </a:p>
          <a:p>
            <a:pPr marL="765810" marR="269240" indent="-286385">
              <a:lnSpc>
                <a:spcPct val="99300"/>
              </a:lnSpc>
              <a:spcBef>
                <a:spcPts val="135"/>
              </a:spcBef>
            </a:pPr>
            <a:r>
              <a:rPr dirty="0" sz="1400" spc="10" b="1">
                <a:latin typeface="Arial"/>
                <a:cs typeface="Arial"/>
              </a:rPr>
              <a:t>Advanced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Analytics</a:t>
            </a:r>
            <a:r>
              <a:rPr dirty="0" sz="1400" spc="6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and</a:t>
            </a:r>
            <a:r>
              <a:rPr dirty="0" sz="1400" spc="5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Personalization:</a:t>
            </a:r>
            <a:r>
              <a:rPr dirty="0" sz="1400" spc="-140" b="1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Implement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advanced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analytics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 spc="10">
                <a:latin typeface="Arial"/>
                <a:cs typeface="Arial"/>
              </a:rPr>
              <a:t>machine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learning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algorithms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analyze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user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behavior,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preferences,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and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booking </a:t>
            </a:r>
            <a:r>
              <a:rPr dirty="0" sz="1400">
                <a:latin typeface="Arial"/>
                <a:cs typeface="Arial"/>
              </a:rPr>
              <a:t>patterns.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personalize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experience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offering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targeted </a:t>
            </a:r>
            <a:r>
              <a:rPr dirty="0" sz="1400">
                <a:latin typeface="Arial"/>
                <a:cs typeface="Arial"/>
              </a:rPr>
              <a:t>recommendations,customized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promotions,and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tailored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3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suggestions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based </a:t>
            </a:r>
            <a:r>
              <a:rPr dirty="0" sz="1400" spc="10">
                <a:latin typeface="Arial"/>
                <a:cs typeface="Arial"/>
              </a:rPr>
              <a:t>on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individual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preferences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and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past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booking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history.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This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could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help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increase</a:t>
            </a:r>
            <a:r>
              <a:rPr dirty="0" sz="1400" spc="50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engagement,loyalty,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conversionrates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platform.</a:t>
            </a:r>
            <a:endParaRPr sz="1400">
              <a:latin typeface="Arial"/>
              <a:cs typeface="Arial"/>
            </a:endParaRPr>
          </a:p>
          <a:p>
            <a:pPr marL="765810" marR="5080" indent="-286385">
              <a:lnSpc>
                <a:spcPct val="96100"/>
              </a:lnSpc>
              <a:spcBef>
                <a:spcPts val="190"/>
              </a:spcBef>
            </a:pPr>
            <a:r>
              <a:rPr dirty="0" sz="1400" spc="20" b="1">
                <a:latin typeface="Arial"/>
                <a:cs typeface="Arial"/>
              </a:rPr>
              <a:t>Integration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20" b="1">
                <a:latin typeface="Arial"/>
                <a:cs typeface="Arial"/>
              </a:rPr>
              <a:t>with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20" b="1">
                <a:latin typeface="Arial"/>
                <a:cs typeface="Arial"/>
              </a:rPr>
              <a:t>Transportation</a:t>
            </a:r>
            <a:r>
              <a:rPr dirty="0" sz="1400" spc="-145" b="1">
                <a:latin typeface="Arial"/>
                <a:cs typeface="Arial"/>
              </a:rPr>
              <a:t> </a:t>
            </a:r>
            <a:r>
              <a:rPr dirty="0" sz="1400" spc="20" b="1">
                <a:latin typeface="Arial"/>
                <a:cs typeface="Arial"/>
              </a:rPr>
              <a:t>Networks: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Explore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opportunities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integrate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transportation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networks,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railways, </a:t>
            </a:r>
            <a:r>
              <a:rPr dirty="0" sz="1400">
                <a:latin typeface="Arial"/>
                <a:cs typeface="Arial"/>
              </a:rPr>
              <a:t>airlines,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ride-sharing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services.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could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enable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seamlesslyplan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multi- </a:t>
            </a:r>
            <a:r>
              <a:rPr dirty="0" sz="1400">
                <a:latin typeface="Arial"/>
                <a:cs typeface="Arial"/>
              </a:rPr>
              <a:t>modal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journeys,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connecting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tickets,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integrated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itineraries </a:t>
            </a:r>
            <a:r>
              <a:rPr dirty="0" sz="1400">
                <a:latin typeface="Arial"/>
                <a:cs typeface="Arial"/>
              </a:rPr>
              <a:t>through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single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platform.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0562" y="1071625"/>
            <a:ext cx="7449184" cy="3552825"/>
          </a:xfrm>
          <a:custGeom>
            <a:avLst/>
            <a:gdLst/>
            <a:ahLst/>
            <a:cxnLst/>
            <a:rect l="l" t="t" r="r" b="b"/>
            <a:pathLst>
              <a:path w="7449184" h="3552825">
                <a:moveTo>
                  <a:pt x="7443533" y="0"/>
                </a:moveTo>
                <a:lnTo>
                  <a:pt x="7443533" y="3552761"/>
                </a:lnTo>
              </a:path>
              <a:path w="7449184" h="3552825">
                <a:moveTo>
                  <a:pt x="0" y="5079"/>
                </a:moveTo>
                <a:lnTo>
                  <a:pt x="7448613" y="5079"/>
                </a:lnTo>
              </a:path>
              <a:path w="7449184" h="3552825">
                <a:moveTo>
                  <a:pt x="4445" y="0"/>
                </a:moveTo>
                <a:lnTo>
                  <a:pt x="4445" y="3552761"/>
                </a:lnTo>
              </a:path>
              <a:path w="7449184" h="3552825">
                <a:moveTo>
                  <a:pt x="0" y="3548316"/>
                </a:moveTo>
                <a:lnTo>
                  <a:pt x="7448613" y="354831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00660" y="651785"/>
            <a:ext cx="7707630" cy="439991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550" spc="-10" b="1">
                <a:solidFill>
                  <a:srgbClr val="1F2E60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 algn="just" marL="851535" marR="5080" indent="-276860">
              <a:lnSpc>
                <a:spcPts val="1650"/>
              </a:lnSpc>
              <a:spcBef>
                <a:spcPts val="850"/>
              </a:spcBef>
            </a:pPr>
            <a:r>
              <a:rPr dirty="0" sz="1400" b="1">
                <a:latin typeface="Arial"/>
                <a:cs typeface="Arial"/>
              </a:rPr>
              <a:t>Achievements</a:t>
            </a:r>
            <a:r>
              <a:rPr dirty="0" sz="1400" spc="3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3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Milestones</a:t>
            </a:r>
            <a:r>
              <a:rPr dirty="0" sz="1400">
                <a:latin typeface="Arial"/>
                <a:cs typeface="Arial"/>
              </a:rPr>
              <a:t>:Reflecton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achievements</a:t>
            </a:r>
            <a:r>
              <a:rPr dirty="0" sz="1400" spc="4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3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milestones</a:t>
            </a:r>
            <a:r>
              <a:rPr dirty="0" sz="1400" spc="4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reached </a:t>
            </a:r>
            <a:r>
              <a:rPr dirty="0" sz="1400">
                <a:latin typeface="Arial"/>
                <a:cs typeface="Arial"/>
              </a:rPr>
              <a:t>throughout</a:t>
            </a:r>
            <a:r>
              <a:rPr dirty="0" sz="1400" spc="3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development</a:t>
            </a:r>
            <a:r>
              <a:rPr dirty="0" sz="1400" spc="3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lifecycle.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Highlight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accomplishments,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such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34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3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successfulimplementationof</a:t>
            </a:r>
            <a:r>
              <a:rPr dirty="0" sz="1400" spc="41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core</a:t>
            </a:r>
            <a:r>
              <a:rPr dirty="0" sz="1400" spc="29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features,</a:t>
            </a:r>
            <a:r>
              <a:rPr dirty="0" sz="1400" spc="31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integration</a:t>
            </a:r>
            <a:r>
              <a:rPr dirty="0" sz="1400" spc="34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29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payment </a:t>
            </a:r>
            <a:r>
              <a:rPr dirty="0" sz="1400">
                <a:latin typeface="Arial"/>
                <a:cs typeface="Arial"/>
              </a:rPr>
              <a:t>gateways,</a:t>
            </a:r>
            <a:r>
              <a:rPr dirty="0" sz="1400" spc="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deploymentto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production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environment.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400">
              <a:latin typeface="Arial"/>
              <a:cs typeface="Arial"/>
            </a:endParaRPr>
          </a:p>
          <a:p>
            <a:pPr marL="851535" marR="243840" indent="-276860">
              <a:lnSpc>
                <a:spcPct val="99500"/>
              </a:lnSpc>
            </a:pPr>
            <a:r>
              <a:rPr dirty="0" sz="1400" spc="10" b="1">
                <a:latin typeface="Arial"/>
                <a:cs typeface="Arial"/>
              </a:rPr>
              <a:t>User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Feedback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and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Impact</a:t>
            </a:r>
            <a:r>
              <a:rPr dirty="0" sz="1400" spc="10">
                <a:latin typeface="Arial"/>
                <a:cs typeface="Arial"/>
              </a:rPr>
              <a:t>: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Discuss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feedback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received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from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users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during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beta </a:t>
            </a:r>
            <a:r>
              <a:rPr dirty="0" sz="1400">
                <a:latin typeface="Arial"/>
                <a:cs typeface="Arial"/>
              </a:rPr>
              <a:t>testing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post-launch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surveys.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Summarize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overall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experience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satisfaction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platform,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any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areas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improvementidentified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by </a:t>
            </a:r>
            <a:r>
              <a:rPr dirty="0" sz="1400">
                <a:latin typeface="Arial"/>
                <a:cs typeface="Arial"/>
              </a:rPr>
              <a:t>users.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Additionally,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analyze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impact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facilitating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convenient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efficient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users.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>
              <a:latin typeface="Arial"/>
              <a:cs typeface="Arial"/>
            </a:endParaRPr>
          </a:p>
          <a:p>
            <a:pPr marL="851535" marR="457200" indent="-276860">
              <a:lnSpc>
                <a:spcPts val="1650"/>
              </a:lnSpc>
            </a:pPr>
            <a:r>
              <a:rPr dirty="0" sz="1400" spc="10" b="1">
                <a:latin typeface="Arial"/>
                <a:cs typeface="Arial"/>
              </a:rPr>
              <a:t>Lessons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Learned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and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Future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Directions</a:t>
            </a:r>
            <a:r>
              <a:rPr dirty="0" sz="1400" spc="10">
                <a:latin typeface="Arial"/>
                <a:cs typeface="Arial"/>
              </a:rPr>
              <a:t>: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Share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insights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gained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from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project, </a:t>
            </a:r>
            <a:r>
              <a:rPr dirty="0" sz="1400">
                <a:latin typeface="Arial"/>
                <a:cs typeface="Arial"/>
              </a:rPr>
              <a:t>including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challenges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faced,lessons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learned,and</a:t>
            </a:r>
            <a:r>
              <a:rPr dirty="0" sz="1400" spc="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best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practices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identified.</a:t>
            </a:r>
            <a:endParaRPr sz="1400">
              <a:latin typeface="Arial"/>
              <a:cs typeface="Arial"/>
            </a:endParaRPr>
          </a:p>
          <a:p>
            <a:pPr marL="851535">
              <a:lnSpc>
                <a:spcPts val="1605"/>
              </a:lnSpc>
            </a:pPr>
            <a:r>
              <a:rPr dirty="0" sz="1400">
                <a:latin typeface="Arial"/>
                <a:cs typeface="Arial"/>
              </a:rPr>
              <a:t>Reflecton areas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where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improvements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could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made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future</a:t>
            </a:r>
            <a:r>
              <a:rPr dirty="0" sz="1400" spc="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851535" marR="445770">
              <a:lnSpc>
                <a:spcPts val="1650"/>
              </a:lnSpc>
              <a:spcBef>
                <a:spcPts val="204"/>
              </a:spcBef>
            </a:pPr>
            <a:r>
              <a:rPr dirty="0" sz="1400">
                <a:latin typeface="Arial"/>
                <a:cs typeface="Arial"/>
              </a:rPr>
              <a:t>iterations.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Discuss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potential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future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directions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platform,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additional </a:t>
            </a:r>
            <a:r>
              <a:rPr dirty="0" sz="1400">
                <a:latin typeface="Arial"/>
                <a:cs typeface="Arial"/>
              </a:rPr>
              <a:t>features,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expansions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into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new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markets,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orintegration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othertravel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services.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4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5"/>
              </a:spcBef>
            </a:pPr>
            <a:r>
              <a:rPr dirty="0" sz="950">
                <a:latin typeface="Arial"/>
                <a:cs typeface="Arial"/>
              </a:rPr>
              <a:t>Source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-5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dirty="0"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dirty="0" sz="1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7359" y="2334513"/>
            <a:ext cx="2026285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b="1">
                <a:solidFill>
                  <a:srgbClr val="1F3366"/>
                </a:solidFill>
                <a:latin typeface="Arial"/>
                <a:cs typeface="Arial"/>
              </a:rPr>
              <a:t>Thank</a:t>
            </a:r>
            <a:r>
              <a:rPr dirty="0" sz="2900" spc="-100" b="1">
                <a:solidFill>
                  <a:srgbClr val="1F3366"/>
                </a:solidFill>
                <a:latin typeface="Arial"/>
                <a:cs typeface="Arial"/>
              </a:rPr>
              <a:t> </a:t>
            </a:r>
            <a:r>
              <a:rPr dirty="0" sz="2900" spc="-20" b="1">
                <a:solidFill>
                  <a:srgbClr val="1F3366"/>
                </a:solidFill>
                <a:latin typeface="Arial"/>
                <a:cs typeface="Arial"/>
              </a:rPr>
              <a:t>You!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143999" cy="3162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0" y="1065149"/>
            <a:ext cx="4430395" cy="335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b="1">
                <a:solidFill>
                  <a:srgbClr val="1F2E61"/>
                </a:solidFill>
                <a:latin typeface="Arial"/>
                <a:cs typeface="Arial"/>
              </a:rPr>
              <a:t>CAPST</a:t>
            </a:r>
            <a:r>
              <a:rPr dirty="0" sz="2000" spc="175" b="1">
                <a:solidFill>
                  <a:srgbClr val="1F2E6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E61"/>
                </a:solidFill>
                <a:latin typeface="Arial"/>
                <a:cs typeface="Arial"/>
              </a:rPr>
              <a:t>ONE</a:t>
            </a:r>
            <a:r>
              <a:rPr dirty="0" sz="2000" spc="45" b="1">
                <a:solidFill>
                  <a:srgbClr val="1F2E6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E61"/>
                </a:solidFill>
                <a:latin typeface="Arial"/>
                <a:cs typeface="Arial"/>
              </a:rPr>
              <a:t>PROJECT</a:t>
            </a:r>
            <a:r>
              <a:rPr dirty="0" sz="2000" spc="185" b="1">
                <a:solidFill>
                  <a:srgbClr val="1F2E6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F2E61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69845" y="2687002"/>
            <a:ext cx="4866640" cy="7620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3189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55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50" b="1">
                <a:latin typeface="Arial"/>
                <a:cs typeface="Arial"/>
              </a:rPr>
              <a:t>Bus</a:t>
            </a:r>
            <a:r>
              <a:rPr dirty="0" sz="1550" spc="1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Reservation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System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using</a:t>
            </a:r>
            <a:r>
              <a:rPr dirty="0" sz="1550" spc="10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Python</a:t>
            </a:r>
            <a:r>
              <a:rPr dirty="0" sz="1550" spc="18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and</a:t>
            </a:r>
            <a:r>
              <a:rPr dirty="0" sz="1550" spc="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Django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1699" y="3958065"/>
            <a:ext cx="5872480" cy="5403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5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5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15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5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r>
              <a:rPr dirty="0" sz="15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5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dirty="0" sz="15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dirty="0" sz="15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1500">
              <a:latin typeface="Arial"/>
              <a:cs typeface="Arial"/>
            </a:endParaRPr>
          </a:p>
          <a:p>
            <a:pPr algn="ctr" marL="141605">
              <a:lnSpc>
                <a:spcPct val="100000"/>
              </a:lnSpc>
              <a:spcBef>
                <a:spcPts val="225"/>
              </a:spcBef>
            </a:pP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5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 &amp;</a:t>
            </a:r>
            <a:r>
              <a:rPr dirty="0" sz="15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5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287" y="1023683"/>
            <a:ext cx="9130030" cy="3662679"/>
            <a:chOff x="14287" y="1023683"/>
            <a:chExt cx="9130030" cy="3662679"/>
          </a:xfrm>
        </p:grpSpPr>
        <p:sp>
          <p:nvSpPr>
            <p:cNvPr id="3" name="object 3" descr=""/>
            <p:cNvSpPr/>
            <p:nvPr/>
          </p:nvSpPr>
          <p:spPr>
            <a:xfrm>
              <a:off x="461962" y="1024001"/>
              <a:ext cx="8001634" cy="3657600"/>
            </a:xfrm>
            <a:custGeom>
              <a:avLst/>
              <a:gdLst/>
              <a:ahLst/>
              <a:cxnLst/>
              <a:rect l="l" t="t" r="r" b="b"/>
              <a:pathLst>
                <a:path w="8001634" h="3657600">
                  <a:moveTo>
                    <a:pt x="7995983" y="0"/>
                  </a:moveTo>
                  <a:lnTo>
                    <a:pt x="7995983" y="3657536"/>
                  </a:lnTo>
                </a:path>
                <a:path w="8001634" h="3657600">
                  <a:moveTo>
                    <a:pt x="0" y="4445"/>
                  </a:moveTo>
                  <a:lnTo>
                    <a:pt x="8001063" y="4445"/>
                  </a:lnTo>
                </a:path>
                <a:path w="8001634" h="3657600">
                  <a:moveTo>
                    <a:pt x="4445" y="0"/>
                  </a:moveTo>
                  <a:lnTo>
                    <a:pt x="4445" y="3657536"/>
                  </a:lnTo>
                </a:path>
                <a:path w="8001634" h="3657600">
                  <a:moveTo>
                    <a:pt x="0" y="3652456"/>
                  </a:moveTo>
                  <a:lnTo>
                    <a:pt x="8001063" y="3652456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287" y="4676774"/>
              <a:ext cx="9130030" cy="9525"/>
            </a:xfrm>
            <a:custGeom>
              <a:avLst/>
              <a:gdLst/>
              <a:ahLst/>
              <a:cxn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3042" y="664781"/>
            <a:ext cx="8124825" cy="38506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1F2E60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550">
              <a:latin typeface="Arial"/>
              <a:cs typeface="Arial"/>
            </a:endParaRPr>
          </a:p>
          <a:p>
            <a:pPr algn="just" marL="527050" marR="5080" indent="-285750">
              <a:lnSpc>
                <a:spcPts val="1650"/>
              </a:lnSpc>
            </a:pPr>
            <a:r>
              <a:rPr dirty="0" sz="1400" b="1">
                <a:latin typeface="Arial"/>
                <a:cs typeface="Arial"/>
              </a:rPr>
              <a:t>Purpose</a:t>
            </a:r>
            <a:r>
              <a:rPr dirty="0" sz="1400">
                <a:latin typeface="Arial"/>
                <a:cs typeface="Arial"/>
              </a:rPr>
              <a:t>:The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projectaims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develop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web-based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allows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easily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for </a:t>
            </a:r>
            <a:r>
              <a:rPr dirty="0" sz="1400">
                <a:latin typeface="Arial"/>
                <a:cs typeface="Arial"/>
              </a:rPr>
              <a:t>available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routes,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seats,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make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reservations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online,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providing</a:t>
            </a:r>
            <a:r>
              <a:rPr dirty="0" sz="1400" spc="2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convenient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efficientway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plan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travel.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Arial"/>
              <a:cs typeface="Arial"/>
            </a:endParaRPr>
          </a:p>
          <a:p>
            <a:pPr marL="527050" marR="203200" indent="-285750">
              <a:lnSpc>
                <a:spcPts val="1650"/>
              </a:lnSpc>
            </a:pPr>
            <a:r>
              <a:rPr dirty="0" sz="1400" spc="10" b="1">
                <a:latin typeface="Arial"/>
                <a:cs typeface="Arial"/>
              </a:rPr>
              <a:t>Features</a:t>
            </a:r>
            <a:r>
              <a:rPr dirty="0" sz="1400" spc="10">
                <a:latin typeface="Arial"/>
                <a:cs typeface="Arial"/>
              </a:rPr>
              <a:t>: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system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will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include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features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such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as user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authentication,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bus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management (including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routes,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schedules,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and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availability),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with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selectionand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also </a:t>
            </a:r>
            <a:r>
              <a:rPr dirty="0" sz="1400">
                <a:latin typeface="Arial"/>
                <a:cs typeface="Arial"/>
              </a:rPr>
              <a:t>cancelling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booked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buses.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>
              <a:latin typeface="Arial"/>
              <a:cs typeface="Arial"/>
            </a:endParaRPr>
          </a:p>
          <a:p>
            <a:pPr marL="527050" marR="548640" indent="-285750">
              <a:lnSpc>
                <a:spcPct val="96100"/>
              </a:lnSpc>
            </a:pPr>
            <a:r>
              <a:rPr dirty="0" sz="1400" spc="20" b="1">
                <a:latin typeface="Arial"/>
                <a:cs typeface="Arial"/>
              </a:rPr>
              <a:t>Technology</a:t>
            </a:r>
            <a:r>
              <a:rPr dirty="0" sz="1400" spc="-114" b="1">
                <a:latin typeface="Arial"/>
                <a:cs typeface="Arial"/>
              </a:rPr>
              <a:t> </a:t>
            </a:r>
            <a:r>
              <a:rPr dirty="0" sz="1400" spc="20" b="1">
                <a:latin typeface="Arial"/>
                <a:cs typeface="Arial"/>
              </a:rPr>
              <a:t>Stack</a:t>
            </a:r>
            <a:r>
              <a:rPr dirty="0" sz="1400" spc="20">
                <a:latin typeface="Arial"/>
                <a:cs typeface="Arial"/>
              </a:rPr>
              <a:t>: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Built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using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Python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and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the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Django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web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framework,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the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project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utilizes </a:t>
            </a:r>
            <a:r>
              <a:rPr dirty="0" sz="1400">
                <a:latin typeface="Arial"/>
                <a:cs typeface="Arial"/>
              </a:rPr>
              <a:t>Django’s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built-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authentication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management,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integration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third- </a:t>
            </a:r>
            <a:r>
              <a:rPr dirty="0" sz="1400">
                <a:latin typeface="Arial"/>
                <a:cs typeface="Arial"/>
              </a:rPr>
              <a:t>party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payment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gateways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secure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transactions.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Arial"/>
              <a:cs typeface="Arial"/>
            </a:endParaRPr>
          </a:p>
          <a:p>
            <a:pPr marL="527050" marR="5080" indent="-285750">
              <a:lnSpc>
                <a:spcPts val="1650"/>
              </a:lnSpc>
            </a:pPr>
            <a:r>
              <a:rPr dirty="0" sz="1400" b="1">
                <a:latin typeface="Arial"/>
                <a:cs typeface="Arial"/>
              </a:rPr>
              <a:t>Objective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creating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intuitive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user-friendly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interface,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aims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streamline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process,enhancing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overall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experience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both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passengers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bus </a:t>
            </a:r>
            <a:r>
              <a:rPr dirty="0" sz="1400">
                <a:latin typeface="Arial"/>
                <a:cs typeface="Arial"/>
              </a:rPr>
              <a:t>operators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while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providing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robust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scalable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solution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managing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reservations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online.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6737" y="1043050"/>
            <a:ext cx="7592059" cy="3333750"/>
          </a:xfrm>
          <a:custGeom>
            <a:avLst/>
            <a:gdLst/>
            <a:ahLst/>
            <a:cxnLst/>
            <a:rect l="l" t="t" r="r" b="b"/>
            <a:pathLst>
              <a:path w="7592059" h="3333750">
                <a:moveTo>
                  <a:pt x="7586408" y="0"/>
                </a:moveTo>
                <a:lnTo>
                  <a:pt x="7586408" y="3333686"/>
                </a:lnTo>
              </a:path>
              <a:path w="7592059" h="3333750">
                <a:moveTo>
                  <a:pt x="0" y="4445"/>
                </a:moveTo>
                <a:lnTo>
                  <a:pt x="7591488" y="4445"/>
                </a:lnTo>
              </a:path>
              <a:path w="7592059" h="3333750">
                <a:moveTo>
                  <a:pt x="4445" y="0"/>
                </a:moveTo>
                <a:lnTo>
                  <a:pt x="4445" y="3333686"/>
                </a:lnTo>
              </a:path>
              <a:path w="7592059" h="3333750">
                <a:moveTo>
                  <a:pt x="0" y="3328606"/>
                </a:moveTo>
                <a:lnTo>
                  <a:pt x="7591488" y="332860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042" y="689292"/>
            <a:ext cx="7664450" cy="3667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1F2E60"/>
                </a:solidFill>
                <a:latin typeface="Arial"/>
                <a:cs typeface="Arial"/>
              </a:rPr>
              <a:t>Problem</a:t>
            </a:r>
            <a:r>
              <a:rPr dirty="0" sz="1550" spc="70" b="1">
                <a:solidFill>
                  <a:srgbClr val="1F2E6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E60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 marL="727710" marR="459105" indent="-295910">
              <a:lnSpc>
                <a:spcPct val="98400"/>
              </a:lnSpc>
              <a:spcBef>
                <a:spcPts val="1325"/>
              </a:spcBef>
            </a:pPr>
            <a:r>
              <a:rPr dirty="0" sz="1400" b="1">
                <a:latin typeface="Arial"/>
                <a:cs typeface="Arial"/>
              </a:rPr>
              <a:t>Inefficient</a:t>
            </a:r>
            <a:r>
              <a:rPr dirty="0" sz="1400" spc="1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Booking</a:t>
            </a:r>
            <a:r>
              <a:rPr dirty="0" sz="1400" spc="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Process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Currently,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there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lack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efficient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user-</a:t>
            </a:r>
            <a:r>
              <a:rPr dirty="0" sz="1400" spc="-10">
                <a:latin typeface="Arial"/>
                <a:cs typeface="Arial"/>
              </a:rPr>
              <a:t>friendly </a:t>
            </a:r>
            <a:r>
              <a:rPr dirty="0" sz="1400">
                <a:latin typeface="Arial"/>
                <a:cs typeface="Arial"/>
              </a:rPr>
              <a:t>platforms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tickets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online.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Existing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may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sufferfrom </a:t>
            </a:r>
            <a:r>
              <a:rPr dirty="0" sz="1400">
                <a:latin typeface="Arial"/>
                <a:cs typeface="Arial"/>
              </a:rPr>
              <a:t>complicated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interfaces,limited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availability</a:t>
            </a:r>
            <a:r>
              <a:rPr dirty="0" sz="1400" spc="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information,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lack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integration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payment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gateways,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leading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frustration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inconvenience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users.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>
              <a:latin typeface="Arial"/>
              <a:cs typeface="Arial"/>
            </a:endParaRPr>
          </a:p>
          <a:p>
            <a:pPr marL="727710" marR="5080" indent="-295910">
              <a:lnSpc>
                <a:spcPct val="100600"/>
              </a:lnSpc>
            </a:pPr>
            <a:r>
              <a:rPr dirty="0" sz="1400" spc="20" b="1">
                <a:latin typeface="Arial"/>
                <a:cs typeface="Arial"/>
              </a:rPr>
              <a:t>ManualManagementfor</a:t>
            </a:r>
            <a:r>
              <a:rPr dirty="0" sz="1400" spc="-105" b="1">
                <a:latin typeface="Arial"/>
                <a:cs typeface="Arial"/>
              </a:rPr>
              <a:t> </a:t>
            </a:r>
            <a:r>
              <a:rPr dirty="0" sz="1400" spc="20" b="1">
                <a:latin typeface="Arial"/>
                <a:cs typeface="Arial"/>
              </a:rPr>
              <a:t>Bus</a:t>
            </a:r>
            <a:r>
              <a:rPr dirty="0" sz="1400" spc="-130" b="1">
                <a:latin typeface="Arial"/>
                <a:cs typeface="Arial"/>
              </a:rPr>
              <a:t> </a:t>
            </a:r>
            <a:r>
              <a:rPr dirty="0" sz="1400" spc="20" b="1">
                <a:latin typeface="Arial"/>
                <a:cs typeface="Arial"/>
              </a:rPr>
              <a:t>Operators</a:t>
            </a:r>
            <a:r>
              <a:rPr dirty="0" sz="1400" spc="20">
                <a:latin typeface="Arial"/>
                <a:cs typeface="Arial"/>
              </a:rPr>
              <a:t>:Bus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operators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oftenrely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on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manual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processes</a:t>
            </a:r>
            <a:r>
              <a:rPr dirty="0" sz="1400" spc="5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for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managing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routes,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schedules,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and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reservations,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leading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to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inefficiencies,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errors,</a:t>
            </a:r>
            <a:r>
              <a:rPr dirty="0" sz="1400" spc="50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difficulties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maintaining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up-</a:t>
            </a:r>
            <a:r>
              <a:rPr dirty="0" sz="1400">
                <a:latin typeface="Arial"/>
                <a:cs typeface="Arial"/>
              </a:rPr>
              <a:t>to-date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information.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There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centralized, </a:t>
            </a:r>
            <a:r>
              <a:rPr dirty="0" sz="1400">
                <a:latin typeface="Arial"/>
                <a:cs typeface="Arial"/>
              </a:rPr>
              <a:t>automated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enables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operators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efficiently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-25">
                <a:latin typeface="Arial"/>
                <a:cs typeface="Arial"/>
              </a:rPr>
              <a:t> and </a:t>
            </a:r>
            <a:r>
              <a:rPr dirty="0" sz="1400">
                <a:latin typeface="Arial"/>
                <a:cs typeface="Arial"/>
              </a:rPr>
              <a:t>improve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overall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operations.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>
              <a:latin typeface="Arial"/>
              <a:cs typeface="Arial"/>
            </a:endParaRPr>
          </a:p>
          <a:p>
            <a:pPr marL="727710" marR="72390" indent="-295910">
              <a:lnSpc>
                <a:spcPct val="103600"/>
              </a:lnSpc>
              <a:spcBef>
                <a:spcPts val="5"/>
              </a:spcBef>
            </a:pPr>
            <a:r>
              <a:rPr dirty="0" sz="1350" b="1">
                <a:latin typeface="Arial"/>
                <a:cs typeface="Arial"/>
              </a:rPr>
              <a:t>Lack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of</a:t>
            </a:r>
            <a:r>
              <a:rPr dirty="0" sz="1350" spc="-8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Real-Time</a:t>
            </a:r>
            <a:r>
              <a:rPr dirty="0" sz="1350" spc="-15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Updates</a:t>
            </a:r>
            <a:r>
              <a:rPr dirty="0" sz="1350">
                <a:latin typeface="Arial"/>
                <a:cs typeface="Arial"/>
              </a:rPr>
              <a:t>:</a:t>
            </a:r>
            <a:r>
              <a:rPr dirty="0" sz="1350" spc="-15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Users</a:t>
            </a:r>
            <a:r>
              <a:rPr dirty="0" sz="1350" spc="-7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may</a:t>
            </a:r>
            <a:r>
              <a:rPr dirty="0" sz="1350" spc="7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face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challenges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in</a:t>
            </a:r>
            <a:r>
              <a:rPr dirty="0" sz="1350" spc="-7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obtaining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real-</a:t>
            </a:r>
            <a:r>
              <a:rPr dirty="0" sz="1350">
                <a:latin typeface="Arial"/>
                <a:cs typeface="Arial"/>
              </a:rPr>
              <a:t>time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updates</a:t>
            </a:r>
            <a:r>
              <a:rPr dirty="0" sz="1350" spc="-7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on </a:t>
            </a:r>
            <a:r>
              <a:rPr dirty="0" sz="1350" spc="-25">
                <a:latin typeface="Arial"/>
                <a:cs typeface="Arial"/>
              </a:rPr>
              <a:t>bus </a:t>
            </a:r>
            <a:r>
              <a:rPr dirty="0" sz="1350" spc="-10">
                <a:latin typeface="Arial"/>
                <a:cs typeface="Arial"/>
              </a:rPr>
              <a:t>availability,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schedules,</a:t>
            </a:r>
            <a:r>
              <a:rPr dirty="0" sz="1350" spc="1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reservations,</a:t>
            </a:r>
            <a:r>
              <a:rPr dirty="0" sz="1350" spc="-6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resulting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in</a:t>
            </a:r>
            <a:r>
              <a:rPr dirty="0" sz="1350" spc="-7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uncertainty</a:t>
            </a:r>
            <a:r>
              <a:rPr dirty="0" sz="1350" spc="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1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inconvenience</a:t>
            </a:r>
            <a:r>
              <a:rPr dirty="0" sz="1350" spc="-135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when </a:t>
            </a:r>
            <a:r>
              <a:rPr dirty="0" sz="1350">
                <a:latin typeface="Arial"/>
                <a:cs typeface="Arial"/>
              </a:rPr>
              <a:t>planning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their</a:t>
            </a:r>
            <a:r>
              <a:rPr dirty="0" sz="1350" spc="-9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travel.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</a:t>
            </a:r>
            <a:r>
              <a:rPr dirty="0" sz="1350" spc="-9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solution</a:t>
            </a:r>
            <a:r>
              <a:rPr dirty="0" sz="1350" spc="-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is</a:t>
            </a:r>
            <a:r>
              <a:rPr dirty="0" sz="1350" spc="-9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required</a:t>
            </a:r>
            <a:r>
              <a:rPr dirty="0" sz="1350" spc="-4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to</a:t>
            </a:r>
            <a:r>
              <a:rPr dirty="0" sz="1350" spc="-9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provide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accurate</a:t>
            </a:r>
            <a:r>
              <a:rPr dirty="0" sz="1350" spc="-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-9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timely</a:t>
            </a:r>
            <a:r>
              <a:rPr dirty="0" sz="1350" spc="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information</a:t>
            </a:r>
            <a:r>
              <a:rPr dirty="0" sz="1350" spc="40">
                <a:latin typeface="Arial"/>
                <a:cs typeface="Arial"/>
              </a:rPr>
              <a:t> </a:t>
            </a:r>
            <a:r>
              <a:rPr dirty="0" sz="1350" spc="-25">
                <a:latin typeface="Arial"/>
                <a:cs typeface="Arial"/>
              </a:rPr>
              <a:t>to </a:t>
            </a:r>
            <a:r>
              <a:rPr dirty="0" sz="1350" spc="-10">
                <a:latin typeface="Arial"/>
                <a:cs typeface="Arial"/>
              </a:rPr>
              <a:t>users,enhancing</a:t>
            </a:r>
            <a:r>
              <a:rPr dirty="0" sz="1350" spc="-9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their</a:t>
            </a:r>
            <a:r>
              <a:rPr dirty="0" sz="1350" spc="-9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experience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-9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facilitating</a:t>
            </a:r>
            <a:r>
              <a:rPr dirty="0" sz="1350" spc="-10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smoothertravel</a:t>
            </a:r>
            <a:r>
              <a:rPr dirty="0" sz="1350" spc="4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planning.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019175"/>
            <a:ext cx="8439150" cy="33718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95875"/>
            <a:ext cx="9143999" cy="476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042" y="669607"/>
            <a:ext cx="5540375" cy="36690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1F2E60"/>
                </a:solidFill>
                <a:latin typeface="Arial"/>
                <a:cs typeface="Arial"/>
              </a:rPr>
              <a:t>Project</a:t>
            </a:r>
            <a:r>
              <a:rPr dirty="0" sz="1550" spc="120" b="1">
                <a:solidFill>
                  <a:srgbClr val="1F2E6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E60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 marL="727710" marR="84455" indent="-286385">
              <a:lnSpc>
                <a:spcPct val="105100"/>
              </a:lnSpc>
              <a:spcBef>
                <a:spcPts val="965"/>
              </a:spcBef>
            </a:pPr>
            <a:r>
              <a:rPr dirty="0" sz="1350" b="1">
                <a:latin typeface="Arial"/>
                <a:cs typeface="Arial"/>
              </a:rPr>
              <a:t>Booking</a:t>
            </a:r>
            <a:r>
              <a:rPr dirty="0" sz="1350" spc="-9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Buses</a:t>
            </a:r>
            <a:r>
              <a:rPr dirty="0" sz="1350" spc="-8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M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ade</a:t>
            </a:r>
            <a:r>
              <a:rPr dirty="0" sz="1350" spc="-8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Easy</a:t>
            </a:r>
            <a:r>
              <a:rPr dirty="0" sz="1350">
                <a:latin typeface="Arial"/>
                <a:cs typeface="Arial"/>
              </a:rPr>
              <a:t>: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We're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creating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website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where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 spc="-25">
                <a:latin typeface="Arial"/>
                <a:cs typeface="Arial"/>
              </a:rPr>
              <a:t>you </a:t>
            </a:r>
            <a:r>
              <a:rPr dirty="0" sz="1350">
                <a:latin typeface="Arial"/>
                <a:cs typeface="Arial"/>
              </a:rPr>
              <a:t>can</a:t>
            </a:r>
            <a:r>
              <a:rPr dirty="0" sz="1350" spc="-3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easily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find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and</a:t>
            </a:r>
            <a:r>
              <a:rPr dirty="0" sz="1350" spc="-9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book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bus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tickets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online.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No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more</a:t>
            </a:r>
            <a:r>
              <a:rPr dirty="0" sz="1350" spc="5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standing </a:t>
            </a:r>
            <a:r>
              <a:rPr dirty="0" sz="1350">
                <a:latin typeface="Arial"/>
                <a:cs typeface="Arial"/>
              </a:rPr>
              <a:t>in long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lines or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struggling with</a:t>
            </a:r>
            <a:r>
              <a:rPr dirty="0" sz="1350" spc="-10">
                <a:latin typeface="Arial"/>
                <a:cs typeface="Arial"/>
              </a:rPr>
              <a:t> confusingwebsites.</a:t>
            </a:r>
            <a:r>
              <a:rPr dirty="0" sz="1350" spc="-13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Justa fewclicks,and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you're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all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setforyour</a:t>
            </a:r>
            <a:r>
              <a:rPr dirty="0" sz="1350" spc="-1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journey!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350">
              <a:latin typeface="Arial"/>
              <a:cs typeface="Arial"/>
            </a:endParaRPr>
          </a:p>
          <a:p>
            <a:pPr marL="727710" marR="5080" indent="-286385">
              <a:lnSpc>
                <a:spcPct val="98400"/>
              </a:lnSpc>
            </a:pPr>
            <a:r>
              <a:rPr dirty="0" sz="1400" spc="10" b="1">
                <a:latin typeface="Arial"/>
                <a:cs typeface="Arial"/>
              </a:rPr>
              <a:t>Hassle-Free</a:t>
            </a:r>
            <a:r>
              <a:rPr dirty="0" sz="1400" spc="-11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TravelPlanning</a:t>
            </a:r>
            <a:r>
              <a:rPr dirty="0" sz="1400" spc="10">
                <a:latin typeface="Arial"/>
                <a:cs typeface="Arial"/>
              </a:rPr>
              <a:t>:Our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platform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will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let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you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check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routes,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pick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seats, and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pay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securely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online.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Say </a:t>
            </a:r>
            <a:r>
              <a:rPr dirty="0" sz="1400">
                <a:latin typeface="Arial"/>
                <a:cs typeface="Arial"/>
              </a:rPr>
              <a:t>goodbye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last-</a:t>
            </a:r>
            <a:r>
              <a:rPr dirty="0" sz="1400">
                <a:latin typeface="Arial"/>
                <a:cs typeface="Arial"/>
              </a:rPr>
              <a:t>minute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worries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about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finding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or </a:t>
            </a:r>
            <a:r>
              <a:rPr dirty="0" sz="1400">
                <a:latin typeface="Arial"/>
                <a:cs typeface="Arial"/>
              </a:rPr>
              <a:t>missing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 on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preferred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–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we've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got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covered!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400">
              <a:latin typeface="Arial"/>
              <a:cs typeface="Arial"/>
            </a:endParaRPr>
          </a:p>
          <a:p>
            <a:pPr algn="just" marL="441325">
              <a:lnSpc>
                <a:spcPts val="1664"/>
              </a:lnSpc>
            </a:pPr>
            <a:r>
              <a:rPr dirty="0" sz="1400" b="1">
                <a:latin typeface="Arial"/>
                <a:cs typeface="Arial"/>
              </a:rPr>
              <a:t>Convenientfor</a:t>
            </a:r>
            <a:r>
              <a:rPr dirty="0" sz="1400" spc="204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Bus</a:t>
            </a:r>
            <a:r>
              <a:rPr dirty="0" sz="1400" spc="1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OperatorsToo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operators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have</a:t>
            </a:r>
            <a:endParaRPr sz="1400">
              <a:latin typeface="Arial"/>
              <a:cs typeface="Arial"/>
            </a:endParaRPr>
          </a:p>
          <a:p>
            <a:pPr algn="just" marL="727710" marR="374650">
              <a:lnSpc>
                <a:spcPts val="173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easy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managing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system. </a:t>
            </a:r>
            <a:r>
              <a:rPr dirty="0" sz="1400">
                <a:latin typeface="Arial"/>
                <a:cs typeface="Arial"/>
              </a:rPr>
              <a:t>They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update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schedules,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track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bookings,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keep </a:t>
            </a:r>
            <a:r>
              <a:rPr dirty="0" sz="1400">
                <a:latin typeface="Arial"/>
                <a:cs typeface="Arial"/>
              </a:rPr>
              <a:t>everything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running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smoothly,making</a:t>
            </a:r>
            <a:r>
              <a:rPr dirty="0" sz="1400" spc="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travel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hassle-</a:t>
            </a:r>
            <a:r>
              <a:rPr dirty="0" sz="1400" spc="-20">
                <a:latin typeface="Arial"/>
                <a:cs typeface="Arial"/>
              </a:rPr>
              <a:t>free</a:t>
            </a:r>
            <a:endParaRPr sz="1400">
              <a:latin typeface="Arial"/>
              <a:cs typeface="Arial"/>
            </a:endParaRPr>
          </a:p>
          <a:p>
            <a:pPr algn="just" marL="727710">
              <a:lnSpc>
                <a:spcPts val="1580"/>
              </a:lnSpc>
            </a:pPr>
            <a:r>
              <a:rPr dirty="0" sz="1400">
                <a:latin typeface="Arial"/>
                <a:cs typeface="Arial"/>
              </a:rPr>
              <a:t>foreveryone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involved.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8662" y="1109725"/>
            <a:ext cx="8154034" cy="3333750"/>
          </a:xfrm>
          <a:custGeom>
            <a:avLst/>
            <a:gdLst/>
            <a:ahLst/>
            <a:cxnLst/>
            <a:rect l="l" t="t" r="r" b="b"/>
            <a:pathLst>
              <a:path w="8154034" h="3333750">
                <a:moveTo>
                  <a:pt x="8148383" y="0"/>
                </a:moveTo>
                <a:lnTo>
                  <a:pt x="8148383" y="3333686"/>
                </a:lnTo>
              </a:path>
              <a:path w="8154034" h="3333750">
                <a:moveTo>
                  <a:pt x="0" y="5079"/>
                </a:moveTo>
                <a:lnTo>
                  <a:pt x="8153463" y="5079"/>
                </a:lnTo>
              </a:path>
              <a:path w="8154034" h="3333750">
                <a:moveTo>
                  <a:pt x="4445" y="0"/>
                </a:moveTo>
                <a:lnTo>
                  <a:pt x="4445" y="3333686"/>
                </a:lnTo>
              </a:path>
              <a:path w="8154034" h="3333750">
                <a:moveTo>
                  <a:pt x="0" y="3329241"/>
                </a:moveTo>
                <a:lnTo>
                  <a:pt x="8153463" y="332924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660" y="620207"/>
            <a:ext cx="8448040" cy="381317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550" b="1">
                <a:solidFill>
                  <a:srgbClr val="1F2E60"/>
                </a:solidFill>
                <a:latin typeface="Arial"/>
                <a:cs typeface="Arial"/>
              </a:rPr>
              <a:t>Proposed</a:t>
            </a:r>
            <a:r>
              <a:rPr dirty="0" sz="1550" spc="75" b="1">
                <a:solidFill>
                  <a:srgbClr val="1F2E6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F2E60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 algn="just" marL="889635" marR="422275" indent="-276860">
              <a:lnSpc>
                <a:spcPts val="1650"/>
              </a:lnSpc>
              <a:spcBef>
                <a:spcPts val="1070"/>
              </a:spcBef>
            </a:pP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provides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solution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problems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Ticket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simplified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efficient</a:t>
            </a:r>
            <a:r>
              <a:rPr dirty="0" sz="1400" spc="4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way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.</a:t>
            </a:r>
            <a:r>
              <a:rPr dirty="0" sz="1400" spc="3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4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websitet</a:t>
            </a:r>
            <a:r>
              <a:rPr dirty="0" sz="1400" spc="4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contains</a:t>
            </a:r>
            <a:r>
              <a:rPr dirty="0" sz="1400" spc="4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following</a:t>
            </a:r>
            <a:r>
              <a:rPr dirty="0" sz="1400" spc="4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features</a:t>
            </a:r>
            <a:r>
              <a:rPr dirty="0" sz="1400" spc="4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4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</a:t>
            </a:r>
            <a:r>
              <a:rPr dirty="0" sz="1400" spc="4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make</a:t>
            </a:r>
            <a:r>
              <a:rPr dirty="0" sz="1400" spc="4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4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Bus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very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easier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>
              <a:latin typeface="Arial"/>
              <a:cs typeface="Arial"/>
            </a:endParaRPr>
          </a:p>
          <a:p>
            <a:pPr algn="just" marL="889635" marR="80645" indent="-276860">
              <a:lnSpc>
                <a:spcPct val="100600"/>
              </a:lnSpc>
            </a:pPr>
            <a:r>
              <a:rPr dirty="0" sz="1400" spc="-25" b="1">
                <a:latin typeface="Arial"/>
                <a:cs typeface="Arial"/>
              </a:rPr>
              <a:t>User-</a:t>
            </a:r>
            <a:r>
              <a:rPr dirty="0" sz="1400" b="1">
                <a:latin typeface="Arial"/>
                <a:cs typeface="Arial"/>
              </a:rPr>
              <a:t>Friendly</a:t>
            </a:r>
            <a:r>
              <a:rPr dirty="0" sz="1400" spc="2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Interface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Develop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clean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intuitive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website,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allowing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easily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routes,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view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available schedules,and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their </a:t>
            </a:r>
            <a:r>
              <a:rPr dirty="0" sz="1400">
                <a:latin typeface="Arial"/>
                <a:cs typeface="Arial"/>
              </a:rPr>
              <a:t>preferences.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interface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should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responsive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and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accessible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across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differentdevices.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400">
              <a:latin typeface="Arial"/>
              <a:cs typeface="Arial"/>
            </a:endParaRPr>
          </a:p>
          <a:p>
            <a:pPr algn="just" marL="889635" marR="5080" indent="-276860">
              <a:lnSpc>
                <a:spcPct val="102800"/>
              </a:lnSpc>
            </a:pPr>
            <a:r>
              <a:rPr dirty="0" sz="1400" b="1">
                <a:latin typeface="Arial"/>
                <a:cs typeface="Arial"/>
              </a:rPr>
              <a:t>Comprehensive</a:t>
            </a:r>
            <a:r>
              <a:rPr dirty="0" sz="1400" spc="2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Bus</a:t>
            </a:r>
            <a:r>
              <a:rPr dirty="0" sz="1400" spc="2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Database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</a:t>
            </a:r>
            <a:r>
              <a:rPr dirty="0" sz="1400" spc="3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comprehensive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database</a:t>
            </a:r>
            <a:r>
              <a:rPr dirty="0" sz="1400" spc="3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store</a:t>
            </a:r>
            <a:r>
              <a:rPr dirty="0" sz="1400" spc="3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about </a:t>
            </a:r>
            <a:r>
              <a:rPr dirty="0" sz="1400">
                <a:latin typeface="Arial"/>
                <a:cs typeface="Arial"/>
              </a:rPr>
              <a:t>buses,</a:t>
            </a:r>
            <a:r>
              <a:rPr dirty="0" sz="1400" spc="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routes,</a:t>
            </a:r>
            <a:r>
              <a:rPr dirty="0" sz="1400" spc="4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schedules,seat</a:t>
            </a:r>
            <a:r>
              <a:rPr dirty="0" sz="1400" spc="9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availability,</a:t>
            </a:r>
            <a:r>
              <a:rPr dirty="0" sz="1400" spc="11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8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pricing.</a:t>
            </a:r>
            <a:r>
              <a:rPr dirty="0" sz="1400" spc="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9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database</a:t>
            </a:r>
            <a:r>
              <a:rPr dirty="0" sz="1400" spc="9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will</a:t>
            </a:r>
            <a:r>
              <a:rPr dirty="0" sz="1400" spc="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serve</a:t>
            </a:r>
            <a:r>
              <a:rPr dirty="0" sz="1400" spc="13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90">
                <a:latin typeface="Arial"/>
                <a:cs typeface="Arial"/>
              </a:rPr>
              <a:t> 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backbone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 the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system,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enabling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efficientretrieval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management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400">
              <a:latin typeface="Arial"/>
              <a:cs typeface="Arial"/>
            </a:endParaRPr>
          </a:p>
          <a:p>
            <a:pPr algn="just" marL="889635" marR="128905" indent="-276860">
              <a:lnSpc>
                <a:spcPts val="165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User</a:t>
            </a:r>
            <a:r>
              <a:rPr dirty="0" sz="1400" spc="2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Authentication</a:t>
            </a:r>
            <a:r>
              <a:rPr dirty="0" sz="1400" spc="229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20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Profiles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Implement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authentication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system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allow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create accounts,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log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securely,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profiles.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Users</a:t>
            </a:r>
            <a:r>
              <a:rPr dirty="0" sz="1400">
                <a:latin typeface="Arial"/>
                <a:cs typeface="Arial"/>
              </a:rPr>
              <a:t> should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able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view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their </a:t>
            </a:r>
            <a:r>
              <a:rPr dirty="0" sz="1400">
                <a:latin typeface="Arial"/>
                <a:cs typeface="Arial"/>
              </a:rPr>
              <a:t>booking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history,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update personal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information,and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preferences.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287" y="700151"/>
            <a:ext cx="9130030" cy="3986529"/>
            <a:chOff x="14287" y="700151"/>
            <a:chExt cx="9130030" cy="3986529"/>
          </a:xfrm>
        </p:grpSpPr>
        <p:sp>
          <p:nvSpPr>
            <p:cNvPr id="3" name="object 3" descr=""/>
            <p:cNvSpPr/>
            <p:nvPr/>
          </p:nvSpPr>
          <p:spPr>
            <a:xfrm>
              <a:off x="290512" y="700151"/>
              <a:ext cx="8201659" cy="3981450"/>
            </a:xfrm>
            <a:custGeom>
              <a:avLst/>
              <a:gdLst/>
              <a:ahLst/>
              <a:cxnLst/>
              <a:rect l="l" t="t" r="r" b="b"/>
              <a:pathLst>
                <a:path w="8201659" h="3981450">
                  <a:moveTo>
                    <a:pt x="8196008" y="0"/>
                  </a:moveTo>
                  <a:lnTo>
                    <a:pt x="8196008" y="3981386"/>
                  </a:lnTo>
                </a:path>
                <a:path w="8201659" h="3981450">
                  <a:moveTo>
                    <a:pt x="0" y="5079"/>
                  </a:moveTo>
                  <a:lnTo>
                    <a:pt x="8201088" y="5079"/>
                  </a:lnTo>
                </a:path>
                <a:path w="8201659" h="3981450">
                  <a:moveTo>
                    <a:pt x="4445" y="0"/>
                  </a:moveTo>
                  <a:lnTo>
                    <a:pt x="4445" y="3981386"/>
                  </a:lnTo>
                </a:path>
                <a:path w="8201659" h="3981450">
                  <a:moveTo>
                    <a:pt x="0" y="3976941"/>
                  </a:moveTo>
                  <a:lnTo>
                    <a:pt x="8201088" y="3976941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287" y="4676774"/>
              <a:ext cx="9130030" cy="9525"/>
            </a:xfrm>
            <a:custGeom>
              <a:avLst/>
              <a:gdLst/>
              <a:ahLst/>
              <a:cxn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2584" y="708024"/>
            <a:ext cx="7718425" cy="35077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98450" marR="217804" indent="-286385">
              <a:lnSpc>
                <a:spcPct val="96200"/>
              </a:lnSpc>
              <a:spcBef>
                <a:spcPts val="190"/>
              </a:spcBef>
            </a:pPr>
            <a:r>
              <a:rPr dirty="0" sz="1400" spc="20" b="1">
                <a:latin typeface="Arial"/>
                <a:cs typeface="Arial"/>
              </a:rPr>
              <a:t>Bus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spc="20" b="1">
                <a:latin typeface="Arial"/>
                <a:cs typeface="Arial"/>
              </a:rPr>
              <a:t>ManagementDashboard</a:t>
            </a:r>
            <a:r>
              <a:rPr dirty="0" sz="1400" spc="20">
                <a:latin typeface="Arial"/>
                <a:cs typeface="Arial"/>
              </a:rPr>
              <a:t>:Provide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bus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operators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with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dedicated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dashboard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manage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services.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dashboard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allow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operators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add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new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buses, update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routes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schedules,manage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availability,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track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bookings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real-time.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Arial"/>
              <a:cs typeface="Arial"/>
            </a:endParaRPr>
          </a:p>
          <a:p>
            <a:pPr algn="just" marL="298450" marR="5080" indent="-286385">
              <a:lnSpc>
                <a:spcPts val="1650"/>
              </a:lnSpc>
            </a:pPr>
            <a:r>
              <a:rPr dirty="0" sz="1400" b="1">
                <a:latin typeface="Arial"/>
                <a:cs typeface="Arial"/>
              </a:rPr>
              <a:t>Dynamic</a:t>
            </a:r>
            <a:r>
              <a:rPr dirty="0" sz="1400" spc="2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Seat</a:t>
            </a:r>
            <a:r>
              <a:rPr dirty="0" sz="1400" spc="1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Selection</a:t>
            </a:r>
            <a:r>
              <a:rPr dirty="0" sz="1400">
                <a:latin typeface="Arial"/>
                <a:cs typeface="Arial"/>
              </a:rPr>
              <a:t>:Implementa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dynamic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selectionfeature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allows</a:t>
            </a:r>
            <a:r>
              <a:rPr dirty="0" sz="1400" spc="3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view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available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seats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65">
                <a:latin typeface="Arial"/>
                <a:cs typeface="Arial"/>
              </a:rPr>
              <a:t>on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bus.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should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able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see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which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seats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already </a:t>
            </a:r>
            <a:r>
              <a:rPr dirty="0" sz="1400">
                <a:latin typeface="Arial"/>
                <a:cs typeface="Arial"/>
              </a:rPr>
              <a:t>booked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choose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preferred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seating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arrangement.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Arial"/>
              <a:cs typeface="Arial"/>
            </a:endParaRPr>
          </a:p>
          <a:p>
            <a:pPr marL="298450" marR="314325" indent="-286385">
              <a:lnSpc>
                <a:spcPct val="100600"/>
              </a:lnSpc>
            </a:pPr>
            <a:r>
              <a:rPr dirty="0" sz="1400" spc="-10" b="1">
                <a:latin typeface="Arial"/>
                <a:cs typeface="Arial"/>
              </a:rPr>
              <a:t>Real-</a:t>
            </a:r>
            <a:r>
              <a:rPr dirty="0" sz="1400" b="1">
                <a:latin typeface="Arial"/>
                <a:cs typeface="Arial"/>
              </a:rPr>
              <a:t>Time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Availability</a:t>
            </a:r>
            <a:r>
              <a:rPr dirty="0" sz="1400" spc="2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Updates</a:t>
            </a:r>
            <a:r>
              <a:rPr dirty="0" sz="1400">
                <a:latin typeface="Arial"/>
                <a:cs typeface="Arial"/>
              </a:rPr>
              <a:t>:Ensure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availability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updated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real- 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provide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accurate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up-</a:t>
            </a:r>
            <a:r>
              <a:rPr dirty="0" sz="1400">
                <a:latin typeface="Arial"/>
                <a:cs typeface="Arial"/>
              </a:rPr>
              <a:t>to-date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information.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prevent </a:t>
            </a:r>
            <a:r>
              <a:rPr dirty="0" sz="1400">
                <a:latin typeface="Arial"/>
                <a:cs typeface="Arial"/>
              </a:rPr>
              <a:t>overbooking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reduce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likelihood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conflicts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during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400">
              <a:latin typeface="Arial"/>
              <a:cs typeface="Arial"/>
            </a:endParaRPr>
          </a:p>
          <a:p>
            <a:pPr marL="298450" marR="235585" indent="-286385">
              <a:lnSpc>
                <a:spcPct val="98400"/>
              </a:lnSpc>
            </a:pPr>
            <a:r>
              <a:rPr dirty="0" sz="1400" spc="10" b="1">
                <a:latin typeface="Arial"/>
                <a:cs typeface="Arial"/>
              </a:rPr>
              <a:t>Secure</a:t>
            </a:r>
            <a:r>
              <a:rPr dirty="0" sz="1400" spc="-114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Payment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Integration</a:t>
            </a:r>
            <a:r>
              <a:rPr dirty="0" sz="1400" spc="10">
                <a:latin typeface="Arial"/>
                <a:cs typeface="Arial"/>
              </a:rPr>
              <a:t>: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Integrate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secure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payment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gateway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to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facilitate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online </a:t>
            </a:r>
            <a:r>
              <a:rPr dirty="0" sz="1400">
                <a:latin typeface="Arial"/>
                <a:cs typeface="Arial"/>
              </a:rPr>
              <a:t>transactions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reservations.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should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able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pay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using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various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payment </a:t>
            </a:r>
            <a:r>
              <a:rPr dirty="0" sz="1400">
                <a:latin typeface="Arial"/>
                <a:cs typeface="Arial"/>
              </a:rPr>
              <a:t>methods,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credit/debit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cards,mobile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wallets,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net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banking,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confidence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security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personaland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financial</a:t>
            </a:r>
            <a:r>
              <a:rPr dirty="0" sz="1400" spc="29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information.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61962" y="814450"/>
            <a:ext cx="7439659" cy="3543300"/>
          </a:xfrm>
          <a:custGeom>
            <a:avLst/>
            <a:gdLst/>
            <a:ahLst/>
            <a:cxnLst/>
            <a:rect l="l" t="t" r="r" b="b"/>
            <a:pathLst>
              <a:path w="7439659" h="3543300">
                <a:moveTo>
                  <a:pt x="7434008" y="0"/>
                </a:moveTo>
                <a:lnTo>
                  <a:pt x="7434008" y="3543236"/>
                </a:lnTo>
              </a:path>
              <a:path w="7439659" h="3543300">
                <a:moveTo>
                  <a:pt x="0" y="5079"/>
                </a:moveTo>
                <a:lnTo>
                  <a:pt x="7439088" y="5079"/>
                </a:lnTo>
              </a:path>
              <a:path w="7439659" h="3543300">
                <a:moveTo>
                  <a:pt x="4445" y="0"/>
                </a:moveTo>
                <a:lnTo>
                  <a:pt x="4445" y="3543236"/>
                </a:lnTo>
              </a:path>
              <a:path w="7439659" h="3543300">
                <a:moveTo>
                  <a:pt x="0" y="3538791"/>
                </a:moveTo>
                <a:lnTo>
                  <a:pt x="7439088" y="353879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65"/>
              <a:t> </a:t>
            </a:r>
            <a:r>
              <a:rPr dirty="0"/>
              <a:t>Gen</a:t>
            </a:r>
            <a:r>
              <a:rPr dirty="0" spc="-95"/>
              <a:t> </a:t>
            </a:r>
            <a:r>
              <a:rPr dirty="0"/>
              <a:t>Employability</a:t>
            </a:r>
            <a:r>
              <a:rPr dirty="0" spc="-125"/>
              <a:t> </a:t>
            </a:r>
            <a:r>
              <a:rPr dirty="0" spc="-10"/>
              <a:t>Program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07975" marR="50800" indent="-295910">
              <a:lnSpc>
                <a:spcPts val="1650"/>
              </a:lnSpc>
              <a:spcBef>
                <a:spcPts val="204"/>
              </a:spcBef>
            </a:pPr>
            <a:r>
              <a:rPr dirty="0" b="1">
                <a:latin typeface="Arial"/>
                <a:cs typeface="Arial"/>
              </a:rPr>
              <a:t>Email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Notifications</a:t>
            </a:r>
            <a:r>
              <a:rPr dirty="0"/>
              <a:t>:</a:t>
            </a:r>
            <a:r>
              <a:rPr dirty="0" spc="80"/>
              <a:t> </a:t>
            </a:r>
            <a:r>
              <a:rPr dirty="0"/>
              <a:t>Set</a:t>
            </a:r>
            <a:r>
              <a:rPr dirty="0" spc="5"/>
              <a:t> </a:t>
            </a:r>
            <a:r>
              <a:rPr dirty="0"/>
              <a:t>up</a:t>
            </a:r>
            <a:r>
              <a:rPr dirty="0" spc="60"/>
              <a:t> </a:t>
            </a:r>
            <a:r>
              <a:rPr dirty="0"/>
              <a:t>automated</a:t>
            </a:r>
            <a:r>
              <a:rPr dirty="0" spc="305"/>
              <a:t> </a:t>
            </a:r>
            <a:r>
              <a:rPr dirty="0"/>
              <a:t>email</a:t>
            </a:r>
            <a:r>
              <a:rPr dirty="0" spc="170"/>
              <a:t> </a:t>
            </a:r>
            <a:r>
              <a:rPr dirty="0"/>
              <a:t>notifications</a:t>
            </a:r>
            <a:r>
              <a:rPr dirty="0" spc="75"/>
              <a:t> </a:t>
            </a:r>
            <a:r>
              <a:rPr dirty="0"/>
              <a:t>to</a:t>
            </a:r>
            <a:r>
              <a:rPr dirty="0" spc="55"/>
              <a:t> </a:t>
            </a:r>
            <a:r>
              <a:rPr dirty="0"/>
              <a:t>confirm</a:t>
            </a:r>
            <a:r>
              <a:rPr dirty="0" spc="125"/>
              <a:t> </a:t>
            </a:r>
            <a:r>
              <a:rPr dirty="0" spc="-10"/>
              <a:t>bookings,provide </a:t>
            </a:r>
            <a:r>
              <a:rPr dirty="0"/>
              <a:t>booking</a:t>
            </a:r>
            <a:r>
              <a:rPr dirty="0" spc="155"/>
              <a:t> </a:t>
            </a:r>
            <a:r>
              <a:rPr dirty="0"/>
              <a:t>details,</a:t>
            </a:r>
            <a:r>
              <a:rPr dirty="0" spc="85"/>
              <a:t> </a:t>
            </a:r>
            <a:r>
              <a:rPr dirty="0"/>
              <a:t>and</a:t>
            </a:r>
            <a:r>
              <a:rPr dirty="0" spc="140"/>
              <a:t> </a:t>
            </a:r>
            <a:r>
              <a:rPr dirty="0"/>
              <a:t>send</a:t>
            </a:r>
            <a:r>
              <a:rPr dirty="0" spc="65"/>
              <a:t> </a:t>
            </a:r>
            <a:r>
              <a:rPr dirty="0"/>
              <a:t>reminders</a:t>
            </a:r>
            <a:r>
              <a:rPr dirty="0" spc="85"/>
              <a:t> </a:t>
            </a:r>
            <a:r>
              <a:rPr dirty="0"/>
              <a:t>about</a:t>
            </a:r>
            <a:r>
              <a:rPr dirty="0" spc="180"/>
              <a:t> </a:t>
            </a:r>
            <a:r>
              <a:rPr dirty="0"/>
              <a:t>upcoming</a:t>
            </a:r>
            <a:r>
              <a:rPr dirty="0" spc="60"/>
              <a:t> </a:t>
            </a:r>
            <a:r>
              <a:rPr dirty="0"/>
              <a:t>trips.</a:t>
            </a:r>
            <a:r>
              <a:rPr dirty="0" spc="100"/>
              <a:t> </a:t>
            </a:r>
            <a:r>
              <a:rPr dirty="0"/>
              <a:t>These</a:t>
            </a:r>
            <a:r>
              <a:rPr dirty="0" spc="70"/>
              <a:t> </a:t>
            </a:r>
            <a:r>
              <a:rPr dirty="0"/>
              <a:t>notifications</a:t>
            </a:r>
            <a:r>
              <a:rPr dirty="0" spc="70"/>
              <a:t> </a:t>
            </a:r>
            <a:r>
              <a:rPr dirty="0" spc="-20"/>
              <a:t>will </a:t>
            </a:r>
            <a:r>
              <a:rPr dirty="0"/>
              <a:t>enhance</a:t>
            </a:r>
            <a:r>
              <a:rPr dirty="0" spc="204"/>
              <a:t> </a:t>
            </a:r>
            <a:r>
              <a:rPr dirty="0"/>
              <a:t>the</a:t>
            </a:r>
            <a:r>
              <a:rPr dirty="0" spc="114"/>
              <a:t> </a:t>
            </a:r>
            <a:r>
              <a:rPr dirty="0"/>
              <a:t>user</a:t>
            </a:r>
            <a:r>
              <a:rPr dirty="0" spc="60"/>
              <a:t> </a:t>
            </a:r>
            <a:r>
              <a:rPr dirty="0"/>
              <a:t>experience</a:t>
            </a:r>
            <a:r>
              <a:rPr dirty="0" spc="135"/>
              <a:t> </a:t>
            </a:r>
            <a:r>
              <a:rPr dirty="0"/>
              <a:t>and</a:t>
            </a:r>
            <a:r>
              <a:rPr dirty="0" spc="120"/>
              <a:t> </a:t>
            </a:r>
            <a:r>
              <a:rPr dirty="0"/>
              <a:t>keep</a:t>
            </a:r>
            <a:r>
              <a:rPr dirty="0" spc="45"/>
              <a:t> </a:t>
            </a:r>
            <a:r>
              <a:rPr dirty="0"/>
              <a:t>users</a:t>
            </a:r>
            <a:r>
              <a:rPr dirty="0" spc="40"/>
              <a:t> </a:t>
            </a:r>
            <a:r>
              <a:rPr dirty="0"/>
              <a:t>informed</a:t>
            </a:r>
            <a:r>
              <a:rPr dirty="0" spc="-30"/>
              <a:t> </a:t>
            </a:r>
            <a:r>
              <a:rPr dirty="0"/>
              <a:t>throughout</a:t>
            </a:r>
            <a:r>
              <a:rPr dirty="0" spc="2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 spc="-10"/>
              <a:t>reservation process.</a:t>
            </a:r>
          </a:p>
          <a:p>
            <a:pPr>
              <a:lnSpc>
                <a:spcPct val="100000"/>
              </a:lnSpc>
              <a:spcBef>
                <a:spcPts val="265"/>
              </a:spcBef>
            </a:pPr>
          </a:p>
          <a:p>
            <a:pPr marL="307975" marR="5080" indent="-295910">
              <a:lnSpc>
                <a:spcPct val="96200"/>
              </a:lnSpc>
            </a:pPr>
            <a:r>
              <a:rPr dirty="0" spc="10" b="1">
                <a:latin typeface="Arial"/>
                <a:cs typeface="Arial"/>
              </a:rPr>
              <a:t>Feedback</a:t>
            </a:r>
            <a:r>
              <a:rPr dirty="0" spc="-75" b="1">
                <a:latin typeface="Arial"/>
                <a:cs typeface="Arial"/>
              </a:rPr>
              <a:t> </a:t>
            </a:r>
            <a:r>
              <a:rPr dirty="0" spc="10" b="1">
                <a:latin typeface="Arial"/>
                <a:cs typeface="Arial"/>
              </a:rPr>
              <a:t>and</a:t>
            </a:r>
            <a:r>
              <a:rPr dirty="0" b="1">
                <a:latin typeface="Arial"/>
                <a:cs typeface="Arial"/>
              </a:rPr>
              <a:t> </a:t>
            </a:r>
            <a:r>
              <a:rPr dirty="0" spc="10" b="1">
                <a:latin typeface="Arial"/>
                <a:cs typeface="Arial"/>
              </a:rPr>
              <a:t>Support</a:t>
            </a:r>
            <a:r>
              <a:rPr dirty="0" spc="10"/>
              <a:t>:Include</a:t>
            </a:r>
            <a:r>
              <a:rPr dirty="0" spc="-105"/>
              <a:t> </a:t>
            </a:r>
            <a:r>
              <a:rPr dirty="0" spc="10"/>
              <a:t>features</a:t>
            </a:r>
            <a:r>
              <a:rPr dirty="0" spc="185"/>
              <a:t> </a:t>
            </a:r>
            <a:r>
              <a:rPr dirty="0" spc="10"/>
              <a:t>for</a:t>
            </a:r>
            <a:r>
              <a:rPr dirty="0" spc="20"/>
              <a:t> </a:t>
            </a:r>
            <a:r>
              <a:rPr dirty="0" spc="10"/>
              <a:t>users</a:t>
            </a:r>
            <a:r>
              <a:rPr dirty="0" spc="90"/>
              <a:t> </a:t>
            </a:r>
            <a:r>
              <a:rPr dirty="0" spc="10"/>
              <a:t>to</a:t>
            </a:r>
            <a:r>
              <a:rPr dirty="0" spc="80"/>
              <a:t> </a:t>
            </a:r>
            <a:r>
              <a:rPr dirty="0" spc="10"/>
              <a:t>provide</a:t>
            </a:r>
            <a:r>
              <a:rPr dirty="0" spc="175"/>
              <a:t> </a:t>
            </a:r>
            <a:r>
              <a:rPr dirty="0" spc="10"/>
              <a:t>feedbackon</a:t>
            </a:r>
            <a:r>
              <a:rPr dirty="0" spc="-95"/>
              <a:t> </a:t>
            </a:r>
            <a:r>
              <a:rPr dirty="0" spc="10"/>
              <a:t>their</a:t>
            </a:r>
            <a:r>
              <a:rPr dirty="0" spc="180"/>
              <a:t> </a:t>
            </a:r>
            <a:r>
              <a:rPr dirty="0" spc="-10"/>
              <a:t>booking </a:t>
            </a:r>
            <a:r>
              <a:rPr dirty="0"/>
              <a:t>experience</a:t>
            </a:r>
            <a:r>
              <a:rPr dirty="0" spc="-80"/>
              <a:t> </a:t>
            </a:r>
            <a:r>
              <a:rPr dirty="0" spc="-10"/>
              <a:t>and</a:t>
            </a:r>
            <a:r>
              <a:rPr dirty="0" spc="-5"/>
              <a:t> </a:t>
            </a:r>
            <a:r>
              <a:rPr dirty="0"/>
              <a:t>seek</a:t>
            </a:r>
            <a:r>
              <a:rPr dirty="0" spc="-170"/>
              <a:t> </a:t>
            </a:r>
            <a:r>
              <a:rPr dirty="0"/>
              <a:t>support</a:t>
            </a:r>
            <a:r>
              <a:rPr dirty="0" spc="-16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case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any</a:t>
            </a:r>
            <a:r>
              <a:rPr dirty="0"/>
              <a:t> issues</a:t>
            </a:r>
            <a:r>
              <a:rPr dirty="0" spc="-75"/>
              <a:t> </a:t>
            </a:r>
            <a:r>
              <a:rPr dirty="0"/>
              <a:t>or</a:t>
            </a:r>
            <a:r>
              <a:rPr dirty="0" spc="15"/>
              <a:t> </a:t>
            </a:r>
            <a:r>
              <a:rPr dirty="0"/>
              <a:t>concerns.</a:t>
            </a:r>
            <a:r>
              <a:rPr dirty="0" spc="-140"/>
              <a:t> </a:t>
            </a:r>
            <a:r>
              <a:rPr dirty="0"/>
              <a:t>This</a:t>
            </a:r>
            <a:r>
              <a:rPr dirty="0" spc="-90"/>
              <a:t> </a:t>
            </a:r>
            <a:r>
              <a:rPr dirty="0"/>
              <a:t>will</a:t>
            </a:r>
            <a:r>
              <a:rPr dirty="0" spc="110"/>
              <a:t> </a:t>
            </a:r>
            <a:r>
              <a:rPr dirty="0"/>
              <a:t>help</a:t>
            </a:r>
            <a:r>
              <a:rPr dirty="0" spc="-10"/>
              <a:t> </a:t>
            </a:r>
            <a:r>
              <a:rPr dirty="0" spc="-25"/>
              <a:t>in </a:t>
            </a:r>
            <a:r>
              <a:rPr dirty="0" spc="-10"/>
              <a:t>continuously</a:t>
            </a:r>
            <a:r>
              <a:rPr dirty="0" spc="-65"/>
              <a:t> </a:t>
            </a:r>
            <a:r>
              <a:rPr dirty="0"/>
              <a:t>improving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100"/>
              <a:t> </a:t>
            </a:r>
            <a:r>
              <a:rPr dirty="0"/>
              <a:t>platform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95"/>
              <a:t> </a:t>
            </a:r>
            <a:r>
              <a:rPr dirty="0"/>
              <a:t>addressing</a:t>
            </a:r>
            <a:r>
              <a:rPr dirty="0" spc="-95"/>
              <a:t> </a:t>
            </a:r>
            <a:r>
              <a:rPr dirty="0" spc="-15"/>
              <a:t>any</a:t>
            </a:r>
            <a:r>
              <a:rPr dirty="0" spc="-85"/>
              <a:t> </a:t>
            </a:r>
            <a:r>
              <a:rPr dirty="0"/>
              <a:t>customer</a:t>
            </a:r>
            <a:r>
              <a:rPr dirty="0" spc="-150"/>
              <a:t> </a:t>
            </a:r>
            <a:r>
              <a:rPr dirty="0" spc="-10"/>
              <a:t>inquiries</a:t>
            </a:r>
            <a:r>
              <a:rPr dirty="0" spc="-65"/>
              <a:t> </a:t>
            </a:r>
            <a:r>
              <a:rPr dirty="0" spc="-10"/>
              <a:t>promptly.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</a:p>
          <a:p>
            <a:pPr marL="307975" marR="158115" indent="-295910">
              <a:lnSpc>
                <a:spcPct val="99900"/>
              </a:lnSpc>
            </a:pPr>
            <a:r>
              <a:rPr dirty="0" b="1">
                <a:latin typeface="Arial"/>
                <a:cs typeface="Arial"/>
              </a:rPr>
              <a:t>Scalability</a:t>
            </a:r>
            <a:r>
              <a:rPr dirty="0" spc="-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and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Performance</a:t>
            </a:r>
            <a:r>
              <a:rPr dirty="0" spc="-20"/>
              <a:t>:Designthe</a:t>
            </a:r>
            <a:r>
              <a:rPr dirty="0" spc="-55"/>
              <a:t> </a:t>
            </a:r>
            <a:r>
              <a:rPr dirty="0"/>
              <a:t>system</a:t>
            </a:r>
            <a:r>
              <a:rPr dirty="0" spc="-85"/>
              <a:t> </a:t>
            </a:r>
            <a:r>
              <a:rPr dirty="0" spc="-20"/>
              <a:t>with</a:t>
            </a:r>
            <a:r>
              <a:rPr dirty="0" spc="30"/>
              <a:t> </a:t>
            </a:r>
            <a:r>
              <a:rPr dirty="0"/>
              <a:t>scalability</a:t>
            </a:r>
            <a:r>
              <a:rPr dirty="0" spc="45"/>
              <a:t> </a:t>
            </a:r>
            <a:r>
              <a:rPr dirty="0"/>
              <a:t>and</a:t>
            </a:r>
            <a:r>
              <a:rPr dirty="0" spc="125"/>
              <a:t> </a:t>
            </a:r>
            <a:r>
              <a:rPr dirty="0"/>
              <a:t>performance</a:t>
            </a:r>
            <a:r>
              <a:rPr dirty="0" spc="-145"/>
              <a:t> </a:t>
            </a:r>
            <a:r>
              <a:rPr dirty="0" spc="-25"/>
              <a:t>in </a:t>
            </a:r>
            <a:r>
              <a:rPr dirty="0"/>
              <a:t>mind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handle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large</a:t>
            </a:r>
            <a:r>
              <a:rPr dirty="0" spc="-30"/>
              <a:t> </a:t>
            </a:r>
            <a:r>
              <a:rPr dirty="0"/>
              <a:t>number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concurrent</a:t>
            </a:r>
            <a:r>
              <a:rPr dirty="0" spc="-160"/>
              <a:t> </a:t>
            </a:r>
            <a:r>
              <a:rPr dirty="0"/>
              <a:t>users</a:t>
            </a:r>
            <a:r>
              <a:rPr dirty="0" spc="-25"/>
              <a:t> </a:t>
            </a:r>
            <a:r>
              <a:rPr dirty="0" spc="-10"/>
              <a:t>and</a:t>
            </a:r>
            <a:r>
              <a:rPr dirty="0" spc="-30"/>
              <a:t> </a:t>
            </a:r>
            <a:r>
              <a:rPr dirty="0"/>
              <a:t>accommodate</a:t>
            </a:r>
            <a:r>
              <a:rPr dirty="0" spc="-95"/>
              <a:t> </a:t>
            </a:r>
            <a:r>
              <a:rPr dirty="0" spc="-10"/>
              <a:t>future</a:t>
            </a:r>
            <a:r>
              <a:rPr dirty="0" spc="-110"/>
              <a:t> </a:t>
            </a:r>
            <a:r>
              <a:rPr dirty="0" spc="-10"/>
              <a:t>growth. Utilize</a:t>
            </a:r>
            <a:r>
              <a:rPr dirty="0" spc="95"/>
              <a:t> </a:t>
            </a:r>
            <a:r>
              <a:rPr dirty="0"/>
              <a:t>caching</a:t>
            </a:r>
            <a:r>
              <a:rPr dirty="0" spc="10"/>
              <a:t> </a:t>
            </a:r>
            <a:r>
              <a:rPr dirty="0"/>
              <a:t>mechanisms,</a:t>
            </a:r>
            <a:r>
              <a:rPr dirty="0" spc="-125"/>
              <a:t> </a:t>
            </a:r>
            <a:r>
              <a:rPr dirty="0"/>
              <a:t>optimize</a:t>
            </a:r>
            <a:r>
              <a:rPr dirty="0" spc="-95"/>
              <a:t> </a:t>
            </a:r>
            <a:r>
              <a:rPr dirty="0"/>
              <a:t>database</a:t>
            </a:r>
            <a:r>
              <a:rPr dirty="0" spc="-75"/>
              <a:t> </a:t>
            </a:r>
            <a:r>
              <a:rPr dirty="0"/>
              <a:t>queries,</a:t>
            </a:r>
            <a:r>
              <a:rPr dirty="0" spc="-155"/>
              <a:t> </a:t>
            </a:r>
            <a:r>
              <a:rPr dirty="0" spc="-10"/>
              <a:t>and</a:t>
            </a:r>
            <a:r>
              <a:rPr dirty="0"/>
              <a:t> employ</a:t>
            </a:r>
            <a:r>
              <a:rPr dirty="0" spc="-175"/>
              <a:t> </a:t>
            </a:r>
            <a:r>
              <a:rPr dirty="0" spc="-10"/>
              <a:t>scalable infrastructure</a:t>
            </a:r>
            <a:r>
              <a:rPr dirty="0"/>
              <a:t> to</a:t>
            </a:r>
            <a:r>
              <a:rPr dirty="0" spc="-15"/>
              <a:t> </a:t>
            </a:r>
            <a:r>
              <a:rPr dirty="0"/>
              <a:t>ensure smoothoperation</a:t>
            </a:r>
            <a:r>
              <a:rPr dirty="0" spc="-165"/>
              <a:t> </a:t>
            </a:r>
            <a:r>
              <a:rPr dirty="0"/>
              <a:t>even</a:t>
            </a:r>
            <a:r>
              <a:rPr dirty="0" spc="-185"/>
              <a:t> </a:t>
            </a:r>
            <a:r>
              <a:rPr dirty="0"/>
              <a:t>during peak</a:t>
            </a:r>
            <a:r>
              <a:rPr dirty="0" spc="-10"/>
              <a:t> </a:t>
            </a:r>
            <a:r>
              <a:rPr dirty="0"/>
              <a:t>usage</a:t>
            </a:r>
            <a:r>
              <a:rPr dirty="0" spc="-80"/>
              <a:t> </a:t>
            </a:r>
            <a:r>
              <a:rPr dirty="0" spc="-10"/>
              <a:t>periods.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</a:p>
          <a:p>
            <a:pPr marL="307975" marR="225425" indent="-295910">
              <a:lnSpc>
                <a:spcPts val="1650"/>
              </a:lnSpc>
            </a:pPr>
            <a:r>
              <a:rPr dirty="0"/>
              <a:t>These</a:t>
            </a:r>
            <a:r>
              <a:rPr dirty="0" spc="55"/>
              <a:t> </a:t>
            </a:r>
            <a:r>
              <a:rPr dirty="0"/>
              <a:t>features</a:t>
            </a:r>
            <a:r>
              <a:rPr dirty="0" spc="155"/>
              <a:t> </a:t>
            </a:r>
            <a:r>
              <a:rPr dirty="0"/>
              <a:t>of our website</a:t>
            </a:r>
            <a:r>
              <a:rPr dirty="0" spc="150"/>
              <a:t> </a:t>
            </a:r>
            <a:r>
              <a:rPr dirty="0"/>
              <a:t>solve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140"/>
              <a:t> </a:t>
            </a:r>
            <a:r>
              <a:rPr dirty="0"/>
              <a:t>problems</a:t>
            </a:r>
            <a:r>
              <a:rPr dirty="0" spc="7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145"/>
              <a:t> </a:t>
            </a:r>
            <a:r>
              <a:rPr dirty="0"/>
              <a:t>Bus</a:t>
            </a:r>
            <a:r>
              <a:rPr dirty="0" spc="65"/>
              <a:t> </a:t>
            </a:r>
            <a:r>
              <a:rPr dirty="0"/>
              <a:t>Ticket</a:t>
            </a:r>
            <a:r>
              <a:rPr dirty="0" spc="15"/>
              <a:t> </a:t>
            </a:r>
            <a:r>
              <a:rPr dirty="0"/>
              <a:t>Booking</a:t>
            </a:r>
            <a:r>
              <a:rPr dirty="0" spc="150"/>
              <a:t> </a:t>
            </a:r>
            <a:r>
              <a:rPr dirty="0" spc="-10"/>
              <a:t>process </a:t>
            </a:r>
            <a:r>
              <a:rPr dirty="0"/>
              <a:t>and</a:t>
            </a:r>
            <a:r>
              <a:rPr dirty="0" spc="145"/>
              <a:t> </a:t>
            </a:r>
            <a:r>
              <a:rPr dirty="0"/>
              <a:t>makes</a:t>
            </a:r>
            <a:r>
              <a:rPr dirty="0" spc="160"/>
              <a:t> </a:t>
            </a:r>
            <a:r>
              <a:rPr dirty="0"/>
              <a:t>the</a:t>
            </a:r>
            <a:r>
              <a:rPr dirty="0" spc="150"/>
              <a:t> </a:t>
            </a:r>
            <a:r>
              <a:rPr dirty="0"/>
              <a:t>process</a:t>
            </a:r>
            <a:r>
              <a:rPr dirty="0" spc="5"/>
              <a:t> </a:t>
            </a:r>
            <a:r>
              <a:rPr dirty="0"/>
              <a:t>more</a:t>
            </a:r>
            <a:r>
              <a:rPr dirty="0" spc="70"/>
              <a:t> </a:t>
            </a:r>
            <a:r>
              <a:rPr dirty="0"/>
              <a:t>easy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145"/>
              <a:t> </a:t>
            </a:r>
            <a:r>
              <a:rPr dirty="0"/>
              <a:t>efficient</a:t>
            </a:r>
            <a:r>
              <a:rPr dirty="0" spc="-90"/>
              <a:t> </a:t>
            </a:r>
            <a:r>
              <a:rPr dirty="0" spc="-5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1714500"/>
            <a:ext cx="7715250" cy="258127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095875"/>
            <a:ext cx="9143999" cy="4762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dirty="0"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dirty="0" sz="1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Source</a:t>
            </a:r>
            <a:r>
              <a:rPr dirty="0" sz="900" spc="-5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0660" y="755078"/>
            <a:ext cx="17024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1F2E60"/>
                </a:solidFill>
                <a:latin typeface="Arial"/>
                <a:cs typeface="Arial"/>
              </a:rPr>
              <a:t>Technology</a:t>
            </a:r>
            <a:r>
              <a:rPr dirty="0" sz="1550" spc="170" b="1">
                <a:solidFill>
                  <a:srgbClr val="1F2E60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1F2E60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6883" y="1306766"/>
            <a:ext cx="8026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Arial"/>
                <a:cs typeface="Arial"/>
              </a:rPr>
              <a:t>Front-</a:t>
            </a:r>
            <a:r>
              <a:rPr dirty="0" sz="1400" spc="-25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78626" y="1306766"/>
            <a:ext cx="7835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Arial"/>
                <a:cs typeface="Arial"/>
              </a:rPr>
              <a:t>Back-</a:t>
            </a:r>
            <a:r>
              <a:rPr dirty="0" sz="1400" spc="-25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2024-04-08T08:03:30Z</dcterms:created>
  <dcterms:modified xsi:type="dcterms:W3CDTF">2024-04-08T08:03:30Z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2024-04-08T00:00:00Z</vt:filetime>
  </property>
  <property fmtid="{D5CDD505-2E9C-101B-9397-08002B2CF9AE}" pid="4" name="Producer">
    <vt:lpwstr>3-Heights(TM) PDF Security Shell 4.8.25.2 (http://www.pdf-tools.com)</vt:lpwstr>
  </property>
</Properties>
</file>