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2"/>
  </p:notesMasterIdLst>
  <p:sldIdLst>
    <p:sldId id="271" r:id="rId2"/>
    <p:sldId id="262" r:id="rId3"/>
    <p:sldId id="330" r:id="rId4"/>
    <p:sldId id="327" r:id="rId5"/>
    <p:sldId id="328" r:id="rId6"/>
    <p:sldId id="295" r:id="rId7"/>
    <p:sldId id="329" r:id="rId8"/>
    <p:sldId id="331" r:id="rId9"/>
    <p:sldId id="332" r:id="rId10"/>
    <p:sldId id="346" r:id="rId11"/>
    <p:sldId id="333" r:id="rId12"/>
    <p:sldId id="334" r:id="rId13"/>
    <p:sldId id="335" r:id="rId14"/>
    <p:sldId id="336" r:id="rId15"/>
    <p:sldId id="337" r:id="rId16"/>
    <p:sldId id="347" r:id="rId17"/>
    <p:sldId id="349" r:id="rId18"/>
    <p:sldId id="348" r:id="rId19"/>
    <p:sldId id="350" r:id="rId20"/>
    <p:sldId id="338" r:id="rId21"/>
    <p:sldId id="339" r:id="rId22"/>
    <p:sldId id="340" r:id="rId23"/>
    <p:sldId id="342" r:id="rId24"/>
    <p:sldId id="343" r:id="rId25"/>
    <p:sldId id="353" r:id="rId26"/>
    <p:sldId id="351" r:id="rId27"/>
    <p:sldId id="352" r:id="rId28"/>
    <p:sldId id="354" r:id="rId29"/>
    <p:sldId id="344" r:id="rId30"/>
    <p:sldId id="34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8A6DF-B03D-4A8B-B99B-8BF580CEDBFA}" type="datetimeFigureOut">
              <a:rPr lang="en-US" smtClean="0"/>
              <a:t>1/20/2022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6883B-C890-41C6-B9D1-1BE98D4A5A60}" type="slidenum">
              <a:rPr lang="en-US" smtClean="0"/>
              <a:t>‹#›</a:t>
            </a:fld>
            <a:endParaRPr lang="en-US"/>
          </a:p>
        </p:txBody>
      </p:sp>
    </p:spTree>
    <p:extLst>
      <p:ext uri="{BB962C8B-B14F-4D97-AF65-F5344CB8AC3E}">
        <p14:creationId xmlns:p14="http://schemas.microsoft.com/office/powerpoint/2010/main" val="419561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174284-D68C-4A47-B227-342CA344ED08}" type="datetimeFigureOut">
              <a:rPr lang="en-US" smtClean="0"/>
              <a:pPr/>
              <a:t>1/20/2022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46DBFF2-C745-47C3-8C9B-2E9DA9C19F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174284-D68C-4A47-B227-342CA344ED08}"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174284-D68C-4A47-B227-342CA344ED08}"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174284-D68C-4A47-B227-342CA344ED08}"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174284-D68C-4A47-B227-342CA344ED08}"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174284-D68C-4A47-B227-342CA344ED08}"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174284-D68C-4A47-B227-342CA344ED08}" type="datetimeFigureOut">
              <a:rPr lang="en-US" smtClean="0"/>
              <a:pPr/>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174284-D68C-4A47-B227-342CA344ED08}" type="datetimeFigureOut">
              <a:rPr lang="en-US" smtClean="0"/>
              <a:pPr/>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74284-D68C-4A47-B227-342CA344ED08}" type="datetimeFigureOut">
              <a:rPr lang="en-US" smtClean="0"/>
              <a:pPr/>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174284-D68C-4A47-B227-342CA344ED08}"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46DBFF2-C745-47C3-8C9B-2E9DA9C19F0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174284-D68C-4A47-B227-342CA344ED08}" type="datetimeFigureOut">
              <a:rPr lang="en-US" smtClean="0"/>
              <a:pPr/>
              <a:t>1/20/2022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6DBFF2-C745-47C3-8C9B-2E9DA9C19F0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533400" y="2514600"/>
            <a:ext cx="7620000" cy="1219200"/>
          </a:xfrm>
        </p:spPr>
        <p:txBody>
          <a:bodyPr>
            <a:normAutofit/>
          </a:bodyPr>
          <a:lstStyle/>
          <a:p>
            <a:pPr algn="ctr"/>
            <a:r>
              <a:rPr lang="en-IN" sz="2800" b="1" dirty="0"/>
              <a:t>Identify Covid-19 or not using SMLT</a:t>
            </a:r>
            <a:r>
              <a:rPr lang="en-IN" sz="2800" dirty="0"/>
              <a:t/>
            </a:r>
            <a:br>
              <a:rPr lang="en-IN" sz="2800" dirty="0"/>
            </a:br>
            <a:r>
              <a:rPr lang="en-US" sz="2800" b="1" dirty="0" smtClean="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204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PREPARING THE DATASET :</a:t>
            </a:r>
            <a:r>
              <a:rPr lang="en-IN" dirty="0"/>
              <a:t/>
            </a:r>
            <a:br>
              <a:rPr lang="en-IN" dirty="0"/>
            </a:br>
            <a:endParaRPr lang="en-IN" dirty="0"/>
          </a:p>
        </p:txBody>
      </p:sp>
      <p:sp>
        <p:nvSpPr>
          <p:cNvPr id="3" name="Content Placeholder 2"/>
          <p:cNvSpPr>
            <a:spLocks noGrp="1"/>
          </p:cNvSpPr>
          <p:nvPr>
            <p:ph idx="1"/>
          </p:nvPr>
        </p:nvSpPr>
        <p:spPr/>
        <p:txBody>
          <a:bodyPr/>
          <a:lstStyle/>
          <a:p>
            <a:pPr marL="0" indent="0" fontAlgn="base">
              <a:buNone/>
            </a:pPr>
            <a:r>
              <a:rPr lang="en-US" dirty="0" smtClean="0"/>
              <a:t>This </a:t>
            </a:r>
            <a:r>
              <a:rPr lang="en-US" dirty="0"/>
              <a:t>dataset contains 11000 records of features extracted from </a:t>
            </a:r>
            <a:r>
              <a:rPr lang="en-US" dirty="0" err="1"/>
              <a:t>Covid</a:t>
            </a:r>
            <a:r>
              <a:rPr lang="en-US" dirty="0"/>
              <a:t> Patients, which were then classified into 2 classes:</a:t>
            </a:r>
            <a:endParaRPr lang="en-IN" dirty="0"/>
          </a:p>
          <a:p>
            <a:pPr lvl="0" fontAlgn="base"/>
            <a:r>
              <a:rPr lang="en-IN" dirty="0"/>
              <a:t>Positive</a:t>
            </a:r>
          </a:p>
          <a:p>
            <a:pPr lvl="0" fontAlgn="base"/>
            <a:r>
              <a:rPr lang="en-IN" dirty="0"/>
              <a:t>Negative</a:t>
            </a:r>
          </a:p>
          <a:p>
            <a:endParaRPr lang="en-IN" dirty="0"/>
          </a:p>
        </p:txBody>
      </p:sp>
    </p:spTree>
    <p:extLst>
      <p:ext uri="{BB962C8B-B14F-4D97-AF65-F5344CB8AC3E}">
        <p14:creationId xmlns:p14="http://schemas.microsoft.com/office/powerpoint/2010/main" val="11379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400" b="1" dirty="0"/>
              <a:t>Literature Survey</a:t>
            </a:r>
            <a:r>
              <a:rPr lang="en-US" sz="2400" b="1" dirty="0" smtClean="0">
                <a:latin typeface="Bahnschrift Condensed" pitchFamily="34" charset="0"/>
              </a:rPr>
              <a:t>:</a:t>
            </a:r>
            <a:endParaRPr lang="en-US" sz="24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fontScale="70000" lnSpcReduction="20000"/>
          </a:bodyPr>
          <a:lstStyle/>
          <a:p>
            <a:r>
              <a:rPr lang="en-IN" b="1" dirty="0"/>
              <a:t>Title:</a:t>
            </a:r>
            <a:r>
              <a:rPr lang="en-IN" dirty="0"/>
              <a:t> World-wide COVID-19 Outbreak Data Analysis and Prediction</a:t>
            </a:r>
          </a:p>
          <a:p>
            <a:r>
              <a:rPr lang="en-IN" b="1" dirty="0"/>
              <a:t>Author:</a:t>
            </a:r>
            <a:r>
              <a:rPr lang="en-IN" dirty="0"/>
              <a:t> </a:t>
            </a:r>
            <a:r>
              <a:rPr lang="en-IN" dirty="0" err="1"/>
              <a:t>Fairoza</a:t>
            </a:r>
            <a:r>
              <a:rPr lang="en-IN" dirty="0"/>
              <a:t> Amira </a:t>
            </a:r>
            <a:r>
              <a:rPr lang="en-IN" dirty="0" err="1"/>
              <a:t>Binti</a:t>
            </a:r>
            <a:r>
              <a:rPr lang="en-IN" dirty="0"/>
              <a:t> </a:t>
            </a:r>
            <a:r>
              <a:rPr lang="en-IN" dirty="0" err="1"/>
              <a:t>Hamzaha</a:t>
            </a:r>
            <a:r>
              <a:rPr lang="en-IN" dirty="0"/>
              <a:t> , Cher Han </a:t>
            </a:r>
            <a:r>
              <a:rPr lang="en-IN" dirty="0" err="1"/>
              <a:t>Laub</a:t>
            </a:r>
            <a:r>
              <a:rPr lang="en-IN" dirty="0"/>
              <a:t> , </a:t>
            </a:r>
            <a:r>
              <a:rPr lang="en-IN" dirty="0" err="1"/>
              <a:t>Hafeez</a:t>
            </a:r>
            <a:r>
              <a:rPr lang="en-IN" dirty="0"/>
              <a:t> </a:t>
            </a:r>
            <a:r>
              <a:rPr lang="en-IN" dirty="0" err="1"/>
              <a:t>Nazric</a:t>
            </a:r>
            <a:r>
              <a:rPr lang="en-IN" dirty="0"/>
              <a:t> , Dominic Vincent </a:t>
            </a:r>
            <a:r>
              <a:rPr lang="en-IN" dirty="0" err="1"/>
              <a:t>Ligotd</a:t>
            </a:r>
            <a:r>
              <a:rPr lang="en-IN" dirty="0"/>
              <a:t> , </a:t>
            </a:r>
            <a:r>
              <a:rPr lang="en-IN" dirty="0" err="1"/>
              <a:t>Guanhua</a:t>
            </a:r>
            <a:r>
              <a:rPr lang="en-IN" dirty="0"/>
              <a:t> </a:t>
            </a:r>
            <a:r>
              <a:rPr lang="en-IN" dirty="0" err="1"/>
              <a:t>Leee</a:t>
            </a:r>
            <a:r>
              <a:rPr lang="en-IN" dirty="0"/>
              <a:t> , Cheng Liang </a:t>
            </a:r>
            <a:r>
              <a:rPr lang="en-IN" dirty="0" err="1"/>
              <a:t>Tanf</a:t>
            </a:r>
            <a:r>
              <a:rPr lang="en-IN" dirty="0"/>
              <a:t> , Mohammad </a:t>
            </a:r>
            <a:r>
              <a:rPr lang="en-IN" dirty="0" err="1"/>
              <a:t>Khursani</a:t>
            </a:r>
            <a:r>
              <a:rPr lang="en-IN" dirty="0"/>
              <a:t> Bin </a:t>
            </a:r>
            <a:r>
              <a:rPr lang="en-IN" dirty="0" err="1"/>
              <a:t>Mohd</a:t>
            </a:r>
            <a:r>
              <a:rPr lang="en-IN" dirty="0"/>
              <a:t> </a:t>
            </a:r>
            <a:r>
              <a:rPr lang="en-IN" dirty="0" err="1"/>
              <a:t>Shaibg</a:t>
            </a:r>
            <a:r>
              <a:rPr lang="en-IN" dirty="0"/>
              <a:t> , </a:t>
            </a:r>
            <a:r>
              <a:rPr lang="en-IN" dirty="0" err="1"/>
              <a:t>Ummi</a:t>
            </a:r>
            <a:r>
              <a:rPr lang="en-IN" dirty="0"/>
              <a:t> </a:t>
            </a:r>
            <a:r>
              <a:rPr lang="en-IN" dirty="0" err="1"/>
              <a:t>Hasanah</a:t>
            </a:r>
            <a:r>
              <a:rPr lang="en-IN" dirty="0"/>
              <a:t> </a:t>
            </a:r>
            <a:r>
              <a:rPr lang="en-IN" dirty="0" err="1"/>
              <a:t>Binti</a:t>
            </a:r>
            <a:r>
              <a:rPr lang="en-IN" dirty="0"/>
              <a:t> </a:t>
            </a:r>
            <a:r>
              <a:rPr lang="en-IN" dirty="0" err="1"/>
              <a:t>Zaidonh</a:t>
            </a:r>
            <a:r>
              <a:rPr lang="en-IN" dirty="0"/>
              <a:t> </a:t>
            </a:r>
          </a:p>
          <a:p>
            <a:r>
              <a:rPr lang="en-IN" b="1" dirty="0"/>
              <a:t>Year</a:t>
            </a:r>
            <a:r>
              <a:rPr lang="en-IN" dirty="0"/>
              <a:t>:2020</a:t>
            </a:r>
          </a:p>
          <a:p>
            <a:pPr marL="0" indent="0">
              <a:buNone/>
            </a:pPr>
            <a:r>
              <a:rPr lang="en-IN" dirty="0"/>
              <a:t> </a:t>
            </a:r>
          </a:p>
          <a:p>
            <a:pPr marL="0" indent="0">
              <a:buNone/>
            </a:pPr>
            <a:r>
              <a:rPr lang="en-IN" dirty="0"/>
              <a:t>	COVID-19 outbreak was first reported in Wuhan, China and has spread to more than 50 countries. WHO declared COVID-19 as a Public Health Emergency of International Concern (PHEIC) on 30 January 2020. Naturally, a rising infectious disease involves fast spreading, endangering the health of large numbers of people, and thus requires immediate actions to prevent the disease at the community level. Therefore, </a:t>
            </a:r>
            <a:r>
              <a:rPr lang="en-IN" dirty="0" err="1"/>
              <a:t>CoronaTracker</a:t>
            </a:r>
            <a:r>
              <a:rPr lang="en-IN" dirty="0"/>
              <a:t> was born as the online platform that provides latest and reliable news development, as well as statistics and analysis on COVID-19. This paper is done by the research team in the </a:t>
            </a:r>
            <a:r>
              <a:rPr lang="en-IN" dirty="0" err="1"/>
              <a:t>CoronaTracker</a:t>
            </a:r>
            <a:r>
              <a:rPr lang="en-IN" dirty="0"/>
              <a:t> community and aims to predict and forecast COVID19 cases, deaths, and recoveries through predictive modelling. The model helps to interpret patterns of public sentiment on disseminating related health information, and assess political and economic influence of the spread of the virus.</a:t>
            </a:r>
          </a:p>
        </p:txBody>
      </p:sp>
    </p:spTree>
    <p:extLst>
      <p:ext uri="{BB962C8B-B14F-4D97-AF65-F5344CB8AC3E}">
        <p14:creationId xmlns:p14="http://schemas.microsoft.com/office/powerpoint/2010/main" val="195808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endParaRPr lang="en-US" sz="24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fontScale="77500" lnSpcReduction="20000"/>
          </a:bodyPr>
          <a:lstStyle/>
          <a:p>
            <a:r>
              <a:rPr lang="en-IN" b="1" dirty="0"/>
              <a:t>Title:</a:t>
            </a:r>
            <a:r>
              <a:rPr lang="en-IN" dirty="0"/>
              <a:t> MACHINE LEARNING APPLICATIONS FOR COVID-19: A STATE-OF-THE-ART REVIEW.</a:t>
            </a:r>
          </a:p>
          <a:p>
            <a:r>
              <a:rPr lang="en-IN" b="1" dirty="0"/>
              <a:t>Author:</a:t>
            </a:r>
            <a:r>
              <a:rPr lang="en-IN" dirty="0"/>
              <a:t> FIRUZ KAMALOV1∗ , ASWANI CHERUKURI2 , HANA SULIEMAN3 , FADI THABTAH4 , AKBAR HOSSAIN5</a:t>
            </a:r>
          </a:p>
          <a:p>
            <a:r>
              <a:rPr lang="en-IN" dirty="0"/>
              <a:t>Year:2021</a:t>
            </a:r>
          </a:p>
          <a:p>
            <a:pPr marL="0" indent="0">
              <a:buNone/>
            </a:pPr>
            <a:r>
              <a:rPr lang="en-IN" dirty="0"/>
              <a:t> </a:t>
            </a:r>
          </a:p>
          <a:p>
            <a:pPr marL="0" indent="0">
              <a:buNone/>
            </a:pPr>
            <a:r>
              <a:rPr lang="en-IN" dirty="0"/>
              <a:t>	The field of machine learning has made tremendous progress over the past decade. Improved deep learning algorithms coupled with increased computational capacity </a:t>
            </a:r>
            <a:r>
              <a:rPr lang="en-IN" dirty="0" err="1"/>
              <a:t>catalyzed</a:t>
            </a:r>
            <a:r>
              <a:rPr lang="en-IN" dirty="0"/>
              <a:t> the growth of the field into stratosphere. As a result, machine learning has been used in a diverse array of applications. Arguably the most crucial application of machine learning has been in the fight against COVID-19 pandemic. Researchers have aggressively - and often successfully - pursued a number of different avenues using machine learning to battle COVID-19. A range of machine learning applications have been developed to tackle various issues related to the virus. In this paper, we present the latest results and achievements of the machine learning community in the battle against the global pandemic. In contrast, with other existing surveys on the subject we provide a general overview that is nuanced enough to provide a substantial insight.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587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fontScale="77500" lnSpcReduction="20000"/>
          </a:bodyPr>
          <a:lstStyle/>
          <a:p>
            <a:r>
              <a:rPr lang="en-IN" b="1" dirty="0"/>
              <a:t>Title:</a:t>
            </a:r>
            <a:r>
              <a:rPr lang="en-IN" dirty="0"/>
              <a:t> Prediction, Cross Validation and Classification in the Presence COVID-19 of Indian States and Union Territories using Machine Learning Algorithms</a:t>
            </a:r>
          </a:p>
          <a:p>
            <a:r>
              <a:rPr lang="en-IN" b="1" dirty="0"/>
              <a:t>Author:</a:t>
            </a:r>
            <a:r>
              <a:rPr lang="en-IN" dirty="0"/>
              <a:t> P. </a:t>
            </a:r>
            <a:r>
              <a:rPr lang="en-IN" dirty="0" err="1"/>
              <a:t>Arumugam</a:t>
            </a:r>
            <a:r>
              <a:rPr lang="en-IN" dirty="0"/>
              <a:t>, V. </a:t>
            </a:r>
            <a:r>
              <a:rPr lang="en-IN" dirty="0" err="1"/>
              <a:t>Kadhirveni</a:t>
            </a:r>
            <a:r>
              <a:rPr lang="en-IN" dirty="0"/>
              <a:t>, R. Lakshmi </a:t>
            </a:r>
            <a:r>
              <a:rPr lang="en-IN" dirty="0" err="1"/>
              <a:t>Priya</a:t>
            </a:r>
            <a:r>
              <a:rPr lang="en-IN" dirty="0"/>
              <a:t>, </a:t>
            </a:r>
            <a:r>
              <a:rPr lang="en-IN" dirty="0" err="1"/>
              <a:t>Manimannan</a:t>
            </a:r>
            <a:r>
              <a:rPr lang="en-IN" dirty="0"/>
              <a:t> G</a:t>
            </a:r>
          </a:p>
          <a:p>
            <a:r>
              <a:rPr lang="en-IN" b="1" dirty="0"/>
              <a:t>Year</a:t>
            </a:r>
            <a:r>
              <a:rPr lang="en-IN" dirty="0"/>
              <a:t>:2021</a:t>
            </a:r>
          </a:p>
          <a:p>
            <a:pPr marL="0" indent="0">
              <a:buNone/>
            </a:pPr>
            <a:r>
              <a:rPr lang="en-IN" dirty="0"/>
              <a:t>	</a:t>
            </a:r>
          </a:p>
          <a:p>
            <a:pPr marL="0" indent="0">
              <a:buNone/>
            </a:pPr>
            <a:r>
              <a:rPr lang="en-IN" dirty="0"/>
              <a:t>	The present study predicts, cross validate and classify the data of COVID-19 based on four machine learning algorithm with four major parameters namely confirmed cases, recoveries, deaths and active cases. The secondary sources of database were collected from Ministry of Health and Family Welfare Department (MHFWD), from Indian State and Union Territories up to March, 2021. Based on these background, the database classified and predicted various machine learning Algorithm, like SVM, </a:t>
            </a:r>
            <a:r>
              <a:rPr lang="en-IN" dirty="0" err="1"/>
              <a:t>kNN</a:t>
            </a:r>
            <a:r>
              <a:rPr lang="en-IN" dirty="0"/>
              <a:t>, Random Forest and Logistic Regression. Initially, the k-mean clustering analysis is used to perform and identified five meaningful clusters and is </a:t>
            </a:r>
            <a:r>
              <a:rPr lang="en-IN" dirty="0" err="1"/>
              <a:t>labeled</a:t>
            </a:r>
            <a:r>
              <a:rPr lang="en-IN" dirty="0"/>
              <a:t> as Very Low, Low, Moderate, High and Very High of four major parameters based on their average values. In addition the five clusters are cross validated using four machine learning algorithm and affected states were </a:t>
            </a:r>
            <a:r>
              <a:rPr lang="en-IN" dirty="0" smtClean="0"/>
              <a:t>.visualized </a:t>
            </a:r>
            <a:r>
              <a:rPr lang="en-IN" dirty="0"/>
              <a:t>with help of prediction and probabilities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94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400" b="1" dirty="0"/>
              <a:t>Objectives</a:t>
            </a:r>
            <a:r>
              <a:rPr lang="en-US" sz="2400" b="1" dirty="0" smtClean="0">
                <a:latin typeface="Bahnschrift Condensed" pitchFamily="34" charset="0"/>
              </a:rPr>
              <a:t>:</a:t>
            </a:r>
            <a:endParaRPr lang="en-US" sz="24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r>
              <a:rPr lang="en-IN" dirty="0"/>
              <a:t>The goal is to develop a machine learning model for </a:t>
            </a:r>
            <a:r>
              <a:rPr lang="en-IN" dirty="0" err="1"/>
              <a:t>Covid</a:t>
            </a:r>
            <a:r>
              <a:rPr lang="en-IN" dirty="0"/>
              <a:t> Disease Prediction, to potentially replace the updatable supervised machine learning classification models by predicting results in the form of best accuracy by comparing supervised algorithm.</a:t>
            </a:r>
          </a:p>
        </p:txBody>
      </p:sp>
    </p:spTree>
    <p:extLst>
      <p:ext uri="{BB962C8B-B14F-4D97-AF65-F5344CB8AC3E}">
        <p14:creationId xmlns:p14="http://schemas.microsoft.com/office/powerpoint/2010/main" val="364603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a:t>Project Goals</a:t>
            </a:r>
            <a:r>
              <a:rPr lang="en-IN" sz="2800" b="1" dirty="0"/>
              <a:t>:</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pPr marL="45720" lvl="0" indent="0">
              <a:buNone/>
            </a:pPr>
            <a:r>
              <a:rPr lang="en-US" b="1" dirty="0">
                <a:latin typeface="Times New Roman" panose="02020603050405020304" pitchFamily="18" charset="0"/>
                <a:cs typeface="Times New Roman" panose="02020603050405020304" pitchFamily="18" charset="0"/>
              </a:rPr>
              <a:t>Exploration data analysis of variable identification</a:t>
            </a:r>
            <a:endParaRPr lang="en-IN"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Loading the given dataset</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Import required libraries packages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Analyze the general properties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Find duplicate and missing values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Checking unique and count values</a:t>
            </a:r>
            <a:endParaRPr lang="en-IN" dirty="0">
              <a:latin typeface="Times New Roman" panose="02020603050405020304" pitchFamily="18" charset="0"/>
              <a:cs typeface="Times New Roman" panose="02020603050405020304" pitchFamily="18" charset="0"/>
            </a:endParaRPr>
          </a:p>
          <a:p>
            <a:pPr marL="45720" lvl="0" indent="0">
              <a:buNone/>
            </a:pPr>
            <a:r>
              <a:rPr lang="en-US" b="1" dirty="0">
                <a:latin typeface="Times New Roman" panose="02020603050405020304" pitchFamily="18" charset="0"/>
                <a:cs typeface="Times New Roman" panose="02020603050405020304" pitchFamily="18" charset="0"/>
              </a:rPr>
              <a:t>Exploration data analysis of bi-</a:t>
            </a:r>
            <a:r>
              <a:rPr lang="en-US" b="1" dirty="0" err="1">
                <a:latin typeface="Times New Roman" panose="02020603050405020304" pitchFamily="18" charset="0"/>
                <a:cs typeface="Times New Roman" panose="02020603050405020304" pitchFamily="18" charset="0"/>
              </a:rPr>
              <a:t>variate</a:t>
            </a:r>
            <a:r>
              <a:rPr lang="en-US" b="1" dirty="0">
                <a:latin typeface="Times New Roman" panose="02020603050405020304" pitchFamily="18" charset="0"/>
                <a:cs typeface="Times New Roman" panose="02020603050405020304" pitchFamily="18" charset="0"/>
              </a:rPr>
              <a:t> and multi-</a:t>
            </a:r>
            <a:r>
              <a:rPr lang="en-US" b="1" dirty="0" err="1">
                <a:latin typeface="Times New Roman" panose="02020603050405020304" pitchFamily="18" charset="0"/>
                <a:cs typeface="Times New Roman" panose="02020603050405020304" pitchFamily="18" charset="0"/>
              </a:rPr>
              <a:t>variate</a:t>
            </a:r>
            <a:endParaRPr lang="en-IN"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Plot diagram of </a:t>
            </a:r>
            <a:r>
              <a:rPr lang="en-US" dirty="0" err="1">
                <a:latin typeface="Times New Roman" panose="02020603050405020304" pitchFamily="18" charset="0"/>
                <a:cs typeface="Times New Roman" panose="02020603050405020304" pitchFamily="18" charset="0"/>
              </a:rPr>
              <a:t>pairplot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heatmap</a:t>
            </a:r>
            <a:r>
              <a:rPr lang="en-US" dirty="0">
                <a:latin typeface="Times New Roman" panose="02020603050405020304" pitchFamily="18" charset="0"/>
                <a:cs typeface="Times New Roman" panose="02020603050405020304" pitchFamily="18" charset="0"/>
              </a:rPr>
              <a:t>, bar chart and Histogram</a:t>
            </a:r>
            <a:endParaRPr lang="en-IN" dirty="0">
              <a:latin typeface="Times New Roman" panose="02020603050405020304" pitchFamily="18" charset="0"/>
              <a:cs typeface="Times New Roman" panose="02020603050405020304" pitchFamily="18" charset="0"/>
            </a:endParaRPr>
          </a:p>
          <a:p>
            <a:pPr marL="45720" lvl="0" indent="0">
              <a:buNone/>
            </a:pPr>
            <a:r>
              <a:rPr lang="en-US" b="1" dirty="0">
                <a:latin typeface="Times New Roman" panose="02020603050405020304" pitchFamily="18" charset="0"/>
                <a:cs typeface="Times New Roman" panose="02020603050405020304" pitchFamily="18" charset="0"/>
              </a:rPr>
              <a:t>Comparing algorithm to predict the result</a:t>
            </a:r>
            <a:endParaRPr lang="en-IN"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Based on the best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741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800" b="1" dirty="0"/>
              <a:t>Scope of the Project</a:t>
            </a:r>
            <a:r>
              <a:rPr lang="en-IN" sz="2800" dirty="0"/>
              <a:t>:</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pPr fontAlgn="base"/>
            <a:r>
              <a:rPr lang="en-IN" dirty="0"/>
              <a:t>Here the scope of the project is that integration of clinical decision support with computer-based patient records could reduce medical errors, enhance patient safety, decrease unwanted practice variation, and improve patient outcome. This suggestion is promising as data </a:t>
            </a:r>
            <a:r>
              <a:rPr lang="en-IN" dirty="0" err="1"/>
              <a:t>modeling</a:t>
            </a:r>
            <a:r>
              <a:rPr lang="en-IN" dirty="0"/>
              <a:t> and analysis tools, e.g., data mining, have the potential to generate a knowledge-rich environment which can help to significantly improve the quality of clinical decisions.</a:t>
            </a:r>
          </a:p>
        </p:txBody>
      </p:sp>
    </p:spTree>
    <p:extLst>
      <p:ext uri="{BB962C8B-B14F-4D97-AF65-F5344CB8AC3E}">
        <p14:creationId xmlns:p14="http://schemas.microsoft.com/office/powerpoint/2010/main" val="3344048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800" b="1" dirty="0"/>
              <a:t>Feasibility study:</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pPr marL="0" indent="0">
              <a:buNone/>
            </a:pPr>
            <a:r>
              <a:rPr lang="en-IN" b="1" dirty="0"/>
              <a:t>Data Wrangling</a:t>
            </a:r>
          </a:p>
          <a:p>
            <a:r>
              <a:rPr lang="en-IN" dirty="0"/>
              <a:t>In this section of the report will load in the data, check for cleanliness, and then trim and clean given dataset for analysis. </a:t>
            </a:r>
          </a:p>
          <a:p>
            <a:r>
              <a:rPr lang="en-IN" dirty="0"/>
              <a:t>Make sure that the document steps carefully and justify for cleaning decisions.</a:t>
            </a:r>
          </a:p>
          <a:p>
            <a:pPr marL="0" indent="0">
              <a:buNone/>
            </a:pPr>
            <a:endParaRPr lang="en-IN" dirty="0"/>
          </a:p>
        </p:txBody>
      </p:sp>
    </p:spTree>
    <p:extLst>
      <p:ext uri="{BB962C8B-B14F-4D97-AF65-F5344CB8AC3E}">
        <p14:creationId xmlns:p14="http://schemas.microsoft.com/office/powerpoint/2010/main" val="152326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800" b="1" dirty="0"/>
              <a:t>List of Modules</a:t>
            </a:r>
            <a:r>
              <a:rPr lang="en-IN" sz="2800" b="1" dirty="0" smtClean="0"/>
              <a:t>:</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pPr lvl="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Data Pre-processing</a:t>
            </a:r>
          </a:p>
          <a:p>
            <a:pPr lvl="0"/>
            <a:r>
              <a:rPr lang="en-IN" dirty="0">
                <a:latin typeface="Times New Roman" panose="02020603050405020304" pitchFamily="18" charset="0"/>
                <a:cs typeface="Times New Roman" panose="02020603050405020304" pitchFamily="18" charset="0"/>
              </a:rPr>
              <a:t>Data Analysis of Visualization</a:t>
            </a:r>
          </a:p>
          <a:p>
            <a:pPr lvl="0"/>
            <a:r>
              <a:rPr lang="en-IN" dirty="0">
                <a:latin typeface="Times New Roman" panose="02020603050405020304" pitchFamily="18" charset="0"/>
                <a:cs typeface="Times New Roman" panose="02020603050405020304" pitchFamily="18" charset="0"/>
              </a:rPr>
              <a:t>Comparing Algorithm with prediction in the form of best accuracy result</a:t>
            </a:r>
          </a:p>
          <a:p>
            <a:pPr lvl="0"/>
            <a:r>
              <a:rPr lang="en-IN" dirty="0">
                <a:latin typeface="Times New Roman" panose="02020603050405020304" pitchFamily="18" charset="0"/>
                <a:cs typeface="Times New Roman" panose="02020603050405020304" pitchFamily="18" charset="0"/>
              </a:rPr>
              <a:t>Deployment Using Flask</a:t>
            </a:r>
          </a:p>
        </p:txBody>
      </p:sp>
    </p:spTree>
    <p:extLst>
      <p:ext uri="{BB962C8B-B14F-4D97-AF65-F5344CB8AC3E}">
        <p14:creationId xmlns:p14="http://schemas.microsoft.com/office/powerpoint/2010/main" val="1446479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a:t>PYTHON:</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pPr marL="0" indent="0">
              <a:buNone/>
            </a:pPr>
            <a:r>
              <a:rPr lang="en-US" b="1" dirty="0"/>
              <a:t>Introduction:</a:t>
            </a:r>
            <a:endParaRPr lang="en-IN" dirty="0"/>
          </a:p>
          <a:p>
            <a:pPr marL="0" indent="0">
              <a:buNone/>
            </a:pPr>
            <a:r>
              <a:rPr lang="en-US" dirty="0"/>
              <a:t>Python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a:t>
            </a:r>
            <a:endParaRPr lang="en-IN" dirty="0"/>
          </a:p>
        </p:txBody>
      </p:sp>
    </p:spTree>
    <p:extLst>
      <p:ext uri="{BB962C8B-B14F-4D97-AF65-F5344CB8AC3E}">
        <p14:creationId xmlns:p14="http://schemas.microsoft.com/office/powerpoint/2010/main" val="3190532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400" b="1" dirty="0" smtClean="0">
                <a:latin typeface="Bahnschrift Condensed" pitchFamily="34" charset="0"/>
              </a:rPr>
              <a:t>Abstract:</a:t>
            </a:r>
            <a:endParaRPr lang="en-US" sz="24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fontScale="85000" lnSpcReduction="20000"/>
          </a:bodyPr>
          <a:lstStyle/>
          <a:p>
            <a:r>
              <a:rPr lang="en-IN" dirty="0"/>
              <a:t>The Coronavirus disease 2019 (COVID-19) pandemic, which originated in Wuhan China, has had disastrous effects on the global community and has overburdened advanced healthcare systems throughout the world, WHO is continuously monitoring and responding to this pandemic. The current rapid and exponential rise in the number of patients has necessitated efficient and quick prediction of the possible outcome of an infected patient for appropriate treatment using AI techniques. The aim is to predict machine learning based techniques for covid-19 recovery chances possible or not prediction results in best accuracy. The analysis of dataset is done by supervised machine learning technique(SMLT) to capture several information’s like, variable identification, </a:t>
            </a:r>
            <a:r>
              <a:rPr lang="en-IN" dirty="0" err="1"/>
              <a:t>uni-variate</a:t>
            </a:r>
            <a:r>
              <a:rPr lang="en-IN" dirty="0"/>
              <a:t> analysis, bi-</a:t>
            </a:r>
            <a:r>
              <a:rPr lang="en-IN" dirty="0" err="1"/>
              <a:t>variate</a:t>
            </a:r>
            <a:r>
              <a:rPr lang="en-IN" dirty="0"/>
              <a:t> and multi-</a:t>
            </a:r>
            <a:r>
              <a:rPr lang="en-IN" dirty="0" err="1"/>
              <a:t>variate</a:t>
            </a:r>
            <a:r>
              <a:rPr lang="en-IN" dirty="0"/>
              <a:t> analysis, missing value treatments and </a:t>
            </a:r>
            <a:r>
              <a:rPr lang="en-IN" dirty="0" err="1"/>
              <a:t>analyze</a:t>
            </a:r>
            <a:r>
              <a:rPr lang="en-IN" dirty="0"/>
              <a:t> the data validation, data cleaning/preparing and data visualization will be done on the entire given dataset. To propose a machine learning-based method to accurately predict recovery chances by prediction results in the form of whether the covid-19 patient precondition.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800" b="1" dirty="0"/>
              <a:t>System Architecture :</a:t>
            </a:r>
            <a:endParaRPr lang="en-US" sz="2800" dirty="0">
              <a:latin typeface="Bahnschrift Condensed" pitchFamily="34" charset="0"/>
            </a:endParaRPr>
          </a:p>
        </p:txBody>
      </p:sp>
      <p:pic>
        <p:nvPicPr>
          <p:cNvPr id="5" name="Content Placeholder 4"/>
          <p:cNvPicPr>
            <a:picLocks noGrp="1"/>
          </p:cNvPicPr>
          <p:nvPr>
            <p:ph idx="1"/>
          </p:nvPr>
        </p:nvPicPr>
        <p:blipFill>
          <a:blip r:embed="rId2"/>
          <a:stretch>
            <a:fillRect/>
          </a:stretch>
        </p:blipFill>
        <p:spPr>
          <a:xfrm>
            <a:off x="1557337" y="1524000"/>
            <a:ext cx="6029325" cy="4171950"/>
          </a:xfrm>
          <a:prstGeom prst="rect">
            <a:avLst/>
          </a:prstGeom>
        </p:spPr>
      </p:pic>
    </p:spTree>
    <p:extLst>
      <p:ext uri="{BB962C8B-B14F-4D97-AF65-F5344CB8AC3E}">
        <p14:creationId xmlns:p14="http://schemas.microsoft.com/office/powerpoint/2010/main" val="206537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a:t>Use Case </a:t>
            </a:r>
            <a:r>
              <a:rPr lang="en-US" sz="2800" b="1" dirty="0" smtClean="0"/>
              <a:t>Diagram:</a:t>
            </a:r>
            <a:endParaRPr lang="en-US" sz="2800" dirty="0">
              <a:latin typeface="Bahnschrift Condensed" pitchFamily="34" charset="0"/>
            </a:endParaRPr>
          </a:p>
        </p:txBody>
      </p:sp>
      <p:pic>
        <p:nvPicPr>
          <p:cNvPr id="4" name="Content Placeholder 3"/>
          <p:cNvPicPr>
            <a:picLocks noGrp="1"/>
          </p:cNvPicPr>
          <p:nvPr>
            <p:ph idx="1"/>
          </p:nvPr>
        </p:nvPicPr>
        <p:blipFill>
          <a:blip r:embed="rId2"/>
          <a:stretch>
            <a:fillRect/>
          </a:stretch>
        </p:blipFill>
        <p:spPr>
          <a:xfrm>
            <a:off x="1247775" y="990600"/>
            <a:ext cx="5886450" cy="5410200"/>
          </a:xfrm>
          <a:prstGeom prst="rect">
            <a:avLst/>
          </a:prstGeom>
        </p:spPr>
      </p:pic>
    </p:spTree>
    <p:extLst>
      <p:ext uri="{BB962C8B-B14F-4D97-AF65-F5344CB8AC3E}">
        <p14:creationId xmlns:p14="http://schemas.microsoft.com/office/powerpoint/2010/main" val="4115284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a:t>Class Diagram</a:t>
            </a:r>
            <a:r>
              <a:rPr lang="en-US" sz="2800" dirty="0" smtClean="0"/>
              <a:t>:</a:t>
            </a:r>
            <a:endParaRPr lang="en-US" sz="2800" dirty="0">
              <a:latin typeface="Bahnschrift Condensed" pitchFamily="34" charset="0"/>
            </a:endParaRPr>
          </a:p>
        </p:txBody>
      </p:sp>
      <p:pic>
        <p:nvPicPr>
          <p:cNvPr id="5" name="Content Placeholder 4"/>
          <p:cNvPicPr>
            <a:picLocks noGrp="1"/>
          </p:cNvPicPr>
          <p:nvPr>
            <p:ph idx="1"/>
          </p:nvPr>
        </p:nvPicPr>
        <p:blipFill>
          <a:blip r:embed="rId2"/>
          <a:stretch>
            <a:fillRect/>
          </a:stretch>
        </p:blipFill>
        <p:spPr>
          <a:xfrm>
            <a:off x="794810" y="2209800"/>
            <a:ext cx="7554379" cy="3238952"/>
          </a:xfrm>
          <a:prstGeom prst="rect">
            <a:avLst/>
          </a:prstGeom>
        </p:spPr>
      </p:pic>
    </p:spTree>
    <p:extLst>
      <p:ext uri="{BB962C8B-B14F-4D97-AF65-F5344CB8AC3E}">
        <p14:creationId xmlns:p14="http://schemas.microsoft.com/office/powerpoint/2010/main" val="2159883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800" b="1" dirty="0"/>
              <a:t>Module description:</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lnSpcReduction="10000"/>
          </a:bodyPr>
          <a:lstStyle/>
          <a:p>
            <a:pPr marL="45720" indent="0">
              <a:buNone/>
            </a:pPr>
            <a:r>
              <a:rPr lang="en-IN" b="1" dirty="0"/>
              <a:t>Data Pre-processing</a:t>
            </a:r>
          </a:p>
          <a:p>
            <a:pPr lvl="1">
              <a:buFont typeface="Arial" panose="020B0604020202020204" pitchFamily="34" charset="0"/>
              <a:buChar char="•"/>
            </a:pPr>
            <a:r>
              <a:rPr lang="en-IN" dirty="0"/>
              <a:t>Validation techniques in machine learning are used to get the error rate of the Machine Learning (ML) model, which can be considered as close to the true error rate of the dataset. If the data volume is large enough to be representative of the population, you may not need the validation techniques. However, in real-world scenarios, to work with samples of data that may not be a true representative of the population of given dataset. To finding the missing value, duplicate value and description of data type whether it is float variable or integer. The sample of data used to provide an unbiased evaluation of a model fit on the training dataset while tuning model hyper parameters.</a:t>
            </a:r>
          </a:p>
          <a:p>
            <a:pPr marL="45720" lv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093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800" b="1" dirty="0"/>
              <a:t>Data Validation/ Cleaning/Preparing Process:</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lnSpcReduction="10000"/>
          </a:bodyPr>
          <a:lstStyle/>
          <a:p>
            <a:r>
              <a:rPr lang="en-IN" dirty="0" smtClean="0">
                <a:latin typeface="Times New Roman" panose="02020603050405020304" pitchFamily="18" charset="0"/>
                <a:cs typeface="Times New Roman" panose="02020603050405020304" pitchFamily="18" charset="0"/>
              </a:rPr>
              <a:t>Importing </a:t>
            </a:r>
            <a:r>
              <a:rPr lang="en-IN" dirty="0">
                <a:latin typeface="Times New Roman" panose="02020603050405020304" pitchFamily="18" charset="0"/>
                <a:cs typeface="Times New Roman" panose="02020603050405020304" pitchFamily="18" charset="0"/>
              </a:rPr>
              <a:t>the library packages with loading given dataset. To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variable identification by data shape, data type and evaluating the missing values, duplicate values. A validation dataset is a sample of data held back from training your model that is used to give an estimate of model skill while tuning model's and procedures that you can use to make the best use of validation and test datasets when evaluating your models. Data cleaning / preparing by rename the given dataset and drop the column etc.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a:t>
            </a:r>
            <a:r>
              <a:rPr lang="en-IN" dirty="0" err="1">
                <a:latin typeface="Times New Roman" panose="02020603050405020304" pitchFamily="18" charset="0"/>
                <a:cs typeface="Times New Roman" panose="02020603050405020304" pitchFamily="18" charset="0"/>
              </a:rPr>
              <a:t>uni-variate</a:t>
            </a:r>
            <a:r>
              <a:rPr lang="en-IN" dirty="0">
                <a:latin typeface="Times New Roman" panose="02020603050405020304" pitchFamily="18" charset="0"/>
                <a:cs typeface="Times New Roman" panose="02020603050405020304" pitchFamily="18" charset="0"/>
              </a:rPr>
              <a:t>, bi-</a:t>
            </a:r>
            <a:r>
              <a:rPr lang="en-IN" dirty="0" err="1">
                <a:latin typeface="Times New Roman" panose="02020603050405020304" pitchFamily="18" charset="0"/>
                <a:cs typeface="Times New Roman" panose="02020603050405020304" pitchFamily="18" charset="0"/>
              </a:rPr>
              <a:t>variate</a:t>
            </a:r>
            <a:r>
              <a:rPr lang="en-IN" dirty="0">
                <a:latin typeface="Times New Roman" panose="02020603050405020304" pitchFamily="18" charset="0"/>
                <a:cs typeface="Times New Roman" panose="02020603050405020304" pitchFamily="18" charset="0"/>
              </a:rPr>
              <a:t> and multi-</a:t>
            </a:r>
            <a:r>
              <a:rPr lang="en-IN" dirty="0" err="1">
                <a:latin typeface="Times New Roman" panose="02020603050405020304" pitchFamily="18" charset="0"/>
                <a:cs typeface="Times New Roman" panose="02020603050405020304" pitchFamily="18" charset="0"/>
              </a:rPr>
              <a:t>variate</a:t>
            </a:r>
            <a:r>
              <a:rPr lang="en-IN" dirty="0">
                <a:latin typeface="Times New Roman" panose="02020603050405020304" pitchFamily="18" charset="0"/>
                <a:cs typeface="Times New Roman" panose="02020603050405020304" pitchFamily="18" charset="0"/>
              </a:rPr>
              <a:t> process. The steps and techniques for data cleaning will vary from dataset to dataset. The primary goal of data cleaning is to detect and remove errors and anomalies to increase the value of data in analytics and decision making.</a:t>
            </a:r>
          </a:p>
          <a:p>
            <a:pPr lvl="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139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800" b="1" dirty="0"/>
              <a:t>Exploration data analysis of visualization</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r>
              <a:rPr lang="en-IN" dirty="0"/>
              <a:t>Data visualization is an important skill in applied statistics and machine learning. </a:t>
            </a:r>
          </a:p>
          <a:p>
            <a:r>
              <a:rPr lang="en-IN" dirty="0"/>
              <a:t>Statistics does indeed focus on quantitative descriptions and estimations of data. </a:t>
            </a:r>
          </a:p>
          <a:p>
            <a:r>
              <a:rPr lang="en-IN" dirty="0"/>
              <a:t>Data visualization provides an important suite of tools for gaining a qualitative understanding. </a:t>
            </a:r>
          </a:p>
          <a:p>
            <a:r>
              <a:rPr lang="en-IN" dirty="0"/>
              <a:t>This can be helpful when exploring and getting to know a dataset and can help with identifying patterns, corrupt data, outliers, and much more. </a:t>
            </a:r>
          </a:p>
        </p:txBody>
      </p:sp>
    </p:spTree>
    <p:extLst>
      <p:ext uri="{BB962C8B-B14F-4D97-AF65-F5344CB8AC3E}">
        <p14:creationId xmlns:p14="http://schemas.microsoft.com/office/powerpoint/2010/main" val="1321108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IN" sz="2800" b="1" dirty="0"/>
              <a:t>Comparing Algorithm with prediction in the form of best accuracy result:</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r>
              <a:rPr lang="en-IN" dirty="0"/>
              <a:t>It is important to compare the performance of multiple different machine learning algorithms consistently and it will discover to create a test harness to compare multiple different machine learning algorithms in Python with </a:t>
            </a:r>
            <a:r>
              <a:rPr lang="en-IN" dirty="0" err="1"/>
              <a:t>scikit</a:t>
            </a:r>
            <a:r>
              <a:rPr lang="en-IN" dirty="0"/>
              <a:t>-learn. </a:t>
            </a:r>
          </a:p>
          <a:p>
            <a:r>
              <a:rPr lang="en-IN" dirty="0"/>
              <a:t>It can use this test harness as a template on your own machine learning problems and add more and different algorithms to compare. </a:t>
            </a:r>
          </a:p>
          <a:p>
            <a:r>
              <a:rPr lang="en-IN" dirty="0"/>
              <a:t>Each model will have different performance characteristics. Using resampling methods like cross validation, you can get an estimate for how accurate each model may be on unseen data.</a:t>
            </a:r>
          </a:p>
        </p:txBody>
      </p:sp>
    </p:spTree>
    <p:extLst>
      <p:ext uri="{BB962C8B-B14F-4D97-AF65-F5344CB8AC3E}">
        <p14:creationId xmlns:p14="http://schemas.microsoft.com/office/powerpoint/2010/main" val="1441847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800" b="1" dirty="0"/>
              <a:t>Algorithm Explanation:</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r>
              <a:rPr lang="en-IN" dirty="0"/>
              <a:t>In machine learning and statistics, classification is a supervised learning approach in which the computer program learns from the data input given to it and then uses this learning to classify new observation. </a:t>
            </a:r>
          </a:p>
          <a:p>
            <a:r>
              <a:rPr lang="en-IN" dirty="0"/>
              <a:t>This data set may simply be bi-class (like identifying whether the person is male or female or that the mail is spam or non-spam) or it may be multi-class too. </a:t>
            </a:r>
          </a:p>
          <a:p>
            <a:r>
              <a:rPr lang="en-IN" dirty="0"/>
              <a:t>Some examples of classification problems are: speech recognition, handwriting recognition, bio metric identification, document classification </a:t>
            </a:r>
            <a:r>
              <a:rPr lang="en-IN" dirty="0" err="1"/>
              <a:t>etc</a:t>
            </a:r>
            <a:endParaRPr lang="en-IN" dirty="0"/>
          </a:p>
        </p:txBody>
      </p:sp>
    </p:spTree>
    <p:extLst>
      <p:ext uri="{BB962C8B-B14F-4D97-AF65-F5344CB8AC3E}">
        <p14:creationId xmlns:p14="http://schemas.microsoft.com/office/powerpoint/2010/main" val="3867483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685800"/>
          </a:xfrm>
        </p:spPr>
        <p:txBody>
          <a:bodyPr>
            <a:normAutofit/>
          </a:bodyPr>
          <a:lstStyle/>
          <a:p>
            <a:r>
              <a:rPr lang="en-IN" sz="2800" b="1" dirty="0" smtClean="0"/>
              <a:t>Flask:</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lnSpcReduction="10000"/>
          </a:bodyPr>
          <a:lstStyle/>
          <a:p>
            <a:r>
              <a:rPr lang="en-IN" dirty="0"/>
              <a:t>Flask is a micro web framework written in Python.</a:t>
            </a:r>
          </a:p>
          <a:p>
            <a:r>
              <a:rPr lang="en-IN" dirty="0"/>
              <a:t>It is classified as a micro-framework because it does not require particular tools or libraries.</a:t>
            </a:r>
          </a:p>
          <a:p>
            <a:r>
              <a:rPr lang="en-IN" dirty="0"/>
              <a:t>It has no database abstraction layer, form validation, or any other components where pre-existing third-party libraries provide common functions.</a:t>
            </a:r>
          </a:p>
          <a:p>
            <a:r>
              <a:rPr lang="en-IN" dirty="0"/>
              <a:t>However, Flask supports extensions that can add application features as if they were implemented in Flask itself.</a:t>
            </a:r>
          </a:p>
          <a:p>
            <a:r>
              <a:rPr lang="en-IN" dirty="0"/>
              <a:t>Extensions exist for object-relational mappers, form validation, upload handling, various open authentication technologies and several common framework related tools.</a:t>
            </a:r>
          </a:p>
        </p:txBody>
      </p:sp>
    </p:spTree>
    <p:extLst>
      <p:ext uri="{BB962C8B-B14F-4D97-AF65-F5344CB8AC3E}">
        <p14:creationId xmlns:p14="http://schemas.microsoft.com/office/powerpoint/2010/main" val="2464253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smtClean="0"/>
              <a:t>Conclusion:</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r>
              <a:rPr lang="en-IN" dirty="0"/>
              <a:t>The analytical process started from data cleaning and processing, missing value, exploratory analysis and finally model building and evaluation. The best accuracy on public test set is higher accuracy score will be find out. This application can help to find the Prediction of </a:t>
            </a:r>
            <a:r>
              <a:rPr lang="en-IN" dirty="0" err="1"/>
              <a:t>Covid</a:t>
            </a:r>
            <a:r>
              <a:rPr lang="en-IN" dirty="0"/>
              <a:t> Disease.</a:t>
            </a:r>
          </a:p>
        </p:txBody>
      </p:sp>
    </p:spTree>
    <p:extLst>
      <p:ext uri="{BB962C8B-B14F-4D97-AF65-F5344CB8AC3E}">
        <p14:creationId xmlns:p14="http://schemas.microsoft.com/office/powerpoint/2010/main" val="302275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400" b="1" dirty="0">
                <a:latin typeface="Bahnschrift Condensed" pitchFamily="34" charset="0"/>
              </a:rPr>
              <a:t>Existing </a:t>
            </a:r>
            <a:r>
              <a:rPr lang="en-IN" sz="2400" b="1" dirty="0" smtClean="0">
                <a:latin typeface="Bahnschrift Condensed" pitchFamily="34" charset="0"/>
              </a:rPr>
              <a:t>System</a:t>
            </a:r>
            <a:endParaRPr lang="en-US" sz="24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fontScale="70000" lnSpcReduction="20000"/>
          </a:bodyPr>
          <a:lstStyle/>
          <a:p>
            <a:pPr>
              <a:buFont typeface="Wingdings" pitchFamily="2" charset="2"/>
              <a:buChar char="Ø"/>
            </a:pPr>
            <a:r>
              <a:rPr lang="en-IN" dirty="0"/>
              <a:t>In December 2019, a pandemic named COVID-19 broke out in Wuhan, China, and in a few weeks, it spread to more than 200 countries worldwide. Every country infected with the disease started taking necessary measures to stop the spread and provide the best possible medical facilities to infected patients and take precautionary measures to control the spread. As the infection spread was exponential, there arose a need to model infection spread patterns to estimate the patient volume computationally. Such patients’ estimation is the key to the necessary actions that local governments may take to counter the spread, control hospital load, and resource allocations. This article has used long short-term memory (LSTM) to predict the volume of COVID-19 patients in Pakistan. LSTM is a particular type of recurrent neural network (RNN) used for classification, prediction, and regression tasks. We have trained the RNN model on Covid-19 data (March 2020 to May 2020) of Pakistan and predict the Covid-19 Percentage of Positive Patients for June 2020. Finally, we have calculated the mean absolute percentage error (MAPE) to find the model’s prediction effectiveness on different LSTM units, batch size, and epochs. Predicted patients are also compared with a prediction model for the same duration, and results revealed that the predicted patients’ count of the proposed model is much closer to the actual patient count.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836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a:t>Future Work</a:t>
            </a:r>
            <a:r>
              <a:rPr lang="en-IN" sz="2800" b="1" dirty="0" smtClean="0"/>
              <a:t>:</a:t>
            </a:r>
            <a:endParaRPr lang="en-US" sz="28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pPr lvl="0"/>
            <a:r>
              <a:rPr lang="en-IN" dirty="0" err="1"/>
              <a:t>Covid</a:t>
            </a:r>
            <a:r>
              <a:rPr lang="en-IN" dirty="0"/>
              <a:t> Disease prediction to connect with Cloud.</a:t>
            </a:r>
          </a:p>
          <a:p>
            <a:pPr lvl="0"/>
            <a:r>
              <a:rPr lang="en-IN" dirty="0"/>
              <a:t>To optimize the work to implement in Artificial Intelligence environment.</a:t>
            </a:r>
          </a:p>
        </p:txBody>
      </p:sp>
    </p:spTree>
    <p:extLst>
      <p:ext uri="{BB962C8B-B14F-4D97-AF65-F5344CB8AC3E}">
        <p14:creationId xmlns:p14="http://schemas.microsoft.com/office/powerpoint/2010/main" val="1415919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305800" cy="6324600"/>
          </a:xfrm>
        </p:spPr>
        <p:txBody>
          <a:bodyPr>
            <a:normAutofit/>
          </a:bodyPr>
          <a:lstStyle/>
          <a:p>
            <a:endParaRPr lang="en-IN" b="1" dirty="0" smtClean="0"/>
          </a:p>
          <a:p>
            <a:endParaRPr lang="en-IN" b="1" dirty="0"/>
          </a:p>
          <a:p>
            <a:pPr marL="0" indent="0">
              <a:buNone/>
            </a:pPr>
            <a:r>
              <a:rPr lang="en-IN" sz="2400" b="1" dirty="0" smtClean="0">
                <a:solidFill>
                  <a:schemeClr val="tx2"/>
                </a:solidFill>
                <a:latin typeface="Bahnschrift Condensed" pitchFamily="34" charset="0"/>
              </a:rPr>
              <a:t>Disadvantages</a:t>
            </a:r>
            <a:endParaRPr lang="en-IN" sz="2400" dirty="0">
              <a:latin typeface="Bahnschrift Condensed" pitchFamily="34" charset="0"/>
            </a:endParaRPr>
          </a:p>
          <a:p>
            <a:pPr lvl="0"/>
            <a:endParaRPr lang="en-IN" dirty="0" smtClean="0"/>
          </a:p>
          <a:p>
            <a:pPr lvl="0"/>
            <a:r>
              <a:rPr lang="en-IN" dirty="0"/>
              <a:t>The existing method is only patient count and it does not classify whether </a:t>
            </a:r>
            <a:r>
              <a:rPr lang="en-IN" dirty="0" err="1"/>
              <a:t>covid</a:t>
            </a:r>
            <a:r>
              <a:rPr lang="en-IN" dirty="0"/>
              <a:t> or not the patient is recovered or not.</a:t>
            </a:r>
          </a:p>
          <a:p>
            <a:pPr lvl="0"/>
            <a:r>
              <a:rPr lang="en-IN" dirty="0"/>
              <a:t>Accuracy , Recall F1 score metrics are not calculated and machine learning algorithms are not applied.</a:t>
            </a:r>
          </a:p>
        </p:txBody>
      </p:sp>
    </p:spTree>
    <p:extLst>
      <p:ext uri="{BB962C8B-B14F-4D97-AF65-F5344CB8AC3E}">
        <p14:creationId xmlns:p14="http://schemas.microsoft.com/office/powerpoint/2010/main" val="1865267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153400" cy="6719455"/>
          </a:xfrm>
        </p:spPr>
        <p:txBody>
          <a:bodyPr>
            <a:normAutofit/>
          </a:bodyPr>
          <a:lstStyle/>
          <a:p>
            <a:pPr marL="0" indent="0" algn="just">
              <a:buNone/>
            </a:pPr>
            <a:r>
              <a:rPr lang="en-IN" sz="4400" b="1" dirty="0">
                <a:solidFill>
                  <a:schemeClr val="tx2"/>
                </a:solidFill>
                <a:latin typeface="Bahnschrift Condensed" pitchFamily="34" charset="0"/>
              </a:rPr>
              <a:t>Proposed </a:t>
            </a:r>
            <a:r>
              <a:rPr lang="en-IN" sz="4400" b="1" dirty="0" smtClean="0">
                <a:solidFill>
                  <a:schemeClr val="tx2"/>
                </a:solidFill>
                <a:latin typeface="Bahnschrift Condensed" pitchFamily="34" charset="0"/>
              </a:rPr>
              <a:t>system</a:t>
            </a:r>
            <a:endParaRPr lang="en-IN" sz="4400" dirty="0">
              <a:solidFill>
                <a:schemeClr val="tx2"/>
              </a:solidFill>
              <a:latin typeface="Bahnschrift Condensed" pitchFamily="34" charset="0"/>
            </a:endParaRPr>
          </a:p>
          <a:p>
            <a:pPr marL="0" indent="0" algn="just">
              <a:buNone/>
            </a:pPr>
            <a:endParaRPr lang="en-US" sz="2800" dirty="0"/>
          </a:p>
          <a:p>
            <a:pPr marL="0" indent="0">
              <a:buNone/>
            </a:pPr>
            <a:r>
              <a:rPr lang="en-US" sz="2000" b="1" dirty="0"/>
              <a:t>Exploratory Data Analysis of </a:t>
            </a:r>
            <a:r>
              <a:rPr lang="en-US" sz="2000" b="1" dirty="0" err="1" smtClean="0"/>
              <a:t>covid</a:t>
            </a:r>
            <a:r>
              <a:rPr lang="en-US" sz="2000" b="1" smtClean="0"/>
              <a:t> </a:t>
            </a:r>
            <a:r>
              <a:rPr lang="en-US" sz="2000" b="1" smtClean="0"/>
              <a:t>prediction</a:t>
            </a:r>
            <a:endParaRPr lang="en-IN" sz="2000" b="1" dirty="0"/>
          </a:p>
          <a:p>
            <a:r>
              <a:rPr lang="en-US" sz="2000" dirty="0"/>
              <a:t>Multiple datasets from different sources would be combined to form a generalized dataset, and then different machine learning algorithms would be applied to extract patterns and to obtain results with maximum accuracy.</a:t>
            </a:r>
            <a:endParaRPr lang="en-IN" sz="2000" dirty="0"/>
          </a:p>
          <a:p>
            <a:pPr marL="0" indent="0">
              <a:buNone/>
            </a:pPr>
            <a:r>
              <a:rPr lang="en-US" sz="2000" dirty="0"/>
              <a:t> </a:t>
            </a:r>
            <a:endParaRPr lang="en-IN" sz="2000" dirty="0"/>
          </a:p>
          <a:p>
            <a:pPr marL="0" indent="0">
              <a:buNone/>
            </a:pPr>
            <a:r>
              <a:rPr lang="en-US" sz="2000" b="1" dirty="0"/>
              <a:t>Data Wrangling</a:t>
            </a:r>
            <a:endParaRPr lang="en-IN" sz="2000" b="1" dirty="0"/>
          </a:p>
          <a:p>
            <a:r>
              <a:rPr lang="en-US" sz="2000" dirty="0"/>
              <a:t>In this section of the report will load in the data, check for cleanliness, and then trim and clean given dataset for analysis. Make sure that the document steps carefully and justify for cleaning decisions.</a:t>
            </a:r>
            <a:endParaRPr lang="en-IN" sz="2000" dirty="0"/>
          </a:p>
        </p:txBody>
      </p:sp>
    </p:spTree>
    <p:extLst>
      <p:ext uri="{BB962C8B-B14F-4D97-AF65-F5344CB8AC3E}">
        <p14:creationId xmlns:p14="http://schemas.microsoft.com/office/powerpoint/2010/main" val="4286612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001000" cy="6248400"/>
          </a:xfrm>
        </p:spPr>
        <p:txBody>
          <a:bodyPr/>
          <a:lstStyle/>
          <a:p>
            <a:pPr marL="0" indent="0">
              <a:buNone/>
            </a:pPr>
            <a:r>
              <a:rPr lang="en-IN" b="1" dirty="0" smtClean="0">
                <a:solidFill>
                  <a:schemeClr val="tx2"/>
                </a:solidFill>
                <a:latin typeface="Bahnschrift Condensed" pitchFamily="34" charset="0"/>
              </a:rPr>
              <a:t>Advantages</a:t>
            </a:r>
            <a:endParaRPr lang="en-IN" dirty="0">
              <a:solidFill>
                <a:schemeClr val="tx2"/>
              </a:solidFill>
              <a:latin typeface="Bahnschrift Condensed" pitchFamily="34" charset="0"/>
            </a:endParaRPr>
          </a:p>
          <a:p>
            <a:pPr marL="0" indent="0">
              <a:buNone/>
            </a:pPr>
            <a:endParaRPr lang="en-IN" dirty="0" smtClean="0"/>
          </a:p>
          <a:p>
            <a:pPr lvl="0"/>
            <a:r>
              <a:rPr lang="en-IN" dirty="0"/>
              <a:t>These reports are to the investigation of applicability of machine learning techniques for </a:t>
            </a:r>
            <a:r>
              <a:rPr lang="en-IN" dirty="0" err="1"/>
              <a:t>covid</a:t>
            </a:r>
            <a:r>
              <a:rPr lang="en-IN" dirty="0"/>
              <a:t> disease prediction in operational conditions.</a:t>
            </a:r>
          </a:p>
          <a:p>
            <a:pPr lvl="0"/>
            <a:r>
              <a:rPr lang="en-IN" dirty="0"/>
              <a:t>Finally, it highlights some observations on future research issues, challenges, and needs.</a:t>
            </a:r>
          </a:p>
          <a:p>
            <a:pPr algn="just">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59964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305800" cy="6459415"/>
          </a:xfrm>
        </p:spPr>
        <p:txBody>
          <a:bodyPr>
            <a:normAutofit/>
          </a:bodyPr>
          <a:lstStyle/>
          <a:p>
            <a:pPr marL="0" indent="0">
              <a:buNone/>
            </a:pPr>
            <a:r>
              <a:rPr lang="en-IN" b="1" dirty="0">
                <a:solidFill>
                  <a:schemeClr val="tx2"/>
                </a:solidFill>
                <a:latin typeface="Bahnschrift Condensed" pitchFamily="34" charset="0"/>
              </a:rPr>
              <a:t>Environmental </a:t>
            </a:r>
            <a:r>
              <a:rPr lang="en-IN" b="1" dirty="0" smtClean="0">
                <a:solidFill>
                  <a:schemeClr val="tx2"/>
                </a:solidFill>
                <a:latin typeface="Bahnschrift Condensed" pitchFamily="34" charset="0"/>
              </a:rPr>
              <a:t>Requirements</a:t>
            </a:r>
            <a:endParaRPr lang="en-IN" dirty="0">
              <a:solidFill>
                <a:schemeClr val="tx2"/>
              </a:solidFill>
              <a:latin typeface="Bahnschrift Condensed" pitchFamily="34" charset="0"/>
            </a:endParaRPr>
          </a:p>
          <a:p>
            <a:pPr marL="0" indent="0">
              <a:buNone/>
            </a:pPr>
            <a:endParaRPr lang="en-US" dirty="0" smtClean="0"/>
          </a:p>
          <a:p>
            <a:pPr marL="0" indent="0">
              <a:buNone/>
            </a:pPr>
            <a:r>
              <a:rPr lang="en-IN" dirty="0"/>
              <a:t>1. Software Requirements:</a:t>
            </a:r>
          </a:p>
          <a:p>
            <a:pPr marL="0" indent="0">
              <a:buNone/>
            </a:pPr>
            <a:r>
              <a:rPr lang="en-IN" dirty="0"/>
              <a:t> </a:t>
            </a:r>
            <a:r>
              <a:rPr lang="en-IN" dirty="0" smtClean="0"/>
              <a:t>         Operating </a:t>
            </a:r>
            <a:r>
              <a:rPr lang="en-IN" dirty="0"/>
              <a:t>System 	: Windows </a:t>
            </a:r>
          </a:p>
          <a:p>
            <a:pPr marL="0" indent="0">
              <a:buNone/>
            </a:pPr>
            <a:r>
              <a:rPr lang="en-IN" dirty="0"/>
              <a:t> </a:t>
            </a:r>
            <a:r>
              <a:rPr lang="en-IN" dirty="0" smtClean="0"/>
              <a:t>         Tool   </a:t>
            </a:r>
            <a:r>
              <a:rPr lang="en-IN" dirty="0"/>
              <a:t>		</a:t>
            </a:r>
            <a:r>
              <a:rPr lang="en-IN" dirty="0" smtClean="0"/>
              <a:t>: </a:t>
            </a:r>
            <a:r>
              <a:rPr lang="en-IN" dirty="0"/>
              <a:t>Anaconda with </a:t>
            </a:r>
            <a:r>
              <a:rPr lang="en-IN" dirty="0" err="1" smtClean="0"/>
              <a:t>Jupyter</a:t>
            </a:r>
            <a:r>
              <a:rPr lang="en-IN" dirty="0"/>
              <a:t> </a:t>
            </a:r>
            <a:r>
              <a:rPr lang="en-IN" dirty="0" smtClean="0"/>
              <a:t>Notebook</a:t>
            </a:r>
            <a:endParaRPr lang="en-IN" dirty="0"/>
          </a:p>
          <a:p>
            <a:pPr marL="0" indent="0">
              <a:buNone/>
            </a:pPr>
            <a:endParaRPr lang="en-US" dirty="0" smtClean="0"/>
          </a:p>
          <a:p>
            <a:pPr marL="0" indent="0">
              <a:buNone/>
            </a:pPr>
            <a:endParaRPr lang="en-US" dirty="0"/>
          </a:p>
          <a:p>
            <a:pPr marL="0" indent="0">
              <a:buNone/>
            </a:pPr>
            <a:r>
              <a:rPr lang="en-IN" dirty="0"/>
              <a:t>2. Hardware requirements:</a:t>
            </a:r>
          </a:p>
          <a:p>
            <a:pPr marL="0" indent="0">
              <a:buNone/>
            </a:pPr>
            <a:r>
              <a:rPr lang="en-IN" dirty="0" smtClean="0"/>
              <a:t>	Processor   </a:t>
            </a:r>
            <a:r>
              <a:rPr lang="en-IN" dirty="0"/>
              <a:t>		: Pentium IV/III</a:t>
            </a:r>
          </a:p>
          <a:p>
            <a:pPr marL="0" indent="0">
              <a:buNone/>
            </a:pPr>
            <a:r>
              <a:rPr lang="en-IN" dirty="0" smtClean="0"/>
              <a:t>	Hard </a:t>
            </a:r>
            <a:r>
              <a:rPr lang="en-IN" dirty="0"/>
              <a:t>disk   		: minimum 80 GB</a:t>
            </a:r>
          </a:p>
          <a:p>
            <a:pPr marL="0" indent="0">
              <a:buNone/>
            </a:pPr>
            <a:r>
              <a:rPr lang="en-IN" dirty="0" smtClean="0"/>
              <a:t>	RAM        </a:t>
            </a:r>
            <a:r>
              <a:rPr lang="en-IN" dirty="0"/>
              <a:t>		: minimum 2 GB</a:t>
            </a:r>
          </a:p>
          <a:p>
            <a:pPr marL="0" indent="0">
              <a:buNone/>
            </a:pPr>
            <a:endParaRPr lang="en-IN" dirty="0"/>
          </a:p>
        </p:txBody>
      </p:sp>
    </p:spTree>
    <p:extLst>
      <p:ext uri="{BB962C8B-B14F-4D97-AF65-F5344CB8AC3E}">
        <p14:creationId xmlns:p14="http://schemas.microsoft.com/office/powerpoint/2010/main" val="1338757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400" b="1" dirty="0"/>
              <a:t>INTRODUCTION</a:t>
            </a:r>
            <a:r>
              <a:rPr lang="en-US" sz="2400" b="1" dirty="0" smtClean="0">
                <a:latin typeface="Bahnschrift Condensed" pitchFamily="34" charset="0"/>
              </a:rPr>
              <a:t>:</a:t>
            </a:r>
            <a:endParaRPr lang="en-US" sz="24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a:bodyPr>
          <a:lstStyle/>
          <a:p>
            <a:r>
              <a:rPr lang="en-IN" b="1" dirty="0"/>
              <a:t>Domain overview</a:t>
            </a:r>
          </a:p>
          <a:p>
            <a:pPr lvl="1" algn="just"/>
            <a:r>
              <a:rPr lang="en-IN" sz="2000" dirty="0">
                <a:latin typeface="Times New Roman" panose="02020603050405020304" pitchFamily="18" charset="0"/>
                <a:cs typeface="Times New Roman" panose="02020603050405020304" pitchFamily="18" charset="0"/>
              </a:rPr>
              <a:t>Data science is an interdisciplinary field that uses scientific methods, processes, algorithms and systems to extract knowledge and insights from structured and unstructured data, and apply knowledge and actionable insights from data across a broad range of application domains.</a:t>
            </a:r>
          </a:p>
          <a:p>
            <a:pPr lvl="1"/>
            <a:r>
              <a:rPr lang="en-IN" sz="2000" dirty="0">
                <a:latin typeface="Times New Roman" panose="02020603050405020304" pitchFamily="18" charset="0"/>
                <a:cs typeface="Times New Roman" panose="02020603050405020304" pitchFamily="18" charset="0"/>
              </a:rPr>
              <a:t>The term "</a:t>
            </a:r>
            <a:r>
              <a:rPr lang="en-IN" sz="2000" dirty="0" err="1">
                <a:latin typeface="Times New Roman" panose="02020603050405020304" pitchFamily="18" charset="0"/>
                <a:cs typeface="Times New Roman" panose="02020603050405020304" pitchFamily="18" charset="0"/>
              </a:rPr>
              <a:t>datascience</a:t>
            </a:r>
            <a:r>
              <a:rPr lang="en-IN" sz="2000" dirty="0">
                <a:latin typeface="Times New Roman" panose="02020603050405020304" pitchFamily="18" charset="0"/>
                <a:cs typeface="Times New Roman" panose="02020603050405020304" pitchFamily="18" charset="0"/>
              </a:rPr>
              <a:t> " has been traced back to 1974, when Peter </a:t>
            </a:r>
            <a:r>
              <a:rPr lang="en-IN" sz="2000" dirty="0" err="1">
                <a:latin typeface="Times New Roman" panose="02020603050405020304" pitchFamily="18" charset="0"/>
                <a:cs typeface="Times New Roman" panose="02020603050405020304" pitchFamily="18" charset="0"/>
              </a:rPr>
              <a:t>Naur</a:t>
            </a:r>
            <a:r>
              <a:rPr lang="en-IN" sz="2000" dirty="0">
                <a:latin typeface="Times New Roman" panose="02020603050405020304" pitchFamily="18" charset="0"/>
                <a:cs typeface="Times New Roman" panose="02020603050405020304" pitchFamily="18" charset="0"/>
              </a:rPr>
              <a:t> proposed it as an alternative name for computer science. In 1996, the International Federation of Classification Societies became the first conference to specifically feature data science as a topic. However, the definition was still in flux.</a:t>
            </a:r>
          </a:p>
        </p:txBody>
      </p:sp>
    </p:spTree>
    <p:extLst>
      <p:ext uri="{BB962C8B-B14F-4D97-AF65-F5344CB8AC3E}">
        <p14:creationId xmlns:p14="http://schemas.microsoft.com/office/powerpoint/2010/main" val="97142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400" b="1" dirty="0"/>
              <a:t>MACHINE LEARNING:</a:t>
            </a:r>
            <a:r>
              <a:rPr lang="en-US" sz="2400" b="1" dirty="0" smtClean="0">
                <a:latin typeface="Bahnschrift Condensed" pitchFamily="34" charset="0"/>
              </a:rPr>
              <a:t>:</a:t>
            </a:r>
            <a:endParaRPr lang="en-US" sz="2400" dirty="0">
              <a:latin typeface="Bahnschrift Condensed" pitchFamily="34" charset="0"/>
            </a:endParaRPr>
          </a:p>
        </p:txBody>
      </p:sp>
      <p:sp>
        <p:nvSpPr>
          <p:cNvPr id="3" name="Content Placeholder 2"/>
          <p:cNvSpPr>
            <a:spLocks noGrp="1"/>
          </p:cNvSpPr>
          <p:nvPr>
            <p:ph idx="1"/>
          </p:nvPr>
        </p:nvSpPr>
        <p:spPr>
          <a:xfrm>
            <a:off x="304800" y="1066800"/>
            <a:ext cx="7772400" cy="5562600"/>
          </a:xfrm>
        </p:spPr>
        <p:txBody>
          <a:bodyPr>
            <a:normAutofit fontScale="92500" lnSpcReduction="20000"/>
          </a:bodyPr>
          <a:lstStyle/>
          <a:p>
            <a:pPr marL="320040" lvl="1" indent="0" algn="just">
              <a:buNone/>
            </a:pPr>
            <a:r>
              <a:rPr lang="en-IN" dirty="0">
                <a:latin typeface="Times New Roman" panose="02020603050405020304" pitchFamily="18" charset="0"/>
                <a:cs typeface="Times New Roman" panose="02020603050405020304" pitchFamily="18" charset="0"/>
              </a:rPr>
              <a:t>Machine learning is to predict the future from past data. Machine learning (ML) is a type of artificial intelligence (AI) that provides computers with the ability to learn without being explicitly programmed. Machine learning focuses on the development of Computer Programs that can change when exposed to new data and the basics of Machine Learning, implementation of a simple machine learning algorithm using python. Process of training and prediction involves use of specialized algorithms. It feed the training data to an algorithm, and the algorithm uses this training data to give predictions on a new test data. Machine learning can be roughly separated in to three categories. There are supervised learning, unsupervised learning and reinforcement learning. Supervised learning program is both given the input data and the corresponding </a:t>
            </a:r>
            <a:r>
              <a:rPr lang="en-IN" dirty="0" err="1">
                <a:latin typeface="Times New Roman" panose="02020603050405020304" pitchFamily="18" charset="0"/>
                <a:cs typeface="Times New Roman" panose="02020603050405020304" pitchFamily="18" charset="0"/>
              </a:rPr>
              <a:t>labeling</a:t>
            </a:r>
            <a:r>
              <a:rPr lang="en-IN" dirty="0">
                <a:latin typeface="Times New Roman" panose="02020603050405020304" pitchFamily="18" charset="0"/>
                <a:cs typeface="Times New Roman" panose="02020603050405020304" pitchFamily="18" charset="0"/>
              </a:rPr>
              <a:t> to learn data has to be </a:t>
            </a:r>
            <a:r>
              <a:rPr lang="en-IN" dirty="0" err="1">
                <a:latin typeface="Times New Roman" panose="02020603050405020304" pitchFamily="18" charset="0"/>
                <a:cs typeface="Times New Roman" panose="02020603050405020304" pitchFamily="18" charset="0"/>
              </a:rPr>
              <a:t>labeled</a:t>
            </a:r>
            <a:r>
              <a:rPr lang="en-IN" dirty="0">
                <a:latin typeface="Times New Roman" panose="02020603050405020304" pitchFamily="18" charset="0"/>
                <a:cs typeface="Times New Roman" panose="02020603050405020304" pitchFamily="18" charset="0"/>
              </a:rPr>
              <a:t> by a human being beforehand. Unsupervised learning is no labels. It provided to the learning algorithm. This algorithm has to figure out the clustering of the input data. Finally, Reinforcement learning dynamically interacts with its environment and it receives positive or negative feedback to improve its performance.</a:t>
            </a:r>
          </a:p>
        </p:txBody>
      </p:sp>
    </p:spTree>
    <p:extLst>
      <p:ext uri="{BB962C8B-B14F-4D97-AF65-F5344CB8AC3E}">
        <p14:creationId xmlns:p14="http://schemas.microsoft.com/office/powerpoint/2010/main" val="30875434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777</TotalTime>
  <Words>1784</Words>
  <Application>Microsoft Office PowerPoint</Application>
  <PresentationFormat>On-screen Show (4:3)</PresentationFormat>
  <Paragraphs>118</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Bahnschrift Condensed</vt:lpstr>
      <vt:lpstr>Calibri</vt:lpstr>
      <vt:lpstr>Constantia</vt:lpstr>
      <vt:lpstr>Times New Roman</vt:lpstr>
      <vt:lpstr>Wingdings</vt:lpstr>
      <vt:lpstr>Wingdings 2</vt:lpstr>
      <vt:lpstr>Flow</vt:lpstr>
      <vt:lpstr>Identify Covid-19 or not using SMLT  </vt:lpstr>
      <vt:lpstr>Abstract:</vt:lpstr>
      <vt:lpstr>Existing System</vt:lpstr>
      <vt:lpstr>PowerPoint Presentation</vt:lpstr>
      <vt:lpstr>PowerPoint Presentation</vt:lpstr>
      <vt:lpstr>PowerPoint Presentation</vt:lpstr>
      <vt:lpstr>PowerPoint Presentation</vt:lpstr>
      <vt:lpstr>INTRODUCTION:</vt:lpstr>
      <vt:lpstr>MACHINE LEARNING::</vt:lpstr>
      <vt:lpstr>PREPARING THE DATASET : </vt:lpstr>
      <vt:lpstr>Literature Survey:</vt:lpstr>
      <vt:lpstr>PowerPoint Presentation</vt:lpstr>
      <vt:lpstr>PowerPoint Presentation</vt:lpstr>
      <vt:lpstr>Objectives:</vt:lpstr>
      <vt:lpstr>Project Goals:</vt:lpstr>
      <vt:lpstr>Scope of the Project:</vt:lpstr>
      <vt:lpstr>Feasibility study:</vt:lpstr>
      <vt:lpstr>List of Modules:</vt:lpstr>
      <vt:lpstr>PYTHON:</vt:lpstr>
      <vt:lpstr>System Architecture :</vt:lpstr>
      <vt:lpstr>Use Case Diagram:</vt:lpstr>
      <vt:lpstr>Class Diagram:</vt:lpstr>
      <vt:lpstr>Module description:</vt:lpstr>
      <vt:lpstr>Data Validation/ Cleaning/Preparing Process:</vt:lpstr>
      <vt:lpstr>Exploration data analysis of visualization</vt:lpstr>
      <vt:lpstr>Comparing Algorithm with prediction in the form of best accuracy result:</vt:lpstr>
      <vt:lpstr>Algorithm Explanation:</vt:lpstr>
      <vt:lpstr>Flask:</vt:lpstr>
      <vt:lpstr>Conclusion:</vt:lpstr>
      <vt:lpstr>Future Work:</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sonumreddy</dc:creator>
  <cp:lastModifiedBy>SPIRO-14</cp:lastModifiedBy>
  <cp:revision>192</cp:revision>
  <dcterms:created xsi:type="dcterms:W3CDTF">2018-08-12T16:11:07Z</dcterms:created>
  <dcterms:modified xsi:type="dcterms:W3CDTF">2022-01-20T05:51:44Z</dcterms:modified>
</cp:coreProperties>
</file>