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70" r:id="rId9"/>
    <p:sldId id="271" r:id="rId10"/>
    <p:sldId id="272" r:id="rId11"/>
    <p:sldId id="273" r:id="rId12"/>
    <p:sldId id="269" r:id="rId13"/>
    <p:sldId id="263" r:id="rId14"/>
    <p:sldId id="264" r:id="rId15"/>
    <p:sldId id="265" r:id="rId16"/>
    <p:sldId id="268" r:id="rId17"/>
    <p:sldId id="274"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680434" y="2861069"/>
            <a:ext cx="8610600" cy="2677656"/>
          </a:xfrm>
          <a:prstGeom prst="rect">
            <a:avLst/>
          </a:prstGeom>
          <a:noFill/>
        </p:spPr>
        <p:txBody>
          <a:bodyPr wrap="square" lIns="91440" tIns="45720" rIns="91440" bIns="45720" rtlCol="0" anchor="t">
            <a:spAutoFit/>
          </a:bodyPr>
          <a:lstStyle/>
          <a:p>
            <a:r>
              <a:rPr lang="en-US" sz="2400" dirty="0">
                <a:ea typeface="Calibri"/>
                <a:cs typeface="Calibri"/>
              </a:rPr>
              <a:t>STUDENT NAME            </a:t>
            </a:r>
            <a:r>
              <a:rPr lang="en-IN" sz="2400" dirty="0">
                <a:ea typeface="Calibri"/>
                <a:cs typeface="Calibri"/>
              </a:rPr>
              <a:t>:B.VAISHNAVI</a:t>
            </a:r>
          </a:p>
          <a:p>
            <a:r>
              <a:rPr lang="en-US" sz="2400" dirty="0">
                <a:ea typeface="Calibri"/>
                <a:cs typeface="Calibri"/>
              </a:rPr>
              <a:t>REGISTER NO                 :312209368</a:t>
            </a:r>
            <a:endParaRPr lang="en-US" dirty="0">
              <a:ea typeface="Calibri"/>
              <a:cs typeface="Calibri"/>
            </a:endParaRPr>
          </a:p>
          <a:p>
            <a:r>
              <a:rPr lang="en-US" sz="2400" dirty="0">
                <a:ea typeface="Calibri"/>
                <a:cs typeface="Calibri"/>
              </a:rPr>
              <a:t>NAAN MUDHALVAN ID :</a:t>
            </a:r>
            <a:r>
              <a:rPr lang="en-US" sz="2400" i="0" dirty="0">
                <a:solidFill>
                  <a:srgbClr val="000000"/>
                </a:solidFill>
                <a:effectLst/>
                <a:latin typeface="Arial" panose="020B0604020202020204" pitchFamily="34" charset="0"/>
              </a:rPr>
              <a:t>asunm1353312209368</a:t>
            </a:r>
            <a:endParaRPr lang="en-US" sz="2400" dirty="0">
              <a:ea typeface="Calibri"/>
              <a:cs typeface="Calibri"/>
            </a:endParaRPr>
          </a:p>
          <a:p>
            <a:r>
              <a:rPr lang="en-US" sz="2400" dirty="0">
                <a:ea typeface="Calibri"/>
                <a:cs typeface="Calibri"/>
              </a:rPr>
              <a:t>DEPARTMENT                :B.COM GENERAL</a:t>
            </a:r>
            <a:endParaRPr lang="en-US" dirty="0"/>
          </a:p>
          <a:p>
            <a:r>
              <a:rPr lang="en-US" sz="2400" dirty="0">
                <a:ea typeface="Calibri"/>
                <a:cs typeface="Calibri"/>
              </a:rPr>
              <a:t>COLLEGE                         :ANNA ADARSH COLLEGE FOR WOMEN</a:t>
            </a:r>
            <a:endParaRPr lang="en-US" dirty="0"/>
          </a:p>
          <a:p>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CECB-A7F5-C96E-88D1-6820C4B1FDE6}"/>
              </a:ext>
            </a:extLst>
          </p:cNvPr>
          <p:cNvSpPr>
            <a:spLocks noGrp="1"/>
          </p:cNvSpPr>
          <p:nvPr>
            <p:ph type="title"/>
          </p:nvPr>
        </p:nvSpPr>
        <p:spPr/>
        <p:txBody>
          <a:bodyPr/>
          <a:lstStyle/>
          <a:p>
            <a:r>
              <a:rPr lang="en-US" dirty="0"/>
              <a:t>PIVOT TABLE</a:t>
            </a:r>
          </a:p>
        </p:txBody>
      </p:sp>
      <p:sp>
        <p:nvSpPr>
          <p:cNvPr id="3" name="TextBox 2">
            <a:extLst>
              <a:ext uri="{FF2B5EF4-FFF2-40B4-BE49-F238E27FC236}">
                <a16:creationId xmlns:a16="http://schemas.microsoft.com/office/drawing/2014/main" id="{E4E1AFDA-41A0-C7B0-0845-12600E6F314A}"/>
              </a:ext>
            </a:extLst>
          </p:cNvPr>
          <p:cNvSpPr txBox="1"/>
          <p:nvPr/>
        </p:nvSpPr>
        <p:spPr>
          <a:xfrm>
            <a:off x="1448432" y="1774641"/>
            <a:ext cx="4711804" cy="4247317"/>
          </a:xfrm>
          <a:prstGeom prst="rect">
            <a:avLst/>
          </a:prstGeom>
          <a:noFill/>
        </p:spPr>
        <p:txBody>
          <a:bodyPr wrap="square" rtlCol="0">
            <a:spAutoFit/>
          </a:bodyPr>
          <a:lstStyle/>
          <a:p>
            <a:pPr algn="l"/>
            <a:r>
              <a:rPr lang="en-US" b="1" dirty="0"/>
              <a:t>Title</a:t>
            </a:r>
            <a:r>
              <a:rPr lang="en-US" dirty="0"/>
              <a:t>: Pivot Table – Analyzing Employee Performance </a:t>
            </a:r>
          </a:p>
          <a:p>
            <a:pPr algn="l"/>
            <a:r>
              <a:rPr lang="en-US" dirty="0"/>
              <a:t>:</a:t>
            </a:r>
            <a:r>
              <a:rPr lang="en-US" b="1" dirty="0"/>
              <a:t>Explanation</a:t>
            </a:r>
            <a:r>
              <a:rPr lang="en-US" dirty="0"/>
              <a:t>: Present the pivot table as a powerful tool for summarizing and analyzing employee performance data</a:t>
            </a:r>
          </a:p>
          <a:p>
            <a:pPr algn="l"/>
            <a:r>
              <a:rPr lang="en-US" b="1" dirty="0"/>
              <a:t>Steps</a:t>
            </a:r>
          </a:p>
          <a:p>
            <a:pPr algn="l"/>
            <a:r>
              <a:rPr lang="en-US" b="1" dirty="0"/>
              <a:t>Creating the Pivot Table:</a:t>
            </a:r>
            <a:r>
              <a:rPr lang="en-US" dirty="0"/>
              <a:t> Provide a concise overview of how to create a pivot table, including selecting fields and organizing the data</a:t>
            </a:r>
          </a:p>
          <a:p>
            <a:pPr algn="l"/>
            <a:r>
              <a:rPr lang="en-US" b="1" dirty="0"/>
              <a:t>Performance Metrics</a:t>
            </a:r>
            <a:r>
              <a:rPr lang="en-US" dirty="0"/>
              <a:t>: Describe the performance metrics summarized in the pivot table, such as average performance scores by department.</a:t>
            </a:r>
          </a:p>
          <a:p>
            <a:pPr algn="l"/>
            <a:r>
              <a:rPr lang="en-US" b="1" dirty="0"/>
              <a:t>Visual Example</a:t>
            </a:r>
            <a:r>
              <a:rPr lang="en-US" dirty="0"/>
              <a:t>: Include a screenshot of the pivot table or give a detailed description of its layout.</a:t>
            </a:r>
          </a:p>
        </p:txBody>
      </p:sp>
    </p:spTree>
    <p:extLst>
      <p:ext uri="{BB962C8B-B14F-4D97-AF65-F5344CB8AC3E}">
        <p14:creationId xmlns:p14="http://schemas.microsoft.com/office/powerpoint/2010/main" val="14791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1687-849A-E1E5-76A6-FAFE56C60C74}"/>
              </a:ext>
            </a:extLst>
          </p:cNvPr>
          <p:cNvSpPr>
            <a:spLocks noGrp="1"/>
          </p:cNvSpPr>
          <p:nvPr>
            <p:ph type="title"/>
          </p:nvPr>
        </p:nvSpPr>
        <p:spPr/>
        <p:txBody>
          <a:bodyPr/>
          <a:lstStyle/>
          <a:p>
            <a:r>
              <a:rPr lang="en-US" dirty="0"/>
              <a:t>GRAPH</a:t>
            </a:r>
          </a:p>
        </p:txBody>
      </p:sp>
      <p:sp>
        <p:nvSpPr>
          <p:cNvPr id="3" name="TextBox 2">
            <a:extLst>
              <a:ext uri="{FF2B5EF4-FFF2-40B4-BE49-F238E27FC236}">
                <a16:creationId xmlns:a16="http://schemas.microsoft.com/office/drawing/2014/main" id="{DA537292-DD6D-84AD-B8CC-209A0C3E632B}"/>
              </a:ext>
            </a:extLst>
          </p:cNvPr>
          <p:cNvSpPr txBox="1"/>
          <p:nvPr/>
        </p:nvSpPr>
        <p:spPr>
          <a:xfrm>
            <a:off x="1542892" y="2013946"/>
            <a:ext cx="4875540" cy="3693319"/>
          </a:xfrm>
          <a:prstGeom prst="rect">
            <a:avLst/>
          </a:prstGeom>
          <a:noFill/>
        </p:spPr>
        <p:txBody>
          <a:bodyPr wrap="square" rtlCol="0">
            <a:spAutoFit/>
          </a:bodyPr>
          <a:lstStyle/>
          <a:p>
            <a:pPr algn="l"/>
            <a:r>
              <a:rPr lang="en-US" b="1" dirty="0"/>
              <a:t>Title</a:t>
            </a:r>
            <a:r>
              <a:rPr lang="en-US" dirty="0"/>
              <a:t>: Graphs – Visualizing Data Insights </a:t>
            </a:r>
          </a:p>
          <a:p>
            <a:pPr algn="l"/>
            <a:r>
              <a:rPr lang="en-US" b="1" dirty="0"/>
              <a:t>Content</a:t>
            </a:r>
            <a:r>
              <a:rPr lang="en-US" dirty="0"/>
              <a:t>:</a:t>
            </a:r>
          </a:p>
          <a:p>
            <a:pPr algn="l"/>
            <a:r>
              <a:rPr lang="en-US" b="1" dirty="0"/>
              <a:t>Explanation</a:t>
            </a:r>
            <a:r>
              <a:rPr lang="en-US" dirty="0"/>
              <a:t>: Explore the importance of graphs in visualizing data to effectively communicate insights</a:t>
            </a:r>
          </a:p>
          <a:p>
            <a:pPr algn="l"/>
            <a:r>
              <a:rPr lang="en-US" b="1" dirty="0"/>
              <a:t>Types of Graphs</a:t>
            </a:r>
            <a:r>
              <a:rPr lang="en-US" dirty="0"/>
              <a:t>: </a:t>
            </a:r>
          </a:p>
          <a:p>
            <a:pPr algn="l"/>
            <a:r>
              <a:rPr lang="en-US" b="1" dirty="0"/>
              <a:t>Bar Chart</a:t>
            </a:r>
            <a:r>
              <a:rPr lang="en-US" dirty="0"/>
              <a:t>: Explain how a bar chart can illustrate performance levels across different departments</a:t>
            </a:r>
          </a:p>
          <a:p>
            <a:pPr algn="l"/>
            <a:r>
              <a:rPr lang="en-US" dirty="0"/>
              <a:t>Other Visuals: Reference other types of charts used, such as pie charts and line graphs</a:t>
            </a:r>
          </a:p>
          <a:p>
            <a:pPr algn="l"/>
            <a:r>
              <a:rPr lang="en-US" b="1" dirty="0"/>
              <a:t>Purpose</a:t>
            </a:r>
            <a:r>
              <a:rPr lang="en-US" dirty="0"/>
              <a:t>: Emphasize how these visualizations aid in understanding data distribution and identifying trends.</a:t>
            </a:r>
          </a:p>
        </p:txBody>
      </p:sp>
    </p:spTree>
    <p:extLst>
      <p:ext uri="{BB962C8B-B14F-4D97-AF65-F5344CB8AC3E}">
        <p14:creationId xmlns:p14="http://schemas.microsoft.com/office/powerpoint/2010/main" val="405956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3" name="TextBox 2">
            <a:extLst>
              <a:ext uri="{FF2B5EF4-FFF2-40B4-BE49-F238E27FC236}">
                <a16:creationId xmlns:a16="http://schemas.microsoft.com/office/drawing/2014/main" id="{C60C2132-8659-50D5-0F53-5646C94B7AA6}"/>
              </a:ext>
            </a:extLst>
          </p:cNvPr>
          <p:cNvSpPr txBox="1"/>
          <p:nvPr/>
        </p:nvSpPr>
        <p:spPr>
          <a:xfrm>
            <a:off x="2997620" y="2524046"/>
            <a:ext cx="4019077" cy="2554545"/>
          </a:xfrm>
          <a:prstGeom prst="rect">
            <a:avLst/>
          </a:prstGeom>
          <a:noFill/>
        </p:spPr>
        <p:txBody>
          <a:bodyPr wrap="square" rtlCol="0">
            <a:spAutoFit/>
          </a:bodyPr>
          <a:lstStyle/>
          <a:p>
            <a:pPr algn="l"/>
            <a:r>
              <a:rPr lang="en-US" sz="2000"/>
              <a:t>EMPLOYEE=KARGLE</a:t>
            </a:r>
          </a:p>
          <a:p>
            <a:pPr algn="l"/>
            <a:r>
              <a:rPr lang="en-US" sz="2000"/>
              <a:t>26-FEATURES</a:t>
            </a:r>
          </a:p>
          <a:p>
            <a:pPr algn="l"/>
            <a:r>
              <a:rPr lang="en-US" sz="2000"/>
              <a:t>9-FEATURES</a:t>
            </a:r>
          </a:p>
          <a:p>
            <a:pPr algn="l"/>
            <a:r>
              <a:rPr lang="en-US" sz="2000"/>
              <a:t>EMPLOYEE ID-NUM NAME-TEXT</a:t>
            </a:r>
          </a:p>
          <a:p>
            <a:pPr algn="l"/>
            <a:r>
              <a:rPr lang="en-US" sz="2000"/>
              <a:t>EMPLOYEE TYPE</a:t>
            </a:r>
          </a:p>
          <a:p>
            <a:pPr algn="l"/>
            <a:r>
              <a:rPr lang="en-US" sz="2000"/>
              <a:t>PERFORMANCE SCORE</a:t>
            </a:r>
          </a:p>
          <a:p>
            <a:pPr algn="l"/>
            <a:r>
              <a:rPr lang="en-US" sz="2000"/>
              <a:t>GENDER-Male, FEMALE </a:t>
            </a:r>
          </a:p>
          <a:p>
            <a:pPr algn="l"/>
            <a:r>
              <a:rPr lang="en-US" sz="2000"/>
              <a:t>EMPLOYEE RATING -NUM</a:t>
            </a:r>
          </a:p>
        </p:txBody>
      </p:sp>
    </p:spTree>
    <p:extLst>
      <p:ext uri="{BB962C8B-B14F-4D97-AF65-F5344CB8AC3E}">
        <p14:creationId xmlns:p14="http://schemas.microsoft.com/office/powerpoint/2010/main" val="272066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D7CB303-3306-76B1-E76B-A5C21CB4F35C}"/>
              </a:ext>
            </a:extLst>
          </p:cNvPr>
          <p:cNvSpPr txBox="1"/>
          <p:nvPr/>
        </p:nvSpPr>
        <p:spPr>
          <a:xfrm>
            <a:off x="2947240" y="2524045"/>
            <a:ext cx="4069457" cy="1569660"/>
          </a:xfrm>
          <a:prstGeom prst="rect">
            <a:avLst/>
          </a:prstGeom>
          <a:noFill/>
        </p:spPr>
        <p:txBody>
          <a:bodyPr wrap="square" rtlCol="0">
            <a:spAutoFit/>
          </a:bodyPr>
          <a:lstStyle/>
          <a:p>
            <a:pPr algn="l"/>
            <a:r>
              <a:rPr lang="en-US" sz="2400"/>
              <a:t>PERFORMANCE=IFS(Z8&gt;=5,”VERY HIGH”,Z8&gt;=4,”HIGH”,Z8&gt;=3,”MED”,TRUE,”LOW”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FCA5236-DEE5-40A9-AC04-E3C8C706EDC7}"/>
              </a:ext>
            </a:extLst>
          </p:cNvPr>
          <p:cNvSpPr txBox="1"/>
          <p:nvPr/>
        </p:nvSpPr>
        <p:spPr>
          <a:xfrm>
            <a:off x="2120307" y="1522740"/>
            <a:ext cx="7004103" cy="4801314"/>
          </a:xfrm>
          <a:prstGeom prst="rect">
            <a:avLst/>
          </a:prstGeom>
          <a:noFill/>
        </p:spPr>
        <p:txBody>
          <a:bodyPr wrap="square" rtlCol="0">
            <a:spAutoFit/>
          </a:bodyPr>
          <a:lstStyle/>
          <a:p>
            <a:pPr algn="l"/>
            <a:r>
              <a:rPr lang="en-US" b="1"/>
              <a:t>Data Collection</a:t>
            </a:r>
          </a:p>
          <a:p>
            <a:pPr algn="l"/>
            <a:r>
              <a:rPr lang="en-US" b="1"/>
              <a:t>a)</a:t>
            </a:r>
            <a:r>
              <a:rPr lang="en-US"/>
              <a:t>Downloaded from the Edunet Dashboard.</a:t>
            </a:r>
          </a:p>
          <a:p>
            <a:pPr algn="l"/>
            <a:r>
              <a:rPr lang="en-US"/>
              <a:t>b)Gathered the employee performance score</a:t>
            </a:r>
          </a:p>
          <a:p>
            <a:pPr algn="l"/>
            <a:endParaRPr lang="en-US"/>
          </a:p>
          <a:p>
            <a:pPr algn="l"/>
            <a:r>
              <a:rPr lang="en-US" b="1"/>
              <a:t>2.Feature Collection</a:t>
            </a:r>
            <a:r>
              <a:rPr lang="en-US"/>
              <a:t>:</a:t>
            </a:r>
          </a:p>
          <a:p>
            <a:pPr algn="l"/>
            <a:r>
              <a:rPr lang="en-US" b="1"/>
              <a:t>a</a:t>
            </a:r>
            <a:r>
              <a:rPr lang="en-US"/>
              <a:t>)Identified performance levels.</a:t>
            </a:r>
          </a:p>
          <a:p>
            <a:pPr algn="l"/>
            <a:r>
              <a:rPr lang="en-US" b="1"/>
              <a:t>b)</a:t>
            </a:r>
            <a:r>
              <a:rPr lang="en-US"/>
              <a:t>Removed blank columns.</a:t>
            </a:r>
          </a:p>
          <a:p>
            <a:pPr algn="l"/>
            <a:endParaRPr lang="en-US"/>
          </a:p>
          <a:p>
            <a:pPr algn="l"/>
            <a:r>
              <a:rPr lang="en-US" b="1"/>
              <a:t>3.Performance Levels</a:t>
            </a:r>
            <a:r>
              <a:rPr lang="en-US"/>
              <a:t>:</a:t>
            </a:r>
          </a:p>
          <a:p>
            <a:pPr algn="l"/>
            <a:r>
              <a:rPr lang="en-US" b="1"/>
              <a:t>a)</a:t>
            </a:r>
            <a:r>
              <a:rPr lang="en-US"/>
              <a:t>Determined performance scores using formulas.</a:t>
            </a:r>
          </a:p>
          <a:p>
            <a:pPr algn="l"/>
            <a:r>
              <a:rPr lang="en-US" b="1"/>
              <a:t>b)</a:t>
            </a:r>
            <a:r>
              <a:rPr lang="en-US"/>
              <a:t>Defined them using a pivot table.</a:t>
            </a:r>
          </a:p>
          <a:p>
            <a:pPr algn="l"/>
            <a:endParaRPr lang="en-US"/>
          </a:p>
          <a:p>
            <a:pPr algn="l"/>
            <a:r>
              <a:rPr lang="en-US" b="1"/>
              <a:t>4.Summary</a:t>
            </a:r>
            <a:r>
              <a:rPr lang="en-US"/>
              <a:t>:</a:t>
            </a:r>
          </a:p>
          <a:p>
            <a:pPr algn="l"/>
            <a:r>
              <a:rPr lang="en-US"/>
              <a:t> </a:t>
            </a:r>
            <a:r>
              <a:rPr lang="en-US" b="1"/>
              <a:t>a)</a:t>
            </a:r>
            <a:r>
              <a:rPr lang="en-US"/>
              <a:t>Downloaded the employee dataset from the dashboard and deleted blank columns.</a:t>
            </a:r>
          </a:p>
          <a:p>
            <a:pPr algn="l"/>
            <a:r>
              <a:rPr lang="en-US" b="1"/>
              <a:t>b)</a:t>
            </a:r>
            <a:r>
              <a:rPr lang="en-US"/>
              <a:t>Created performance levels using formulas.</a:t>
            </a:r>
          </a:p>
          <a:p>
            <a:pPr algn="l"/>
            <a:r>
              <a:rPr lang="en-US" b="1"/>
              <a:t>c)</a:t>
            </a:r>
            <a:r>
              <a:rPr lang="en-US"/>
              <a:t>Defined them with a pivot table.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pic>
        <p:nvPicPr>
          <p:cNvPr id="8" name="Picture 7">
            <a:extLst>
              <a:ext uri="{FF2B5EF4-FFF2-40B4-BE49-F238E27FC236}">
                <a16:creationId xmlns:a16="http://schemas.microsoft.com/office/drawing/2014/main" id="{8D1DDAF6-089A-BC74-5A3D-EF1E71D65632}"/>
              </a:ext>
            </a:extLst>
          </p:cNvPr>
          <p:cNvPicPr>
            <a:picLocks noChangeAspect="1"/>
          </p:cNvPicPr>
          <p:nvPr/>
        </p:nvPicPr>
        <p:blipFill>
          <a:blip r:embed="rId3"/>
          <a:stretch>
            <a:fillRect/>
          </a:stretch>
        </p:blipFill>
        <p:spPr>
          <a:xfrm>
            <a:off x="1014027" y="1652904"/>
            <a:ext cx="7162800" cy="43053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EE2FE1-23EF-0858-6EA1-11663C78B670}"/>
              </a:ext>
            </a:extLst>
          </p:cNvPr>
          <p:cNvSpPr txBox="1"/>
          <p:nvPr/>
        </p:nvSpPr>
        <p:spPr>
          <a:xfrm>
            <a:off x="1838876" y="1717964"/>
            <a:ext cx="4988895" cy="2585323"/>
          </a:xfrm>
          <a:prstGeom prst="rect">
            <a:avLst/>
          </a:prstGeom>
          <a:noFill/>
        </p:spPr>
        <p:txBody>
          <a:bodyPr wrap="square" rtlCol="0">
            <a:spAutoFit/>
          </a:bodyPr>
          <a:lstStyle/>
          <a:p>
            <a:pPr algn="l"/>
            <a:r>
              <a:rPr lang="en-US"/>
              <a:t>
The employee dataset, as analyzed by me using Excel, shows that the organization is performing well overall. While most employees exhibit good performance, a few need improvement. To help them develop, additional tasks can be assigned. This conclusion highlights the key findings from the dataset.</a:t>
            </a:r>
          </a:p>
        </p:txBody>
      </p:sp>
    </p:spTree>
    <p:extLst>
      <p:ext uri="{BB962C8B-B14F-4D97-AF65-F5344CB8AC3E}">
        <p14:creationId xmlns:p14="http://schemas.microsoft.com/office/powerpoint/2010/main" val="298644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13C3CD-FED3-F425-DA97-82AC17DC131C}"/>
              </a:ext>
            </a:extLst>
          </p:cNvPr>
          <p:cNvSpPr txBox="1"/>
          <p:nvPr/>
        </p:nvSpPr>
        <p:spPr>
          <a:xfrm>
            <a:off x="3980033" y="2524047"/>
            <a:ext cx="3036664" cy="707886"/>
          </a:xfrm>
          <a:prstGeom prst="rect">
            <a:avLst/>
          </a:prstGeom>
          <a:noFill/>
        </p:spPr>
        <p:txBody>
          <a:bodyPr wrap="square" rtlCol="0">
            <a:spAutoFit/>
          </a:bodyPr>
          <a:lstStyle/>
          <a:p>
            <a:pPr algn="l"/>
            <a:r>
              <a:rPr lang="en-US" sz="4000" dirty="0"/>
              <a:t>THANK YOU</a:t>
            </a:r>
          </a:p>
        </p:txBody>
      </p:sp>
    </p:spTree>
    <p:extLst>
      <p:ext uri="{BB962C8B-B14F-4D97-AF65-F5344CB8AC3E}">
        <p14:creationId xmlns:p14="http://schemas.microsoft.com/office/powerpoint/2010/main" val="19976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9" name="TextBox 8">
            <a:extLst>
              <a:ext uri="{FF2B5EF4-FFF2-40B4-BE49-F238E27FC236}">
                <a16:creationId xmlns:a16="http://schemas.microsoft.com/office/drawing/2014/main" id="{188E072C-3C6D-E1C4-6E03-54F63638E176}"/>
              </a:ext>
            </a:extLst>
          </p:cNvPr>
          <p:cNvSpPr txBox="1"/>
          <p:nvPr/>
        </p:nvSpPr>
        <p:spPr>
          <a:xfrm>
            <a:off x="2235620" y="2847896"/>
            <a:ext cx="4781077" cy="1754326"/>
          </a:xfrm>
          <a:prstGeom prst="rect">
            <a:avLst/>
          </a:prstGeom>
          <a:noFill/>
        </p:spPr>
        <p:txBody>
          <a:bodyPr wrap="square" rtlCol="0">
            <a:spAutoFit/>
          </a:bodyPr>
          <a:lstStyle/>
          <a:p>
            <a:pPr algn="l"/>
            <a:r>
              <a:rPr lang="en-US" b="1"/>
              <a:t> It is about </a:t>
            </a:r>
            <a:r>
              <a:rPr lang="en-US" b="1" err="1"/>
              <a:t>theEmployee</a:t>
            </a:r>
            <a:r>
              <a:rPr lang="en-US" b="1"/>
              <a:t> Performance Analyzer is designed to assess an employee’s current performance level. When an employee exhibits low performance, the tool aids in identifying areas of concern and provides strategies to boost motivation and improve productivity</a:t>
            </a:r>
            <a:r>
              <a:rPr 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23D1B-E2D5-3A6A-E069-262F02138B6F}"/>
              </a:ext>
            </a:extLst>
          </p:cNvPr>
          <p:cNvSpPr txBox="1"/>
          <p:nvPr/>
        </p:nvSpPr>
        <p:spPr>
          <a:xfrm>
            <a:off x="922564" y="1695450"/>
            <a:ext cx="5354411" cy="4093428"/>
          </a:xfrm>
          <a:prstGeom prst="rect">
            <a:avLst/>
          </a:prstGeom>
          <a:noFill/>
        </p:spPr>
        <p:txBody>
          <a:bodyPr wrap="square" rtlCol="0">
            <a:spAutoFit/>
          </a:bodyPr>
          <a:lstStyle/>
          <a:p>
            <a:pPr algn="l"/>
            <a:r>
              <a:rPr lang="en-US" sz="2000" b="1" dirty="0"/>
              <a:t>The project entails utilizing Excel to assess employee performance data, with a focus on essential metrics such as productivity, efficiency, and goal attainment. This analysis will be presented through a PowerPoint, showcasing trends, strengths, and areas needing improvement within the organization. Excel will be employed for data organization, calculations, and the creation of visualizations like charts and graphs to effectively communicate insights. The final presentation will offer actionable recommendations for improving employee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pic>
        <p:nvPicPr>
          <p:cNvPr id="7" name="Picture 6" descr="A diagram of company&amp;#39;s organization&#10;&#10;Description automatically generated">
            <a:extLst>
              <a:ext uri="{FF2B5EF4-FFF2-40B4-BE49-F238E27FC236}">
                <a16:creationId xmlns:a16="http://schemas.microsoft.com/office/drawing/2014/main" id="{8D368956-EC5D-04FD-985B-EA4EA3FFBEEA}"/>
              </a:ext>
            </a:extLst>
          </p:cNvPr>
          <p:cNvPicPr>
            <a:picLocks noChangeAspect="1"/>
          </p:cNvPicPr>
          <p:nvPr/>
        </p:nvPicPr>
        <p:blipFill>
          <a:blip r:embed="rId3"/>
          <a:stretch>
            <a:fillRect/>
          </a:stretch>
        </p:blipFill>
        <p:spPr>
          <a:xfrm>
            <a:off x="1158240" y="2159000"/>
            <a:ext cx="6096000" cy="355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8" name="TextBox 7">
            <a:extLst>
              <a:ext uri="{FF2B5EF4-FFF2-40B4-BE49-F238E27FC236}">
                <a16:creationId xmlns:a16="http://schemas.microsoft.com/office/drawing/2014/main" id="{B7F1BA8A-D8C7-FD11-833F-EDC1EFDDF13B}"/>
              </a:ext>
            </a:extLst>
          </p:cNvPr>
          <p:cNvSpPr txBox="1"/>
          <p:nvPr/>
        </p:nvSpPr>
        <p:spPr>
          <a:xfrm>
            <a:off x="3180248" y="2724071"/>
            <a:ext cx="4842793" cy="1200329"/>
          </a:xfrm>
          <a:prstGeom prst="rect">
            <a:avLst/>
          </a:prstGeom>
          <a:noFill/>
        </p:spPr>
        <p:txBody>
          <a:bodyPr wrap="square" rtlCol="0">
            <a:spAutoFit/>
          </a:bodyPr>
          <a:lstStyle/>
          <a:p>
            <a:pPr algn="l"/>
            <a:r>
              <a:rPr lang="en-US" b="1"/>
              <a:t>Using Conditional formatting : Missing figure</a:t>
            </a:r>
          </a:p>
          <a:p>
            <a:pPr algn="l"/>
            <a:r>
              <a:rPr lang="en-US" b="1"/>
              <a:t>Filter: Remove</a:t>
            </a:r>
          </a:p>
          <a:p>
            <a:pPr algn="l"/>
            <a:r>
              <a:rPr lang="en-US" b="1"/>
              <a:t>Pivot: Summary </a:t>
            </a:r>
          </a:p>
          <a:p>
            <a:pPr algn="l"/>
            <a:r>
              <a:rPr lang="en-US" b="1"/>
              <a:t>Graph: Data Visualization</a:t>
            </a:r>
            <a:r>
              <a:rPr lang="en-US"/>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93C-80CC-9A93-C3AB-C16A89C1D791}"/>
              </a:ext>
            </a:extLst>
          </p:cNvPr>
          <p:cNvSpPr>
            <a:spLocks noGrp="1"/>
          </p:cNvSpPr>
          <p:nvPr>
            <p:ph type="title"/>
          </p:nvPr>
        </p:nvSpPr>
        <p:spPr/>
        <p:txBody>
          <a:bodyPr/>
          <a:lstStyle/>
          <a:p>
            <a:r>
              <a:rPr lang="en-US" dirty="0"/>
              <a:t>CONDITIONAL FORMATTING </a:t>
            </a:r>
          </a:p>
        </p:txBody>
      </p:sp>
      <p:sp>
        <p:nvSpPr>
          <p:cNvPr id="4" name="TextBox 3">
            <a:extLst>
              <a:ext uri="{FF2B5EF4-FFF2-40B4-BE49-F238E27FC236}">
                <a16:creationId xmlns:a16="http://schemas.microsoft.com/office/drawing/2014/main" id="{A0DE9BF0-8D42-9586-AD2A-C9041D7F337F}"/>
              </a:ext>
            </a:extLst>
          </p:cNvPr>
          <p:cNvSpPr txBox="1"/>
          <p:nvPr/>
        </p:nvSpPr>
        <p:spPr>
          <a:xfrm>
            <a:off x="2695340" y="1762047"/>
            <a:ext cx="4293020" cy="3970318"/>
          </a:xfrm>
          <a:prstGeom prst="rect">
            <a:avLst/>
          </a:prstGeom>
          <a:noFill/>
        </p:spPr>
        <p:txBody>
          <a:bodyPr wrap="square" rtlCol="0">
            <a:spAutoFit/>
          </a:bodyPr>
          <a:lstStyle/>
          <a:p>
            <a:pPr algn="l"/>
            <a:r>
              <a:rPr lang="en-US" b="1" dirty="0"/>
              <a:t>Title</a:t>
            </a:r>
            <a:r>
              <a:rPr lang="en-US" dirty="0"/>
              <a:t>: Using Conditional Formatting to Detect Missing </a:t>
            </a:r>
            <a:r>
              <a:rPr lang="en-US" dirty="0" err="1"/>
              <a:t>DataContent</a:t>
            </a:r>
            <a:endParaRPr lang="en-US" dirty="0"/>
          </a:p>
          <a:p>
            <a:pPr algn="l"/>
            <a:endParaRPr lang="en-US" dirty="0"/>
          </a:p>
          <a:p>
            <a:pPr algn="l"/>
            <a:r>
              <a:rPr lang="en-US" b="1" dirty="0"/>
              <a:t>Explanation</a:t>
            </a:r>
            <a:r>
              <a:rPr lang="en-US" dirty="0"/>
              <a:t>: Explain how conditional formatting can be applied to detect missing data within your dataset</a:t>
            </a:r>
          </a:p>
          <a:p>
            <a:pPr algn="l"/>
            <a:endParaRPr lang="en-US" dirty="0"/>
          </a:p>
          <a:p>
            <a:pPr algn="l"/>
            <a:r>
              <a:rPr lang="en-US" b="1" dirty="0"/>
              <a:t>Example</a:t>
            </a:r>
            <a:r>
              <a:rPr lang="en-US" dirty="0"/>
              <a:t>: Provide a screenshot or describe how cells with missing values are highlighted (e.g., in red) to quickly identify gaps in the data.</a:t>
            </a:r>
          </a:p>
          <a:p>
            <a:pPr algn="l"/>
            <a:r>
              <a:rPr lang="en-US" b="1" dirty="0"/>
              <a:t>Purpose</a:t>
            </a:r>
            <a:r>
              <a:rPr lang="en-US" dirty="0"/>
              <a:t>: Highlight the significance of this step in maintaining data quality prior to conducting further analysis.</a:t>
            </a:r>
          </a:p>
        </p:txBody>
      </p:sp>
    </p:spTree>
    <p:extLst>
      <p:ext uri="{BB962C8B-B14F-4D97-AF65-F5344CB8AC3E}">
        <p14:creationId xmlns:p14="http://schemas.microsoft.com/office/powerpoint/2010/main" val="368790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87E6-42CC-7BD0-B73C-35CAF9E4E5A6}"/>
              </a:ext>
            </a:extLst>
          </p:cNvPr>
          <p:cNvSpPr>
            <a:spLocks noGrp="1"/>
          </p:cNvSpPr>
          <p:nvPr>
            <p:ph type="title"/>
          </p:nvPr>
        </p:nvSpPr>
        <p:spPr/>
        <p:txBody>
          <a:bodyPr/>
          <a:lstStyle/>
          <a:p>
            <a:r>
              <a:rPr lang="en-US" dirty="0"/>
              <a:t>FILTERING</a:t>
            </a:r>
          </a:p>
        </p:txBody>
      </p:sp>
      <p:sp>
        <p:nvSpPr>
          <p:cNvPr id="3" name="TextBox 2">
            <a:extLst>
              <a:ext uri="{FF2B5EF4-FFF2-40B4-BE49-F238E27FC236}">
                <a16:creationId xmlns:a16="http://schemas.microsoft.com/office/drawing/2014/main" id="{2E1A2FCA-56A6-1E8A-A5B7-CAF8B1E8660A}"/>
              </a:ext>
            </a:extLst>
          </p:cNvPr>
          <p:cNvSpPr txBox="1"/>
          <p:nvPr/>
        </p:nvSpPr>
        <p:spPr>
          <a:xfrm>
            <a:off x="579372" y="1743154"/>
            <a:ext cx="5895738" cy="3693319"/>
          </a:xfrm>
          <a:prstGeom prst="rect">
            <a:avLst/>
          </a:prstGeom>
          <a:noFill/>
        </p:spPr>
        <p:txBody>
          <a:bodyPr wrap="square" rtlCol="0">
            <a:spAutoFit/>
          </a:bodyPr>
          <a:lstStyle/>
          <a:p>
            <a:pPr algn="l"/>
            <a:r>
              <a:rPr lang="en-US" b="1" dirty="0"/>
              <a:t>Title</a:t>
            </a:r>
            <a:r>
              <a:rPr lang="en-US" dirty="0"/>
              <a:t>: Filtering – Eliminating Unnecessary Data
</a:t>
            </a:r>
            <a:r>
              <a:rPr lang="en-US" b="1" dirty="0"/>
              <a:t>Content</a:t>
            </a:r>
            <a:r>
              <a:rPr lang="en-US" dirty="0"/>
              <a:t>:
-</a:t>
            </a:r>
            <a:r>
              <a:rPr lang="en-US" b="1" dirty="0"/>
              <a:t>Explanation</a:t>
            </a:r>
            <a:r>
              <a:rPr lang="en-US" dirty="0"/>
              <a:t>: Describe the filtering process employed to clean the dataset, including the removal of rows with missing values or irrelevant columns.
- </a:t>
            </a:r>
            <a:r>
              <a:rPr lang="en-US" b="1" dirty="0"/>
              <a:t>Steps</a:t>
            </a:r>
            <a:r>
              <a:rPr lang="en-US" dirty="0"/>
              <a:t>:
  </a:t>
            </a:r>
            <a:r>
              <a:rPr lang="en-US" b="1" dirty="0"/>
              <a:t>Detail:</a:t>
            </a:r>
            <a:r>
              <a:rPr lang="en-US" dirty="0"/>
              <a:t> the criteria used for filtering, such as rows with null values in key columns.
  -</a:t>
            </a:r>
            <a:r>
              <a:rPr lang="en-US" b="1" dirty="0"/>
              <a:t>Tools</a:t>
            </a:r>
            <a:r>
              <a:rPr lang="en-US" dirty="0"/>
              <a:t>: Identify the tools or functions used for filtering, such as Excel’s filter function or Python’s `</a:t>
            </a:r>
            <a:r>
              <a:rPr lang="en-US" dirty="0" err="1"/>
              <a:t>dropna</a:t>
            </a:r>
            <a:r>
              <a:rPr lang="en-US" dirty="0"/>
              <a:t>()` method.
  -</a:t>
            </a:r>
            <a:r>
              <a:rPr lang="en-US" b="1" dirty="0" err="1"/>
              <a:t>Outcome</a:t>
            </a:r>
            <a:r>
              <a:rPr lang="en-US" dirty="0" err="1"/>
              <a:t>:Specify</a:t>
            </a:r>
            <a:r>
              <a:rPr lang="en-US" dirty="0"/>
              <a:t> the outcome of the filtering process, such as the number of rows or columns eliminated.</a:t>
            </a:r>
          </a:p>
        </p:txBody>
      </p:sp>
    </p:spTree>
    <p:extLst>
      <p:ext uri="{BB962C8B-B14F-4D97-AF65-F5344CB8AC3E}">
        <p14:creationId xmlns:p14="http://schemas.microsoft.com/office/powerpoint/2010/main" val="3291396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17</Slides>
  <Notes>1</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CONDITIONAL FORMATTING </vt:lpstr>
      <vt:lpstr>FILTERING</vt:lpstr>
      <vt:lpstr>PIVOT TABLE</vt:lpstr>
      <vt:lpstr>GRAPH</vt:lpstr>
      <vt:lpstr>Dataset Description</vt:lpstr>
      <vt:lpstr>THE "WOW" IN OUR SOLUTION</vt:lpstr>
      <vt:lpstr>PowerPoint Presentation</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vaishnavi b</cp:lastModifiedBy>
  <cp:revision>2</cp:revision>
  <dcterms:created xsi:type="dcterms:W3CDTF">2024-03-29T15:07:22Z</dcterms:created>
  <dcterms:modified xsi:type="dcterms:W3CDTF">2024-08-30T01:11:12Z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