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7" r:id="rId18"/>
    <p:sldId id="1288" r:id="rId19"/>
    <p:sldId id="1249" r:id="rId20"/>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97" d="100"/>
          <a:sy n="97" d="100"/>
        </p:scale>
        <p:origin x="1306" y="7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4/9/2024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832572"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:Santhos</a:t>
            </a:r>
            <a:r>
              <a:rPr lang="en-US" sz="1100" dirty="0">
                <a:solidFill>
                  <a:schemeClr val="tx1"/>
                </a:solidFill>
              </a:rPr>
              <a:t>h c</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:720921243051</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Jc</a:t>
            </a:r>
            <a:r>
              <a:rPr lang="en-US" sz="1100" dirty="0" err="1">
                <a:solidFill>
                  <a:schemeClr val="tx1"/>
                </a:solidFill>
              </a:rPr>
              <a:t>t</a:t>
            </a:r>
            <a:r>
              <a:rPr lang="en-US" sz="1100" dirty="0">
                <a:solidFill>
                  <a:schemeClr val="tx1"/>
                </a:solidFill>
              </a:rPr>
              <a:t> College of Engineering &amp; Technology-Coimbatore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
        <p:nvSpPr>
          <p:cNvPr id="3" name="TextBox 2">
            <a:extLst>
              <a:ext uri="{FF2B5EF4-FFF2-40B4-BE49-F238E27FC236}">
                <a16:creationId xmlns:a16="http://schemas.microsoft.com/office/drawing/2014/main" id="{1923E936-7F75-88C1-AA15-1692EAE8CD88}"/>
              </a:ext>
            </a:extLst>
          </p:cNvPr>
          <p:cNvSpPr txBox="1"/>
          <p:nvPr/>
        </p:nvSpPr>
        <p:spPr>
          <a:xfrm>
            <a:off x="1333372" y="3576761"/>
            <a:ext cx="1514462" cy="307777"/>
          </a:xfrm>
          <a:prstGeom prst="rect">
            <a:avLst/>
          </a:prstGeom>
          <a:noFill/>
        </p:spPr>
        <p:txBody>
          <a:bodyPr wrap="square" rtlCol="0">
            <a:spAutoFit/>
          </a:bodyPr>
          <a:lstStyle/>
          <a:p>
            <a:r>
              <a:rPr lang="en-US" dirty="0"/>
              <a:t>Student Details</a:t>
            </a:r>
            <a:endParaRPr lang="en-IN" dirty="0"/>
          </a:p>
        </p:txBody>
      </p:sp>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a:extLst>
              <a:ext uri="{FF2B5EF4-FFF2-40B4-BE49-F238E27FC236}">
                <a16:creationId xmlns:a16="http://schemas.microsoft.com/office/drawing/2014/main" id="{ED4F88E8-EB00-D5FF-FF6C-809992CC704C}"/>
              </a:ext>
            </a:extLst>
          </p:cNvPr>
          <p:cNvPicPr>
            <a:picLocks noChangeAspect="1"/>
          </p:cNvPicPr>
          <p:nvPr/>
        </p:nvPicPr>
        <p:blipFill>
          <a:blip r:embed="rId2"/>
          <a:stretch>
            <a:fillRect/>
          </a:stretch>
        </p:blipFill>
        <p:spPr>
          <a:xfrm>
            <a:off x="846194" y="1065075"/>
            <a:ext cx="7451612" cy="3745232"/>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User-Profile</a:t>
            </a:r>
          </a:p>
        </p:txBody>
      </p:sp>
      <p:pic>
        <p:nvPicPr>
          <p:cNvPr id="3" name="Picture 2">
            <a:extLst>
              <a:ext uri="{FF2B5EF4-FFF2-40B4-BE49-F238E27FC236}">
                <a16:creationId xmlns:a16="http://schemas.microsoft.com/office/drawing/2014/main" id="{752034C2-250C-EA00-1EEF-D2F9F7EED3B4}"/>
              </a:ext>
            </a:extLst>
          </p:cNvPr>
          <p:cNvPicPr>
            <a:picLocks noChangeAspect="1"/>
          </p:cNvPicPr>
          <p:nvPr/>
        </p:nvPicPr>
        <p:blipFill>
          <a:blip r:embed="rId2"/>
          <a:stretch>
            <a:fillRect/>
          </a:stretch>
        </p:blipFill>
        <p:spPr>
          <a:xfrm>
            <a:off x="1001826" y="1146822"/>
            <a:ext cx="7249206" cy="3621918"/>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Admin-Page</a:t>
            </a:r>
          </a:p>
        </p:txBody>
      </p:sp>
      <p:pic>
        <p:nvPicPr>
          <p:cNvPr id="3" name="Picture 2">
            <a:extLst>
              <a:ext uri="{FF2B5EF4-FFF2-40B4-BE49-F238E27FC236}">
                <a16:creationId xmlns:a16="http://schemas.microsoft.com/office/drawing/2014/main" id="{B6F49D71-7F73-0DC4-F080-784C26B98BC2}"/>
              </a:ext>
            </a:extLst>
          </p:cNvPr>
          <p:cNvPicPr>
            <a:picLocks noChangeAspect="1"/>
          </p:cNvPicPr>
          <p:nvPr/>
        </p:nvPicPr>
        <p:blipFill>
          <a:blip r:embed="rId2"/>
          <a:stretch>
            <a:fillRect/>
          </a:stretch>
        </p:blipFill>
        <p:spPr>
          <a:xfrm>
            <a:off x="1219315" y="1180964"/>
            <a:ext cx="6704919" cy="3569629"/>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a:extLst>
              <a:ext uri="{FF2B5EF4-FFF2-40B4-BE49-F238E27FC236}">
                <a16:creationId xmlns:a16="http://schemas.microsoft.com/office/drawing/2014/main" id="{8EC83346-FDC3-99A8-77D5-FD838C924DED}"/>
              </a:ext>
            </a:extLst>
          </p:cNvPr>
          <p:cNvPicPr>
            <a:picLocks noChangeAspect="1"/>
          </p:cNvPicPr>
          <p:nvPr/>
        </p:nvPicPr>
        <p:blipFill>
          <a:blip r:embed="rId2"/>
          <a:stretch>
            <a:fillRect/>
          </a:stretch>
        </p:blipFill>
        <p:spPr>
          <a:xfrm>
            <a:off x="1054253" y="1198562"/>
            <a:ext cx="7168203" cy="3398539"/>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6" name="TextBox 5">
            <a:extLst>
              <a:ext uri="{FF2B5EF4-FFF2-40B4-BE49-F238E27FC236}">
                <a16:creationId xmlns:a16="http://schemas.microsoft.com/office/drawing/2014/main" id="{F5F3A1A2-A6F3-31E8-1B99-DF8DA72CFD23}"/>
              </a:ext>
            </a:extLst>
          </p:cNvPr>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p>
          <a:p>
            <a:pPr algn="l"/>
            <a:r>
              <a:rPr lang="en-US" b="1" i="0" dirty="0">
                <a:solidFill>
                  <a:srgbClr val="0D0D0D"/>
                </a:solidFill>
                <a:effectLst/>
                <a:highlight>
                  <a:srgbClr val="FFFFFF"/>
                </a:highlight>
                <a:latin typeface="Söhne"/>
              </a:rPr>
              <a:t>2. Enhanced Collaboration Features</a:t>
            </a: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features, allowing multiple users to work on the same document simultaneously, similar to Google Docs.</a:t>
            </a:r>
          </a:p>
          <a:p>
            <a:pPr algn="l">
              <a:buFont typeface="Arial" panose="020B0604020202020204" pitchFamily="34" charset="0"/>
              <a:buChar char="•"/>
            </a:pPr>
            <a:r>
              <a:rPr lang="en-US" b="1" i="0" dirty="0">
                <a:solidFill>
                  <a:srgbClr val="0D0D0D"/>
                </a:solidFill>
                <a:effectLst/>
                <a:highlight>
                  <a:srgbClr val="FFFFFF"/>
                </a:highlight>
                <a:latin typeface="Söhne"/>
              </a:rPr>
              <a:t>Study Groups</a:t>
            </a:r>
            <a:r>
              <a:rPr lang="en-US" b="0" i="0" dirty="0">
                <a:solidFill>
                  <a:srgbClr val="0D0D0D"/>
                </a:solidFill>
                <a:effectLst/>
                <a:highlight>
                  <a:srgbClr val="FFFFFF"/>
                </a:highlight>
                <a:latin typeface="Söhne"/>
              </a:rPr>
              <a:t>: Enable users to create and join study groups within the application, fostering a more organized and collaborative learning environment.</a:t>
            </a:r>
          </a:p>
          <a:p>
            <a:pPr algn="l"/>
            <a:r>
              <a:rPr lang="en-US" b="1" i="0" dirty="0">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(e.g., Google Drive, Dropbox) to allow users to easily upload and backup their notes.</a:t>
            </a: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lang="en-IN" dirty="0"/>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C739DEDC-D557-9F8C-0A50-7D264693B249}"/>
              </a:ext>
            </a:extLst>
          </p:cNvPr>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endParaRPr lang="en-IN" dirty="0"/>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p>
        </p:txBody>
      </p:sp>
      <p:sp>
        <p:nvSpPr>
          <p:cNvPr id="2" name="TextBox 1">
            <a:extLst>
              <a:ext uri="{FF2B5EF4-FFF2-40B4-BE49-F238E27FC236}">
                <a16:creationId xmlns:a16="http://schemas.microsoft.com/office/drawing/2014/main" id="{D3893BCA-98EC-DC95-E52D-926EC8859777}"/>
              </a:ext>
            </a:extLst>
          </p:cNvPr>
          <p:cNvSpPr txBox="1"/>
          <p:nvPr/>
        </p:nvSpPr>
        <p:spPr>
          <a:xfrm>
            <a:off x="138651" y="1184467"/>
            <a:ext cx="8751093" cy="289310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8BF1B550-C296-4062-47C2-678C423998BA}"/>
              </a:ext>
            </a:extLst>
          </p:cNvPr>
          <p:cNvSpPr txBox="1"/>
          <p:nvPr/>
        </p:nvSpPr>
        <p:spPr>
          <a:xfrm>
            <a:off x="138652" y="1171576"/>
            <a:ext cx="8636793" cy="1600438"/>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:google</a:t>
            </a:r>
          </a:p>
        </p:txBody>
      </p:sp>
      <p:pic>
        <p:nvPicPr>
          <p:cNvPr id="5" name="Picture 4">
            <a:extLst>
              <a:ext uri="{FF2B5EF4-FFF2-40B4-BE49-F238E27FC236}">
                <a16:creationId xmlns:a16="http://schemas.microsoft.com/office/drawing/2014/main" id="{0B3FC285-3296-F60C-214E-60A37F59E334}"/>
              </a:ext>
            </a:extLst>
          </p:cNvPr>
          <p:cNvPicPr>
            <a:picLocks noChangeAspect="1"/>
          </p:cNvPicPr>
          <p:nvPr/>
        </p:nvPicPr>
        <p:blipFill>
          <a:blip r:embed="rId3"/>
          <a:stretch>
            <a:fillRect/>
          </a:stretch>
        </p:blipFill>
        <p:spPr>
          <a:xfrm>
            <a:off x="1514474" y="1004393"/>
            <a:ext cx="5283003" cy="3518562"/>
          </a:xfrm>
          <a:prstGeom prst="rect">
            <a:avLst/>
          </a:prstGeom>
        </p:spPr>
      </p:pic>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GPT 4</a:t>
            </a:r>
          </a:p>
        </p:txBody>
      </p:sp>
      <p:sp>
        <p:nvSpPr>
          <p:cNvPr id="4" name="TextBox 3">
            <a:extLst>
              <a:ext uri="{FF2B5EF4-FFF2-40B4-BE49-F238E27FC236}">
                <a16:creationId xmlns:a16="http://schemas.microsoft.com/office/drawing/2014/main" id="{449EFD1E-6479-BFA3-6A0C-A572F13E812B}"/>
              </a:ext>
            </a:extLst>
          </p:cNvPr>
          <p:cNvSpPr txBox="1"/>
          <p:nvPr/>
        </p:nvSpPr>
        <p:spPr>
          <a:xfrm>
            <a:off x="138533" y="922489"/>
            <a:ext cx="8422480" cy="3970318"/>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algn="l"/>
            <a:r>
              <a:rPr lang="en-US" b="0" i="0" dirty="0">
                <a:solidFill>
                  <a:srgbClr val="0D0D0D"/>
                </a:solidFill>
                <a:effectLst/>
                <a:highlight>
                  <a:srgbClr val="FFFFFF"/>
                </a:highlight>
                <a:latin typeface="Söhne"/>
              </a:rPr>
              <a:t>1. </a:t>
            </a:r>
            <a:r>
              <a:rPr lang="en-US" b="1" i="0" dirty="0">
                <a:solidFill>
                  <a:srgbClr val="0D0D0D"/>
                </a:solidFill>
                <a:effectLst/>
                <a:highlight>
                  <a:srgbClr val="FFFFFF"/>
                </a:highlight>
                <a:latin typeface="Söhne"/>
              </a:rPr>
              <a:t>System Architecture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Backend Development</a:t>
            </a:r>
            <a:r>
              <a:rPr lang="en-US" b="0" i="0" dirty="0">
                <a:solidFill>
                  <a:srgbClr val="0D0D0D"/>
                </a:solidFill>
                <a:effectLst/>
                <a:highlight>
                  <a:srgbClr val="FFFFFF"/>
                </a:highlight>
                <a:latin typeface="Söhne"/>
              </a:rPr>
              <a:t>: Utilize Django for server-side logic, database management, user authentication, and session management, ensuring a secure and efficient backend structure.</a:t>
            </a:r>
          </a:p>
          <a:p>
            <a:pPr algn="l">
              <a:buFont typeface="Arial" panose="020B0604020202020204" pitchFamily="34" charset="0"/>
              <a:buChar char="•"/>
            </a:pPr>
            <a:r>
              <a:rPr lang="en-US" b="1" i="0" dirty="0">
                <a:solidFill>
                  <a:srgbClr val="0D0D0D"/>
                </a:solidFill>
                <a:effectLst/>
                <a:highlight>
                  <a:srgbClr val="FFFFFF"/>
                </a:highlight>
                <a:latin typeface="Söhne"/>
              </a:rPr>
              <a:t>Frontend Integration</a:t>
            </a:r>
            <a:r>
              <a:rPr lang="en-US" b="0" i="0" dirty="0">
                <a:solidFill>
                  <a:srgbClr val="0D0D0D"/>
                </a:solidFill>
                <a:effectLst/>
                <a:highlight>
                  <a:srgbClr val="FFFFFF"/>
                </a:highlight>
                <a:latin typeface="Söhne"/>
              </a:rPr>
              <a:t>: Employ HTML, CSS, and JavaScript, alongside Django’s template system, to create an intuitive and responsive user interface that enhances user experience.</a:t>
            </a:r>
          </a:p>
          <a:p>
            <a:pPr algn="l">
              <a:buFont typeface="Arial" panose="020B0604020202020204" pitchFamily="34" charset="0"/>
              <a:buChar char="•"/>
            </a:pPr>
            <a:r>
              <a:rPr lang="en-US" b="1" i="0" dirty="0">
                <a:solidFill>
                  <a:srgbClr val="0D0D0D"/>
                </a:solidFill>
                <a:effectLst/>
                <a:highlight>
                  <a:srgbClr val="FFFFFF"/>
                </a:highlight>
                <a:latin typeface="Söhne"/>
              </a:rPr>
              <a:t>Database Design</a:t>
            </a:r>
            <a:r>
              <a:rPr lang="en-US" b="0" i="0" dirty="0">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p>
          <a:p>
            <a:pPr algn="l"/>
            <a:r>
              <a:rPr lang="en-US" b="0" i="0" dirty="0">
                <a:solidFill>
                  <a:srgbClr val="0D0D0D"/>
                </a:solidFill>
                <a:effectLst/>
                <a:highlight>
                  <a:srgbClr val="FFFFFF"/>
                </a:highlight>
                <a:latin typeface="Söhne"/>
              </a:rPr>
              <a:t>2. </a:t>
            </a:r>
            <a:r>
              <a:rPr lang="en-US" b="1" i="0" dirty="0">
                <a:solidFill>
                  <a:srgbClr val="0D0D0D"/>
                </a:solidFill>
                <a:effectLst/>
                <a:highlight>
                  <a:srgbClr val="FFFFFF"/>
                </a:highlight>
                <a:latin typeface="Söhne"/>
              </a:rPr>
              <a:t>Core Features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User Authentication and Authorization</a:t>
            </a:r>
            <a:r>
              <a:rPr lang="en-US" b="0" i="0" dirty="0">
                <a:solidFill>
                  <a:srgbClr val="0D0D0D"/>
                </a:solidFill>
                <a:effectLst/>
                <a:highlight>
                  <a:srgbClr val="FFFFFF"/>
                </a:highlight>
                <a:latin typeface="Söhne"/>
              </a:rPr>
              <a:t>: Implement Django’s built-in authentication system to manage user accounts, secure login/logout processes, and ensure user data privacy.</a:t>
            </a:r>
          </a:p>
          <a:p>
            <a:pPr algn="l">
              <a:buFont typeface="Arial" panose="020B0604020202020204" pitchFamily="34" charset="0"/>
              <a:buChar char="•"/>
            </a:pPr>
            <a:r>
              <a:rPr lang="en-US" b="1" i="0" dirty="0">
                <a:solidFill>
                  <a:srgbClr val="0D0D0D"/>
                </a:solidFill>
                <a:effectLst/>
                <a:highlight>
                  <a:srgbClr val="FFFFFF"/>
                </a:highlight>
                <a:latin typeface="Söhne"/>
              </a:rPr>
              <a:t>Notes Management</a:t>
            </a:r>
            <a:r>
              <a:rPr lang="en-US" b="0" i="0" dirty="0">
                <a:solidFill>
                  <a:srgbClr val="0D0D0D"/>
                </a:solidFill>
                <a:effectLst/>
                <a:highlight>
                  <a:srgbClr val="FFFFFF"/>
                </a:highlight>
                <a:latin typeface="Söhne"/>
              </a:rPr>
              <a:t>: Enable users to upload, download, and manage notes in various formats (PDF, DOCX, PPT, etc.), with features for creating, editing, and deleting notes.</a:t>
            </a:r>
          </a:p>
          <a:p>
            <a:pPr algn="l">
              <a:buFont typeface="Arial" panose="020B0604020202020204" pitchFamily="34" charset="0"/>
              <a:buChar char="•"/>
            </a:pPr>
            <a:r>
              <a:rPr lang="en-US" b="1" i="0" dirty="0">
                <a:solidFill>
                  <a:srgbClr val="0D0D0D"/>
                </a:solidFill>
                <a:effectLst/>
                <a:highlight>
                  <a:srgbClr val="FFFFFF"/>
                </a:highlight>
                <a:latin typeface="Söhne"/>
              </a:rPr>
              <a:t>Collaboration Tools</a:t>
            </a:r>
            <a:r>
              <a:rPr lang="en-US" b="0" i="0" dirty="0">
                <a:solidFill>
                  <a:srgbClr val="0D0D0D"/>
                </a:solidFill>
                <a:effectLst/>
                <a:highlight>
                  <a:srgbClr val="FFFFFF"/>
                </a:highlight>
                <a:latin typeface="Söhne"/>
              </a:rPr>
              <a:t>: Incorporate features for users to comment on notes, rate them, and engage in discussions, fostering a collaborative learning environment.</a:t>
            </a:r>
          </a:p>
          <a:p>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:GPT 4</a:t>
            </a:r>
          </a:p>
        </p:txBody>
      </p:sp>
      <p:sp>
        <p:nvSpPr>
          <p:cNvPr id="5" name="TextBox 4">
            <a:extLst>
              <a:ext uri="{FF2B5EF4-FFF2-40B4-BE49-F238E27FC236}">
                <a16:creationId xmlns:a16="http://schemas.microsoft.com/office/drawing/2014/main" id="{B44BC983-046A-8499-B29C-1D67925D6B33}"/>
              </a:ext>
            </a:extLst>
          </p:cNvPr>
          <p:cNvSpPr txBox="1"/>
          <p:nvPr/>
        </p:nvSpPr>
        <p:spPr>
          <a:xfrm>
            <a:off x="235744" y="678657"/>
            <a:ext cx="8779669" cy="3754874"/>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3. </a:t>
            </a:r>
            <a:r>
              <a:rPr lang="en-US" b="1" i="0" dirty="0">
                <a:solidFill>
                  <a:srgbClr val="0D0D0D"/>
                </a:solidFill>
                <a:effectLst/>
                <a:highlight>
                  <a:srgbClr val="FFFFFF"/>
                </a:highlight>
                <a:latin typeface="Söhne"/>
              </a:rPr>
              <a:t>Security and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lang="en-US" b="0" i="0" dirty="0">
                <a:solidFill>
                  <a:srgbClr val="0D0D0D"/>
                </a:solidFill>
                <a:effectLst/>
                <a:highlight>
                  <a:srgbClr val="FFFFFF"/>
                </a:highlight>
                <a:latin typeface="Söhne"/>
              </a:rPr>
              <a:t>Ensure data privacy by adhering to regulations such as GDPR for the handling of personal information.</a:t>
            </a:r>
          </a:p>
          <a:p>
            <a:pPr algn="l"/>
            <a:r>
              <a:rPr lang="en-US" b="0" i="0" dirty="0">
                <a:solidFill>
                  <a:srgbClr val="0D0D0D"/>
                </a:solidFill>
                <a:effectLst/>
                <a:highlight>
                  <a:srgbClr val="FFFFFF"/>
                </a:highlight>
                <a:latin typeface="Söhne"/>
              </a:rPr>
              <a:t>4. </a:t>
            </a:r>
            <a:r>
              <a:rPr lang="en-US" b="1" i="0" dirty="0">
                <a:solidFill>
                  <a:srgbClr val="0D0D0D"/>
                </a:solidFill>
                <a:effectLst/>
                <a:highlight>
                  <a:srgbClr val="FFFFFF"/>
                </a:highlight>
                <a:latin typeface="Söhne"/>
              </a:rPr>
              <a:t>Scalability and Performance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caching framework to enhance application performance and reduce server load.</a:t>
            </a:r>
          </a:p>
          <a:p>
            <a:pPr algn="l"/>
            <a:r>
              <a:rPr lang="en-US" b="0" i="0" dirty="0">
                <a:solidFill>
                  <a:srgbClr val="0D0D0D"/>
                </a:solidFill>
                <a:effectLst/>
                <a:highlight>
                  <a:srgbClr val="FFFFFF"/>
                </a:highlight>
                <a:latin typeface="Söhne"/>
              </a:rPr>
              <a:t>5. </a:t>
            </a:r>
            <a:r>
              <a:rPr lang="en-US" b="1" i="0" dirty="0">
                <a:solidFill>
                  <a:srgbClr val="0D0D0D"/>
                </a:solidFill>
                <a:effectLst/>
                <a:highlight>
                  <a:srgbClr val="FFFFFF"/>
                </a:highlight>
                <a:latin typeface="Söhne"/>
              </a:rPr>
              <a:t>User Experience (UX) Design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lang="en-US" b="0" i="0" dirty="0">
                <a:solidFill>
                  <a:srgbClr val="0D0D0D"/>
                </a:solidFill>
                <a:effectLst/>
                <a:highlight>
                  <a:srgbClr val="FFFFFF"/>
                </a:highlight>
                <a:latin typeface="Söhne"/>
              </a:rPr>
              <a:t>Implement responsive design principles to ensure the application is accessible across various devices and screen sizes.</a:t>
            </a:r>
          </a:p>
          <a:p>
            <a:pPr algn="l"/>
            <a:r>
              <a:rPr lang="en-US" b="0" i="0" dirty="0">
                <a:solidFill>
                  <a:srgbClr val="0D0D0D"/>
                </a:solidFill>
                <a:effectLst/>
                <a:highlight>
                  <a:srgbClr val="FFFFFF"/>
                </a:highlight>
                <a:latin typeface="Söhne"/>
              </a:rPr>
              <a:t>6. </a:t>
            </a:r>
            <a:r>
              <a:rPr lang="en-US" b="1" i="0" dirty="0">
                <a:solidFill>
                  <a:srgbClr val="0D0D0D"/>
                </a:solidFill>
                <a:effectLst/>
                <a:highlight>
                  <a:srgbClr val="FFFFFF"/>
                </a:highlight>
                <a:latin typeface="Söhne"/>
              </a:rPr>
              <a:t>Testing and Quality Assurance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testing framework to automate test cases and ensure code integrity.</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a16="http://schemas.microsoft.com/office/drawing/2014/main" id="{B2865982-0F72-F51C-98F8-3CE3539B6340}"/>
              </a:ext>
            </a:extLst>
          </p:cNvPr>
          <p:cNvPicPr>
            <a:picLocks noChangeAspect="1"/>
          </p:cNvPicPr>
          <p:nvPr/>
        </p:nvPicPr>
        <p:blipFill>
          <a:blip r:embed="rId3"/>
          <a:stretch>
            <a:fillRect/>
          </a:stretch>
        </p:blipFill>
        <p:spPr>
          <a:xfrm>
            <a:off x="554191" y="1062831"/>
            <a:ext cx="7168203" cy="3398539"/>
          </a:xfrm>
          <a:prstGeom prst="rect">
            <a:avLst/>
          </a:prstGeom>
        </p:spPr>
      </p:pic>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161</TotalTime>
  <Words>1198</Words>
  <Application>Microsoft Office PowerPoint</Application>
  <PresentationFormat>On-screen Show (16:9)</PresentationFormat>
  <Paragraphs>71</Paragraphs>
  <Slides>16</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3"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pandiyan A</cp:lastModifiedBy>
  <cp:revision>13</cp:revision>
  <dcterms:modified xsi:type="dcterms:W3CDTF">2024-04-09T09:56:08Z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