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5" r:id="rId1"/>
  </p:sldMasterIdLst>
  <p:notesMasterIdLst>
    <p:notesMasterId r:id="rId14"/>
  </p:notesMasterIdLst>
  <p:sldIdLst>
    <p:sldId id="256" r:id="rId2"/>
    <p:sldId id="257" r:id="rId3"/>
    <p:sldId id="258" r:id="rId4"/>
    <p:sldId id="259" r:id="rId5"/>
    <p:sldId id="260" r:id="rId6"/>
    <p:sldId id="261" r:id="rId7"/>
    <p:sldId id="262" r:id="rId8"/>
    <p:sldId id="269" r:id="rId9"/>
    <p:sldId id="264" r:id="rId10"/>
    <p:sldId id="265" r:id="rId11"/>
    <p:sldId id="270"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FF66CC"/>
    <a:srgbClr val="003366"/>
    <a:srgbClr val="CC99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77" autoAdjust="0"/>
    <p:restoredTop sz="94660"/>
  </p:normalViewPr>
  <p:slideViewPr>
    <p:cSldViewPr>
      <p:cViewPr varScale="1">
        <p:scale>
          <a:sx n="86" d="100"/>
          <a:sy n="86" d="100"/>
        </p:scale>
        <p:origin x="-894"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LENOVO-PC\Downloads\SANTHYA%20PROJECT%20IN%20NAAN%20(2).xlsb" TargetMode="External" /></Relationships>
</file>

<file path=ppt/charts/_rels/chart2.xml.rels><?xml version="1.0" encoding="UTF-8" standalone="yes"?>
<Relationships xmlns="http://schemas.openxmlformats.org/package/2006/relationships"><Relationship Id="rId1" Type="http://schemas.openxmlformats.org/officeDocument/2006/relationships/oleObject" Target="file:///C:\Users\LENOVO-PC\Downloads\SANTHYA%20PROJECT%20IN%20NAAN%20(2).xlsb"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[SANTHYA PROJECT IN NAAN (2).xlsb]SANTHYA PROJECT!PivotTable1</c:name>
    <c:fmtId val="3"/>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s>
    <c:plotArea>
      <c:layout>
        <c:manualLayout>
          <c:layoutTarget val="inner"/>
          <c:xMode val="edge"/>
          <c:yMode val="edge"/>
          <c:x val="9.8571741032370999E-2"/>
          <c:y val="2.8252405949256338E-2"/>
          <c:w val="0.79294356955380574"/>
          <c:h val="0.79822506561679785"/>
        </c:manualLayout>
      </c:layout>
      <c:barChart>
        <c:barDir val="col"/>
        <c:grouping val="clustered"/>
        <c:varyColors val="0"/>
        <c:ser>
          <c:idx val="0"/>
          <c:order val="0"/>
          <c:tx>
            <c:strRef>
              <c:f>'SANTHYA PROJECT'!$B$3:$B$4</c:f>
              <c:strCache>
                <c:ptCount val="1"/>
                <c:pt idx="0">
                  <c:v>1</c:v>
                </c:pt>
              </c:strCache>
            </c:strRef>
          </c:tx>
          <c:invertIfNegative val="0"/>
          <c:cat>
            <c:strRef>
              <c:f>'SANTHYA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'SANTHYA PROJECT'!$B$5:$B$15</c:f>
              <c:numCache>
                <c:formatCode>General</c:formatCode>
                <c:ptCount val="10"/>
                <c:pt idx="0">
                  <c:v>25</c:v>
                </c:pt>
                <c:pt idx="1">
                  <c:v>32</c:v>
                </c:pt>
                <c:pt idx="2">
                  <c:v>29</c:v>
                </c:pt>
                <c:pt idx="3">
                  <c:v>25</c:v>
                </c:pt>
                <c:pt idx="4">
                  <c:v>25</c:v>
                </c:pt>
                <c:pt idx="5">
                  <c:v>28</c:v>
                </c:pt>
                <c:pt idx="6">
                  <c:v>28</c:v>
                </c:pt>
                <c:pt idx="7">
                  <c:v>28</c:v>
                </c:pt>
                <c:pt idx="8">
                  <c:v>24</c:v>
                </c:pt>
                <c:pt idx="9">
                  <c:v>27</c:v>
                </c:pt>
              </c:numCache>
            </c:numRef>
          </c:val>
          <c:extLst>
            <c:ext xmlns:c16="http://schemas.microsoft.com/office/drawing/2014/chart" uri="{C3380CC4-5D6E-409C-BE32-E72D297353CC}">
              <c16:uniqueId val="{00000000-8201-1E4C-8EB0-D61F7533DFB2}"/>
            </c:ext>
          </c:extLst>
        </c:ser>
        <c:ser>
          <c:idx val="1"/>
          <c:order val="1"/>
          <c:tx>
            <c:strRef>
              <c:f>'SANTHYA PROJECT'!$C$3:$C$4</c:f>
              <c:strCache>
                <c:ptCount val="1"/>
                <c:pt idx="0">
                  <c:v>2</c:v>
                </c:pt>
              </c:strCache>
            </c:strRef>
          </c:tx>
          <c:invertIfNegative val="0"/>
          <c:cat>
            <c:strRef>
              <c:f>'SANTHYA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'SANTHYA PROJECT'!$C$5:$C$15</c:f>
              <c:numCache>
                <c:formatCode>General</c:formatCode>
                <c:ptCount val="10"/>
                <c:pt idx="0">
                  <c:v>55</c:v>
                </c:pt>
                <c:pt idx="1">
                  <c:v>57</c:v>
                </c:pt>
                <c:pt idx="2">
                  <c:v>49</c:v>
                </c:pt>
                <c:pt idx="3">
                  <c:v>51</c:v>
                </c:pt>
                <c:pt idx="4">
                  <c:v>48</c:v>
                </c:pt>
                <c:pt idx="5">
                  <c:v>40</c:v>
                </c:pt>
                <c:pt idx="6">
                  <c:v>57</c:v>
                </c:pt>
                <c:pt idx="7">
                  <c:v>50</c:v>
                </c:pt>
                <c:pt idx="8">
                  <c:v>51</c:v>
                </c:pt>
                <c:pt idx="9">
                  <c:v>52</c:v>
                </c:pt>
              </c:numCache>
            </c:numRef>
          </c:val>
          <c:extLst>
            <c:ext xmlns:c16="http://schemas.microsoft.com/office/drawing/2014/chart" uri="{C3380CC4-5D6E-409C-BE32-E72D297353CC}">
              <c16:uniqueId val="{00000001-8201-1E4C-8EB0-D61F7533DFB2}"/>
            </c:ext>
          </c:extLst>
        </c:ser>
        <c:ser>
          <c:idx val="2"/>
          <c:order val="2"/>
          <c:tx>
            <c:strRef>
              <c:f>'SANTHYA PROJECT'!$D$3:$D$4</c:f>
              <c:strCache>
                <c:ptCount val="1"/>
                <c:pt idx="0">
                  <c:v>3</c:v>
                </c:pt>
              </c:strCache>
            </c:strRef>
          </c:tx>
          <c:invertIfNegative val="0"/>
          <c:cat>
            <c:strRef>
              <c:f>'SANTHYA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'SANTHYA PROJECT'!$D$5:$D$15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2-8201-1E4C-8EB0-D61F7533DFB2}"/>
            </c:ext>
          </c:extLst>
        </c:ser>
        <c:ser>
          <c:idx val="3"/>
          <c:order val="3"/>
          <c:tx>
            <c:strRef>
              <c:f>'SANTHYA PROJECT'!$E$3:$E$4</c:f>
              <c:strCache>
                <c:ptCount val="1"/>
                <c:pt idx="0">
                  <c:v>4</c:v>
                </c:pt>
              </c:strCache>
            </c:strRef>
          </c:tx>
          <c:invertIfNegative val="0"/>
          <c:cat>
            <c:strRef>
              <c:f>'SANTHYA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'SANTHYA PROJECT'!$E$5:$E$15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3-8201-1E4C-8EB0-D61F7533DFB2}"/>
            </c:ext>
          </c:extLst>
        </c:ser>
        <c:ser>
          <c:idx val="4"/>
          <c:order val="4"/>
          <c:tx>
            <c:strRef>
              <c:f>'SANTHYA PROJECT'!$F$3:$F$4</c:f>
              <c:strCache>
                <c:ptCount val="1"/>
                <c:pt idx="0">
                  <c:v>5</c:v>
                </c:pt>
              </c:strCache>
            </c:strRef>
          </c:tx>
          <c:invertIfNegative val="0"/>
          <c:cat>
            <c:strRef>
              <c:f>'SANTHYA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'SANTHYA PROJECT'!$F$5:$F$15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4-8201-1E4C-8EB0-D61F7533DFB2}"/>
            </c:ext>
          </c:extLst>
        </c:ser>
        <c:dLbls>
          <c:showLegendKey val="0"/>
          <c:showVal val="0"/>
          <c:showCatName val="0"/>
          <c:showSerName val="0"/>
          <c:showPercent val="0"/>
          <c:showBubbleSize val="0"/>
        </c:dLbls>
        <c:gapWidth val="150"/>
        <c:axId val="59788288"/>
        <c:axId val="59807232"/>
      </c:barChart>
      <c:catAx>
        <c:axId val="59788288"/>
        <c:scaling>
          <c:orientation val="minMax"/>
        </c:scaling>
        <c:delete val="0"/>
        <c:axPos val="b"/>
        <c:numFmt formatCode="General" sourceLinked="0"/>
        <c:majorTickMark val="out"/>
        <c:minorTickMark val="none"/>
        <c:tickLblPos val="nextTo"/>
        <c:crossAx val="59807232"/>
        <c:crosses val="autoZero"/>
        <c:auto val="1"/>
        <c:lblAlgn val="ctr"/>
        <c:lblOffset val="100"/>
        <c:noMultiLvlLbl val="0"/>
      </c:catAx>
      <c:valAx>
        <c:axId val="59807232"/>
        <c:scaling>
          <c:orientation val="minMax"/>
        </c:scaling>
        <c:delete val="0"/>
        <c:axPos val="l"/>
        <c:majorGridlines/>
        <c:numFmt formatCode="General" sourceLinked="1"/>
        <c:majorTickMark val="out"/>
        <c:minorTickMark val="none"/>
        <c:tickLblPos val="nextTo"/>
        <c:crossAx val="59788288"/>
        <c:crosses val="autoZero"/>
        <c:crossBetween val="between"/>
      </c:valAx>
    </c:plotArea>
    <c:legend>
      <c:legendPos val="r"/>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[SANTHYA PROJECT IN NAAN (2).xlsb]SANTHYA PROJECT!PivotTable1</c:name>
    <c:fmtId val="10"/>
  </c:pivotSource>
  <c:chart>
    <c:title>
      <c:overlay val="0"/>
    </c:title>
    <c:autoTitleDeleted val="0"/>
    <c:pivotFmts>
      <c:pivotFmt>
        <c:idx val="0"/>
        <c:marker>
          <c:symbol val="none"/>
        </c:marker>
        <c:dLbl>
          <c:idx val="0"/>
          <c:showLegendKey val="0"/>
          <c:showVal val="0"/>
          <c:showCatName val="0"/>
          <c:showSerName val="0"/>
          <c:showPercent val="1"/>
          <c:showBubbleSize val="0"/>
          <c:extLst>
            <c:ext xmlns:c15="http://schemas.microsoft.com/office/drawing/2012/chart" uri="{CE6537A1-D6FC-4f65-9D91-7224C49458BB}"/>
          </c:extLst>
        </c:dLbl>
      </c:pivotFmt>
      <c:pivotFmt>
        <c:idx val="1"/>
        <c:marker>
          <c:symbol val="none"/>
        </c:marker>
        <c:dLbl>
          <c:idx val="0"/>
          <c:showLegendKey val="0"/>
          <c:showVal val="0"/>
          <c:showCatName val="0"/>
          <c:showSerName val="0"/>
          <c:showPercent val="1"/>
          <c:showBubbleSize val="0"/>
          <c:extLst>
            <c:ext xmlns:c15="http://schemas.microsoft.com/office/drawing/2012/chart" uri="{CE6537A1-D6FC-4f65-9D91-7224C49458BB}"/>
          </c:extLst>
        </c:dLbl>
      </c:pivotFmt>
      <c:pivotFmt>
        <c:idx val="2"/>
        <c:marker>
          <c:symbol val="none"/>
        </c:marker>
        <c:dLbl>
          <c:idx val="0"/>
          <c:showLegendKey val="0"/>
          <c:showVal val="0"/>
          <c:showCatName val="0"/>
          <c:showSerName val="0"/>
          <c:showPercent val="1"/>
          <c:showBubbleSize val="0"/>
          <c:extLst>
            <c:ext xmlns:c15="http://schemas.microsoft.com/office/drawing/2012/chart" uri="{CE6537A1-D6FC-4f65-9D91-7224C49458BB}"/>
          </c:extLst>
        </c:dLbl>
      </c:pivotFmt>
      <c:pivotFmt>
        <c:idx val="3"/>
        <c:marker>
          <c:symbol val="none"/>
        </c:marker>
        <c:dLbl>
          <c:idx val="0"/>
          <c:showLegendKey val="0"/>
          <c:showVal val="0"/>
          <c:showCatName val="0"/>
          <c:showSerName val="0"/>
          <c:showPercent val="1"/>
          <c:showBubbleSize val="0"/>
          <c:extLst>
            <c:ext xmlns:c15="http://schemas.microsoft.com/office/drawing/2012/chart" uri="{CE6537A1-D6FC-4f65-9D91-7224C49458BB}"/>
          </c:extLst>
        </c:dLbl>
      </c:pivotFmt>
      <c:pivotFmt>
        <c:idx val="4"/>
        <c:marker>
          <c:symbol val="none"/>
        </c:marker>
        <c:dLbl>
          <c:idx val="0"/>
          <c:showLegendKey val="0"/>
          <c:showVal val="0"/>
          <c:showCatName val="0"/>
          <c:showSerName val="0"/>
          <c:showPercent val="1"/>
          <c:showBubbleSize val="0"/>
          <c:extLst>
            <c:ext xmlns:c15="http://schemas.microsoft.com/office/drawing/2012/chart" uri="{CE6537A1-D6FC-4f65-9D91-7224C49458BB}"/>
          </c:extLst>
        </c:dLbl>
      </c:pivotFmt>
      <c:pivotFmt>
        <c:idx val="5"/>
        <c:marker>
          <c:symbol val="none"/>
        </c:marker>
        <c:dLbl>
          <c:idx val="0"/>
          <c:spPr/>
          <c:txPr>
            <a:bodyPr/>
            <a:lstStyle/>
            <a:p>
              <a:pPr>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6"/>
        <c:marker>
          <c:symbol val="none"/>
        </c:marker>
        <c:dLbl>
          <c:idx val="0"/>
          <c:spPr/>
          <c:txPr>
            <a:bodyPr/>
            <a:lstStyle/>
            <a:p>
              <a:pPr>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7"/>
        <c:marker>
          <c:symbol val="none"/>
        </c:marker>
        <c:dLbl>
          <c:idx val="0"/>
          <c:spPr/>
          <c:txPr>
            <a:bodyPr/>
            <a:lstStyle/>
            <a:p>
              <a:pPr>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8"/>
        <c:marker>
          <c:symbol val="none"/>
        </c:marker>
        <c:dLbl>
          <c:idx val="0"/>
          <c:spPr/>
          <c:txPr>
            <a:bodyPr/>
            <a:lstStyle/>
            <a:p>
              <a:pPr>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9"/>
        <c:marker>
          <c:symbol val="none"/>
        </c:marker>
        <c:dLbl>
          <c:idx val="0"/>
          <c:spPr/>
          <c:txPr>
            <a:bodyPr/>
            <a:lstStyle/>
            <a:p>
              <a:pPr>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s>
    <c:plotArea>
      <c:layout/>
      <c:pieChart>
        <c:varyColors val="1"/>
        <c:ser>
          <c:idx val="0"/>
          <c:order val="0"/>
          <c:tx>
            <c:strRef>
              <c:f>'SANTHYA PROJECT'!$B$3:$B$4</c:f>
              <c:strCache>
                <c:ptCount val="1"/>
                <c:pt idx="0">
                  <c:v>1</c:v>
                </c:pt>
              </c:strCache>
            </c:strRef>
          </c:tx>
          <c:dLbls>
            <c:spPr>
              <a:noFill/>
              <a:ln>
                <a:noFill/>
              </a:ln>
              <a:effectLst/>
            </c:spPr>
            <c:showLegendKey val="0"/>
            <c:showVal val="0"/>
            <c:showCatName val="0"/>
            <c:showSerName val="0"/>
            <c:showPercent val="1"/>
            <c:showBubbleSize val="0"/>
            <c:showLeaderLines val="0"/>
            <c:extLst>
              <c:ext xmlns:c15="http://schemas.microsoft.com/office/drawing/2012/chart" uri="{CE6537A1-D6FC-4f65-9D91-7224C49458BB}"/>
            </c:extLst>
          </c:dLbls>
          <c:cat>
            <c:strRef>
              <c:f>'SANTHYA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'SANTHYA PROJECT'!$B$5:$B$15</c:f>
              <c:numCache>
                <c:formatCode>General</c:formatCode>
                <c:ptCount val="10"/>
                <c:pt idx="0">
                  <c:v>25</c:v>
                </c:pt>
                <c:pt idx="1">
                  <c:v>32</c:v>
                </c:pt>
                <c:pt idx="2">
                  <c:v>29</c:v>
                </c:pt>
                <c:pt idx="3">
                  <c:v>25</c:v>
                </c:pt>
                <c:pt idx="4">
                  <c:v>25</c:v>
                </c:pt>
                <c:pt idx="5">
                  <c:v>28</c:v>
                </c:pt>
                <c:pt idx="6">
                  <c:v>28</c:v>
                </c:pt>
                <c:pt idx="7">
                  <c:v>28</c:v>
                </c:pt>
                <c:pt idx="8">
                  <c:v>24</c:v>
                </c:pt>
                <c:pt idx="9">
                  <c:v>27</c:v>
                </c:pt>
              </c:numCache>
            </c:numRef>
          </c:val>
          <c:extLst>
            <c:ext xmlns:c16="http://schemas.microsoft.com/office/drawing/2014/chart" uri="{C3380CC4-5D6E-409C-BE32-E72D297353CC}">
              <c16:uniqueId val="{00000000-F19A-9B4F-9422-196B594B0343}"/>
            </c:ext>
          </c:extLst>
        </c:ser>
        <c:ser>
          <c:idx val="1"/>
          <c:order val="1"/>
          <c:tx>
            <c:strRef>
              <c:f>'SANTHYA PROJECT'!$C$3:$C$4</c:f>
              <c:strCache>
                <c:ptCount val="1"/>
                <c:pt idx="0">
                  <c:v>2</c:v>
                </c:pt>
              </c:strCache>
            </c:strRef>
          </c:tx>
          <c:dLbls>
            <c:spPr>
              <a:noFill/>
              <a:ln>
                <a:noFill/>
              </a:ln>
              <a:effectLst/>
            </c:spPr>
            <c:showLegendKey val="0"/>
            <c:showVal val="0"/>
            <c:showCatName val="0"/>
            <c:showSerName val="0"/>
            <c:showPercent val="1"/>
            <c:showBubbleSize val="0"/>
            <c:showLeaderLines val="0"/>
            <c:extLst>
              <c:ext xmlns:c15="http://schemas.microsoft.com/office/drawing/2012/chart" uri="{CE6537A1-D6FC-4f65-9D91-7224C49458BB}"/>
            </c:extLst>
          </c:dLbls>
          <c:cat>
            <c:strRef>
              <c:f>'SANTHYA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'SANTHYA PROJECT'!$C$5:$C$15</c:f>
              <c:numCache>
                <c:formatCode>General</c:formatCode>
                <c:ptCount val="10"/>
                <c:pt idx="0">
                  <c:v>55</c:v>
                </c:pt>
                <c:pt idx="1">
                  <c:v>57</c:v>
                </c:pt>
                <c:pt idx="2">
                  <c:v>49</c:v>
                </c:pt>
                <c:pt idx="3">
                  <c:v>51</c:v>
                </c:pt>
                <c:pt idx="4">
                  <c:v>48</c:v>
                </c:pt>
                <c:pt idx="5">
                  <c:v>40</c:v>
                </c:pt>
                <c:pt idx="6">
                  <c:v>57</c:v>
                </c:pt>
                <c:pt idx="7">
                  <c:v>50</c:v>
                </c:pt>
                <c:pt idx="8">
                  <c:v>51</c:v>
                </c:pt>
                <c:pt idx="9">
                  <c:v>52</c:v>
                </c:pt>
              </c:numCache>
            </c:numRef>
          </c:val>
          <c:extLst>
            <c:ext xmlns:c16="http://schemas.microsoft.com/office/drawing/2014/chart" uri="{C3380CC4-5D6E-409C-BE32-E72D297353CC}">
              <c16:uniqueId val="{00000001-F19A-9B4F-9422-196B594B0343}"/>
            </c:ext>
          </c:extLst>
        </c:ser>
        <c:ser>
          <c:idx val="2"/>
          <c:order val="2"/>
          <c:tx>
            <c:strRef>
              <c:f>'SANTHYA PROJECT'!$D$3:$D$4</c:f>
              <c:strCache>
                <c:ptCount val="1"/>
                <c:pt idx="0">
                  <c:v>3</c:v>
                </c:pt>
              </c:strCache>
            </c:strRef>
          </c:tx>
          <c:dLbls>
            <c:spPr>
              <a:noFill/>
              <a:ln>
                <a:noFill/>
              </a:ln>
              <a:effectLst/>
            </c:spPr>
            <c:showLegendKey val="0"/>
            <c:showVal val="0"/>
            <c:showCatName val="0"/>
            <c:showSerName val="0"/>
            <c:showPercent val="1"/>
            <c:showBubbleSize val="0"/>
            <c:showLeaderLines val="0"/>
            <c:extLst>
              <c:ext xmlns:c15="http://schemas.microsoft.com/office/drawing/2012/chart" uri="{CE6537A1-D6FC-4f65-9D91-7224C49458BB}"/>
            </c:extLst>
          </c:dLbls>
          <c:cat>
            <c:strRef>
              <c:f>'SANTHYA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'SANTHYA PROJECT'!$D$5:$D$15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2-F19A-9B4F-9422-196B594B0343}"/>
            </c:ext>
          </c:extLst>
        </c:ser>
        <c:ser>
          <c:idx val="3"/>
          <c:order val="3"/>
          <c:tx>
            <c:strRef>
              <c:f>'SANTHYA PROJECT'!$E$3:$E$4</c:f>
              <c:strCache>
                <c:ptCount val="1"/>
                <c:pt idx="0">
                  <c:v>4</c:v>
                </c:pt>
              </c:strCache>
            </c:strRef>
          </c:tx>
          <c:dLbls>
            <c:spPr>
              <a:noFill/>
              <a:ln>
                <a:noFill/>
              </a:ln>
              <a:effectLst/>
            </c:spPr>
            <c:showLegendKey val="0"/>
            <c:showVal val="0"/>
            <c:showCatName val="0"/>
            <c:showSerName val="0"/>
            <c:showPercent val="1"/>
            <c:showBubbleSize val="0"/>
            <c:showLeaderLines val="0"/>
            <c:extLst>
              <c:ext xmlns:c15="http://schemas.microsoft.com/office/drawing/2012/chart" uri="{CE6537A1-D6FC-4f65-9D91-7224C49458BB}"/>
            </c:extLst>
          </c:dLbls>
          <c:cat>
            <c:strRef>
              <c:f>'SANTHYA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'SANTHYA PROJECT'!$E$5:$E$15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3-F19A-9B4F-9422-196B594B0343}"/>
            </c:ext>
          </c:extLst>
        </c:ser>
        <c:ser>
          <c:idx val="4"/>
          <c:order val="4"/>
          <c:tx>
            <c:strRef>
              <c:f>'SANTHYA PROJECT'!$F$3:$F$4</c:f>
              <c:strCache>
                <c:ptCount val="1"/>
                <c:pt idx="0">
                  <c:v>5</c:v>
                </c:pt>
              </c:strCache>
            </c:strRef>
          </c:tx>
          <c:dLbls>
            <c:spPr>
              <a:noFill/>
              <a:ln>
                <a:noFill/>
              </a:ln>
              <a:effectLst/>
            </c:spPr>
            <c:showLegendKey val="0"/>
            <c:showVal val="0"/>
            <c:showCatName val="0"/>
            <c:showSerName val="0"/>
            <c:showPercent val="1"/>
            <c:showBubbleSize val="0"/>
            <c:showLeaderLines val="0"/>
            <c:extLst>
              <c:ext xmlns:c15="http://schemas.microsoft.com/office/drawing/2012/chart" uri="{CE6537A1-D6FC-4f65-9D91-7224C49458BB}"/>
            </c:extLst>
          </c:dLbls>
          <c:cat>
            <c:strRef>
              <c:f>'SANTHYA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'SANTHYA PROJECT'!$F$5:$F$15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4-F19A-9B4F-9422-196B594B0343}"/>
            </c:ext>
          </c:extLst>
        </c:ser>
        <c:dLbls>
          <c:showLegendKey val="0"/>
          <c:showVal val="0"/>
          <c:showCatName val="0"/>
          <c:showSerName val="0"/>
          <c:showPercent val="1"/>
          <c:showBubbleSize val="0"/>
          <c:showLeaderLines val="0"/>
        </c:dLbls>
        <c:firstSliceAng val="0"/>
      </c:pieChart>
    </c:plotArea>
    <c:legend>
      <c:legendPos val="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4667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471242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510683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52041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157359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9/6/2024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584790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9/6/2024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90148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7955682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50403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extLst>
      <p:ext uri="{BB962C8B-B14F-4D97-AF65-F5344CB8AC3E}">
        <p14:creationId xmlns:p14="http://schemas.microsoft.com/office/powerpoint/2010/main" val="2484394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896959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669932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051716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9/6/2024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946882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404381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9/6/2024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657227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213002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426980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2.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pPr/>
              <a:t>9/6/2024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697582474"/>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1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8575AF8-37F1-4AA8-97DD-F46CE4D070B3}"/>
              </a:ext>
            </a:extLst>
          </p:cNvPr>
          <p:cNvSpPr>
            <a:spLocks noGrp="1"/>
          </p:cNvSpPr>
          <p:nvPr>
            <p:ph type="ctrTitle"/>
          </p:nvPr>
        </p:nvSpPr>
        <p:spPr>
          <a:xfrm>
            <a:off x="1971674" y="749951"/>
            <a:ext cx="8162926" cy="443198"/>
          </a:xfrm>
        </p:spPr>
        <p:txBody>
          <a:bodyPr/>
          <a:lstStyle/>
          <a:p>
            <a:pPr algn="ctr"/>
            <a:r>
              <a:rPr lang="en-US" b="1" dirty="0">
                <a:solidFill>
                  <a:srgbClr val="C00000"/>
                </a:solidFill>
                <a:latin typeface="Algerian" panose="04020705040A02060702" pitchFamily="82" charset="0"/>
                <a:cs typeface="Times New Roman" panose="02020603050405020304" pitchFamily="18" charset="0"/>
              </a:rPr>
              <a:t>Employee data set using excel</a:t>
            </a:r>
            <a:endParaRPr lang="en-IN" b="1" dirty="0">
              <a:solidFill>
                <a:srgbClr val="C00000"/>
              </a:solidFill>
              <a:latin typeface="Algerian" panose="04020705040A02060702" pitchFamily="82" charset="0"/>
              <a:cs typeface="Times New Roman" panose="02020603050405020304" pitchFamily="18" charset="0"/>
            </a:endParaRPr>
          </a:p>
        </p:txBody>
      </p:sp>
      <p:sp>
        <p:nvSpPr>
          <p:cNvPr id="14" name="TextBox 13">
            <a:extLst>
              <a:ext uri="{FF2B5EF4-FFF2-40B4-BE49-F238E27FC236}">
                <a16:creationId xmlns:a16="http://schemas.microsoft.com/office/drawing/2014/main" id="{D55ADE35-C35B-07C1-F5AA-C33B3DDB802E}"/>
              </a:ext>
            </a:extLst>
          </p:cNvPr>
          <p:cNvSpPr txBox="1"/>
          <p:nvPr/>
        </p:nvSpPr>
        <p:spPr>
          <a:xfrm>
            <a:off x="1905000" y="1676400"/>
            <a:ext cx="9906000" cy="3908762"/>
          </a:xfrm>
          <a:prstGeom prst="rect">
            <a:avLst/>
          </a:prstGeom>
          <a:noFill/>
        </p:spPr>
        <p:txBody>
          <a:bodyPr wrap="square" rtlCol="0">
            <a:spAutoFit/>
          </a:bodyPr>
          <a:lstStyle/>
          <a:p>
            <a:pPr lvl="1"/>
            <a:r>
              <a:rPr lang="en-US" sz="2400" dirty="0"/>
              <a:t> </a:t>
            </a:r>
            <a:r>
              <a:rPr lang="en-US" sz="3200" i="1" dirty="0">
                <a:solidFill>
                  <a:srgbClr val="CC0099"/>
                </a:solidFill>
                <a:latin typeface="Times New Roman" panose="02020603050405020304" pitchFamily="18" charset="0"/>
                <a:cs typeface="Times New Roman" panose="02020603050405020304" pitchFamily="18" charset="0"/>
              </a:rPr>
              <a:t>NAME</a:t>
            </a:r>
            <a:r>
              <a:rPr lang="en-US" sz="3200" i="1" dirty="0">
                <a:latin typeface="Times New Roman" panose="02020603050405020304" pitchFamily="18" charset="0"/>
                <a:cs typeface="Times New Roman" panose="02020603050405020304" pitchFamily="18" charset="0"/>
              </a:rPr>
              <a:t> </a:t>
            </a:r>
            <a:r>
              <a:rPr lang="en-US" sz="3200" i="1" dirty="0">
                <a:solidFill>
                  <a:srgbClr val="CC0099"/>
                </a:solidFill>
                <a:latin typeface="Times New Roman" panose="02020603050405020304" pitchFamily="18" charset="0"/>
                <a:cs typeface="Times New Roman" panose="02020603050405020304" pitchFamily="18" charset="0"/>
              </a:rPr>
              <a:t>:</a:t>
            </a:r>
            <a:r>
              <a:rPr lang="en-US" sz="3200" i="1" dirty="0">
                <a:latin typeface="Times New Roman" panose="02020603050405020304" pitchFamily="18" charset="0"/>
                <a:cs typeface="Times New Roman" panose="02020603050405020304" pitchFamily="18" charset="0"/>
              </a:rPr>
              <a:t> </a:t>
            </a:r>
            <a:r>
              <a:rPr lang="en-US" sz="3200" i="1" dirty="0">
                <a:solidFill>
                  <a:schemeClr val="bg1"/>
                </a:solidFill>
                <a:latin typeface="Times New Roman" panose="02020603050405020304" pitchFamily="18" charset="0"/>
                <a:cs typeface="Times New Roman" panose="02020603050405020304" pitchFamily="18" charset="0"/>
              </a:rPr>
              <a:t>SANTHYA.S</a:t>
            </a:r>
            <a:r>
              <a:rPr lang="en-US" sz="3200" i="1" dirty="0">
                <a:latin typeface="Times New Roman" panose="02020603050405020304" pitchFamily="18" charset="0"/>
                <a:cs typeface="Times New Roman" panose="02020603050405020304" pitchFamily="18" charset="0"/>
              </a:rPr>
              <a:t>  </a:t>
            </a:r>
          </a:p>
          <a:p>
            <a:pPr lvl="1"/>
            <a:r>
              <a:rPr lang="en-US" sz="3200" i="1" dirty="0">
                <a:solidFill>
                  <a:srgbClr val="CC0099"/>
                </a:solidFill>
                <a:latin typeface="Times New Roman" panose="02020603050405020304" pitchFamily="18" charset="0"/>
                <a:cs typeface="Times New Roman" panose="02020603050405020304" pitchFamily="18" charset="0"/>
              </a:rPr>
              <a:t>REGISTER</a:t>
            </a:r>
            <a:r>
              <a:rPr lang="en-US" sz="3200" i="1" dirty="0">
                <a:latin typeface="Times New Roman" panose="02020603050405020304" pitchFamily="18" charset="0"/>
                <a:cs typeface="Times New Roman" panose="02020603050405020304" pitchFamily="18" charset="0"/>
              </a:rPr>
              <a:t> </a:t>
            </a:r>
            <a:r>
              <a:rPr lang="en-US" sz="3200" i="1" dirty="0">
                <a:solidFill>
                  <a:srgbClr val="CC0099"/>
                </a:solidFill>
                <a:latin typeface="Times New Roman" panose="02020603050405020304" pitchFamily="18" charset="0"/>
                <a:cs typeface="Times New Roman" panose="02020603050405020304" pitchFamily="18" charset="0"/>
              </a:rPr>
              <a:t>NO</a:t>
            </a:r>
            <a:r>
              <a:rPr lang="en-US" sz="3200" i="1" dirty="0">
                <a:latin typeface="Times New Roman" panose="02020603050405020304" pitchFamily="18" charset="0"/>
                <a:cs typeface="Times New Roman" panose="02020603050405020304" pitchFamily="18" charset="0"/>
              </a:rPr>
              <a:t> </a:t>
            </a:r>
            <a:r>
              <a:rPr lang="en-US" sz="3200" i="1" dirty="0">
                <a:solidFill>
                  <a:srgbClr val="CC0099"/>
                </a:solidFill>
                <a:latin typeface="Times New Roman" panose="02020603050405020304" pitchFamily="18" charset="0"/>
                <a:cs typeface="Times New Roman" panose="02020603050405020304" pitchFamily="18" charset="0"/>
              </a:rPr>
              <a:t>:</a:t>
            </a:r>
            <a:r>
              <a:rPr lang="en-US" sz="3200" i="1" dirty="0">
                <a:latin typeface="Times New Roman" panose="02020603050405020304" pitchFamily="18" charset="0"/>
                <a:cs typeface="Times New Roman" panose="02020603050405020304" pitchFamily="18" charset="0"/>
              </a:rPr>
              <a:t> </a:t>
            </a:r>
            <a:r>
              <a:rPr lang="en-US" sz="3200" i="1" dirty="0">
                <a:solidFill>
                  <a:schemeClr val="bg1"/>
                </a:solidFill>
                <a:latin typeface="Times New Roman" panose="02020603050405020304" pitchFamily="18" charset="0"/>
                <a:cs typeface="Times New Roman" panose="02020603050405020304" pitchFamily="18" charset="0"/>
              </a:rPr>
              <a:t>122201017\</a:t>
            </a:r>
          </a:p>
          <a:p>
            <a:pPr lvl="1"/>
            <a:r>
              <a:rPr lang="en-US" sz="3200" i="1" dirty="0">
                <a:solidFill>
                  <a:schemeClr val="bg1"/>
                </a:solidFill>
                <a:latin typeface="Times New Roman" panose="02020603050405020304" pitchFamily="18" charset="0"/>
                <a:cs typeface="Times New Roman" panose="02020603050405020304" pitchFamily="18" charset="0"/>
              </a:rPr>
              <a:t>asunm219unm219ncas2225ay1129</a:t>
            </a:r>
          </a:p>
          <a:p>
            <a:pPr lvl="1"/>
            <a:r>
              <a:rPr lang="en-US" sz="3200" i="1" dirty="0">
                <a:solidFill>
                  <a:srgbClr val="CC0099"/>
                </a:solidFill>
                <a:latin typeface="Times New Roman" panose="02020603050405020304" pitchFamily="18" charset="0"/>
                <a:cs typeface="Times New Roman" panose="02020603050405020304" pitchFamily="18" charset="0"/>
              </a:rPr>
              <a:t>DEPARTMENT</a:t>
            </a:r>
            <a:r>
              <a:rPr lang="en-US" sz="3200" i="1" dirty="0">
                <a:solidFill>
                  <a:schemeClr val="bg1"/>
                </a:solidFill>
                <a:latin typeface="Times New Roman" panose="02020603050405020304" pitchFamily="18" charset="0"/>
                <a:cs typeface="Times New Roman" panose="02020603050405020304" pitchFamily="18" charset="0"/>
              </a:rPr>
              <a:t> </a:t>
            </a:r>
            <a:r>
              <a:rPr lang="en-US" sz="3200" i="1" dirty="0">
                <a:solidFill>
                  <a:srgbClr val="CC0099"/>
                </a:solidFill>
                <a:latin typeface="Times New Roman" panose="02020603050405020304" pitchFamily="18" charset="0"/>
                <a:cs typeface="Times New Roman" panose="02020603050405020304" pitchFamily="18" charset="0"/>
              </a:rPr>
              <a:t>:</a:t>
            </a:r>
            <a:r>
              <a:rPr lang="en-US" sz="3200" i="1" dirty="0">
                <a:solidFill>
                  <a:schemeClr val="bg1"/>
                </a:solidFill>
                <a:latin typeface="Times New Roman" panose="02020603050405020304" pitchFamily="18" charset="0"/>
                <a:cs typeface="Times New Roman" panose="02020603050405020304" pitchFamily="18" charset="0"/>
              </a:rPr>
              <a:t> B.COM (CORPORATE SECRETARYSHIP)</a:t>
            </a:r>
          </a:p>
          <a:p>
            <a:pPr lvl="1"/>
            <a:r>
              <a:rPr lang="en-US" sz="3200" i="1" dirty="0">
                <a:solidFill>
                  <a:srgbClr val="CC0099"/>
                </a:solidFill>
                <a:latin typeface="Times New Roman" panose="02020603050405020304" pitchFamily="18" charset="0"/>
                <a:cs typeface="Times New Roman" panose="02020603050405020304" pitchFamily="18" charset="0"/>
              </a:rPr>
              <a:t>COLLEGE</a:t>
            </a:r>
            <a:r>
              <a:rPr lang="en-US" sz="3200" i="1" dirty="0">
                <a:solidFill>
                  <a:schemeClr val="bg1"/>
                </a:solidFill>
                <a:latin typeface="Times New Roman" panose="02020603050405020304" pitchFamily="18" charset="0"/>
                <a:cs typeface="Times New Roman" panose="02020603050405020304" pitchFamily="18" charset="0"/>
              </a:rPr>
              <a:t> </a:t>
            </a:r>
            <a:r>
              <a:rPr lang="en-US" sz="3200" i="1" dirty="0">
                <a:solidFill>
                  <a:srgbClr val="CC0099"/>
                </a:solidFill>
                <a:latin typeface="Times New Roman" panose="02020603050405020304" pitchFamily="18" charset="0"/>
                <a:cs typeface="Times New Roman" panose="02020603050405020304" pitchFamily="18" charset="0"/>
              </a:rPr>
              <a:t>:</a:t>
            </a:r>
            <a:r>
              <a:rPr lang="en-US" sz="3200" i="1" dirty="0">
                <a:solidFill>
                  <a:schemeClr val="bg1"/>
                </a:solidFill>
                <a:latin typeface="Times New Roman" panose="02020603050405020304" pitchFamily="18" charset="0"/>
                <a:cs typeface="Times New Roman" panose="02020603050405020304" pitchFamily="18" charset="0"/>
              </a:rPr>
              <a:t> NAZARETH COLLEGE</a:t>
            </a:r>
            <a:r>
              <a:rPr lang="en-US" sz="3200" i="1" dirty="0">
                <a:latin typeface="Times New Roman" panose="02020603050405020304" pitchFamily="18" charset="0"/>
                <a:cs typeface="Times New Roman" panose="02020603050405020304" pitchFamily="18" charset="0"/>
              </a:rPr>
              <a:t> </a:t>
            </a:r>
            <a:r>
              <a:rPr lang="en-US" sz="3200" i="1" dirty="0">
                <a:solidFill>
                  <a:schemeClr val="bg1"/>
                </a:solidFill>
                <a:latin typeface="Times New Roman" panose="02020603050405020304" pitchFamily="18" charset="0"/>
                <a:cs typeface="Times New Roman" panose="02020603050405020304" pitchFamily="18" charset="0"/>
              </a:rPr>
              <a:t>OF</a:t>
            </a:r>
            <a:r>
              <a:rPr lang="en-US" sz="3200" i="1" dirty="0">
                <a:latin typeface="Times New Roman" panose="02020603050405020304" pitchFamily="18" charset="0"/>
                <a:cs typeface="Times New Roman" panose="02020603050405020304" pitchFamily="18" charset="0"/>
              </a:rPr>
              <a:t> </a:t>
            </a:r>
            <a:r>
              <a:rPr lang="en-US" sz="3200" i="1" dirty="0">
                <a:solidFill>
                  <a:schemeClr val="bg1"/>
                </a:solidFill>
                <a:latin typeface="Times New Roman" panose="02020603050405020304" pitchFamily="18" charset="0"/>
                <a:cs typeface="Times New Roman" panose="02020603050405020304" pitchFamily="18" charset="0"/>
              </a:rPr>
              <a:t>ARTS</a:t>
            </a:r>
            <a:r>
              <a:rPr lang="en-US" sz="3200" i="1" dirty="0">
                <a:latin typeface="Times New Roman" panose="02020603050405020304" pitchFamily="18" charset="0"/>
                <a:cs typeface="Times New Roman" panose="02020603050405020304" pitchFamily="18" charset="0"/>
              </a:rPr>
              <a:t> </a:t>
            </a:r>
            <a:r>
              <a:rPr lang="en-US" sz="3200" i="1" dirty="0">
                <a:solidFill>
                  <a:schemeClr val="bg1"/>
                </a:solidFill>
                <a:latin typeface="Times New Roman" panose="02020603050405020304" pitchFamily="18" charset="0"/>
                <a:cs typeface="Times New Roman" panose="02020603050405020304" pitchFamily="18" charset="0"/>
              </a:rPr>
              <a:t>AND</a:t>
            </a:r>
            <a:r>
              <a:rPr lang="en-US" sz="3200" i="1" dirty="0">
                <a:latin typeface="Times New Roman" panose="02020603050405020304" pitchFamily="18" charset="0"/>
                <a:cs typeface="Times New Roman" panose="02020603050405020304" pitchFamily="18" charset="0"/>
              </a:rPr>
              <a:t> </a:t>
            </a:r>
            <a:r>
              <a:rPr lang="en-US" sz="3200" i="1" dirty="0">
                <a:solidFill>
                  <a:schemeClr val="bg1"/>
                </a:solidFill>
                <a:latin typeface="Times New Roman" panose="02020603050405020304" pitchFamily="18" charset="0"/>
                <a:cs typeface="Times New Roman" panose="02020603050405020304" pitchFamily="18" charset="0"/>
              </a:rPr>
              <a:t>SCIENCE</a:t>
            </a:r>
          </a:p>
          <a:p>
            <a:pPr algn="ct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219200" y="152400"/>
            <a:ext cx="4654868" cy="752129"/>
          </a:xfrm>
          <a:prstGeom prst="rect">
            <a:avLst/>
          </a:prstGeom>
        </p:spPr>
        <p:txBody>
          <a:bodyPr vert="horz" wrap="square" lIns="0" tIns="13335" rIns="0" bIns="0" rtlCol="0">
            <a:spAutoFit/>
          </a:bodyPr>
          <a:lstStyle/>
          <a:p>
            <a:pPr marL="12700">
              <a:lnSpc>
                <a:spcPct val="100000"/>
              </a:lnSpc>
              <a:spcBef>
                <a:spcPts val="105"/>
              </a:spcBef>
            </a:pPr>
            <a:r>
              <a:rPr sz="4800" dirty="0">
                <a:solidFill>
                  <a:schemeClr val="accent4"/>
                </a:solidFill>
                <a:latin typeface="Algerian" panose="04020705040A02060702" pitchFamily="82" charset="0"/>
              </a:rPr>
              <a:t>R</a:t>
            </a:r>
            <a:r>
              <a:rPr sz="4800" spc="-40" dirty="0">
                <a:solidFill>
                  <a:schemeClr val="accent4"/>
                </a:solidFill>
                <a:latin typeface="Algerian" panose="04020705040A02060702" pitchFamily="82" charset="0"/>
              </a:rPr>
              <a:t>E</a:t>
            </a:r>
            <a:r>
              <a:rPr sz="4800" spc="15" dirty="0">
                <a:solidFill>
                  <a:schemeClr val="accent4"/>
                </a:solidFill>
                <a:latin typeface="Algerian" panose="04020705040A02060702" pitchFamily="82" charset="0"/>
              </a:rPr>
              <a:t>S</a:t>
            </a:r>
            <a:r>
              <a:rPr sz="4800" spc="-30" dirty="0">
                <a:solidFill>
                  <a:schemeClr val="accent4"/>
                </a:solidFill>
                <a:latin typeface="Algerian" panose="04020705040A02060702" pitchFamily="82" charset="0"/>
              </a:rPr>
              <a:t>U</a:t>
            </a:r>
            <a:r>
              <a:rPr sz="4800" spc="-405" dirty="0">
                <a:solidFill>
                  <a:schemeClr val="accent4"/>
                </a:solidFill>
                <a:latin typeface="Algerian" panose="04020705040A02060702" pitchFamily="82" charset="0"/>
              </a:rPr>
              <a:t>L</a:t>
            </a:r>
            <a:r>
              <a:rPr sz="4800" dirty="0">
                <a:solidFill>
                  <a:schemeClr val="accent4"/>
                </a:solidFill>
                <a:latin typeface="Algerian" panose="04020705040A02060702" pitchFamily="82"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graphicFrame>
        <p:nvGraphicFramePr>
          <p:cNvPr id="5" name="Chart 4"/>
          <p:cNvGraphicFramePr/>
          <p:nvPr/>
        </p:nvGraphicFramePr>
        <p:xfrm>
          <a:off x="3071927" y="1295400"/>
          <a:ext cx="4924425" cy="4495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nvGraphicFramePr>
        <p:xfrm>
          <a:off x="1643350" y="797805"/>
          <a:ext cx="7381875" cy="4876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45135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143001" y="0"/>
            <a:ext cx="9905998" cy="1478570"/>
          </a:xfrm>
        </p:spPr>
        <p:txBody>
          <a:bodyPr>
            <a:normAutofit/>
          </a:bodyPr>
          <a:lstStyle/>
          <a:p>
            <a:r>
              <a:rPr lang="en-US" sz="4800" dirty="0">
                <a:solidFill>
                  <a:srgbClr val="FFC000"/>
                </a:solidFill>
                <a:latin typeface="Algerian" panose="04020705040A02060702" pitchFamily="82" charset="0"/>
                <a:cs typeface="Times New Roman" panose="02020603050405020304" pitchFamily="18" charset="0"/>
              </a:rPr>
              <a:t>conclusion</a:t>
            </a:r>
            <a:endParaRPr lang="en-IN" sz="4800" dirty="0">
              <a:solidFill>
                <a:srgbClr val="FFC000"/>
              </a:solidFill>
              <a:latin typeface="Algerian" panose="04020705040A02060702" pitchFamily="82" charset="0"/>
              <a:cs typeface="Times New Roman" panose="02020603050405020304" pitchFamily="18" charset="0"/>
            </a:endParaRPr>
          </a:p>
        </p:txBody>
      </p:sp>
      <p:sp>
        <p:nvSpPr>
          <p:cNvPr id="3" name="Rectangle 2">
            <a:extLst>
              <a:ext uri="{FF2B5EF4-FFF2-40B4-BE49-F238E27FC236}">
                <a16:creationId xmlns:a16="http://schemas.microsoft.com/office/drawing/2014/main" id="{AAD9FB9E-680C-4508-8A70-0874CD49E8E4}"/>
              </a:ext>
            </a:extLst>
          </p:cNvPr>
          <p:cNvSpPr/>
          <p:nvPr/>
        </p:nvSpPr>
        <p:spPr>
          <a:xfrm>
            <a:off x="1143000" y="1295400"/>
            <a:ext cx="8000999" cy="5078313"/>
          </a:xfrm>
          <a:prstGeom prst="rect">
            <a:avLst/>
          </a:prstGeom>
        </p:spPr>
        <p:txBody>
          <a:bodyPr wrap="square">
            <a:spAutoFit/>
          </a:bodyPr>
          <a:lstStyle/>
          <a:p>
            <a:pPr marL="342900" indent="-342900"/>
            <a:r>
              <a:rPr lang="en-US" dirty="0">
                <a:solidFill>
                  <a:schemeClr val="bg1"/>
                </a:solidFill>
              </a:rPr>
              <a:t>appears to show an analysis of employee performance across different </a:t>
            </a:r>
            <a:r>
              <a:rPr lang="en-US" dirty="0" err="1">
                <a:solidFill>
                  <a:schemeClr val="bg1"/>
                </a:solidFill>
              </a:rPr>
              <a:t>cThe</a:t>
            </a:r>
            <a:r>
              <a:rPr lang="en-US" dirty="0">
                <a:solidFill>
                  <a:schemeClr val="bg1"/>
                </a:solidFill>
              </a:rPr>
              <a:t> spreadsheet </a:t>
            </a:r>
            <a:r>
              <a:rPr lang="en-US" dirty="0" err="1">
                <a:solidFill>
                  <a:schemeClr val="bg1"/>
                </a:solidFill>
              </a:rPr>
              <a:t>ategories</a:t>
            </a:r>
            <a:r>
              <a:rPr lang="en-US" dirty="0">
                <a:solidFill>
                  <a:schemeClr val="bg1"/>
                </a:solidFill>
              </a:rPr>
              <a:t> or departments (BPC, CDDR, EW, MSC, etc.). It contains:</a:t>
            </a:r>
          </a:p>
          <a:p>
            <a:pPr marL="342900" indent="-342900">
              <a:buAutoNum type="arabicPeriod"/>
            </a:pPr>
            <a:r>
              <a:rPr lang="en-US" dirty="0">
                <a:solidFill>
                  <a:schemeClr val="bg1"/>
                </a:solidFill>
              </a:rPr>
              <a:t>*Data Table*: A count of first names grouped by category and distributed over different performance metrics (labeled as #1, #2, #3, #4, and #5)</a:t>
            </a:r>
          </a:p>
          <a:p>
            <a:pPr marL="342900" indent="-342900">
              <a:buAutoNum type="arabicPeriod"/>
            </a:pPr>
            <a:r>
              <a:rPr lang="en-US" dirty="0">
                <a:solidFill>
                  <a:schemeClr val="bg1"/>
                </a:solidFill>
              </a:rPr>
              <a:t> *Bar Chart*: This graph visually represents the distribution of performance scores across the categories. The green bars (#5) are the highest, indicating a strong performance presence across all categories, while other metrics (#1, #2, etc.) are comparatively lower.</a:t>
            </a:r>
          </a:p>
          <a:p>
            <a:pPr marL="342900" indent="-342900">
              <a:buAutoNum type="arabicPeriod"/>
            </a:pPr>
            <a:r>
              <a:rPr lang="en-US" dirty="0">
                <a:solidFill>
                  <a:schemeClr val="bg1"/>
                </a:solidFill>
              </a:rPr>
              <a:t> *Pie Chart*: This chart shows the percentage share of each department in the overall performance. From the colors and distribution, we can infer a near-even contribution from each department, though some have slightly higher shares (MSC, NEL, PYZ).</a:t>
            </a:r>
          </a:p>
          <a:p>
            <a:pPr marL="342900" indent="-342900">
              <a:buAutoNum type="arabicPeriod"/>
            </a:pPr>
            <a:r>
              <a:rPr lang="en-US" dirty="0">
                <a:solidFill>
                  <a:schemeClr val="bg1"/>
                </a:solidFill>
              </a:rPr>
              <a:t>Key Conclusions:- *Performance Distribution*: The majority of employees perform at a high level (#5), as indicated by the green bars in the bar chart.- </a:t>
            </a:r>
          </a:p>
          <a:p>
            <a:pPr marL="342900" indent="-342900">
              <a:buAutoNum type="arabicPeriod"/>
            </a:pPr>
            <a:r>
              <a:rPr lang="en-US" dirty="0">
                <a:solidFill>
                  <a:schemeClr val="bg1"/>
                </a:solidFill>
              </a:rPr>
              <a:t>Department Contributions*: Departments like MSC, NEL, and PYZ have slightly higher contributions compared to others, while smaller departments like SVG and TNS have lower shares in performance, as represented in the pie chart.-</a:t>
            </a:r>
          </a:p>
          <a:p>
            <a:pPr marL="342900" indent="-342900"/>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2438400" y="1981200"/>
            <a:ext cx="7642225" cy="2232662"/>
          </a:xfrm>
          <a:prstGeom prst="rect">
            <a:avLst/>
          </a:prstGeom>
        </p:spPr>
        <p:txBody>
          <a:bodyPr vert="horz" wrap="square" lIns="0" tIns="16510" rIns="0" bIns="0" rtlCol="0">
            <a:spAutoFit/>
          </a:bodyPr>
          <a:lstStyle/>
          <a:p>
            <a:pPr marL="12700">
              <a:lnSpc>
                <a:spcPct val="100000"/>
              </a:lnSpc>
              <a:spcBef>
                <a:spcPts val="130"/>
              </a:spcBef>
            </a:pPr>
            <a:r>
              <a:rPr lang="en-US" sz="4800" b="1" dirty="0">
                <a:solidFill>
                  <a:srgbClr val="CC9900"/>
                </a:solidFill>
                <a:latin typeface="Algerian" panose="04020705040A02060702" pitchFamily="82" charset="0"/>
                <a:cs typeface="Times New Roman" panose="02020603050405020304" pitchFamily="18" charset="0"/>
              </a:rPr>
              <a:t>Employee Performance Analysis using Excel</a:t>
            </a:r>
            <a:br>
              <a:rPr lang="en-IN" sz="4800" dirty="0">
                <a:solidFill>
                  <a:srgbClr val="CC9900"/>
                </a:solidFill>
                <a:latin typeface="Algerian" panose="04020705040A02060702" pitchFamily="82" charset="0"/>
                <a:cs typeface="Times New Roman" panose="02020603050405020304" pitchFamily="18" charset="0"/>
              </a:rPr>
            </a:br>
            <a:endParaRPr sz="4800" dirty="0">
              <a:solidFill>
                <a:srgbClr val="CC9900"/>
              </a:solidFill>
            </a:endParaRPr>
          </a:p>
        </p:txBody>
      </p:sp>
      <p:sp>
        <p:nvSpPr>
          <p:cNvPr id="22" name="object 22"/>
          <p:cNvSpPr txBox="1">
            <a:spLocks noGrp="1"/>
          </p:cNvSpPr>
          <p:nvPr>
            <p:ph type="sldNum" sz="quarter" idx="12"/>
          </p:nvPr>
        </p:nvSpPr>
        <p:spPr>
          <a:xfrm>
            <a:off x="10972800" y="6188551"/>
            <a:ext cx="609600" cy="168636"/>
          </a:xfrm>
          <a:prstGeom prst="rect">
            <a:avLst/>
          </a:prstGeom>
        </p:spPr>
        <p:txBody>
          <a:bodyPr vert="horz" wrap="square" lIns="0" tIns="6985" rIns="0" bIns="0" rtlCol="0">
            <a:spAutoFit/>
          </a:bodyPr>
          <a:lstStyle/>
          <a:p>
            <a:pPr marL="38100">
              <a:lnSpc>
                <a:spcPct val="100000"/>
              </a:lnSpc>
              <a:spcBef>
                <a:spcPts val="55"/>
              </a:spcBef>
            </a:pPr>
            <a:r>
              <a:rPr lang="en-US" spc="10" dirty="0"/>
              <a:t>2</a:t>
            </a:r>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grpSp>
        <p:nvGrpSpPr>
          <p:cNvPr id="18" name="object 18"/>
          <p:cNvGrpSpPr/>
          <p:nvPr/>
        </p:nvGrpSpPr>
        <p:grpSpPr>
          <a:xfrm>
            <a:off x="214313" y="3656067"/>
            <a:ext cx="4052887"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609600" y="381000"/>
            <a:ext cx="3009900" cy="629018"/>
          </a:xfrm>
          <a:prstGeom prst="rect">
            <a:avLst/>
          </a:prstGeom>
        </p:spPr>
        <p:txBody>
          <a:bodyPr vert="horz" wrap="square" lIns="0" tIns="13335" rIns="0" bIns="0" rtlCol="0">
            <a:spAutoFit/>
          </a:bodyPr>
          <a:lstStyle/>
          <a:p>
            <a:pPr marL="12700">
              <a:lnSpc>
                <a:spcPct val="100000"/>
              </a:lnSpc>
              <a:spcBef>
                <a:spcPts val="105"/>
              </a:spcBef>
            </a:pPr>
            <a:r>
              <a:rPr sz="4000" b="1" spc="25" dirty="0">
                <a:solidFill>
                  <a:srgbClr val="A50021"/>
                </a:solidFill>
                <a:latin typeface="Algerian" panose="04020705040A02060702" pitchFamily="82" charset="0"/>
              </a:rPr>
              <a:t>A</a:t>
            </a:r>
            <a:r>
              <a:rPr sz="4000" b="1" spc="-5" dirty="0">
                <a:solidFill>
                  <a:srgbClr val="A50021"/>
                </a:solidFill>
                <a:latin typeface="Algerian" panose="04020705040A02060702" pitchFamily="82" charset="0"/>
              </a:rPr>
              <a:t>G</a:t>
            </a:r>
            <a:r>
              <a:rPr sz="4000" b="1" spc="-35" dirty="0">
                <a:solidFill>
                  <a:srgbClr val="A50021"/>
                </a:solidFill>
                <a:latin typeface="Algerian" panose="04020705040A02060702" pitchFamily="82" charset="0"/>
              </a:rPr>
              <a:t>E</a:t>
            </a:r>
            <a:r>
              <a:rPr sz="4000" b="1" spc="15" dirty="0">
                <a:solidFill>
                  <a:srgbClr val="A50021"/>
                </a:solidFill>
                <a:latin typeface="Algerian" panose="04020705040A02060702" pitchFamily="82" charset="0"/>
              </a:rPr>
              <a:t>N</a:t>
            </a:r>
            <a:r>
              <a:rPr sz="4000" b="1" dirty="0">
                <a:solidFill>
                  <a:srgbClr val="A50021"/>
                </a:solidFill>
                <a:latin typeface="Algerian" panose="04020705040A02060702" pitchFamily="82" charset="0"/>
              </a:rPr>
              <a:t>DA</a:t>
            </a:r>
          </a:p>
        </p:txBody>
      </p:sp>
      <p:sp>
        <p:nvSpPr>
          <p:cNvPr id="22" name="object 22"/>
          <p:cNvSpPr txBox="1">
            <a:spLocks noGrp="1"/>
          </p:cNvSpPr>
          <p:nvPr>
            <p:ph type="sldNum" sz="quarter" idx="12"/>
          </p:nvPr>
        </p:nvSpPr>
        <p:spPr>
          <a:xfrm>
            <a:off x="10656289" y="6000659"/>
            <a:ext cx="709549" cy="16863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3844952" y="533380"/>
            <a:ext cx="5029200" cy="5940088"/>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v"/>
            </a:pPr>
            <a:r>
              <a:rPr lang="en-US" sz="3600" b="0" i="0" dirty="0">
                <a:solidFill>
                  <a:schemeClr val="bg1"/>
                </a:solidFill>
                <a:effectLst/>
                <a:latin typeface="Times New Roman" panose="02020603050405020304" pitchFamily="18" charset="0"/>
                <a:cs typeface="Times New Roman" panose="02020603050405020304" pitchFamily="18" charset="0"/>
              </a:rPr>
              <a:t>Problem</a:t>
            </a:r>
            <a:r>
              <a:rPr lang="en-US" sz="3600" b="0" i="0" dirty="0">
                <a:solidFill>
                  <a:srgbClr val="0D0D0D"/>
                </a:solidFill>
                <a:effectLst/>
                <a:latin typeface="Times New Roman" panose="02020603050405020304" pitchFamily="18" charset="0"/>
                <a:cs typeface="Times New Roman" panose="02020603050405020304" pitchFamily="18" charset="0"/>
              </a:rPr>
              <a:t> </a:t>
            </a:r>
            <a:r>
              <a:rPr lang="en-US" sz="3600" b="0" i="0" dirty="0">
                <a:solidFill>
                  <a:schemeClr val="bg1"/>
                </a:solidFill>
                <a:effectLst/>
                <a:latin typeface="Times New Roman" panose="02020603050405020304" pitchFamily="18" charset="0"/>
                <a:cs typeface="Times New Roman" panose="02020603050405020304" pitchFamily="18" charset="0"/>
              </a:rPr>
              <a:t>Statement</a:t>
            </a:r>
          </a:p>
          <a:p>
            <a:pPr marL="457200" indent="-457200" algn="l">
              <a:buFont typeface="Wingdings" panose="05000000000000000000" pitchFamily="2" charset="2"/>
              <a:buChar char="v"/>
            </a:pPr>
            <a:r>
              <a:rPr lang="en-US" sz="3600" b="0" i="0" dirty="0">
                <a:solidFill>
                  <a:schemeClr val="bg1"/>
                </a:solidFill>
                <a:effectLst/>
                <a:latin typeface="Times New Roman" panose="02020603050405020304" pitchFamily="18" charset="0"/>
                <a:cs typeface="Times New Roman" panose="02020603050405020304" pitchFamily="18" charset="0"/>
              </a:rPr>
              <a:t>Project</a:t>
            </a:r>
            <a:r>
              <a:rPr lang="en-US" sz="3600" b="0" i="0" dirty="0">
                <a:solidFill>
                  <a:srgbClr val="0D0D0D"/>
                </a:solidFill>
                <a:effectLst/>
                <a:latin typeface="Times New Roman" panose="02020603050405020304" pitchFamily="18" charset="0"/>
                <a:cs typeface="Times New Roman" panose="02020603050405020304" pitchFamily="18" charset="0"/>
              </a:rPr>
              <a:t> </a:t>
            </a:r>
            <a:r>
              <a:rPr lang="en-US" sz="3600" b="0" i="0" dirty="0">
                <a:solidFill>
                  <a:schemeClr val="bg1"/>
                </a:solidFill>
                <a:effectLst/>
                <a:latin typeface="Times New Roman" panose="02020603050405020304" pitchFamily="18" charset="0"/>
                <a:cs typeface="Times New Roman" panose="02020603050405020304" pitchFamily="18" charset="0"/>
              </a:rPr>
              <a:t>Overview</a:t>
            </a:r>
          </a:p>
          <a:p>
            <a:pPr marL="457200" indent="-457200" algn="l">
              <a:buFont typeface="Wingdings" panose="05000000000000000000" pitchFamily="2" charset="2"/>
              <a:buChar char="v"/>
            </a:pPr>
            <a:r>
              <a:rPr lang="en-US" sz="3600" b="0" i="0" dirty="0">
                <a:solidFill>
                  <a:schemeClr val="bg1"/>
                </a:solidFill>
                <a:effectLst/>
                <a:latin typeface="Times New Roman" panose="02020603050405020304" pitchFamily="18" charset="0"/>
                <a:cs typeface="Times New Roman" panose="02020603050405020304" pitchFamily="18" charset="0"/>
              </a:rPr>
              <a:t>End</a:t>
            </a:r>
            <a:r>
              <a:rPr lang="en-US" sz="3600" b="0" i="0" dirty="0">
                <a:solidFill>
                  <a:srgbClr val="0D0D0D"/>
                </a:solidFill>
                <a:effectLst/>
                <a:latin typeface="Times New Roman" panose="02020603050405020304" pitchFamily="18" charset="0"/>
                <a:cs typeface="Times New Roman" panose="02020603050405020304" pitchFamily="18" charset="0"/>
              </a:rPr>
              <a:t> </a:t>
            </a:r>
            <a:r>
              <a:rPr lang="en-US" sz="3600" b="0" i="0" dirty="0">
                <a:solidFill>
                  <a:schemeClr val="bg1"/>
                </a:solidFill>
                <a:effectLst/>
                <a:latin typeface="Times New Roman" panose="02020603050405020304" pitchFamily="18" charset="0"/>
                <a:cs typeface="Times New Roman" panose="02020603050405020304" pitchFamily="18" charset="0"/>
              </a:rPr>
              <a:t>Users</a:t>
            </a:r>
          </a:p>
          <a:p>
            <a:pPr marL="457200" indent="-457200" algn="l">
              <a:buFont typeface="Wingdings" panose="05000000000000000000" pitchFamily="2" charset="2"/>
              <a:buChar char="v"/>
            </a:pPr>
            <a:r>
              <a:rPr lang="en-US" sz="3600" b="0" i="0" dirty="0">
                <a:solidFill>
                  <a:schemeClr val="bg1"/>
                </a:solidFill>
                <a:effectLst/>
                <a:latin typeface="Times New Roman" panose="02020603050405020304" pitchFamily="18" charset="0"/>
                <a:cs typeface="Times New Roman" panose="02020603050405020304" pitchFamily="18" charset="0"/>
              </a:rPr>
              <a:t>Our</a:t>
            </a:r>
            <a:r>
              <a:rPr lang="en-US" sz="3600" b="0" i="0" dirty="0">
                <a:solidFill>
                  <a:srgbClr val="0D0D0D"/>
                </a:solidFill>
                <a:effectLst/>
                <a:latin typeface="Times New Roman" panose="02020603050405020304" pitchFamily="18" charset="0"/>
                <a:cs typeface="Times New Roman" panose="02020603050405020304" pitchFamily="18" charset="0"/>
              </a:rPr>
              <a:t> </a:t>
            </a:r>
            <a:r>
              <a:rPr lang="en-US" sz="3600" b="0" i="0" dirty="0">
                <a:solidFill>
                  <a:schemeClr val="bg1"/>
                </a:solidFill>
                <a:effectLst/>
                <a:latin typeface="Times New Roman" panose="02020603050405020304" pitchFamily="18" charset="0"/>
                <a:cs typeface="Times New Roman" panose="02020603050405020304" pitchFamily="18" charset="0"/>
              </a:rPr>
              <a:t>Solution</a:t>
            </a:r>
            <a:r>
              <a:rPr lang="en-US" sz="3600" b="0" i="0" dirty="0">
                <a:solidFill>
                  <a:srgbClr val="0D0D0D"/>
                </a:solidFill>
                <a:effectLst/>
                <a:latin typeface="Times New Roman" panose="02020603050405020304" pitchFamily="18" charset="0"/>
                <a:cs typeface="Times New Roman" panose="02020603050405020304" pitchFamily="18" charset="0"/>
              </a:rPr>
              <a:t> </a:t>
            </a:r>
            <a:r>
              <a:rPr lang="en-US" sz="3600" dirty="0">
                <a:solidFill>
                  <a:srgbClr val="0D0D0D"/>
                </a:solidFill>
                <a:latin typeface="Times New Roman" panose="02020603050405020304" pitchFamily="18" charset="0"/>
                <a:cs typeface="Times New Roman" panose="02020603050405020304" pitchFamily="18" charset="0"/>
              </a:rPr>
              <a:t>&amp;  </a:t>
            </a:r>
            <a:r>
              <a:rPr lang="en-US" sz="3600" b="0" i="0" dirty="0">
                <a:solidFill>
                  <a:schemeClr val="bg1"/>
                </a:solidFill>
                <a:effectLst/>
                <a:latin typeface="Times New Roman" panose="02020603050405020304" pitchFamily="18" charset="0"/>
                <a:cs typeface="Times New Roman" panose="02020603050405020304" pitchFamily="18" charset="0"/>
              </a:rPr>
              <a:t>Proposition</a:t>
            </a:r>
          </a:p>
          <a:p>
            <a:pPr marL="457200" indent="-457200" algn="l">
              <a:buFont typeface="Wingdings" panose="05000000000000000000" pitchFamily="2" charset="2"/>
              <a:buChar char="v"/>
            </a:pPr>
            <a:r>
              <a:rPr lang="en-US" sz="3600" dirty="0">
                <a:solidFill>
                  <a:srgbClr val="0D0D0D"/>
                </a:solidFill>
                <a:latin typeface="Times New Roman" panose="02020603050405020304" pitchFamily="18" charset="0"/>
                <a:cs typeface="Times New Roman" panose="02020603050405020304" pitchFamily="18" charset="0"/>
              </a:rPr>
              <a:t>Dataset Description</a:t>
            </a:r>
            <a:endParaRPr lang="en-US" sz="36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v"/>
            </a:pPr>
            <a:r>
              <a:rPr lang="en-US" sz="3600" b="0" i="0" dirty="0">
                <a:solidFill>
                  <a:srgbClr val="0D0D0D"/>
                </a:solidFill>
                <a:effectLst/>
                <a:latin typeface="Times New Roman" panose="02020603050405020304" pitchFamily="18" charset="0"/>
                <a:cs typeface="Times New Roman" panose="02020603050405020304" pitchFamily="18" charset="0"/>
              </a:rPr>
              <a:t>Modelling Approach</a:t>
            </a:r>
          </a:p>
          <a:p>
            <a:pPr marL="457200" indent="-457200" algn="l">
              <a:buFont typeface="Wingdings" panose="05000000000000000000" pitchFamily="2" charset="2"/>
              <a:buChar char="v"/>
            </a:pPr>
            <a:r>
              <a:rPr lang="en-US" sz="3600" b="0" i="0" dirty="0">
                <a:solidFill>
                  <a:srgbClr val="0D0D0D"/>
                </a:solidFill>
                <a:effectLst/>
                <a:latin typeface="Times New Roman" panose="02020603050405020304" pitchFamily="18" charset="0"/>
                <a:cs typeface="Times New Roman" panose="02020603050405020304" pitchFamily="18" charset="0"/>
              </a:rPr>
              <a:t>Results &amp; </a:t>
            </a:r>
            <a:r>
              <a:rPr lang="en-US" sz="3600" dirty="0">
                <a:solidFill>
                  <a:srgbClr val="0D0D0D"/>
                </a:solidFill>
                <a:latin typeface="Times New Roman" panose="02020603050405020304" pitchFamily="18" charset="0"/>
                <a:cs typeface="Times New Roman" panose="02020603050405020304" pitchFamily="18" charset="0"/>
              </a:rPr>
              <a:t>Discussion</a:t>
            </a:r>
            <a:endParaRPr lang="en-US" sz="36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v"/>
            </a:pPr>
            <a:r>
              <a:rPr lang="en-US" sz="36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EFDF441-E25E-4260-9BC9-E723F9F10770}"/>
              </a:ext>
            </a:extLst>
          </p:cNvPr>
          <p:cNvSpPr>
            <a:spLocks noGrp="1"/>
          </p:cNvSpPr>
          <p:nvPr>
            <p:ph type="ctrTitle"/>
          </p:nvPr>
        </p:nvSpPr>
        <p:spPr>
          <a:xfrm>
            <a:off x="1981200" y="270399"/>
            <a:ext cx="8915399" cy="838201"/>
          </a:xfrm>
        </p:spPr>
        <p:txBody>
          <a:bodyPr/>
          <a:lstStyle/>
          <a:p>
            <a:r>
              <a:rPr lang="en-US" dirty="0">
                <a:solidFill>
                  <a:srgbClr val="CC0099"/>
                </a:solidFill>
                <a:latin typeface="Algerian" panose="04020705040A02060702" pitchFamily="82" charset="0"/>
              </a:rPr>
              <a:t>PROBLEM</a:t>
            </a:r>
            <a:r>
              <a:rPr lang="en-US" dirty="0">
                <a:latin typeface="Algerian" panose="04020705040A02060702" pitchFamily="82" charset="0"/>
              </a:rPr>
              <a:t> </a:t>
            </a:r>
            <a:r>
              <a:rPr lang="en-US" dirty="0">
                <a:solidFill>
                  <a:srgbClr val="CC0099"/>
                </a:solidFill>
                <a:latin typeface="Algerian" panose="04020705040A02060702" pitchFamily="82" charset="0"/>
              </a:rPr>
              <a:t>STATEMENT</a:t>
            </a:r>
            <a:endParaRPr lang="en-IN" dirty="0">
              <a:solidFill>
                <a:srgbClr val="CC0099"/>
              </a:solidFill>
              <a:latin typeface="Algerian" panose="04020705040A02060702" pitchFamily="82" charset="0"/>
            </a:endParaRPr>
          </a:p>
        </p:txBody>
      </p:sp>
      <p:sp>
        <p:nvSpPr>
          <p:cNvPr id="12" name="Subtitle 11">
            <a:extLst>
              <a:ext uri="{FF2B5EF4-FFF2-40B4-BE49-F238E27FC236}">
                <a16:creationId xmlns:a16="http://schemas.microsoft.com/office/drawing/2014/main" id="{B5629815-A126-407B-BA40-6D497AF9EB52}"/>
              </a:ext>
            </a:extLst>
          </p:cNvPr>
          <p:cNvSpPr>
            <a:spLocks noGrp="1"/>
          </p:cNvSpPr>
          <p:nvPr>
            <p:ph type="subTitle" idx="1"/>
          </p:nvPr>
        </p:nvSpPr>
        <p:spPr>
          <a:xfrm>
            <a:off x="1447800" y="1295400"/>
            <a:ext cx="8791575" cy="4987399"/>
          </a:xfrm>
        </p:spPr>
        <p:txBody>
          <a:bodyPr/>
          <a:lstStyle/>
          <a:p>
            <a:pPr marL="800100" lvl="1" indent="-342900" algn="just">
              <a:buFont typeface="Wingdings" panose="05000000000000000000" pitchFamily="2" charset="2"/>
              <a:buChar char="§"/>
            </a:pPr>
            <a:r>
              <a:rPr lang="en-US" sz="2400" dirty="0">
                <a:solidFill>
                  <a:schemeClr val="bg1"/>
                </a:solidFill>
                <a:latin typeface="Californian FB" panose="0207040306080B030204" pitchFamily="18" charset="0"/>
                <a:cs typeface="Times New Roman" panose="02020603050405020304" pitchFamily="18" charset="0"/>
              </a:rPr>
              <a:t>Employees from different departments may deal with varying types of problems, making it challenging to create a uniform evaluation metric.</a:t>
            </a:r>
          </a:p>
          <a:p>
            <a:pPr marL="800100" lvl="1" indent="-342900" algn="just">
              <a:buFont typeface="Wingdings" panose="05000000000000000000" pitchFamily="2" charset="2"/>
              <a:buChar char="§"/>
            </a:pPr>
            <a:r>
              <a:rPr lang="en-US" sz="2400" dirty="0">
                <a:solidFill>
                  <a:schemeClr val="bg1"/>
                </a:solidFill>
                <a:latin typeface="Californian FB" panose="0207040306080B030204" pitchFamily="18" charset="0"/>
              </a:rPr>
              <a:t>Presenting the data in a way that is easy to understand for stakeholders, such as managers and employees, can be difficult without proper visualization tools. </a:t>
            </a:r>
          </a:p>
          <a:p>
            <a:pPr marL="800100" lvl="1" indent="-342900" algn="just">
              <a:buFont typeface="Wingdings" panose="05000000000000000000" pitchFamily="2" charset="2"/>
              <a:buChar char="§"/>
            </a:pPr>
            <a:r>
              <a:rPr lang="en-US" sz="2400" dirty="0">
                <a:solidFill>
                  <a:schemeClr val="bg1"/>
                </a:solidFill>
                <a:latin typeface="Californian FB" panose="0207040306080B030204" pitchFamily="18" charset="0"/>
              </a:rPr>
              <a:t>Ensuring that data is updated regularly to provide a real-time snapshot of employee performance can be challenging with manual data entry.</a:t>
            </a:r>
          </a:p>
        </p:txBody>
      </p:sp>
      <p:sp>
        <p:nvSpPr>
          <p:cNvPr id="10" name="object 10"/>
          <p:cNvSpPr txBox="1">
            <a:spLocks noGrp="1"/>
          </p:cNvSpPr>
          <p:nvPr>
            <p:ph type="sldNum" sz="quarter" idx="12"/>
          </p:nvPr>
        </p:nvSpPr>
        <p:spPr>
          <a:xfrm>
            <a:off x="11353800" y="5832202"/>
            <a:ext cx="228600" cy="16863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990600" y="-3142"/>
            <a:ext cx="5263515" cy="75533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800" spc="5" dirty="0">
                <a:solidFill>
                  <a:schemeClr val="accent1">
                    <a:lumMod val="75000"/>
                  </a:schemeClr>
                </a:solidFill>
                <a:latin typeface="Algerian" panose="04020705040A02060702" pitchFamily="82" charset="0"/>
              </a:rPr>
              <a:t>PROJECT</a:t>
            </a:r>
            <a:r>
              <a:rPr lang="en-US" sz="4000" spc="5" dirty="0">
                <a:latin typeface="Algerian" panose="04020705040A02060702" pitchFamily="82" charset="0"/>
              </a:rPr>
              <a:t> </a:t>
            </a:r>
            <a:r>
              <a:rPr sz="4000" spc="-20" dirty="0">
                <a:solidFill>
                  <a:schemeClr val="accent1">
                    <a:lumMod val="75000"/>
                  </a:schemeClr>
                </a:solidFill>
                <a:latin typeface="Algerian" panose="04020705040A02060702" pitchFamily="82" charset="0"/>
              </a:rPr>
              <a:t>OVERVIEW</a:t>
            </a:r>
            <a:endParaRPr sz="4000" dirty="0">
              <a:solidFill>
                <a:schemeClr val="accent1">
                  <a:lumMod val="75000"/>
                </a:schemeClr>
              </a:solidFill>
              <a:latin typeface="Algerian" panose="04020705040A02060702" pitchFamily="82" charset="0"/>
            </a:endParaRPr>
          </a:p>
        </p:txBody>
      </p:sp>
      <p:sp>
        <p:nvSpPr>
          <p:cNvPr id="10" name="object 10"/>
          <p:cNvSpPr txBox="1">
            <a:spLocks noGrp="1"/>
          </p:cNvSpPr>
          <p:nvPr>
            <p:ph type="sldNum" sz="quarter" idx="12"/>
          </p:nvPr>
        </p:nvSpPr>
        <p:spPr>
          <a:xfrm>
            <a:off x="10744200" y="6172200"/>
            <a:ext cx="609600" cy="16863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38200" y="914400"/>
            <a:ext cx="9994179" cy="9325630"/>
          </a:xfrm>
          <a:prstGeom prst="rect">
            <a:avLst/>
          </a:prstGeom>
          <a:noFill/>
        </p:spPr>
        <p:txBody>
          <a:bodyPr wrap="square" rtlCol="0">
            <a:spAutoFit/>
          </a:bodyPr>
          <a:lstStyle/>
          <a:p>
            <a:r>
              <a:rPr lang="en-US" sz="2400" dirty="0">
                <a:solidFill>
                  <a:srgbClr val="0D0D0D"/>
                </a:solidFill>
                <a:latin typeface="Californian FB" panose="0207040306080B030204" pitchFamily="18" charset="0"/>
                <a:cs typeface="Times New Roman" panose="02020603050405020304" pitchFamily="18" charset="0"/>
              </a:rPr>
              <a:t>This project will involve collecting employee performance data, defining specific problem-solving metrics, analyzing the results using Excel formulas, and presenting the findings through clear visualizations. The focus is on the problem-solving aspect of employee performance but can be extended to other areas such as communication, teamwork, and leadership.</a:t>
            </a:r>
          </a:p>
          <a:p>
            <a:r>
              <a:rPr lang="en-US" sz="2400" dirty="0">
                <a:solidFill>
                  <a:srgbClr val="0D0D0D"/>
                </a:solidFill>
                <a:latin typeface="Californian FB" panose="0207040306080B030204" pitchFamily="18" charset="0"/>
                <a:cs typeface="Times New Roman" panose="02020603050405020304" pitchFamily="18" charset="0"/>
              </a:rPr>
              <a:t>            </a:t>
            </a:r>
          </a:p>
          <a:p>
            <a:r>
              <a:rPr lang="en-US" sz="2400" dirty="0">
                <a:solidFill>
                  <a:srgbClr val="0D0D0D"/>
                </a:solidFill>
                <a:latin typeface="Californian FB" panose="0207040306080B030204" pitchFamily="18" charset="0"/>
                <a:cs typeface="Times New Roman" panose="02020603050405020304" pitchFamily="18" charset="0"/>
              </a:rPr>
              <a:t>   Data Collection : Gather historical performance data for each employee from internal performance reviews, manager evaluations, and self assessments. Include quantitative and qualitative metrics, focusing on how each employee approaches, resolves, and innovates solutions to problems.</a:t>
            </a:r>
          </a:p>
          <a:p>
            <a:r>
              <a:rPr lang="en-US" sz="2400" dirty="0">
                <a:solidFill>
                  <a:srgbClr val="0D0D0D"/>
                </a:solidFill>
                <a:latin typeface="Californian FB" panose="0207040306080B030204" pitchFamily="18" charset="0"/>
                <a:cs typeface="Times New Roman" panose="02020603050405020304" pitchFamily="18" charset="0"/>
              </a:rPr>
              <a:t> </a:t>
            </a:r>
          </a:p>
          <a:p>
            <a:r>
              <a:rPr lang="en-US" sz="2400" dirty="0">
                <a:solidFill>
                  <a:srgbClr val="0D0D0D"/>
                </a:solidFill>
                <a:latin typeface="Californian FB" panose="0207040306080B030204" pitchFamily="18" charset="0"/>
                <a:cs typeface="Times New Roman" panose="02020603050405020304" pitchFamily="18" charset="0"/>
              </a:rPr>
              <a:t>Visualization : Use Excel charts (e.g., bar charts, pivot charts, line graphs) to create visual representations of employee performance. Highlight areas of strength and areas needing development.</a:t>
            </a:r>
          </a:p>
          <a:p>
            <a:endParaRPr lang="en-US" sz="2400" dirty="0">
              <a:solidFill>
                <a:srgbClr val="0D0D0D"/>
              </a:solidFill>
              <a:latin typeface="Californian FB" panose="0207040306080B0302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219200" y="231933"/>
            <a:ext cx="10744200" cy="755335"/>
          </a:xfrm>
          <a:prstGeom prst="rect">
            <a:avLst/>
          </a:prstGeom>
        </p:spPr>
        <p:txBody>
          <a:bodyPr vert="horz" wrap="square" lIns="0" tIns="16510" rIns="0" bIns="0" rtlCol="0">
            <a:spAutoFit/>
          </a:bodyPr>
          <a:lstStyle/>
          <a:p>
            <a:pPr marL="12700">
              <a:lnSpc>
                <a:spcPct val="100000"/>
              </a:lnSpc>
              <a:spcBef>
                <a:spcPts val="130"/>
              </a:spcBef>
            </a:pPr>
            <a:r>
              <a:rPr sz="4800" spc="25" dirty="0">
                <a:solidFill>
                  <a:schemeClr val="bg2"/>
                </a:solidFill>
                <a:latin typeface="Algerian" panose="04020705040A02060702" pitchFamily="82" charset="0"/>
              </a:rPr>
              <a:t>W</a:t>
            </a:r>
            <a:r>
              <a:rPr sz="4800" spc="-20" dirty="0">
                <a:solidFill>
                  <a:schemeClr val="bg2"/>
                </a:solidFill>
                <a:latin typeface="Algerian" panose="04020705040A02060702" pitchFamily="82" charset="0"/>
              </a:rPr>
              <a:t>H</a:t>
            </a:r>
            <a:r>
              <a:rPr sz="4800" spc="20" dirty="0">
                <a:solidFill>
                  <a:schemeClr val="bg2"/>
                </a:solidFill>
                <a:latin typeface="Algerian" panose="04020705040A02060702" pitchFamily="82" charset="0"/>
              </a:rPr>
              <a:t>O</a:t>
            </a:r>
            <a:r>
              <a:rPr sz="4800" spc="-235" dirty="0">
                <a:latin typeface="Algerian" panose="04020705040A02060702" pitchFamily="82" charset="0"/>
              </a:rPr>
              <a:t> </a:t>
            </a:r>
            <a:r>
              <a:rPr sz="4800" spc="-10" dirty="0">
                <a:solidFill>
                  <a:schemeClr val="bg2"/>
                </a:solidFill>
                <a:latin typeface="Algerian" panose="04020705040A02060702" pitchFamily="82" charset="0"/>
              </a:rPr>
              <a:t>AR</a:t>
            </a:r>
            <a:r>
              <a:rPr sz="4800" spc="15" dirty="0">
                <a:solidFill>
                  <a:schemeClr val="bg2"/>
                </a:solidFill>
                <a:latin typeface="Algerian" panose="04020705040A02060702" pitchFamily="82" charset="0"/>
              </a:rPr>
              <a:t>E</a:t>
            </a:r>
            <a:r>
              <a:rPr sz="4800" spc="-35" dirty="0">
                <a:latin typeface="Algerian" panose="04020705040A02060702" pitchFamily="82" charset="0"/>
              </a:rPr>
              <a:t> </a:t>
            </a:r>
            <a:r>
              <a:rPr sz="4800" spc="-10" dirty="0">
                <a:solidFill>
                  <a:schemeClr val="bg2"/>
                </a:solidFill>
                <a:latin typeface="Algerian" panose="04020705040A02060702" pitchFamily="82" charset="0"/>
              </a:rPr>
              <a:t>T</a:t>
            </a:r>
            <a:r>
              <a:rPr sz="4800" spc="-15" dirty="0">
                <a:solidFill>
                  <a:schemeClr val="bg2"/>
                </a:solidFill>
                <a:latin typeface="Algerian" panose="04020705040A02060702" pitchFamily="82" charset="0"/>
              </a:rPr>
              <a:t>H</a:t>
            </a:r>
            <a:r>
              <a:rPr sz="4800" spc="15" dirty="0">
                <a:solidFill>
                  <a:schemeClr val="bg2"/>
                </a:solidFill>
                <a:latin typeface="Algerian" panose="04020705040A02060702" pitchFamily="82" charset="0"/>
              </a:rPr>
              <a:t>E</a:t>
            </a:r>
            <a:r>
              <a:rPr sz="4800" spc="-35" dirty="0">
                <a:latin typeface="Algerian" panose="04020705040A02060702" pitchFamily="82" charset="0"/>
              </a:rPr>
              <a:t> </a:t>
            </a:r>
            <a:r>
              <a:rPr sz="4800" spc="-20" dirty="0">
                <a:solidFill>
                  <a:schemeClr val="bg2"/>
                </a:solidFill>
                <a:latin typeface="Algerian" panose="04020705040A02060702" pitchFamily="82" charset="0"/>
              </a:rPr>
              <a:t>E</a:t>
            </a:r>
            <a:r>
              <a:rPr sz="4800" spc="30" dirty="0">
                <a:solidFill>
                  <a:schemeClr val="bg2"/>
                </a:solidFill>
                <a:latin typeface="Algerian" panose="04020705040A02060702" pitchFamily="82" charset="0"/>
              </a:rPr>
              <a:t>N</a:t>
            </a:r>
            <a:r>
              <a:rPr sz="4800" spc="15" dirty="0">
                <a:solidFill>
                  <a:schemeClr val="bg2"/>
                </a:solidFill>
                <a:latin typeface="Algerian" panose="04020705040A02060702" pitchFamily="82" charset="0"/>
              </a:rPr>
              <a:t>D</a:t>
            </a:r>
            <a:r>
              <a:rPr sz="4800" spc="-45" dirty="0">
                <a:latin typeface="Algerian" panose="04020705040A02060702" pitchFamily="82" charset="0"/>
              </a:rPr>
              <a:t> </a:t>
            </a:r>
            <a:r>
              <a:rPr sz="4800" dirty="0">
                <a:solidFill>
                  <a:schemeClr val="bg2"/>
                </a:solidFill>
                <a:latin typeface="Algerian" panose="04020705040A02060702" pitchFamily="82" charset="0"/>
              </a:rPr>
              <a:t>U</a:t>
            </a:r>
            <a:r>
              <a:rPr sz="4800" spc="10" dirty="0">
                <a:solidFill>
                  <a:schemeClr val="bg2"/>
                </a:solidFill>
                <a:latin typeface="Algerian" panose="04020705040A02060702" pitchFamily="82" charset="0"/>
              </a:rPr>
              <a:t>S</a:t>
            </a:r>
            <a:r>
              <a:rPr sz="4800" spc="-25" dirty="0">
                <a:solidFill>
                  <a:schemeClr val="bg2"/>
                </a:solidFill>
                <a:latin typeface="Algerian" panose="04020705040A02060702" pitchFamily="82" charset="0"/>
              </a:rPr>
              <a:t>E</a:t>
            </a:r>
            <a:r>
              <a:rPr sz="4800" spc="-10" dirty="0">
                <a:solidFill>
                  <a:schemeClr val="bg2"/>
                </a:solidFill>
                <a:latin typeface="Algerian" panose="04020705040A02060702" pitchFamily="82" charset="0"/>
              </a:rPr>
              <a:t>R</a:t>
            </a:r>
            <a:r>
              <a:rPr sz="4800" spc="5" dirty="0">
                <a:solidFill>
                  <a:schemeClr val="bg2"/>
                </a:solidFill>
                <a:latin typeface="Algerian" panose="04020705040A02060702" pitchFamily="82" charset="0"/>
              </a:rPr>
              <a:t>S</a:t>
            </a:r>
            <a:r>
              <a:rPr sz="3200" spc="5" dirty="0">
                <a:latin typeface="Algerian" panose="04020705040A02060702" pitchFamily="82" charset="0"/>
              </a:rPr>
              <a:t>?</a:t>
            </a:r>
            <a:endParaRPr sz="3200" dirty="0">
              <a:latin typeface="Algerian" panose="04020705040A02060702" pitchFamily="82"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7" name="Rectangle 6">
            <a:extLst>
              <a:ext uri="{FF2B5EF4-FFF2-40B4-BE49-F238E27FC236}">
                <a16:creationId xmlns:a16="http://schemas.microsoft.com/office/drawing/2014/main" id="{73684057-69D7-4F7E-8181-17CA17DD383C}"/>
              </a:ext>
            </a:extLst>
          </p:cNvPr>
          <p:cNvSpPr/>
          <p:nvPr/>
        </p:nvSpPr>
        <p:spPr>
          <a:xfrm>
            <a:off x="1371600" y="1066800"/>
            <a:ext cx="9525000" cy="5262979"/>
          </a:xfrm>
          <a:prstGeom prst="rect">
            <a:avLst/>
          </a:prstGeom>
        </p:spPr>
        <p:txBody>
          <a:bodyPr wrap="square">
            <a:spAutoFit/>
          </a:bodyPr>
          <a:lstStyle/>
          <a:p>
            <a:pPr marL="342900" indent="-342900">
              <a:buAutoNum type="arabicPeriod"/>
            </a:pPr>
            <a:r>
              <a:rPr lang="en-IN" sz="2400" dirty="0">
                <a:solidFill>
                  <a:schemeClr val="bg1"/>
                </a:solidFill>
                <a:latin typeface="Californian FB" panose="0207040306080B030204" pitchFamily="18" charset="0"/>
              </a:rPr>
              <a:t>Human Resources (HR) Department :  HR professionals are responsible for employee development, compensation, and compliance. Make informed decisions on employee promotions, raises, or terminations. Identify employees who may need additional training or coaching. Develop strategies for talent retention and management.</a:t>
            </a:r>
          </a:p>
          <a:p>
            <a:endParaRPr lang="en-IN" sz="2400" dirty="0">
              <a:latin typeface="Californian FB" panose="0207040306080B030204" pitchFamily="18" charset="0"/>
            </a:endParaRPr>
          </a:p>
          <a:p>
            <a:pPr marL="342900" indent="-342900">
              <a:buAutoNum type="arabicPeriod" startAt="2"/>
            </a:pPr>
            <a:r>
              <a:rPr lang="en-US" sz="2400" dirty="0">
                <a:solidFill>
                  <a:schemeClr val="bg1"/>
                </a:solidFill>
                <a:latin typeface="Californian FB" panose="0207040306080B030204" pitchFamily="18" charset="0"/>
              </a:rPr>
              <a:t>Department Managers &amp; Team Leaders :  Managers and team leaders oversee employee day-to-day activities and performance. Monitor individual and team progress in problem-solving. Assign tasks or projects based on employees problem-solving skills.</a:t>
            </a:r>
          </a:p>
          <a:p>
            <a:endParaRPr lang="en-US" sz="2400" dirty="0">
              <a:latin typeface="Californian FB" panose="0207040306080B030204" pitchFamily="18" charset="0"/>
            </a:endParaRPr>
          </a:p>
          <a:p>
            <a:r>
              <a:rPr lang="en-US" sz="2400" dirty="0">
                <a:solidFill>
                  <a:schemeClr val="bg1"/>
                </a:solidFill>
                <a:latin typeface="Californian FB" panose="0207040306080B030204" pitchFamily="18" charset="0"/>
              </a:rPr>
              <a:t>3.  Executives &amp; Senior Leadership:  Executives need a high-level understanding of workforce capabilities. Assess overall organizational performance and productivity.</a:t>
            </a:r>
            <a:endParaRPr lang="en-IN" sz="2400" dirty="0">
              <a:solidFill>
                <a:schemeClr val="bg1"/>
              </a:solidFill>
              <a:latin typeface="Californian FB" panose="0207040306080B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524000" y="228600"/>
            <a:ext cx="10871835" cy="1490793"/>
          </a:xfrm>
          <a:prstGeom prst="rect">
            <a:avLst/>
          </a:prstGeom>
        </p:spPr>
        <p:txBody>
          <a:bodyPr vert="horz" wrap="square" lIns="0" tIns="13335" rIns="0" bIns="0" rtlCol="0">
            <a:spAutoFit/>
          </a:bodyPr>
          <a:lstStyle/>
          <a:p>
            <a:pPr marL="12700">
              <a:lnSpc>
                <a:spcPct val="100000"/>
              </a:lnSpc>
              <a:spcBef>
                <a:spcPts val="105"/>
              </a:spcBef>
            </a:pPr>
            <a:r>
              <a:rPr sz="4800" spc="10" dirty="0">
                <a:solidFill>
                  <a:schemeClr val="tx2"/>
                </a:solidFill>
                <a:latin typeface="Algerian" panose="04020705040A02060702" pitchFamily="82" charset="0"/>
              </a:rPr>
              <a:t>O</a:t>
            </a:r>
            <a:r>
              <a:rPr sz="4800" spc="25" dirty="0">
                <a:solidFill>
                  <a:schemeClr val="tx2"/>
                </a:solidFill>
                <a:latin typeface="Algerian" panose="04020705040A02060702" pitchFamily="82" charset="0"/>
              </a:rPr>
              <a:t>U</a:t>
            </a:r>
            <a:r>
              <a:rPr sz="4800" dirty="0">
                <a:solidFill>
                  <a:schemeClr val="tx2"/>
                </a:solidFill>
                <a:latin typeface="Algerian" panose="04020705040A02060702" pitchFamily="82" charset="0"/>
              </a:rPr>
              <a:t>R</a:t>
            </a:r>
            <a:r>
              <a:rPr sz="4800" spc="5" dirty="0">
                <a:latin typeface="Algerian" panose="04020705040A02060702" pitchFamily="82" charset="0"/>
              </a:rPr>
              <a:t> </a:t>
            </a:r>
            <a:r>
              <a:rPr sz="4800" spc="25" dirty="0">
                <a:solidFill>
                  <a:schemeClr val="tx2"/>
                </a:solidFill>
                <a:latin typeface="Algerian" panose="04020705040A02060702" pitchFamily="82" charset="0"/>
              </a:rPr>
              <a:t>S</a:t>
            </a:r>
            <a:r>
              <a:rPr sz="4800" spc="10" dirty="0">
                <a:solidFill>
                  <a:schemeClr val="tx2"/>
                </a:solidFill>
                <a:latin typeface="Algerian" panose="04020705040A02060702" pitchFamily="82" charset="0"/>
              </a:rPr>
              <a:t>O</a:t>
            </a:r>
            <a:r>
              <a:rPr sz="4800" spc="25" dirty="0">
                <a:solidFill>
                  <a:schemeClr val="tx2"/>
                </a:solidFill>
                <a:latin typeface="Algerian" panose="04020705040A02060702" pitchFamily="82" charset="0"/>
              </a:rPr>
              <a:t>LU</a:t>
            </a:r>
            <a:r>
              <a:rPr sz="4800" spc="-35" dirty="0">
                <a:solidFill>
                  <a:schemeClr val="tx2"/>
                </a:solidFill>
                <a:latin typeface="Algerian" panose="04020705040A02060702" pitchFamily="82" charset="0"/>
              </a:rPr>
              <a:t>T</a:t>
            </a:r>
            <a:r>
              <a:rPr sz="4800" spc="-30" dirty="0">
                <a:solidFill>
                  <a:schemeClr val="tx2"/>
                </a:solidFill>
                <a:latin typeface="Algerian" panose="04020705040A02060702" pitchFamily="82" charset="0"/>
              </a:rPr>
              <a:t>I</a:t>
            </a:r>
            <a:r>
              <a:rPr sz="4800" spc="10" dirty="0">
                <a:solidFill>
                  <a:schemeClr val="tx2"/>
                </a:solidFill>
                <a:latin typeface="Algerian" panose="04020705040A02060702" pitchFamily="82" charset="0"/>
              </a:rPr>
              <a:t>O</a:t>
            </a:r>
            <a:r>
              <a:rPr sz="4800" dirty="0">
                <a:solidFill>
                  <a:schemeClr val="tx2"/>
                </a:solidFill>
                <a:latin typeface="Algerian" panose="04020705040A02060702" pitchFamily="82" charset="0"/>
              </a:rPr>
              <a:t>N</a:t>
            </a:r>
            <a:r>
              <a:rPr sz="4800" spc="-345" dirty="0">
                <a:latin typeface="Algerian" panose="04020705040A02060702" pitchFamily="82" charset="0"/>
              </a:rPr>
              <a:t> </a:t>
            </a:r>
            <a:r>
              <a:rPr sz="4800" spc="-35" dirty="0">
                <a:solidFill>
                  <a:schemeClr val="tx2"/>
                </a:solidFill>
                <a:latin typeface="Algerian" panose="04020705040A02060702" pitchFamily="82" charset="0"/>
              </a:rPr>
              <a:t>A</a:t>
            </a:r>
            <a:r>
              <a:rPr sz="4800" spc="-5" dirty="0">
                <a:solidFill>
                  <a:schemeClr val="tx2"/>
                </a:solidFill>
                <a:latin typeface="Algerian" panose="04020705040A02060702" pitchFamily="82" charset="0"/>
              </a:rPr>
              <a:t>N</a:t>
            </a:r>
            <a:r>
              <a:rPr sz="4800" dirty="0">
                <a:solidFill>
                  <a:schemeClr val="tx2"/>
                </a:solidFill>
                <a:latin typeface="Algerian" panose="04020705040A02060702" pitchFamily="82" charset="0"/>
              </a:rPr>
              <a:t>D</a:t>
            </a:r>
            <a:r>
              <a:rPr sz="4800" spc="35" dirty="0">
                <a:latin typeface="Algerian" panose="04020705040A02060702" pitchFamily="82" charset="0"/>
              </a:rPr>
              <a:t> </a:t>
            </a:r>
            <a:r>
              <a:rPr sz="4800" spc="-30" dirty="0">
                <a:solidFill>
                  <a:schemeClr val="tx2"/>
                </a:solidFill>
                <a:latin typeface="Algerian" panose="04020705040A02060702" pitchFamily="82" charset="0"/>
              </a:rPr>
              <a:t>I</a:t>
            </a:r>
            <a:r>
              <a:rPr sz="4800" spc="-35" dirty="0">
                <a:solidFill>
                  <a:schemeClr val="tx2"/>
                </a:solidFill>
                <a:latin typeface="Algerian" panose="04020705040A02060702" pitchFamily="82" charset="0"/>
              </a:rPr>
              <a:t>T</a:t>
            </a:r>
            <a:r>
              <a:rPr sz="4800" dirty="0">
                <a:solidFill>
                  <a:schemeClr val="tx2"/>
                </a:solidFill>
                <a:latin typeface="Algerian" panose="04020705040A02060702" pitchFamily="82" charset="0"/>
              </a:rPr>
              <a:t>S</a:t>
            </a:r>
            <a:r>
              <a:rPr sz="4800" spc="60" dirty="0">
                <a:latin typeface="Algerian" panose="04020705040A02060702" pitchFamily="82" charset="0"/>
              </a:rPr>
              <a:t> </a:t>
            </a:r>
            <a:r>
              <a:rPr sz="4800" spc="-295" dirty="0">
                <a:solidFill>
                  <a:schemeClr val="tx2"/>
                </a:solidFill>
                <a:latin typeface="Algerian" panose="04020705040A02060702" pitchFamily="82" charset="0"/>
              </a:rPr>
              <a:t>V</a:t>
            </a:r>
            <a:r>
              <a:rPr sz="4800" spc="-35" dirty="0">
                <a:solidFill>
                  <a:schemeClr val="tx2"/>
                </a:solidFill>
                <a:latin typeface="Algerian" panose="04020705040A02060702" pitchFamily="82" charset="0"/>
              </a:rPr>
              <a:t>A</a:t>
            </a:r>
            <a:r>
              <a:rPr sz="4800" spc="25" dirty="0">
                <a:solidFill>
                  <a:schemeClr val="tx2"/>
                </a:solidFill>
                <a:latin typeface="Algerian" panose="04020705040A02060702" pitchFamily="82" charset="0"/>
              </a:rPr>
              <a:t>LU</a:t>
            </a:r>
            <a:r>
              <a:rPr sz="4800" dirty="0">
                <a:solidFill>
                  <a:schemeClr val="tx2"/>
                </a:solidFill>
                <a:latin typeface="Algerian" panose="04020705040A02060702" pitchFamily="82" charset="0"/>
              </a:rPr>
              <a:t>E</a:t>
            </a:r>
            <a:r>
              <a:rPr sz="4800" spc="-65" dirty="0">
                <a:latin typeface="Algerian" panose="04020705040A02060702" pitchFamily="82" charset="0"/>
              </a:rPr>
              <a:t> </a:t>
            </a:r>
            <a:r>
              <a:rPr sz="4800" spc="-15" dirty="0">
                <a:solidFill>
                  <a:schemeClr val="tx2"/>
                </a:solidFill>
                <a:latin typeface="Algerian" panose="04020705040A02060702" pitchFamily="82" charset="0"/>
              </a:rPr>
              <a:t>P</a:t>
            </a:r>
            <a:r>
              <a:rPr sz="4800" spc="-30" dirty="0">
                <a:solidFill>
                  <a:schemeClr val="tx2"/>
                </a:solidFill>
                <a:latin typeface="Algerian" panose="04020705040A02060702" pitchFamily="82" charset="0"/>
              </a:rPr>
              <a:t>R</a:t>
            </a:r>
            <a:r>
              <a:rPr sz="4800" spc="10" dirty="0">
                <a:solidFill>
                  <a:schemeClr val="tx2"/>
                </a:solidFill>
                <a:latin typeface="Algerian" panose="04020705040A02060702" pitchFamily="82" charset="0"/>
              </a:rPr>
              <a:t>O</a:t>
            </a:r>
            <a:r>
              <a:rPr sz="4800" spc="-15" dirty="0">
                <a:solidFill>
                  <a:schemeClr val="tx2"/>
                </a:solidFill>
                <a:latin typeface="Algerian" panose="04020705040A02060702" pitchFamily="82" charset="0"/>
              </a:rPr>
              <a:t>P</a:t>
            </a:r>
            <a:r>
              <a:rPr sz="4800" spc="10" dirty="0">
                <a:solidFill>
                  <a:schemeClr val="tx2"/>
                </a:solidFill>
                <a:latin typeface="Algerian" panose="04020705040A02060702" pitchFamily="82" charset="0"/>
              </a:rPr>
              <a:t>O</a:t>
            </a:r>
            <a:r>
              <a:rPr sz="4800" spc="25" dirty="0">
                <a:solidFill>
                  <a:schemeClr val="tx2"/>
                </a:solidFill>
                <a:latin typeface="Algerian" panose="04020705040A02060702" pitchFamily="82" charset="0"/>
              </a:rPr>
              <a:t>S</a:t>
            </a:r>
            <a:r>
              <a:rPr sz="4800" spc="-30" dirty="0">
                <a:solidFill>
                  <a:schemeClr val="tx2"/>
                </a:solidFill>
                <a:latin typeface="Algerian" panose="04020705040A02060702" pitchFamily="82" charset="0"/>
              </a:rPr>
              <a:t>I</a:t>
            </a:r>
            <a:r>
              <a:rPr sz="4800" spc="-35" dirty="0">
                <a:solidFill>
                  <a:schemeClr val="tx2"/>
                </a:solidFill>
                <a:latin typeface="Algerian" panose="04020705040A02060702" pitchFamily="82" charset="0"/>
              </a:rPr>
              <a:t>T</a:t>
            </a:r>
            <a:r>
              <a:rPr sz="4800" spc="-30" dirty="0">
                <a:solidFill>
                  <a:schemeClr val="tx2"/>
                </a:solidFill>
                <a:latin typeface="Algerian" panose="04020705040A02060702" pitchFamily="82" charset="0"/>
              </a:rPr>
              <a:t>I</a:t>
            </a:r>
            <a:r>
              <a:rPr sz="4800" spc="10" dirty="0">
                <a:solidFill>
                  <a:schemeClr val="tx2"/>
                </a:solidFill>
                <a:latin typeface="Algerian" panose="04020705040A02060702" pitchFamily="82" charset="0"/>
              </a:rPr>
              <a:t>O</a:t>
            </a:r>
            <a:r>
              <a:rPr sz="4800" dirty="0">
                <a:solidFill>
                  <a:schemeClr val="tx2"/>
                </a:solidFill>
                <a:latin typeface="Algerian" panose="04020705040A02060702" pitchFamily="82"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a:extLst>
              <a:ext uri="{FF2B5EF4-FFF2-40B4-BE49-F238E27FC236}">
                <a16:creationId xmlns:a16="http://schemas.microsoft.com/office/drawing/2014/main" id="{8F445083-354D-462F-B0DA-D75DFD7CCC82}"/>
              </a:ext>
            </a:extLst>
          </p:cNvPr>
          <p:cNvSpPr/>
          <p:nvPr/>
        </p:nvSpPr>
        <p:spPr>
          <a:xfrm>
            <a:off x="1219200" y="1828800"/>
            <a:ext cx="9442665" cy="4801314"/>
          </a:xfrm>
          <a:prstGeom prst="rect">
            <a:avLst/>
          </a:prstGeom>
        </p:spPr>
        <p:txBody>
          <a:bodyPr wrap="square">
            <a:spAutoFit/>
          </a:bodyPr>
          <a:lstStyle/>
          <a:p>
            <a:pPr marL="342900" indent="-342900">
              <a:buAutoNum type="arabicPeriod"/>
            </a:pPr>
            <a:r>
              <a:rPr lang="en-IN" sz="2400" dirty="0">
                <a:solidFill>
                  <a:schemeClr val="bg1"/>
                </a:solidFill>
                <a:latin typeface="Californian FB" panose="0207040306080B030204" pitchFamily="18" charset="0"/>
              </a:rPr>
              <a:t>Efficient Data Management: Our solution consolidates employee performance data in one place, making it easy to track and analyze.</a:t>
            </a:r>
          </a:p>
          <a:p>
            <a:r>
              <a:rPr lang="en-IN" sz="2400" dirty="0">
                <a:solidFill>
                  <a:schemeClr val="bg1"/>
                </a:solidFill>
                <a:latin typeface="Californian FB" panose="0207040306080B030204" pitchFamily="18" charset="0"/>
              </a:rPr>
              <a:t>2. Objective Evaluations: Automated calculations ensure fairness and consistency in performance scoring.</a:t>
            </a:r>
          </a:p>
          <a:p>
            <a:r>
              <a:rPr lang="en-IN" sz="2400" dirty="0">
                <a:solidFill>
                  <a:schemeClr val="bg1"/>
                </a:solidFill>
                <a:latin typeface="Californian FB" panose="0207040306080B030204" pitchFamily="18" charset="0"/>
              </a:rPr>
              <a:t>3. Data-Driven Insights: Interactive dashboards provide a clear understanding of individual and team performance, helping identify areas for improvement.</a:t>
            </a:r>
          </a:p>
          <a:p>
            <a:pPr marL="285750" indent="-285750">
              <a:buFont typeface="Wingdings" panose="05000000000000000000" pitchFamily="2" charset="2"/>
              <a:buChar char="Ø"/>
            </a:pPr>
            <a:r>
              <a:rPr lang="en-US" sz="2400" dirty="0">
                <a:solidFill>
                  <a:schemeClr val="bg1"/>
                </a:solidFill>
                <a:latin typeface="Californian FB" panose="0207040306080B030204" pitchFamily="18" charset="0"/>
              </a:rPr>
              <a:t>performance management processes.</a:t>
            </a:r>
          </a:p>
          <a:p>
            <a:pPr marL="285750" indent="-285750">
              <a:buFont typeface="Wingdings" panose="05000000000000000000" pitchFamily="2" charset="2"/>
              <a:buChar char="Ø"/>
            </a:pPr>
            <a:r>
              <a:rPr lang="en-US" sz="2400" dirty="0">
                <a:solidFill>
                  <a:schemeClr val="bg1"/>
                </a:solidFill>
                <a:latin typeface="Californian FB" panose="0207040306080B030204" pitchFamily="18" charset="0"/>
              </a:rPr>
              <a:t> Foster a culture of Enhance transparency and fairness.</a:t>
            </a:r>
          </a:p>
          <a:p>
            <a:pPr marL="285750" indent="-285750">
              <a:buFont typeface="Wingdings" panose="05000000000000000000" pitchFamily="2" charset="2"/>
              <a:buChar char="Ø"/>
            </a:pPr>
            <a:r>
              <a:rPr lang="en-US" sz="2400" dirty="0">
                <a:solidFill>
                  <a:schemeClr val="bg1"/>
                </a:solidFill>
                <a:latin typeface="Californian FB" panose="0207040306080B030204" pitchFamily="18" charset="0"/>
              </a:rPr>
              <a:t> Drive data-informed decision-making.</a:t>
            </a:r>
          </a:p>
          <a:p>
            <a:pPr marL="285750" indent="-285750">
              <a:buFont typeface="Wingdings" panose="05000000000000000000" pitchFamily="2" charset="2"/>
              <a:buChar char="Ø"/>
            </a:pPr>
            <a:r>
              <a:rPr lang="en-US" sz="2400" dirty="0">
                <a:solidFill>
                  <a:schemeClr val="bg1"/>
                </a:solidFill>
                <a:latin typeface="Californian FB" panose="0207040306080B030204" pitchFamily="18" charset="0"/>
              </a:rPr>
              <a:t> Boost productivity and efficiency- Support strategic workforce development initiatives.</a:t>
            </a:r>
            <a:endParaRPr lang="en-IN" sz="2400" dirty="0">
              <a:solidFill>
                <a:schemeClr val="bg1"/>
              </a:solidFill>
              <a:latin typeface="Californian FB" panose="0207040306080B030204"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066800" y="-9427"/>
            <a:ext cx="9905998" cy="1478570"/>
          </a:xfrm>
        </p:spPr>
        <p:txBody>
          <a:bodyPr>
            <a:normAutofit/>
          </a:bodyPr>
          <a:lstStyle/>
          <a:p>
            <a:r>
              <a:rPr lang="en-IN" sz="4800" dirty="0">
                <a:solidFill>
                  <a:srgbClr val="FFFF00"/>
                </a:solidFill>
                <a:latin typeface="Algerian" panose="04020705040A02060702" pitchFamily="82" charset="0"/>
              </a:rPr>
              <a:t>Dataset</a:t>
            </a:r>
            <a:r>
              <a:rPr lang="en-IN" sz="4800" dirty="0">
                <a:latin typeface="Algerian" panose="04020705040A02060702" pitchFamily="82" charset="0"/>
              </a:rPr>
              <a:t> </a:t>
            </a:r>
            <a:r>
              <a:rPr lang="en-IN" sz="4800" dirty="0">
                <a:solidFill>
                  <a:srgbClr val="FFFF00"/>
                </a:solidFill>
                <a:latin typeface="Algerian" panose="04020705040A02060702" pitchFamily="82" charset="0"/>
              </a:rPr>
              <a:t>Description</a:t>
            </a:r>
          </a:p>
        </p:txBody>
      </p:sp>
      <p:sp>
        <p:nvSpPr>
          <p:cNvPr id="5" name="Rectangle 4">
            <a:extLst>
              <a:ext uri="{FF2B5EF4-FFF2-40B4-BE49-F238E27FC236}">
                <a16:creationId xmlns:a16="http://schemas.microsoft.com/office/drawing/2014/main" id="{7A5E27F9-959C-451D-830D-C3FA42D7602E}"/>
              </a:ext>
            </a:extLst>
          </p:cNvPr>
          <p:cNvSpPr/>
          <p:nvPr/>
        </p:nvSpPr>
        <p:spPr>
          <a:xfrm>
            <a:off x="904973" y="1295400"/>
            <a:ext cx="11277600" cy="4524315"/>
          </a:xfrm>
          <a:prstGeom prst="rect">
            <a:avLst/>
          </a:prstGeom>
        </p:spPr>
        <p:txBody>
          <a:bodyPr wrap="square">
            <a:spAutoFit/>
          </a:bodyPr>
          <a:lstStyle/>
          <a:p>
            <a:r>
              <a:rPr lang="en-IN" sz="2400" dirty="0">
                <a:solidFill>
                  <a:srgbClr val="FF0000"/>
                </a:solidFill>
                <a:latin typeface="Californian FB" panose="0207040306080B030204" pitchFamily="18" charset="0"/>
              </a:rPr>
              <a:t>Each row in the dataset represents an individual employee, and the columns represent various attributes related to their performance.</a:t>
            </a:r>
          </a:p>
          <a:p>
            <a:endParaRPr lang="en-US" sz="2400" dirty="0">
              <a:latin typeface="Californian FB" panose="0207040306080B030204" pitchFamily="18" charset="0"/>
            </a:endParaRPr>
          </a:p>
          <a:p>
            <a:pPr marL="342900" indent="-342900">
              <a:buAutoNum type="arabicPeriod"/>
            </a:pPr>
            <a:r>
              <a:rPr lang="en-US" sz="2400" dirty="0">
                <a:solidFill>
                  <a:schemeClr val="bg1"/>
                </a:solidFill>
                <a:latin typeface="Californian FB" panose="0207040306080B030204" pitchFamily="18" charset="0"/>
              </a:rPr>
              <a:t>Employee ID: A unique identifier for each employee.</a:t>
            </a:r>
          </a:p>
          <a:p>
            <a:r>
              <a:rPr lang="en-US" sz="2400" dirty="0">
                <a:solidFill>
                  <a:schemeClr val="bg1"/>
                </a:solidFill>
                <a:latin typeface="Californian FB" panose="0207040306080B030204" pitchFamily="18" charset="0"/>
              </a:rPr>
              <a:t>2. Department : The department where the employee works (e.g., Sales, HR, IT).</a:t>
            </a:r>
            <a:endParaRPr lang="en-IN" sz="2400" dirty="0">
              <a:solidFill>
                <a:schemeClr val="bg1"/>
              </a:solidFill>
              <a:latin typeface="Californian FB" panose="0207040306080B030204" pitchFamily="18" charset="0"/>
            </a:endParaRPr>
          </a:p>
          <a:p>
            <a:r>
              <a:rPr lang="en-US" sz="2400" dirty="0">
                <a:solidFill>
                  <a:schemeClr val="bg1"/>
                </a:solidFill>
                <a:latin typeface="Californian FB" panose="0207040306080B030204" pitchFamily="18" charset="0"/>
              </a:rPr>
              <a:t>3. G</a:t>
            </a:r>
            <a:r>
              <a:rPr lang="en-IN" sz="2400" dirty="0">
                <a:solidFill>
                  <a:schemeClr val="bg1"/>
                </a:solidFill>
                <a:latin typeface="Californian FB" panose="0207040306080B030204" pitchFamily="18" charset="0"/>
              </a:rPr>
              <a:t>ender: employee gender for diversity analysis.</a:t>
            </a:r>
          </a:p>
          <a:p>
            <a:r>
              <a:rPr lang="en-IN" sz="2400" dirty="0">
                <a:solidFill>
                  <a:schemeClr val="bg1"/>
                </a:solidFill>
                <a:latin typeface="Californian FB" panose="0207040306080B030204" pitchFamily="18" charset="0"/>
              </a:rPr>
              <a:t>4. Employee Type: Full-time, Contract, Part-time</a:t>
            </a:r>
          </a:p>
          <a:p>
            <a:r>
              <a:rPr lang="en-US" sz="2400" dirty="0">
                <a:solidFill>
                  <a:schemeClr val="bg1"/>
                </a:solidFill>
                <a:latin typeface="Californian FB" panose="0207040306080B030204" pitchFamily="18" charset="0"/>
              </a:rPr>
              <a:t>5</a:t>
            </a:r>
            <a:r>
              <a:rPr lang="en-IN" sz="2400" dirty="0">
                <a:solidFill>
                  <a:schemeClr val="bg1"/>
                </a:solidFill>
                <a:latin typeface="Californian FB" panose="0207040306080B030204" pitchFamily="18" charset="0"/>
              </a:rPr>
              <a:t>. Current Employee Rating: Based on the employee working in the  company.</a:t>
            </a:r>
          </a:p>
          <a:p>
            <a:r>
              <a:rPr lang="en-US" sz="2400" dirty="0">
                <a:solidFill>
                  <a:schemeClr val="bg1"/>
                </a:solidFill>
                <a:latin typeface="Californian FB" panose="0207040306080B030204" pitchFamily="18" charset="0"/>
              </a:rPr>
              <a:t>6</a:t>
            </a:r>
            <a:r>
              <a:rPr lang="en-IN" sz="2400" dirty="0">
                <a:solidFill>
                  <a:schemeClr val="bg1"/>
                </a:solidFill>
                <a:latin typeface="Californian FB" panose="0207040306080B030204" pitchFamily="18" charset="0"/>
              </a:rPr>
              <a:t>. Performance level: Based on the Rating like very high, high, medium etc., </a:t>
            </a:r>
          </a:p>
          <a:p>
            <a:r>
              <a:rPr lang="en-US" sz="2400" dirty="0">
                <a:solidFill>
                  <a:schemeClr val="bg1"/>
                </a:solidFill>
                <a:latin typeface="Californian FB" panose="0207040306080B030204" pitchFamily="18" charset="0"/>
              </a:rPr>
              <a:t>U</a:t>
            </a:r>
            <a:r>
              <a:rPr lang="en-IN" sz="2400" dirty="0">
                <a:solidFill>
                  <a:schemeClr val="bg1"/>
                </a:solidFill>
                <a:latin typeface="Californian FB" panose="0207040306080B030204" pitchFamily="18" charset="0"/>
              </a:rPr>
              <a:t>sing excel, formulas were applied to analyze employee types and department  distribution. Conditional formatting and visualizations(graphs and charts) were used to identify patterns and trends, providing insights for workforce planning.</a:t>
            </a:r>
            <a:endParaRPr lang="en-US" sz="2400" dirty="0">
              <a:solidFill>
                <a:schemeClr val="bg1"/>
              </a:solidFill>
              <a:latin typeface="Californian FB" panose="0207040306080B0302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1371599" y="146045"/>
            <a:ext cx="4563035" cy="752129"/>
          </a:xfrm>
          <a:prstGeom prst="rect">
            <a:avLst/>
          </a:prstGeom>
        </p:spPr>
        <p:txBody>
          <a:bodyPr vert="horz" wrap="square" lIns="0" tIns="13335" rIns="0" bIns="0" rtlCol="0">
            <a:spAutoFit/>
          </a:bodyPr>
          <a:lstStyle/>
          <a:p>
            <a:pPr marL="12700">
              <a:lnSpc>
                <a:spcPct val="100000"/>
              </a:lnSpc>
              <a:spcBef>
                <a:spcPts val="105"/>
              </a:spcBef>
            </a:pPr>
            <a:r>
              <a:rPr lang="en-IN" sz="4800" b="1" spc="15" dirty="0">
                <a:latin typeface="Algerian" panose="04020705040A02060702" pitchFamily="82" charset="0"/>
                <a:cs typeface="Trebuchet MS"/>
              </a:rPr>
              <a:t>M</a:t>
            </a:r>
            <a:r>
              <a:rPr sz="4800" b="1" dirty="0">
                <a:latin typeface="Algerian" panose="04020705040A02060702" pitchFamily="82" charset="0"/>
                <a:cs typeface="Trebuchet MS"/>
              </a:rPr>
              <a:t>O</a:t>
            </a:r>
            <a:r>
              <a:rPr sz="4800" b="1" spc="-15" dirty="0">
                <a:latin typeface="Algerian" panose="04020705040A02060702" pitchFamily="82" charset="0"/>
                <a:cs typeface="Trebuchet MS"/>
              </a:rPr>
              <a:t>D</a:t>
            </a:r>
            <a:r>
              <a:rPr sz="4800" b="1" spc="-35" dirty="0">
                <a:latin typeface="Algerian" panose="04020705040A02060702" pitchFamily="82" charset="0"/>
                <a:cs typeface="Trebuchet MS"/>
              </a:rPr>
              <a:t>E</a:t>
            </a:r>
            <a:r>
              <a:rPr sz="4800" b="1" spc="-30" dirty="0">
                <a:latin typeface="Algerian" panose="04020705040A02060702" pitchFamily="82" charset="0"/>
                <a:cs typeface="Trebuchet MS"/>
              </a:rPr>
              <a:t>LL</a:t>
            </a:r>
            <a:r>
              <a:rPr sz="4800" b="1" spc="-5" dirty="0">
                <a:latin typeface="Algerian" panose="04020705040A02060702" pitchFamily="82" charset="0"/>
                <a:cs typeface="Trebuchet MS"/>
              </a:rPr>
              <a:t>I</a:t>
            </a:r>
            <a:r>
              <a:rPr sz="4800" b="1" spc="30" dirty="0">
                <a:latin typeface="Algerian" panose="04020705040A02060702" pitchFamily="82" charset="0"/>
                <a:cs typeface="Trebuchet MS"/>
              </a:rPr>
              <a:t>N</a:t>
            </a:r>
            <a:r>
              <a:rPr sz="4800" b="1" spc="5" dirty="0">
                <a:latin typeface="Algerian" panose="04020705040A02060702" pitchFamily="82" charset="0"/>
                <a:cs typeface="Trebuchet MS"/>
              </a:rPr>
              <a:t>G</a:t>
            </a:r>
            <a:endParaRPr sz="4800" dirty="0">
              <a:latin typeface="Algerian" panose="04020705040A02060702" pitchFamily="82" charset="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5551DAA8-DA5B-440A-AE4A-E7BAFA5CD59A}"/>
              </a:ext>
            </a:extLst>
          </p:cNvPr>
          <p:cNvSpPr/>
          <p:nvPr/>
        </p:nvSpPr>
        <p:spPr>
          <a:xfrm>
            <a:off x="686181" y="1219200"/>
            <a:ext cx="8314384" cy="4893647"/>
          </a:xfrm>
          <a:prstGeom prst="rect">
            <a:avLst/>
          </a:prstGeom>
        </p:spPr>
        <p:txBody>
          <a:bodyPr wrap="square">
            <a:spAutoFit/>
          </a:bodyPr>
          <a:lstStyle/>
          <a:p>
            <a:pPr marL="285750" indent="-285750">
              <a:buFont typeface="Wingdings" panose="05000000000000000000" pitchFamily="2" charset="2"/>
              <a:buChar char="q"/>
            </a:pPr>
            <a:r>
              <a:rPr lang="en-IN" sz="2400" dirty="0">
                <a:solidFill>
                  <a:schemeClr val="bg1"/>
                </a:solidFill>
                <a:latin typeface="Californian FB" panose="0207040306080B030204" pitchFamily="18" charset="0"/>
              </a:rPr>
              <a:t>Data Acquisition: downloaded a dataset form the IBM SKILL BUILLD DASHBORAD , which includes features like USER ID, NAME, GENDER, EMPLOYEE TYPE , AND DEPARTMENT.</a:t>
            </a:r>
          </a:p>
          <a:p>
            <a:pPr marL="285750" indent="-285750">
              <a:buFont typeface="Wingdings" panose="05000000000000000000" pitchFamily="2" charset="2"/>
              <a:buChar char="q"/>
            </a:pPr>
            <a:r>
              <a:rPr lang="en-US" sz="2400" dirty="0">
                <a:solidFill>
                  <a:schemeClr val="bg1"/>
                </a:solidFill>
                <a:latin typeface="Californian FB" panose="0207040306080B030204" pitchFamily="18" charset="0"/>
              </a:rPr>
              <a:t> </a:t>
            </a:r>
            <a:r>
              <a:rPr lang="en-IN" sz="2400" dirty="0">
                <a:solidFill>
                  <a:schemeClr val="bg1"/>
                </a:solidFill>
                <a:latin typeface="Californian FB" panose="0207040306080B030204" pitchFamily="18" charset="0"/>
              </a:rPr>
              <a:t>Data Preparation: imported the dataset into excel. Cleaned the data to correct any inconsistencies or errors.</a:t>
            </a:r>
          </a:p>
          <a:p>
            <a:pPr marL="285750" indent="-285750">
              <a:buFont typeface="Wingdings" panose="05000000000000000000" pitchFamily="2" charset="2"/>
              <a:buChar char="q"/>
            </a:pPr>
            <a:r>
              <a:rPr lang="en-US" sz="2400" dirty="0">
                <a:solidFill>
                  <a:schemeClr val="bg1"/>
                </a:solidFill>
                <a:latin typeface="Californian FB" panose="0207040306080B030204" pitchFamily="18" charset="0"/>
              </a:rPr>
              <a:t> </a:t>
            </a:r>
            <a:r>
              <a:rPr lang="en-IN" sz="2400" dirty="0">
                <a:solidFill>
                  <a:schemeClr val="bg1"/>
                </a:solidFill>
                <a:latin typeface="Californian FB" panose="0207040306080B030204" pitchFamily="18" charset="0"/>
              </a:rPr>
              <a:t>Initial Exploration: review the dataset to understand its structure. Used summary statistics to preliminary insights.</a:t>
            </a:r>
          </a:p>
          <a:p>
            <a:pPr marL="285750" indent="-285750">
              <a:buFont typeface="Wingdings" panose="05000000000000000000" pitchFamily="2" charset="2"/>
              <a:buChar char="q"/>
            </a:pPr>
            <a:r>
              <a:rPr lang="en-US" sz="2400" dirty="0">
                <a:solidFill>
                  <a:schemeClr val="bg1"/>
                </a:solidFill>
                <a:latin typeface="Californian FB" panose="0207040306080B030204" pitchFamily="18" charset="0"/>
              </a:rPr>
              <a:t> </a:t>
            </a:r>
            <a:r>
              <a:rPr lang="en-IN" sz="2400" dirty="0">
                <a:solidFill>
                  <a:schemeClr val="bg1"/>
                </a:solidFill>
                <a:latin typeface="Californian FB" panose="0207040306080B030204" pitchFamily="18" charset="0"/>
              </a:rPr>
              <a:t>Pattern identification: Identified patterns and trends in the data regarding employee types and departmental distribution. Highlighted any anomalies or significant findings.</a:t>
            </a:r>
          </a:p>
          <a:p>
            <a:pPr marL="285750" indent="-285750">
              <a:buFont typeface="Wingdings" panose="05000000000000000000" pitchFamily="2" charset="2"/>
              <a:buChar char="q"/>
            </a:pPr>
            <a:r>
              <a:rPr lang="en-US" sz="2400" dirty="0">
                <a:solidFill>
                  <a:schemeClr val="bg1"/>
                </a:solidFill>
                <a:latin typeface="Californian FB" panose="0207040306080B030204" pitchFamily="18" charset="0"/>
              </a:rPr>
              <a:t> </a:t>
            </a:r>
            <a:r>
              <a:rPr lang="en-IN" sz="2400" dirty="0">
                <a:solidFill>
                  <a:schemeClr val="bg1"/>
                </a:solidFill>
                <a:latin typeface="Californian FB" panose="0207040306080B030204" pitchFamily="18" charset="0"/>
              </a:rPr>
              <a:t>Reporting: Summarized key insights from the analysis. Complied visuals into a workforce planning and departmental adjustments.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486</TotalTime>
  <Words>981</Words>
  <Application>Microsoft Office PowerPoint</Application>
  <PresentationFormat>Widescreen</PresentationFormat>
  <Paragraphs>85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Circuit</vt:lpstr>
      <vt:lpstr>Employee data set using excel</vt:lpstr>
      <vt:lpstr>Employee Performance Analysis using Excel </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santhya026@gmail.com</cp:lastModifiedBy>
  <cp:revision>43</cp:revision>
  <dcterms:created xsi:type="dcterms:W3CDTF">2024-03-29T15:07:22Z</dcterms:created>
  <dcterms:modified xsi:type="dcterms:W3CDTF">2024-09-05T20:31:20Z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