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57" r:id="rId4"/>
    <p:sldId id="25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59" r:id="rId15"/>
    <p:sldId id="261" r:id="rId16"/>
    <p:sldId id="262" r:id="rId17"/>
    <p:sldId id="266" r:id="rId18"/>
    <p:sldId id="263" r:id="rId19"/>
    <p:sldId id="278" r:id="rId20"/>
    <p:sldId id="264" r:id="rId21"/>
    <p:sldId id="268" r:id="rId22"/>
    <p:sldId id="267" r:id="rId23"/>
    <p:sldId id="260" r:id="rId24"/>
    <p:sldId id="265" r:id="rId25"/>
    <p:sldId id="279" r:id="rId26"/>
    <p:sldId id="280" r:id="rId27"/>
    <p:sldId id="281" r:id="rId28"/>
    <p:sldId id="282" r:id="rId29"/>
    <p:sldId id="283" r:id="rId30"/>
    <p:sldId id="28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2F533-9FA4-B4E4-AE71-F6DD598B9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7AAC1-AFFF-147C-5FAD-9C09FB636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05AF5-8FB2-486D-54BD-ACB97DA76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C52C-500C-4CC1-8D83-B2533A70AADB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B70E1-9E9E-ED62-912C-9C6B49F9A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810C1-FAB5-8F34-1D55-362B08759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69C2-491A-40E6-A715-F92A52787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5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5EACA-7B63-8F68-68D2-6CB2E5590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883713-38FE-A5A4-F175-3B7FE0543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9B1C8-6FE3-197C-57A4-7E0985C1A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C52C-500C-4CC1-8D83-B2533A70AADB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80DB3-A9C3-6C39-9B3A-BBBC66C88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E1D80-5D3B-BE3A-D121-88CD95860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69C2-491A-40E6-A715-F92A52787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3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10C49B-65F6-8495-7829-4AA0135021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57A94C-23FE-DF98-1E93-D58E278F7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751E5-93B6-78FE-5F78-7B0D0FE5F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C52C-500C-4CC1-8D83-B2533A70AADB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1CE5F-EEE4-F80D-99B5-FE2F9996F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0B8BD-5C16-72C3-7EF3-9D58E30E7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69C2-491A-40E6-A715-F92A52787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6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ADE68-0477-90FF-1796-5FAB0F580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64F31-E27A-BED0-B41C-D66E44201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C3821-D6ED-1AD3-013B-EA57DD40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C52C-500C-4CC1-8D83-B2533A70AADB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A6D07-018D-6F25-5DB4-8E0027352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55E3E-5066-CFC5-F08C-630C75888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69C2-491A-40E6-A715-F92A52787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04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41875-7E26-051A-AB00-DC26BAEC6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0E3C0-5ACE-8967-A005-63A57A3C3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A9C11-5BC1-32A4-9727-406B605C3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C52C-500C-4CC1-8D83-B2533A70AADB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81EE8-5C72-6D12-39CE-8DA61AA40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05201-F142-9A32-F76E-BDDB2C129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69C2-491A-40E6-A715-F92A52787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85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653DF-3F53-888A-5E91-A016B003B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C3C9B-8AF5-A67B-CB18-AD0B08C6E6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62E7C-6CDA-BF03-1111-6565B9748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A93E4-D799-8745-CA70-C96368CE7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C52C-500C-4CC1-8D83-B2533A70AADB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F013D-D926-0C8E-91D1-A3368D961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70038-23B8-3B8A-4B91-0FCC93248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69C2-491A-40E6-A715-F92A52787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85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67B8D-248C-D2C1-F26D-5948F5CAE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F3792-A744-CEA8-6430-083B853BB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5D91A-2112-1C9F-C93B-20548FEBE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D55176-9DA1-BC04-D171-40EE507C53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B26A11-876B-B631-D89D-957DCCA6CB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C32DAF-B0AB-096C-10C1-75172C7BD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C52C-500C-4CC1-8D83-B2533A70AADB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79C78B-1239-63DD-C6C7-DDFD0A55B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942CDF-7754-06BC-5825-570028D8E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69C2-491A-40E6-A715-F92A52787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60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513EE-1395-647B-C172-31BA9E76F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11EC0-897D-8331-865E-80BD68E38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C52C-500C-4CC1-8D83-B2533A70AADB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832876-DE82-C692-8AB0-6EEF1A387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6E01B-D9BF-FD85-5E73-6079BCC9E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69C2-491A-40E6-A715-F92A52787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61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0EE16B-D253-0935-36DD-EC1FB5CA9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C52C-500C-4CC1-8D83-B2533A70AADB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A9115C-D27E-BF23-BB78-1CFD78F04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10B32D-BC3F-B95B-C4EF-433E46FEE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69C2-491A-40E6-A715-F92A52787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1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17FC6-1E20-2DEA-5C43-338963407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46A9E-1C9E-8956-1599-7890811BB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D6C950-5B17-DE0E-6710-639EB26EC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27CF7-707B-1C5C-9B96-7F24DB3FE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C52C-500C-4CC1-8D83-B2533A70AADB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941A8-6E01-0F2A-6AFD-93F2CF039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6B1F7-6B6D-7A22-B094-9F8216501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69C2-491A-40E6-A715-F92A52787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7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D047A-0CFA-1AC9-F8A2-3F3FC33DD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3E2921-03CC-9519-A088-67DAD579B2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85FB3-E050-DE41-B6B3-441450E1C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3288D-E376-EF64-C85B-3E4FF98C4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C52C-500C-4CC1-8D83-B2533A70AADB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28391-6501-7DA9-3142-C5E711440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7B068-E393-20FB-7AF2-392439CFE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69C2-491A-40E6-A715-F92A52787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08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CE74D-DC44-2D79-57FE-6EC94505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77E44-40EE-E5F4-29FB-6918F44B6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D82FF-593D-9AB9-D5F6-D27C1B8FE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5C52C-500C-4CC1-8D83-B2533A70AADB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F5EF0-94AF-D4AF-E7D7-C9DFED9F9C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0A797-A9D3-903D-BF72-92E95CECB9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E69C2-491A-40E6-A715-F92A52787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3008F-DBE8-1313-68E1-47EFF86682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A7E518-642B-2FD5-624F-C2C753C1E6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26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1DC8A-5EE2-8A35-EA06-DA8E77AD8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131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xPath</a:t>
            </a:r>
            <a:r>
              <a:rPr lang="en-US" dirty="0"/>
              <a:t> axes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44CBF-FA1F-8335-9EE6-A636EC51A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6442"/>
            <a:ext cx="10515600" cy="561252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//tag[@attribute ='</a:t>
            </a:r>
            <a:r>
              <a:rPr lang="en-US" dirty="0" err="1"/>
              <a:t>Attribute_Value</a:t>
            </a:r>
            <a:r>
              <a:rPr lang="en-US" dirty="0"/>
              <a:t>']//ancestor::</a:t>
            </a:r>
            <a:r>
              <a:rPr lang="en-US" dirty="0" err="1"/>
              <a:t>parent_node</a:t>
            </a:r>
            <a:endParaRPr lang="en-US" dirty="0"/>
          </a:p>
          <a:p>
            <a:r>
              <a:rPr lang="en-US" dirty="0"/>
              <a:t>//label[text()="Full Name"]/ancestor::form</a:t>
            </a:r>
          </a:p>
          <a:p>
            <a:endParaRPr lang="en-US" dirty="0"/>
          </a:p>
          <a:p>
            <a:r>
              <a:rPr lang="en-US" dirty="0"/>
              <a:t>//tag[@attribute ='</a:t>
            </a:r>
            <a:r>
              <a:rPr lang="en-US" dirty="0" err="1"/>
              <a:t>Attribute_Value</a:t>
            </a:r>
            <a:r>
              <a:rPr lang="en-US" dirty="0"/>
              <a:t>']//child::</a:t>
            </a:r>
            <a:r>
              <a:rPr lang="en-US" dirty="0" err="1"/>
              <a:t>child_node</a:t>
            </a:r>
            <a:endParaRPr lang="en-US" dirty="0"/>
          </a:p>
          <a:p>
            <a:r>
              <a:rPr lang="en-US" dirty="0"/>
              <a:t>//form[@id='userForm']/child::div[1]//label</a:t>
            </a:r>
          </a:p>
          <a:p>
            <a:endParaRPr lang="en-US" dirty="0"/>
          </a:p>
          <a:p>
            <a:r>
              <a:rPr lang="en-US" dirty="0"/>
              <a:t>//node[attribute='value of attribute']//descendant::attribute</a:t>
            </a:r>
          </a:p>
          <a:p>
            <a:r>
              <a:rPr lang="en-US" dirty="0"/>
              <a:t>//div[@class= 'custom-control custom-radio custom-control-inline']/descendant::input</a:t>
            </a:r>
          </a:p>
          <a:p>
            <a:endParaRPr lang="en-US" dirty="0"/>
          </a:p>
          <a:p>
            <a:r>
              <a:rPr lang="en-US" dirty="0"/>
              <a:t>//tag[@attribute ='</a:t>
            </a:r>
            <a:r>
              <a:rPr lang="en-US" dirty="0" err="1"/>
              <a:t>Attribute_Value</a:t>
            </a:r>
            <a:r>
              <a:rPr lang="en-US" dirty="0"/>
              <a:t>']//ancestor::</a:t>
            </a:r>
            <a:r>
              <a:rPr lang="en-US" dirty="0" err="1"/>
              <a:t>parent_node</a:t>
            </a:r>
            <a:endParaRPr lang="en-US" dirty="0"/>
          </a:p>
          <a:p>
            <a:r>
              <a:rPr lang="en-US" dirty="0"/>
              <a:t>//input[@id="userName"]/following::textarea</a:t>
            </a:r>
          </a:p>
          <a:p>
            <a:endParaRPr lang="en-US" dirty="0"/>
          </a:p>
          <a:p>
            <a:r>
              <a:rPr lang="en-US" dirty="0"/>
              <a:t>//div[@class='col-md-3 col-sm-12']/following-sibling::div</a:t>
            </a:r>
          </a:p>
          <a:p>
            <a:r>
              <a:rPr lang="en-US" dirty="0"/>
              <a:t>//node[attribute='value of attribute']//preceding::attribute</a:t>
            </a:r>
          </a:p>
          <a:p>
            <a:endParaRPr lang="en-US" dirty="0"/>
          </a:p>
          <a:p>
            <a:r>
              <a:rPr lang="en-US" dirty="0"/>
              <a:t>//input[@id='userName']/preceding::label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948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01493-EF75-AB11-F8DF-43AEB90E7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213"/>
          </a:xfrm>
        </p:spPr>
        <p:txBody>
          <a:bodyPr>
            <a:normAutofit fontScale="90000"/>
          </a:bodyPr>
          <a:lstStyle/>
          <a:p>
            <a:r>
              <a:rPr lang="en-US" dirty="0"/>
              <a:t>CSS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51EDC-5BC6-061D-5FEF-A9625DCD1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1338"/>
            <a:ext cx="10515600" cy="53046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/>
              <a:t>tagname</a:t>
            </a:r>
            <a:r>
              <a:rPr lang="en-US" sz="1800" dirty="0"/>
              <a:t>[</a:t>
            </a:r>
            <a:r>
              <a:rPr lang="en-US" sz="1800" dirty="0" err="1"/>
              <a:t>attribute_name</a:t>
            </a:r>
            <a:r>
              <a:rPr lang="en-US" sz="1800" dirty="0"/>
              <a:t> = ‘</a:t>
            </a:r>
            <a:r>
              <a:rPr lang="en-US" sz="1800" dirty="0" err="1"/>
              <a:t>attribute_value</a:t>
            </a:r>
            <a:r>
              <a:rPr lang="en-US" sz="1800" dirty="0"/>
              <a:t>’]</a:t>
            </a:r>
          </a:p>
          <a:p>
            <a:pPr marL="0" indent="0">
              <a:buNone/>
            </a:pPr>
            <a:r>
              <a:rPr lang="en-US" sz="1800" dirty="0"/>
              <a:t>input[id='</a:t>
            </a:r>
            <a:r>
              <a:rPr lang="en-US" sz="1800" dirty="0" err="1"/>
              <a:t>firstName</a:t>
            </a:r>
            <a:r>
              <a:rPr lang="en-US" sz="1800" dirty="0"/>
              <a:t>']</a:t>
            </a:r>
          </a:p>
          <a:p>
            <a:pPr marL="0" indent="0">
              <a:buNone/>
            </a:pPr>
            <a:r>
              <a:rPr lang="en-US" sz="1800" dirty="0" err="1"/>
              <a:t>input#firstName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textarea</a:t>
            </a:r>
            <a:r>
              <a:rPr lang="en-US" sz="1800" dirty="0"/>
              <a:t>[class='form-control’]   or   </a:t>
            </a:r>
            <a:r>
              <a:rPr lang="en-US" sz="1800" dirty="0" err="1"/>
              <a:t>textarea.form</a:t>
            </a:r>
            <a:r>
              <a:rPr lang="en-US" sz="1800" dirty="0"/>
              <a:t>-control</a:t>
            </a:r>
          </a:p>
          <a:p>
            <a:pPr marL="0" indent="0">
              <a:buNone/>
            </a:pPr>
            <a:r>
              <a:rPr lang="en-US" sz="1800" dirty="0" err="1"/>
              <a:t>textarea#currentAddress</a:t>
            </a:r>
            <a:r>
              <a:rPr lang="en-US" sz="1800" dirty="0"/>
              <a:t>[placeholder='Current Address']</a:t>
            </a:r>
          </a:p>
          <a:p>
            <a:pPr marL="0" indent="0">
              <a:buNone/>
            </a:pPr>
            <a:r>
              <a:rPr lang="en-US" sz="1800" dirty="0" err="1"/>
              <a:t>textarea.form</a:t>
            </a:r>
            <a:r>
              <a:rPr lang="en-US" sz="1800" dirty="0"/>
              <a:t>-control[placeholder='Current Address']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Parent_locator</a:t>
            </a:r>
            <a:r>
              <a:rPr lang="en-US" sz="1800" dirty="0"/>
              <a:t> &gt; </a:t>
            </a:r>
            <a:r>
              <a:rPr lang="en-US" sz="1800" dirty="0" err="1"/>
              <a:t>child_locator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div&gt;</a:t>
            </a:r>
            <a:r>
              <a:rPr lang="en-US" sz="1800" dirty="0" err="1"/>
              <a:t>textarea</a:t>
            </a:r>
            <a:r>
              <a:rPr lang="en-US" sz="1800" dirty="0"/>
              <a:t>[placeholder='Current Address']</a:t>
            </a:r>
          </a:p>
          <a:p>
            <a:pPr marL="0" indent="0">
              <a:buNone/>
            </a:pPr>
            <a:r>
              <a:rPr lang="en-US" sz="1800" dirty="0"/>
              <a:t>Parent CSS locator &gt; Child HTML tag : nth-of-type(index)</a:t>
            </a:r>
          </a:p>
          <a:p>
            <a:pPr marL="0" indent="0">
              <a:buNone/>
            </a:pPr>
            <a:r>
              <a:rPr lang="en-US" sz="1800" dirty="0" err="1"/>
              <a:t>select#oldSelectMenu</a:t>
            </a:r>
            <a:r>
              <a:rPr lang="en-US" sz="1800" dirty="0"/>
              <a:t>&gt;</a:t>
            </a:r>
            <a:r>
              <a:rPr lang="en-US" sz="1800" dirty="0" err="1"/>
              <a:t>option:nth-of-type</a:t>
            </a:r>
            <a:r>
              <a:rPr lang="en-US" sz="1800" dirty="0"/>
              <a:t>(2)</a:t>
            </a:r>
          </a:p>
          <a:p>
            <a:pPr marL="0" indent="0">
              <a:buNone/>
            </a:pPr>
            <a:r>
              <a:rPr lang="en-US" sz="1800" dirty="0"/>
              <a:t>input[id$='</a:t>
            </a:r>
            <a:r>
              <a:rPr lang="en-US" sz="1800" dirty="0" err="1"/>
              <a:t>ame</a:t>
            </a:r>
            <a:r>
              <a:rPr lang="en-US" sz="1800" dirty="0"/>
              <a:t>']</a:t>
            </a:r>
          </a:p>
          <a:p>
            <a:pPr marL="0" indent="0">
              <a:buNone/>
            </a:pPr>
            <a:r>
              <a:rPr lang="en-US" sz="1800" dirty="0"/>
              <a:t>input[id*='</a:t>
            </a:r>
            <a:r>
              <a:rPr lang="en-US" sz="1800" dirty="0" err="1"/>
              <a:t>erNa</a:t>
            </a:r>
            <a:r>
              <a:rPr lang="en-US" sz="1800" dirty="0"/>
              <a:t>']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21951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A0C6C-095D-0DBB-57E3-45ED1D2EC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1F752-7BEF-F00B-463F-2189B9265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Implicit wait</a:t>
            </a:r>
          </a:p>
          <a:p>
            <a:r>
              <a:rPr lang="en-US" dirty="0"/>
              <a:t>Explicit wait : conditional wait</a:t>
            </a:r>
          </a:p>
          <a:p>
            <a:endParaRPr lang="en-US" sz="1400" dirty="0"/>
          </a:p>
          <a:p>
            <a:r>
              <a:rPr lang="en-US" sz="1600" dirty="0" err="1"/>
              <a:t>implicitlyWait</a:t>
            </a:r>
            <a:r>
              <a:rPr lang="en-US" sz="1600" dirty="0"/>
              <a:t>()</a:t>
            </a:r>
          </a:p>
          <a:p>
            <a:r>
              <a:rPr lang="en-US" sz="1600" dirty="0" err="1"/>
              <a:t>pageLoadTimeout</a:t>
            </a:r>
            <a:r>
              <a:rPr lang="en-US" sz="1600" dirty="0"/>
              <a:t>()</a:t>
            </a:r>
          </a:p>
          <a:p>
            <a:r>
              <a:rPr lang="en-US" sz="1600" dirty="0" err="1"/>
              <a:t>setScriptTimeout</a:t>
            </a:r>
            <a:r>
              <a:rPr lang="en-US" sz="1600" dirty="0"/>
              <a:t>()</a:t>
            </a:r>
          </a:p>
          <a:p>
            <a:pPr marL="0" indent="0">
              <a:buNone/>
            </a:pPr>
            <a:r>
              <a:rPr lang="en-US" sz="1600" dirty="0" err="1"/>
              <a:t>driver.manage</a:t>
            </a:r>
            <a:r>
              <a:rPr lang="en-US" sz="1600" dirty="0"/>
              <a:t>().timeouts().</a:t>
            </a:r>
            <a:r>
              <a:rPr lang="en-US" sz="1600" dirty="0" err="1"/>
              <a:t>implicitlyWait</a:t>
            </a:r>
            <a:r>
              <a:rPr lang="en-US" sz="1600" dirty="0"/>
              <a:t>(10, </a:t>
            </a:r>
            <a:r>
              <a:rPr lang="en-US" sz="1600" dirty="0" err="1"/>
              <a:t>TimeUnit.SECONDS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/>
              <a:t>The </a:t>
            </a:r>
            <a:r>
              <a:rPr lang="en-US" sz="1600" dirty="0" err="1"/>
              <a:t>implicitlyWait</a:t>
            </a:r>
            <a:r>
              <a:rPr lang="en-US" sz="1600" dirty="0"/>
              <a:t> command waits for an element to load for a specified duration.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driver.manage</a:t>
            </a:r>
            <a:r>
              <a:rPr lang="en-US" sz="1600" dirty="0"/>
              <a:t>().timeouts().</a:t>
            </a:r>
            <a:r>
              <a:rPr lang="en-US" sz="1600" dirty="0" err="1"/>
              <a:t>pageLoadTimeout</a:t>
            </a:r>
            <a:r>
              <a:rPr lang="en-US" sz="1600" dirty="0"/>
              <a:t>(30, </a:t>
            </a:r>
            <a:r>
              <a:rPr lang="en-US" sz="1600" dirty="0" err="1"/>
              <a:t>TimeUnit.SECONDS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 err="1"/>
              <a:t>driver.manage</a:t>
            </a:r>
            <a:r>
              <a:rPr lang="en-US" sz="1600" dirty="0"/>
              <a:t>().timeouts().</a:t>
            </a:r>
            <a:r>
              <a:rPr lang="en-US" sz="1600" dirty="0" err="1"/>
              <a:t>setScriptTimeout</a:t>
            </a:r>
            <a:r>
              <a:rPr lang="en-US" sz="1600" dirty="0"/>
              <a:t>(15, </a:t>
            </a:r>
            <a:r>
              <a:rPr lang="en-US" sz="1600" dirty="0" err="1"/>
              <a:t>TimeUnit.SECONDS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20026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DB2B6-28E5-5EB9-98A3-7399D494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E5E36-0D33-E866-AB61-D51BF8C0A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WebDriverWait</a:t>
            </a:r>
            <a:endParaRPr lang="en-US" dirty="0"/>
          </a:p>
          <a:p>
            <a:r>
              <a:rPr lang="en-US" dirty="0" err="1"/>
              <a:t>FluentWait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800" dirty="0" err="1"/>
              <a:t>WebDriverWait</a:t>
            </a:r>
            <a:r>
              <a:rPr lang="en-US" sz="1800" dirty="0"/>
              <a:t> command in Selenium</a:t>
            </a:r>
          </a:p>
          <a:p>
            <a:pPr marL="0" indent="0">
              <a:buNone/>
            </a:pPr>
            <a:r>
              <a:rPr lang="en-US" sz="1800" dirty="0" err="1"/>
              <a:t>WebElement</a:t>
            </a:r>
            <a:r>
              <a:rPr lang="en-US" sz="1800" dirty="0"/>
              <a:t> </a:t>
            </a:r>
            <a:r>
              <a:rPr lang="en-US" sz="1800" dirty="0" err="1"/>
              <a:t>firstResult</a:t>
            </a:r>
            <a:r>
              <a:rPr lang="en-US" sz="1800" dirty="0"/>
              <a:t> = new </a:t>
            </a:r>
            <a:r>
              <a:rPr lang="en-US" sz="1800" dirty="0" err="1"/>
              <a:t>WebDriverWait</a:t>
            </a:r>
            <a:r>
              <a:rPr lang="en-US" sz="1800" dirty="0"/>
              <a:t>(driver, </a:t>
            </a:r>
            <a:r>
              <a:rPr lang="en-US" sz="1800" dirty="0" err="1"/>
              <a:t>Duration.ofSeconds</a:t>
            </a:r>
            <a:r>
              <a:rPr lang="en-US" sz="1800" dirty="0"/>
              <a:t>(10))</a:t>
            </a:r>
          </a:p>
          <a:p>
            <a:pPr marL="0" indent="0">
              <a:buNone/>
            </a:pPr>
            <a:r>
              <a:rPr lang="en-US" sz="1800" dirty="0"/>
              <a:t> .until(</a:t>
            </a:r>
            <a:r>
              <a:rPr lang="en-US" sz="1800" dirty="0" err="1"/>
              <a:t>ExpectedConditions.elementToBeClickable</a:t>
            </a:r>
            <a:r>
              <a:rPr lang="en-US" sz="1800" dirty="0"/>
              <a:t>(</a:t>
            </a:r>
            <a:r>
              <a:rPr lang="en-US" sz="1800" dirty="0" err="1"/>
              <a:t>By.xpath</a:t>
            </a:r>
            <a:r>
              <a:rPr lang="en-US" sz="1800" dirty="0"/>
              <a:t>("//a/h3")));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/>
              <a:t>Wait&lt;WebDriver&gt; wait = new </a:t>
            </a:r>
            <a:r>
              <a:rPr lang="en-US" sz="1700" dirty="0" err="1"/>
              <a:t>FluentWait</a:t>
            </a:r>
            <a:r>
              <a:rPr lang="en-US" sz="1700" dirty="0"/>
              <a:t>&lt;WebDriver&gt;(driver)</a:t>
            </a:r>
          </a:p>
          <a:p>
            <a:pPr marL="0" indent="0">
              <a:buNone/>
            </a:pPr>
            <a:r>
              <a:rPr lang="en-US" sz="1700" dirty="0"/>
              <a:t>  .</a:t>
            </a:r>
            <a:r>
              <a:rPr lang="en-US" sz="1700" dirty="0" err="1"/>
              <a:t>withTimeout</a:t>
            </a:r>
            <a:r>
              <a:rPr lang="en-US" sz="1700" dirty="0"/>
              <a:t>(</a:t>
            </a:r>
            <a:r>
              <a:rPr lang="en-US" sz="1700" dirty="0" err="1"/>
              <a:t>Duration.ofSeconds</a:t>
            </a:r>
            <a:r>
              <a:rPr lang="en-US" sz="1700" dirty="0"/>
              <a:t>(30))</a:t>
            </a:r>
          </a:p>
          <a:p>
            <a:pPr marL="0" indent="0">
              <a:buNone/>
            </a:pPr>
            <a:r>
              <a:rPr lang="en-US" sz="1700" dirty="0"/>
              <a:t>  .</a:t>
            </a:r>
            <a:r>
              <a:rPr lang="en-US" sz="1700" dirty="0" err="1"/>
              <a:t>pollingEvery</a:t>
            </a:r>
            <a:r>
              <a:rPr lang="en-US" sz="1700" dirty="0"/>
              <a:t>(</a:t>
            </a:r>
            <a:r>
              <a:rPr lang="en-US" sz="1700" dirty="0" err="1"/>
              <a:t>Duration.ofSeconds</a:t>
            </a:r>
            <a:r>
              <a:rPr lang="en-US" sz="1700" dirty="0"/>
              <a:t>(5))</a:t>
            </a:r>
          </a:p>
          <a:p>
            <a:pPr marL="0" indent="0">
              <a:buNone/>
            </a:pPr>
            <a:r>
              <a:rPr lang="en-US" sz="1700" dirty="0"/>
              <a:t>  .ignoring(</a:t>
            </a:r>
            <a:r>
              <a:rPr lang="en-US" sz="1700" dirty="0" err="1"/>
              <a:t>NoSuchElementException.class</a:t>
            </a:r>
            <a:r>
              <a:rPr lang="en-US" sz="1700" dirty="0"/>
              <a:t>);</a:t>
            </a:r>
            <a:r>
              <a:rPr lang="en-U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558642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2BBF-2979-EFE6-BF73-D3B7E9E5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 commands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59A70CC-C497-C7A8-F834-245B9B5197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547209"/>
              </p:ext>
            </p:extLst>
          </p:nvPr>
        </p:nvGraphicFramePr>
        <p:xfrm>
          <a:off x="977462" y="2362994"/>
          <a:ext cx="7309287" cy="3276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58510">
                  <a:extLst>
                    <a:ext uri="{9D8B030D-6E8A-4147-A177-3AD203B41FA5}">
                      <a16:colId xmlns:a16="http://schemas.microsoft.com/office/drawing/2014/main" val="3628722656"/>
                    </a:ext>
                  </a:extLst>
                </a:gridCol>
                <a:gridCol w="3233833">
                  <a:extLst>
                    <a:ext uri="{9D8B030D-6E8A-4147-A177-3AD203B41FA5}">
                      <a16:colId xmlns:a16="http://schemas.microsoft.com/office/drawing/2014/main" val="3197313716"/>
                    </a:ext>
                  </a:extLst>
                </a:gridCol>
                <a:gridCol w="1016944">
                  <a:extLst>
                    <a:ext uri="{9D8B030D-6E8A-4147-A177-3AD203B41FA5}">
                      <a16:colId xmlns:a16="http://schemas.microsoft.com/office/drawing/2014/main" val="3703511159"/>
                    </a:ext>
                  </a:extLst>
                </a:gridCol>
              </a:tblGrid>
              <a:tr h="327660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2000"/>
                        <a:buFont typeface="Arial" panose="020B0604020202020204" pitchFamily="34" charset="0"/>
                        <a:buChar char="•"/>
                      </a:pPr>
                      <a:r>
                        <a:rPr lang="en-US" sz="2000" u="none" strike="noStrike" dirty="0" err="1">
                          <a:effectLst/>
                        </a:rPr>
                        <a:t>driver.get</a:t>
                      </a:r>
                      <a:r>
                        <a:rPr lang="en-US" sz="2000" u="none" strike="noStrike" dirty="0">
                          <a:effectLst/>
                        </a:rPr>
                        <a:t>()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5876946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2000"/>
                        <a:buFont typeface="Arial" panose="020B0604020202020204" pitchFamily="34" charset="0"/>
                        <a:buChar char="•"/>
                      </a:pPr>
                      <a:r>
                        <a:rPr lang="en-US" sz="2000" u="none" strike="noStrike" dirty="0" err="1">
                          <a:effectLst/>
                        </a:rPr>
                        <a:t>driver.currentURL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4378764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2000"/>
                        <a:buFont typeface="Arial" panose="020B0604020202020204" pitchFamily="34" charset="0"/>
                        <a:buChar char="•"/>
                      </a:pPr>
                      <a:r>
                        <a:rPr lang="en-US" sz="2000" u="none" strike="noStrike">
                          <a:effectLst/>
                        </a:rPr>
                        <a:t>driver.getTitle()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16896831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2000"/>
                        <a:buFont typeface="Arial" panose="020B0604020202020204" pitchFamily="34" charset="0"/>
                        <a:buChar char="•"/>
                      </a:pPr>
                      <a:r>
                        <a:rPr lang="en-US" sz="2000" u="none" strike="noStrike">
                          <a:effectLst/>
                        </a:rPr>
                        <a:t>driver.getPageSource()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22795437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2000"/>
                        <a:buFont typeface="Arial" panose="020B0604020202020204" pitchFamily="34" charset="0"/>
                        <a:buChar char="•"/>
                      </a:pPr>
                      <a:r>
                        <a:rPr lang="en-US" sz="2000" u="none" strike="noStrike">
                          <a:effectLst/>
                        </a:rPr>
                        <a:t>driver. quit()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41544588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2000"/>
                        <a:buFont typeface="Arial" panose="020B0604020202020204" pitchFamily="34" charset="0"/>
                        <a:buChar char="•"/>
                      </a:pPr>
                      <a:r>
                        <a:rPr lang="en-US" sz="2000" u="none" strike="noStrike">
                          <a:effectLst/>
                        </a:rPr>
                        <a:t>driver.close()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7500809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2000"/>
                        <a:buFont typeface="Arial" panose="020B0604020202020204" pitchFamily="34" charset="0"/>
                        <a:buChar char="•"/>
                      </a:pPr>
                      <a:r>
                        <a:rPr lang="en-US" sz="2000" u="none" strike="noStrike">
                          <a:effectLst/>
                        </a:rPr>
                        <a:t>driver.getWindowHandle()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643179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2000"/>
                        <a:buFont typeface="Arial" panose="020B0604020202020204" pitchFamily="34" charset="0"/>
                        <a:buChar char="•"/>
                      </a:pPr>
                      <a:r>
                        <a:rPr lang="en-US" sz="2000" u="none" strike="noStrike">
                          <a:effectLst/>
                        </a:rPr>
                        <a:t>driver.manage ()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11365702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2000"/>
                        <a:buFont typeface="Arial" panose="020B0604020202020204" pitchFamily="34" charset="0"/>
                        <a:buChar char="•"/>
                      </a:pPr>
                      <a:r>
                        <a:rPr lang="en-US" sz="2000" u="none" strike="noStrike">
                          <a:effectLst/>
                        </a:rPr>
                        <a:t>driver.switchTo()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98816409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2000"/>
                        <a:buFont typeface="Arial" panose="020B0604020202020204" pitchFamily="34" charset="0"/>
                        <a:buChar char="•"/>
                      </a:pPr>
                      <a:r>
                        <a:rPr lang="en-US" sz="2000" u="none" strike="noStrike">
                          <a:effectLst/>
                        </a:rPr>
                        <a:t>driver.wait()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34538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4678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2BBF-2979-EFE6-BF73-D3B7E9E5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Navigate commands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59A70CC-C497-C7A8-F834-245B9B5197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7583538"/>
              </p:ext>
            </p:extLst>
          </p:nvPr>
        </p:nvGraphicFramePr>
        <p:xfrm>
          <a:off x="977462" y="2362994"/>
          <a:ext cx="6032937" cy="3566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89633">
                  <a:extLst>
                    <a:ext uri="{9D8B030D-6E8A-4147-A177-3AD203B41FA5}">
                      <a16:colId xmlns:a16="http://schemas.microsoft.com/office/drawing/2014/main" val="3197313716"/>
                    </a:ext>
                  </a:extLst>
                </a:gridCol>
                <a:gridCol w="1443304">
                  <a:extLst>
                    <a:ext uri="{9D8B030D-6E8A-4147-A177-3AD203B41FA5}">
                      <a16:colId xmlns:a16="http://schemas.microsoft.com/office/drawing/2014/main" val="3703511159"/>
                    </a:ext>
                  </a:extLst>
                </a:gridCol>
              </a:tblGrid>
              <a:tr h="327660">
                <a:tc>
                  <a:txBody>
                    <a:bodyPr/>
                    <a:lstStyle/>
                    <a:p>
                      <a:pPr marL="342900" indent="-3429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driver.navigate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().to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5876946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driver.navigate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().back()</a:t>
                      </a:r>
                    </a:p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driver.navigate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().forward()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4378764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driver.navigate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().refresh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16896831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22795437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41544588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7500809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643179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11365702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98816409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34538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910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2BBF-2979-EFE6-BF73-D3B7E9E5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Webelements</a:t>
            </a:r>
            <a:r>
              <a:rPr lang="en-US" dirty="0"/>
              <a:t> commands(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59A70CC-C497-C7A8-F834-245B9B5197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9385165"/>
              </p:ext>
            </p:extLst>
          </p:nvPr>
        </p:nvGraphicFramePr>
        <p:xfrm>
          <a:off x="977462" y="2362994"/>
          <a:ext cx="6032937" cy="7223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89633">
                  <a:extLst>
                    <a:ext uri="{9D8B030D-6E8A-4147-A177-3AD203B41FA5}">
                      <a16:colId xmlns:a16="http://schemas.microsoft.com/office/drawing/2014/main" val="3197313716"/>
                    </a:ext>
                  </a:extLst>
                </a:gridCol>
                <a:gridCol w="1443304">
                  <a:extLst>
                    <a:ext uri="{9D8B030D-6E8A-4147-A177-3AD203B41FA5}">
                      <a16:colId xmlns:a16="http://schemas.microsoft.com/office/drawing/2014/main" val="3703511159"/>
                    </a:ext>
                  </a:extLst>
                </a:gridCol>
              </a:tblGrid>
              <a:tr h="327660">
                <a:tc>
                  <a:txBody>
                    <a:bodyPr/>
                    <a:lstStyle/>
                    <a:p>
                      <a:pPr marL="342900" indent="-3429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webelement.clear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5876946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webelement.click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</a:p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webelement.getText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</a:p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webelement.sendKeys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</a:p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webelement.getAttribute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</a:p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webelement.getCssValue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</a:p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webelement.getLocation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</a:p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webelement.getSize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</a:p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webelement.getTagName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</a:p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webelement.isEnables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</a:p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webelement.isDisplayed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</a:p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webelement.isSelected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</a:p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webelement.submit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</a:p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webelement.toString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</a:p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4378764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16896831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22795437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41544588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7500809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643179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11365702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98816409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34538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3320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274AC-D727-C32F-FC46-4A7266DA0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7234"/>
          </a:xfrm>
        </p:spPr>
        <p:txBody>
          <a:bodyPr>
            <a:normAutofit fontScale="90000"/>
          </a:bodyPr>
          <a:lstStyle/>
          <a:p>
            <a:r>
              <a:rPr lang="en-US" dirty="0"/>
              <a:t>Locators	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719752E-7120-E62B-02E9-50C74B51BC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9025170"/>
              </p:ext>
            </p:extLst>
          </p:nvPr>
        </p:nvGraphicFramePr>
        <p:xfrm>
          <a:off x="838200" y="1051034"/>
          <a:ext cx="10061028" cy="5678535"/>
        </p:xfrm>
        <a:graphic>
          <a:graphicData uri="http://schemas.openxmlformats.org/drawingml/2006/table">
            <a:tbl>
              <a:tblPr/>
              <a:tblGrid>
                <a:gridCol w="1498749">
                  <a:extLst>
                    <a:ext uri="{9D8B030D-6E8A-4147-A177-3AD203B41FA5}">
                      <a16:colId xmlns:a16="http://schemas.microsoft.com/office/drawing/2014/main" val="1330306917"/>
                    </a:ext>
                  </a:extLst>
                </a:gridCol>
                <a:gridCol w="8562279">
                  <a:extLst>
                    <a:ext uri="{9D8B030D-6E8A-4147-A177-3AD203B41FA5}">
                      <a16:colId xmlns:a16="http://schemas.microsoft.com/office/drawing/2014/main" val="26527448"/>
                    </a:ext>
                  </a:extLst>
                </a:gridCol>
              </a:tblGrid>
              <a:tr h="343430">
                <a:tc>
                  <a:txBody>
                    <a:bodyPr/>
                    <a:lstStyle/>
                    <a:p>
                      <a:pPr algn="l"/>
                      <a:r>
                        <a:rPr lang="en-US" sz="1300" b="1" i="1">
                          <a:effectLst/>
                        </a:rPr>
                        <a:t>Locator</a:t>
                      </a:r>
                      <a:endParaRPr lang="en-US" sz="1300">
                        <a:effectLst/>
                      </a:endParaRPr>
                    </a:p>
                  </a:txBody>
                  <a:tcPr marL="65929" marR="65929" marT="32965" marB="3296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1" i="1">
                          <a:effectLst/>
                        </a:rPr>
                        <a:t>Description</a:t>
                      </a:r>
                      <a:endParaRPr lang="en-US" sz="1300">
                        <a:effectLst/>
                      </a:endParaRPr>
                    </a:p>
                  </a:txBody>
                  <a:tcPr marL="65929" marR="65929" marT="32965" marB="3296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4126085"/>
                  </a:ext>
                </a:extLst>
              </a:tr>
              <a:tr h="601109">
                <a:tc>
                  <a:txBody>
                    <a:bodyPr/>
                    <a:lstStyle/>
                    <a:p>
                      <a:r>
                        <a:rPr lang="en-US" sz="1800" b="1" i="1" dirty="0">
                          <a:effectLst/>
                        </a:rPr>
                        <a:t>id</a:t>
                      </a:r>
                      <a:endParaRPr lang="en-US" sz="1800" dirty="0">
                        <a:effectLst/>
                      </a:endParaRPr>
                    </a:p>
                  </a:txBody>
                  <a:tcPr marL="65929" marR="65929" marT="32965" marB="3296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finds elements by ID attribute. The search value given should match the ID attribute.</a:t>
                      </a:r>
                    </a:p>
                  </a:txBody>
                  <a:tcPr marL="65929" marR="65929" marT="32965" marB="3296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432245"/>
                  </a:ext>
                </a:extLst>
              </a:tr>
              <a:tr h="857494">
                <a:tc>
                  <a:txBody>
                    <a:bodyPr/>
                    <a:lstStyle/>
                    <a:p>
                      <a:r>
                        <a:rPr lang="en-US" sz="1800" b="1" i="1" dirty="0">
                          <a:effectLst/>
                        </a:rPr>
                        <a:t>name</a:t>
                      </a:r>
                      <a:endParaRPr lang="en-US" sz="1800" dirty="0">
                        <a:effectLst/>
                      </a:endParaRPr>
                    </a:p>
                  </a:txBody>
                  <a:tcPr marL="65929" marR="65929" marT="32965" marB="3296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Finds or Locates elements based on the NAME attribute. The name attribute is used to match the search value.</a:t>
                      </a:r>
                    </a:p>
                  </a:txBody>
                  <a:tcPr marL="65929" marR="65929" marT="32965" marB="3296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0905837"/>
                  </a:ext>
                </a:extLst>
              </a:tr>
              <a:tr h="857494">
                <a:tc>
                  <a:txBody>
                    <a:bodyPr/>
                    <a:lstStyle/>
                    <a:p>
                      <a:r>
                        <a:rPr lang="en-US" sz="1800" b="1" i="1" dirty="0">
                          <a:effectLst/>
                        </a:rPr>
                        <a:t>class name</a:t>
                      </a:r>
                      <a:endParaRPr lang="en-US" sz="1800" dirty="0">
                        <a:effectLst/>
                      </a:endParaRPr>
                    </a:p>
                  </a:txBody>
                  <a:tcPr marL="65929" marR="65929" marT="32965" marB="3296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Finds elements that match the class name specified. Note that compound classes are not allowed as strategy names.</a:t>
                      </a:r>
                    </a:p>
                  </a:txBody>
                  <a:tcPr marL="65929" marR="65929" marT="32965" marB="3296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1726817"/>
                  </a:ext>
                </a:extLst>
              </a:tr>
              <a:tr h="601109">
                <a:tc>
                  <a:txBody>
                    <a:bodyPr/>
                    <a:lstStyle/>
                    <a:p>
                      <a:r>
                        <a:rPr lang="en-US" sz="1800" b="1" i="1" dirty="0">
                          <a:effectLst/>
                        </a:rPr>
                        <a:t>tag name</a:t>
                      </a:r>
                      <a:endParaRPr lang="en-US" sz="1800" dirty="0">
                        <a:effectLst/>
                      </a:endParaRPr>
                    </a:p>
                  </a:txBody>
                  <a:tcPr marL="65929" marR="65929" marT="32965" marB="3296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Finds or Locates elements having tag names that match the search value.</a:t>
                      </a:r>
                    </a:p>
                  </a:txBody>
                  <a:tcPr marL="65929" marR="65929" marT="32965" marB="3296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576011"/>
                  </a:ext>
                </a:extLst>
              </a:tr>
              <a:tr h="343430">
                <a:tc>
                  <a:txBody>
                    <a:bodyPr/>
                    <a:lstStyle/>
                    <a:p>
                      <a:r>
                        <a:rPr lang="en-US" sz="1800" b="1" i="1" dirty="0">
                          <a:effectLst/>
                        </a:rPr>
                        <a:t>CSS selector</a:t>
                      </a:r>
                      <a:endParaRPr lang="en-US" sz="1800" dirty="0">
                        <a:effectLst/>
                      </a:endParaRPr>
                    </a:p>
                  </a:txBody>
                  <a:tcPr marL="65929" marR="65929" marT="32965" marB="3296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Matches CSS selector to find the element.</a:t>
                      </a:r>
                    </a:p>
                  </a:txBody>
                  <a:tcPr marL="65929" marR="65929" marT="32965" marB="3296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8290733"/>
                  </a:ext>
                </a:extLst>
              </a:tr>
              <a:tr h="601109">
                <a:tc>
                  <a:txBody>
                    <a:bodyPr/>
                    <a:lstStyle/>
                    <a:p>
                      <a:r>
                        <a:rPr lang="en-US" sz="1800" b="1" i="1" dirty="0">
                          <a:effectLst/>
                        </a:rPr>
                        <a:t>XPath</a:t>
                      </a:r>
                      <a:endParaRPr lang="en-US" sz="1800" dirty="0">
                        <a:effectLst/>
                      </a:endParaRPr>
                    </a:p>
                  </a:txBody>
                  <a:tcPr marL="65929" marR="65929" marT="32965" marB="3296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Matches XPath expression to the search value and based on that the element is located.</a:t>
                      </a:r>
                    </a:p>
                  </a:txBody>
                  <a:tcPr marL="65929" marR="65929" marT="32965" marB="3296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5768514"/>
                  </a:ext>
                </a:extLst>
              </a:tr>
              <a:tr h="601109">
                <a:tc>
                  <a:txBody>
                    <a:bodyPr/>
                    <a:lstStyle/>
                    <a:p>
                      <a:r>
                        <a:rPr lang="en-US" sz="1800" b="1" i="1" dirty="0">
                          <a:effectLst/>
                        </a:rPr>
                        <a:t>link text</a:t>
                      </a:r>
                      <a:endParaRPr lang="en-US" sz="1800" dirty="0">
                        <a:effectLst/>
                      </a:endParaRPr>
                    </a:p>
                  </a:txBody>
                  <a:tcPr marL="65929" marR="65929" marT="32965" marB="3296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Here the visible text whose anchor elements are to be found is matched with the search value.</a:t>
                      </a:r>
                    </a:p>
                  </a:txBody>
                  <a:tcPr marL="65929" marR="65929" marT="32965" marB="3296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064390"/>
                  </a:ext>
                </a:extLst>
              </a:tr>
              <a:tr h="858790">
                <a:tc>
                  <a:txBody>
                    <a:bodyPr/>
                    <a:lstStyle/>
                    <a:p>
                      <a:r>
                        <a:rPr lang="en-US" sz="1800" b="1" i="1" dirty="0">
                          <a:effectLst/>
                        </a:rPr>
                        <a:t>partial link text</a:t>
                      </a:r>
                      <a:endParaRPr lang="en-US" sz="1800" dirty="0">
                        <a:effectLst/>
                      </a:endParaRPr>
                    </a:p>
                  </a:txBody>
                  <a:tcPr marL="65929" marR="65929" marT="32965" marB="3296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Here also we match the visible text with the search value and find the anchor value. If we are matching multiple elements, only the first entry will be selected.</a:t>
                      </a:r>
                    </a:p>
                  </a:txBody>
                  <a:tcPr marL="65929" marR="65929" marT="32965" marB="3296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51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3096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2BBF-2979-EFE6-BF73-D3B7E9E5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handling Methods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B67CC41-3C05-71C3-FF9A-FFA332EB59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2929478"/>
              </p:ext>
            </p:extLst>
          </p:nvPr>
        </p:nvGraphicFramePr>
        <p:xfrm>
          <a:off x="1039210" y="1776249"/>
          <a:ext cx="8399079" cy="33298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99079">
                  <a:extLst>
                    <a:ext uri="{9D8B030D-6E8A-4147-A177-3AD203B41FA5}">
                      <a16:colId xmlns:a16="http://schemas.microsoft.com/office/drawing/2014/main" val="3654579439"/>
                    </a:ext>
                  </a:extLst>
                </a:gridCol>
              </a:tblGrid>
              <a:tr h="697186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800" u="none" strike="noStrike" dirty="0" err="1">
                          <a:effectLst/>
                        </a:rPr>
                        <a:t>getWindowHandle</a:t>
                      </a:r>
                      <a:r>
                        <a:rPr lang="en-US" sz="1800" u="none" strike="noStrike" dirty="0">
                          <a:effectLst/>
                        </a:rPr>
                        <a:t>( ):With this method, we get a unique ID of the current window which will identify it within this driver instance. It returns the value of the String type.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61296043"/>
                  </a:ext>
                </a:extLst>
              </a:tr>
              <a:tr h="697186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800" u="none" strike="noStrike" dirty="0" err="1">
                          <a:effectLst/>
                        </a:rPr>
                        <a:t>getWindowHandles</a:t>
                      </a:r>
                      <a:r>
                        <a:rPr lang="en-US" sz="1800" u="none" strike="noStrike" dirty="0">
                          <a:effectLst/>
                        </a:rPr>
                        <a:t>( ): To handle all opened windows which are the child windows by web driver, we use </a:t>
                      </a:r>
                      <a:r>
                        <a:rPr lang="en-US" sz="1800" u="none" strike="noStrike" dirty="0" err="1">
                          <a:effectLst/>
                        </a:rPr>
                        <a:t>driver.getWindowHandles</a:t>
                      </a:r>
                      <a:r>
                        <a:rPr lang="en-US" sz="1800" u="none" strike="noStrike" dirty="0">
                          <a:effectLst/>
                        </a:rPr>
                        <a:t>( ); method.  Its return type is Set &lt;String&gt;.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12662549"/>
                  </a:ext>
                </a:extLst>
              </a:tr>
              <a:tr h="697186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u="none" strike="noStrike" dirty="0" err="1">
                          <a:effectLst/>
                        </a:rPr>
                        <a:t>switchto</a:t>
                      </a:r>
                      <a:r>
                        <a:rPr lang="en-US" sz="1800" u="none" strike="noStrike" dirty="0">
                          <a:effectLst/>
                        </a:rPr>
                        <a:t>(): Using this method we perform switch operation within windows.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driver.switchTo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().window(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ChildWindow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);</a:t>
                      </a: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66653554"/>
                  </a:ext>
                </a:extLst>
              </a:tr>
              <a:tr h="697186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action: This method helps in performing certain actions on the windows.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83960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8511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87D6-6676-1451-ED00-76097F79E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909"/>
          </a:xfrm>
        </p:spPr>
        <p:txBody>
          <a:bodyPr>
            <a:normAutofit fontScale="90000"/>
          </a:bodyPr>
          <a:lstStyle/>
          <a:p>
            <a:r>
              <a:rPr lang="en-US" dirty="0"/>
              <a:t>Window Handle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A849E-762D-3CB3-804E-01E672683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607"/>
            <a:ext cx="10515600" cy="53682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String </a:t>
            </a:r>
            <a:r>
              <a:rPr lang="en-US" sz="1400" dirty="0" err="1"/>
              <a:t>mainwindow</a:t>
            </a:r>
            <a:r>
              <a:rPr lang="en-US" sz="1400" dirty="0"/>
              <a:t> = </a:t>
            </a:r>
            <a:r>
              <a:rPr lang="en-US" sz="1400" dirty="0" err="1"/>
              <a:t>driver.getWindowHandle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        Set&lt;String&gt; s1 = </a:t>
            </a:r>
            <a:r>
              <a:rPr lang="en-US" sz="1400" dirty="0" err="1"/>
              <a:t>driver.getWindowHandles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        Iterator&lt;String&gt; i1 = s1.iterator();</a:t>
            </a:r>
          </a:p>
          <a:p>
            <a:pPr marL="0" indent="0">
              <a:buNone/>
            </a:pPr>
            <a:r>
              <a:rPr lang="en-US" sz="1400" dirty="0"/>
              <a:t>        while (i1.hasNext()) {</a:t>
            </a:r>
          </a:p>
          <a:p>
            <a:pPr marL="0" indent="0">
              <a:buNone/>
            </a:pPr>
            <a:r>
              <a:rPr lang="en-US" sz="1400" dirty="0"/>
              <a:t>            String </a:t>
            </a:r>
            <a:r>
              <a:rPr lang="en-US" sz="1400" dirty="0" err="1"/>
              <a:t>ChildWindow</a:t>
            </a:r>
            <a:r>
              <a:rPr lang="en-US" sz="1400" dirty="0"/>
              <a:t> = i1.next();</a:t>
            </a:r>
          </a:p>
          <a:p>
            <a:pPr marL="0" indent="0">
              <a:buNone/>
            </a:pPr>
            <a:r>
              <a:rPr lang="en-US" sz="1400" dirty="0"/>
              <a:t>                if (!</a:t>
            </a:r>
            <a:r>
              <a:rPr lang="en-US" sz="1400" dirty="0" err="1"/>
              <a:t>mainwindow.equalsIgnoreCase</a:t>
            </a:r>
            <a:r>
              <a:rPr lang="en-US" sz="1400" dirty="0"/>
              <a:t>(</a:t>
            </a:r>
            <a:r>
              <a:rPr lang="en-US" sz="1400" dirty="0" err="1"/>
              <a:t>ChildWindow</a:t>
            </a:r>
            <a:r>
              <a:rPr lang="en-US" sz="1400" dirty="0"/>
              <a:t>)) {</a:t>
            </a:r>
          </a:p>
          <a:p>
            <a:pPr marL="0" indent="0">
              <a:buNone/>
            </a:pPr>
            <a:r>
              <a:rPr lang="en-US" sz="1400" dirty="0"/>
              <a:t>                </a:t>
            </a:r>
            <a:r>
              <a:rPr lang="en-US" sz="1400" dirty="0" err="1"/>
              <a:t>driver.switchTo</a:t>
            </a:r>
            <a:r>
              <a:rPr lang="en-US" sz="1400" dirty="0"/>
              <a:t>().window(</a:t>
            </a:r>
            <a:r>
              <a:rPr lang="en-US" sz="1400" dirty="0" err="1"/>
              <a:t>ChildWindow</a:t>
            </a:r>
            <a:r>
              <a:rPr lang="en-US" sz="1400" dirty="0"/>
              <a:t>);</a:t>
            </a:r>
          </a:p>
          <a:p>
            <a:pPr marL="0" indent="0">
              <a:buNone/>
            </a:pPr>
            <a:r>
              <a:rPr lang="en-US" sz="1400" dirty="0"/>
              <a:t>                </a:t>
            </a:r>
            <a:r>
              <a:rPr lang="en-US" sz="1400" dirty="0" err="1"/>
              <a:t>WebElement</a:t>
            </a:r>
            <a:r>
              <a:rPr lang="en-US" sz="1400" dirty="0"/>
              <a:t> text = </a:t>
            </a:r>
            <a:r>
              <a:rPr lang="en-US" sz="1400" dirty="0" err="1"/>
              <a:t>driver.findElement</a:t>
            </a:r>
            <a:r>
              <a:rPr lang="en-US" sz="1400" dirty="0"/>
              <a:t>(By.id("</a:t>
            </a:r>
            <a:r>
              <a:rPr lang="en-US" sz="1400" dirty="0" err="1"/>
              <a:t>sampleHeading</a:t>
            </a:r>
            <a:r>
              <a:rPr lang="en-US" sz="1400" dirty="0"/>
              <a:t>"));</a:t>
            </a:r>
          </a:p>
          <a:p>
            <a:pPr marL="0" indent="0">
              <a:buNone/>
            </a:pPr>
            <a:r>
              <a:rPr lang="en-US" sz="1400" dirty="0"/>
              <a:t>                </a:t>
            </a:r>
            <a:r>
              <a:rPr lang="en-US" sz="1400" dirty="0" err="1"/>
              <a:t>System.out.println</a:t>
            </a:r>
            <a:r>
              <a:rPr lang="en-US" sz="1400" dirty="0"/>
              <a:t>("Heading of child window is " + </a:t>
            </a:r>
            <a:r>
              <a:rPr lang="en-US" sz="1400" dirty="0" err="1"/>
              <a:t>text.getText</a:t>
            </a:r>
            <a:r>
              <a:rPr lang="en-US" sz="1400" dirty="0"/>
              <a:t>());</a:t>
            </a:r>
          </a:p>
          <a:p>
            <a:pPr marL="0" indent="0">
              <a:buNone/>
            </a:pPr>
            <a:r>
              <a:rPr lang="en-US" sz="1400" dirty="0"/>
              <a:t>                </a:t>
            </a:r>
            <a:r>
              <a:rPr lang="en-US" sz="1400" dirty="0" err="1"/>
              <a:t>driver.close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                </a:t>
            </a:r>
            <a:r>
              <a:rPr lang="en-US" sz="1400" dirty="0" err="1"/>
              <a:t>System.out.println</a:t>
            </a:r>
            <a:r>
              <a:rPr lang="en-US" sz="1400" dirty="0"/>
              <a:t>("Child window closed");</a:t>
            </a:r>
          </a:p>
          <a:p>
            <a:pPr marL="0" indent="0">
              <a:buNone/>
            </a:pPr>
            <a:r>
              <a:rPr lang="en-US" sz="1400" dirty="0"/>
              <a:t>            }</a:t>
            </a:r>
          </a:p>
          <a:p>
            <a:pPr marL="0" indent="0">
              <a:buNone/>
            </a:pPr>
            <a:r>
              <a:rPr lang="en-US" sz="1400" dirty="0"/>
              <a:t>        }    </a:t>
            </a:r>
          </a:p>
          <a:p>
            <a:pPr marL="0" indent="0">
              <a:buNone/>
            </a:pPr>
            <a:r>
              <a:rPr lang="en-US" sz="1400" dirty="0"/>
              <a:t>        //  Switch back to the main window which is the parent window.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dirty="0" err="1"/>
              <a:t>driver.switchTo</a:t>
            </a:r>
            <a:r>
              <a:rPr lang="en-US" sz="1400" dirty="0"/>
              <a:t>().window(</a:t>
            </a:r>
            <a:r>
              <a:rPr lang="en-US" sz="1400" dirty="0" err="1"/>
              <a:t>mainwindow</a:t>
            </a:r>
            <a:r>
              <a:rPr lang="en-US" sz="1400" dirty="0"/>
              <a:t>);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dirty="0" err="1"/>
              <a:t>driver.quit</a:t>
            </a:r>
            <a:r>
              <a:rPr lang="en-US" sz="14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239947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4BA69-BEB5-60C8-AA30-AEAA0CFBB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dirty="0"/>
              <a:t>Assertions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1774-F187-4115-5A22-E88341E26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2869"/>
            <a:ext cx="10515600" cy="580171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Assert.assertFalse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Assert.assertTrue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Assert.assertEqualsNoOrder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Assert.assertEquals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</a:t>
            </a:r>
            <a:r>
              <a:rPr lang="en-US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assertNotEquals</a:t>
            </a:r>
            <a:r>
              <a:rPr lang="en-US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Assert.assertSame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actualMessage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expectedMessage</a:t>
            </a:r>
            <a:r>
              <a:rPr lang="en-US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Assert.assertNotSame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actualMessage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expectedMessage</a:t>
            </a:r>
            <a:r>
              <a:rPr lang="en-US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Assert.assertNotSame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btnCreate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actualMessage</a:t>
            </a:r>
            <a:r>
              <a:rPr lang="en-US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Assert.assertNotSame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actualMessage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expectedMessage</a:t>
            </a:r>
            <a:r>
              <a:rPr lang="en-US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Assert.assertNull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btnCreate</a:t>
            </a:r>
            <a:r>
              <a:rPr lang="en-US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Assert.assertNotNull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btnCreate</a:t>
            </a:r>
            <a:r>
              <a:rPr lang="en-US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endParaRPr lang="en-US" sz="1800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Verify.verifyNotNull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Verify.verify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60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2BBF-2979-EFE6-BF73-D3B7E9E5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Dropdowns</a:t>
            </a:r>
            <a:br>
              <a:rPr lang="en-US" dirty="0"/>
            </a:br>
            <a:r>
              <a:rPr lang="en-US" sz="2400" b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Selenium WebDriver provides a class named "Select", which provides various methods to handle the dropdowns, be it single-select or multi-select dropdowns.</a:t>
            </a:r>
            <a:br>
              <a:rPr lang="en-US" sz="2400" b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</a:br>
            <a:r>
              <a:rPr lang="en-US" sz="2400" b="0" dirty="0" err="1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isMulltiple</a:t>
            </a:r>
            <a:r>
              <a:rPr lang="en-US" sz="2400" b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(): whether dropdown is Multi-Select</a:t>
            </a:r>
            <a:br>
              <a:rPr lang="en-US" sz="2400" b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</a:br>
            <a:endParaRPr lang="en-US" sz="24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59A70CC-C497-C7A8-F834-245B9B5197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6927727"/>
              </p:ext>
            </p:extLst>
          </p:nvPr>
        </p:nvGraphicFramePr>
        <p:xfrm>
          <a:off x="977462" y="1891861"/>
          <a:ext cx="9291145" cy="28210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75835">
                  <a:extLst>
                    <a:ext uri="{9D8B030D-6E8A-4147-A177-3AD203B41FA5}">
                      <a16:colId xmlns:a16="http://schemas.microsoft.com/office/drawing/2014/main" val="3197313716"/>
                    </a:ext>
                  </a:extLst>
                </a:gridCol>
                <a:gridCol w="315310">
                  <a:extLst>
                    <a:ext uri="{9D8B030D-6E8A-4147-A177-3AD203B41FA5}">
                      <a16:colId xmlns:a16="http://schemas.microsoft.com/office/drawing/2014/main" val="3703511159"/>
                    </a:ext>
                  </a:extLst>
                </a:gridCol>
              </a:tblGrid>
              <a:tr h="1839310">
                <a:tc>
                  <a:txBody>
                    <a:bodyPr/>
                    <a:lstStyle/>
                    <a:p>
                      <a:pPr marL="342900" indent="-3429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new Select(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WebElement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webelement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);</a:t>
                      </a:r>
                    </a:p>
                    <a:p>
                      <a:pPr marL="342900" indent="-342900" algn="l" fontAlgn="b">
                        <a:buFont typeface="Arial" panose="020B0604020202020204" pitchFamily="34" charset="0"/>
                        <a:buChar char="•"/>
                      </a:pP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indent="-3429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selectByIndex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indent="-3429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selectByValue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indent="-3429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selectByVisibleText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indent="-342900" algn="l" fontAlgn="b">
                        <a:buFont typeface="Arial" panose="020B0604020202020204" pitchFamily="34" charset="0"/>
                        <a:buChar char="•"/>
                      </a:pP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58769464"/>
                  </a:ext>
                </a:extLst>
              </a:tr>
              <a:tr h="98176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getOptions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 :to get all the options in a dropdown or multi-select box.</a:t>
                      </a:r>
                    </a:p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getFirstSelectedOption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</a:p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getSelectedOptions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43787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5894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2BBF-2979-EFE6-BF73-D3B7E9E5D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5703"/>
          </a:xfrm>
        </p:spPr>
        <p:txBody>
          <a:bodyPr>
            <a:normAutofit fontScale="90000"/>
          </a:bodyPr>
          <a:lstStyle/>
          <a:p>
            <a:r>
              <a:rPr lang="en-US" dirty="0"/>
              <a:t>Dropdowns</a:t>
            </a:r>
            <a:endParaRPr lang="en-US" sz="24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59A70CC-C497-C7A8-F834-245B9B5197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1772161"/>
              </p:ext>
            </p:extLst>
          </p:nvPr>
        </p:nvGraphicFramePr>
        <p:xfrm>
          <a:off x="977462" y="840829"/>
          <a:ext cx="9291145" cy="52656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75835">
                  <a:extLst>
                    <a:ext uri="{9D8B030D-6E8A-4147-A177-3AD203B41FA5}">
                      <a16:colId xmlns:a16="http://schemas.microsoft.com/office/drawing/2014/main" val="3197313716"/>
                    </a:ext>
                  </a:extLst>
                </a:gridCol>
                <a:gridCol w="315310">
                  <a:extLst>
                    <a:ext uri="{9D8B030D-6E8A-4147-A177-3AD203B41FA5}">
                      <a16:colId xmlns:a16="http://schemas.microsoft.com/office/drawing/2014/main" val="3703511159"/>
                    </a:ext>
                  </a:extLst>
                </a:gridCol>
              </a:tblGrid>
              <a:tr h="75024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// Get all the options of the dropdown</a:t>
                      </a:r>
                    </a:p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List&lt;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WebElement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 options =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select.getOptions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();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22795437"/>
                  </a:ext>
                </a:extLst>
              </a:tr>
              <a:tr h="1120742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Get the first selected option of the dropdown</a:t>
                      </a:r>
                      <a:r>
                        <a:rPr lang="en-US" sz="2000" dirty="0"/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WebElement</a:t>
                      </a:r>
                      <a:r>
                        <a:rPr lang="en-US" sz="2000" dirty="0"/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firstSelectedOption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>
                          <a:effectLst/>
                        </a:rPr>
                        <a:t>=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select.getFirstSelectedOption</a:t>
                      </a:r>
                      <a:r>
                        <a:rPr lang="en-US" sz="2000" dirty="0"/>
                        <a:t>();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41544588"/>
                  </a:ext>
                </a:extLst>
              </a:tr>
              <a:tr h="39828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75008094"/>
                  </a:ext>
                </a:extLst>
              </a:tr>
              <a:tr h="75024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// Get all the selected option of the dropdown</a:t>
                      </a:r>
                    </a:p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List&lt;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WebElement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selectedOptions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select.getAllSelectedOptions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();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6431794"/>
                  </a:ext>
                </a:extLst>
              </a:tr>
              <a:tr h="356645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11365702"/>
                  </a:ext>
                </a:extLst>
              </a:tr>
              <a:tr h="149123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deselectAll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</a:p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deselectByIndex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</a:p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deselectByValue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</a:p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deselectByVisibleText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98816409"/>
                  </a:ext>
                </a:extLst>
              </a:tr>
              <a:tr h="39828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34538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3213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C2910-A4B1-F9BD-7687-18FCE5A37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15913"/>
          </a:xfrm>
        </p:spPr>
        <p:txBody>
          <a:bodyPr>
            <a:normAutofit fontScale="90000"/>
          </a:bodyPr>
          <a:lstStyle/>
          <a:p>
            <a:r>
              <a:rPr lang="en-US" dirty="0"/>
              <a:t>Alerts and popups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EBCAF-129B-A227-E19D-26EE2FAEB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9"/>
            <a:ext cx="10515600" cy="54959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/>
              <a:t>driver.switchTo</a:t>
            </a:r>
            <a:r>
              <a:rPr lang="en-US" sz="1600" dirty="0"/>
              <a:t>( ).alert( ).accept();</a:t>
            </a:r>
          </a:p>
          <a:p>
            <a:pPr marL="0" indent="0">
              <a:buNone/>
            </a:pPr>
            <a:r>
              <a:rPr lang="en-US" sz="1600" dirty="0" err="1"/>
              <a:t>driver.switchTo</a:t>
            </a:r>
            <a:r>
              <a:rPr lang="en-US" sz="1600" dirty="0"/>
              <a:t>( ).alert( ).dismiss();</a:t>
            </a:r>
          </a:p>
          <a:p>
            <a:pPr marL="0" indent="0">
              <a:buNone/>
            </a:pPr>
            <a:r>
              <a:rPr lang="en-US" sz="1600" dirty="0" err="1"/>
              <a:t>driver.switchTo</a:t>
            </a:r>
            <a:r>
              <a:rPr lang="en-US" sz="1600" dirty="0"/>
              <a:t>().alert().</a:t>
            </a:r>
            <a:r>
              <a:rPr lang="en-US" sz="1600" dirty="0" err="1"/>
              <a:t>getText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 err="1"/>
              <a:t>driver.switchTo</a:t>
            </a:r>
            <a:r>
              <a:rPr lang="en-US" sz="1600" dirty="0"/>
              <a:t>().alert().</a:t>
            </a:r>
            <a:r>
              <a:rPr lang="en-US" sz="1600" dirty="0" err="1"/>
              <a:t>sendKeys</a:t>
            </a:r>
            <a:r>
              <a:rPr lang="en-US" sz="1600" dirty="0"/>
              <a:t>("Text");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Ex: Alert </a:t>
            </a:r>
            <a:r>
              <a:rPr lang="en-US" sz="1600" dirty="0" err="1"/>
              <a:t>simpleAlert</a:t>
            </a:r>
            <a:r>
              <a:rPr lang="en-US" sz="1600" dirty="0"/>
              <a:t> = </a:t>
            </a:r>
            <a:r>
              <a:rPr lang="en-US" sz="1600" dirty="0" err="1"/>
              <a:t>driver.switchTo</a:t>
            </a:r>
            <a:r>
              <a:rPr lang="en-US" sz="1600" dirty="0"/>
              <a:t>().alert();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simpleAlert.accept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r>
              <a:rPr lang="en-US" sz="1600" dirty="0"/>
              <a:t>Ex:  </a:t>
            </a:r>
            <a:r>
              <a:rPr lang="en-US" sz="1600" dirty="0" err="1"/>
              <a:t>WebElement</a:t>
            </a:r>
            <a:r>
              <a:rPr lang="en-US" sz="1600" dirty="0"/>
              <a:t> element = </a:t>
            </a:r>
            <a:r>
              <a:rPr lang="en-US" sz="1600" dirty="0" err="1"/>
              <a:t>driver.findElement</a:t>
            </a:r>
            <a:r>
              <a:rPr lang="en-US" sz="1600" dirty="0"/>
              <a:t>(By.id("</a:t>
            </a:r>
            <a:r>
              <a:rPr lang="en-US" sz="1600" dirty="0" err="1"/>
              <a:t>promtButton</a:t>
            </a:r>
            <a:r>
              <a:rPr lang="en-US" sz="1600" dirty="0"/>
              <a:t>");</a:t>
            </a:r>
          </a:p>
          <a:p>
            <a:pPr marL="0" indent="0">
              <a:buNone/>
            </a:pPr>
            <a:r>
              <a:rPr lang="en-US" sz="1600" dirty="0"/>
              <a:t>   ((</a:t>
            </a:r>
            <a:r>
              <a:rPr lang="en-US" sz="1600" dirty="0" err="1"/>
              <a:t>JavascriptExecutor</a:t>
            </a:r>
            <a:r>
              <a:rPr lang="en-US" sz="1600" dirty="0"/>
              <a:t>) driver).</a:t>
            </a:r>
            <a:r>
              <a:rPr lang="en-US" sz="1600" dirty="0" err="1"/>
              <a:t>executeScript</a:t>
            </a:r>
            <a:r>
              <a:rPr lang="en-US" sz="1600" dirty="0"/>
              <a:t>("arguments[0].click()", element);</a:t>
            </a:r>
          </a:p>
          <a:p>
            <a:pPr marL="0" indent="0">
              <a:buNone/>
            </a:pPr>
            <a:r>
              <a:rPr lang="en-US" sz="1600" dirty="0"/>
              <a:t>   Alert </a:t>
            </a:r>
            <a:r>
              <a:rPr lang="en-US" sz="1600" dirty="0" err="1"/>
              <a:t>promptAlert</a:t>
            </a:r>
            <a:r>
              <a:rPr lang="en-US" sz="1600" dirty="0"/>
              <a:t>  = </a:t>
            </a:r>
            <a:r>
              <a:rPr lang="en-US" sz="1600" dirty="0" err="1"/>
              <a:t>driver.switchTo</a:t>
            </a:r>
            <a:r>
              <a:rPr lang="en-US" sz="1600" dirty="0"/>
              <a:t>().alert();</a:t>
            </a:r>
          </a:p>
          <a:p>
            <a:pPr marL="0" indent="0">
              <a:buNone/>
            </a:pPr>
            <a:r>
              <a:rPr lang="en-US" sz="1600" dirty="0"/>
              <a:t>   String </a:t>
            </a:r>
            <a:r>
              <a:rPr lang="en-US" sz="1600" dirty="0" err="1"/>
              <a:t>alertText</a:t>
            </a:r>
            <a:r>
              <a:rPr lang="en-US" sz="1600" dirty="0"/>
              <a:t> = </a:t>
            </a:r>
            <a:r>
              <a:rPr lang="en-US" sz="1600" dirty="0" err="1"/>
              <a:t>promptAlert.getText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   </a:t>
            </a:r>
            <a:r>
              <a:rPr lang="en-US" sz="1600" dirty="0" err="1"/>
              <a:t>System.out.println</a:t>
            </a:r>
            <a:r>
              <a:rPr lang="en-US" sz="1600" dirty="0"/>
              <a:t>("Alert text is " + </a:t>
            </a:r>
            <a:r>
              <a:rPr lang="en-US" sz="1600" dirty="0" err="1"/>
              <a:t>alertText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/>
              <a:t>  //Send some text to the alert</a:t>
            </a:r>
          </a:p>
          <a:p>
            <a:pPr marL="0" indent="0">
              <a:buNone/>
            </a:pPr>
            <a:r>
              <a:rPr lang="en-US" sz="1600" dirty="0"/>
              <a:t>   </a:t>
            </a:r>
            <a:r>
              <a:rPr lang="en-US" sz="1600" dirty="0" err="1"/>
              <a:t>promptAlert.sendKeys</a:t>
            </a:r>
            <a:r>
              <a:rPr lang="en-US" sz="1600" dirty="0"/>
              <a:t>("Test User");</a:t>
            </a:r>
          </a:p>
          <a:p>
            <a:pPr marL="0" indent="0">
              <a:buNone/>
            </a:pPr>
            <a:r>
              <a:rPr lang="en-US" sz="1600" dirty="0"/>
              <a:t>   </a:t>
            </a:r>
            <a:r>
              <a:rPr lang="en-US" sz="1600" dirty="0" err="1"/>
              <a:t>promptAlert.accept</a:t>
            </a:r>
            <a:r>
              <a:rPr lang="en-US" sz="16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380875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2BBF-2979-EFE6-BF73-D3B7E9E5D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482"/>
          </a:xfrm>
        </p:spPr>
        <p:txBody>
          <a:bodyPr/>
          <a:lstStyle/>
          <a:p>
            <a:r>
              <a:rPr lang="en-US" dirty="0"/>
              <a:t>Alerts – unexpected alerts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263E8-6A6B-C885-8CC3-DF7F4704A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5420"/>
            <a:ext cx="10515600" cy="565456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000" dirty="0"/>
              <a:t>Handling unexpected alert</a:t>
            </a:r>
          </a:p>
          <a:p>
            <a:pPr marL="0" indent="0">
              <a:buNone/>
            </a:pPr>
            <a:r>
              <a:rPr lang="en-US" sz="2000" dirty="0"/>
              <a:t>     try {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driver.findElement</a:t>
            </a:r>
            <a:r>
              <a:rPr lang="en-US" sz="2000" dirty="0"/>
              <a:t>(By.id("</a:t>
            </a:r>
            <a:r>
              <a:rPr lang="en-US" sz="2000" dirty="0" err="1"/>
              <a:t>timerAlertButton</a:t>
            </a:r>
            <a:r>
              <a:rPr lang="en-US" sz="2000" dirty="0"/>
              <a:t>")).click();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WebDriverWait</a:t>
            </a:r>
            <a:r>
              <a:rPr lang="en-US" sz="2000" dirty="0"/>
              <a:t> wait = new </a:t>
            </a:r>
            <a:r>
              <a:rPr lang="en-US" sz="2000" dirty="0" err="1"/>
              <a:t>WebDriverWait</a:t>
            </a:r>
            <a:r>
              <a:rPr lang="en-US" sz="2000" dirty="0"/>
              <a:t>(driver,10);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wait.until</a:t>
            </a:r>
            <a:r>
              <a:rPr lang="en-US" sz="2000" dirty="0"/>
              <a:t>(</a:t>
            </a:r>
            <a:r>
              <a:rPr lang="en-US" sz="2000" dirty="0" err="1"/>
              <a:t>ExpectedConditions.alertIsPresent</a:t>
            </a:r>
            <a:r>
              <a:rPr lang="en-US" sz="2000" dirty="0"/>
              <a:t>());</a:t>
            </a:r>
          </a:p>
          <a:p>
            <a:pPr marL="0" indent="0">
              <a:buNone/>
            </a:pPr>
            <a:r>
              <a:rPr lang="en-US" sz="2000" dirty="0"/>
              <a:t>            Alert </a:t>
            </a:r>
            <a:r>
              <a:rPr lang="en-US" sz="2000" dirty="0" err="1"/>
              <a:t>simpleAlert</a:t>
            </a:r>
            <a:r>
              <a:rPr lang="en-US" sz="2000" dirty="0"/>
              <a:t> = </a:t>
            </a:r>
            <a:r>
              <a:rPr lang="en-US" sz="2000" dirty="0" err="1"/>
              <a:t>driver.switchTo</a:t>
            </a:r>
            <a:r>
              <a:rPr lang="en-US" sz="2000" dirty="0"/>
              <a:t>().alert();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simpleAlert.accept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System.out.println</a:t>
            </a:r>
            <a:r>
              <a:rPr lang="en-US" sz="2000" dirty="0"/>
              <a:t>("Unexpected alert accepted");</a:t>
            </a:r>
          </a:p>
          <a:p>
            <a:pPr marL="0" indent="0">
              <a:buNone/>
            </a:pPr>
            <a:r>
              <a:rPr lang="en-US" sz="2000" dirty="0"/>
              <a:t>        } catch (Exception e) {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System.out.println</a:t>
            </a:r>
            <a:r>
              <a:rPr lang="en-US" sz="2000" dirty="0"/>
              <a:t>("unexpected alert not present");</a:t>
            </a:r>
          </a:p>
          <a:p>
            <a:pPr marL="0" indent="0">
              <a:buNone/>
            </a:pPr>
            <a:r>
              <a:rPr lang="en-US" sz="2000" dirty="0"/>
              <a:t>        }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driver.quit</a:t>
            </a:r>
            <a:r>
              <a:rPr lang="en-US" sz="20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842720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2BBF-2979-EFE6-BF73-D3B7E9E5D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014"/>
            <a:ext cx="10515600" cy="64638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iFrame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5715E0-F7F6-0904-D4FA-F0404DF98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8786"/>
            <a:ext cx="10515600" cy="5791200"/>
          </a:xfrm>
        </p:spPr>
        <p:txBody>
          <a:bodyPr>
            <a:noAutofit/>
          </a:bodyPr>
          <a:lstStyle/>
          <a:p>
            <a:r>
              <a:rPr lang="en-US" sz="1800" dirty="0" err="1"/>
              <a:t>switchTo.frame</a:t>
            </a:r>
            <a:r>
              <a:rPr lang="en-US" sz="1800" dirty="0"/>
              <a:t>(int </a:t>
            </a:r>
            <a:r>
              <a:rPr lang="en-US" sz="1800" dirty="0" err="1"/>
              <a:t>frameNumber</a:t>
            </a:r>
            <a:r>
              <a:rPr lang="en-US" sz="1800" dirty="0"/>
              <a:t>): Pass the frame index </a:t>
            </a:r>
          </a:p>
          <a:p>
            <a:r>
              <a:rPr lang="en-US" sz="1800" dirty="0" err="1"/>
              <a:t>switchTo.frame</a:t>
            </a:r>
            <a:r>
              <a:rPr lang="en-US" sz="1800" dirty="0"/>
              <a:t>(string </a:t>
            </a:r>
            <a:r>
              <a:rPr lang="en-US" sz="1800" dirty="0" err="1"/>
              <a:t>frameNameOrId</a:t>
            </a:r>
            <a:r>
              <a:rPr lang="en-US" sz="1800" dirty="0"/>
              <a:t>): Pass the frame element Name or ID </a:t>
            </a:r>
          </a:p>
          <a:p>
            <a:r>
              <a:rPr lang="en-US" sz="1800" dirty="0" err="1"/>
              <a:t>switchTo.frame</a:t>
            </a:r>
            <a:r>
              <a:rPr lang="en-US" sz="1800" dirty="0"/>
              <a:t>(</a:t>
            </a:r>
            <a:r>
              <a:rPr lang="en-US" sz="1800" dirty="0" err="1"/>
              <a:t>WebElement</a:t>
            </a:r>
            <a:r>
              <a:rPr lang="en-US" sz="1800" dirty="0"/>
              <a:t> </a:t>
            </a:r>
            <a:r>
              <a:rPr lang="en-US" sz="1800" dirty="0" err="1"/>
              <a:t>frameElement</a:t>
            </a:r>
            <a:r>
              <a:rPr lang="en-US" sz="1800" dirty="0"/>
              <a:t>): Pass the frame web element </a:t>
            </a:r>
          </a:p>
          <a:p>
            <a:pPr marL="0" indent="0">
              <a:buNone/>
            </a:pPr>
            <a:r>
              <a:rPr lang="en-US" sz="1800" dirty="0"/>
              <a:t>//Switch back to the main window</a:t>
            </a:r>
          </a:p>
          <a:p>
            <a:pPr marL="0" indent="0">
              <a:buNone/>
            </a:pPr>
            <a:r>
              <a:rPr lang="en-US" sz="1800" dirty="0" err="1"/>
              <a:t>driver.switchTo</a:t>
            </a:r>
            <a:r>
              <a:rPr lang="en-US" sz="1800" dirty="0"/>
              <a:t>().</a:t>
            </a:r>
            <a:r>
              <a:rPr lang="en-US" sz="1800" dirty="0" err="1"/>
              <a:t>defaultContent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 //Switch to Parent </a:t>
            </a:r>
            <a:r>
              <a:rPr lang="en-US" sz="1800" dirty="0" err="1"/>
              <a:t>iFrame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driver.switchTo</a:t>
            </a:r>
            <a:r>
              <a:rPr lang="en-US" sz="1800" dirty="0"/>
              <a:t>().</a:t>
            </a:r>
            <a:r>
              <a:rPr lang="en-US" sz="1800" dirty="0" err="1"/>
              <a:t>parentFrame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There are two ways to find the total number of </a:t>
            </a:r>
            <a:r>
              <a:rPr lang="en-US" sz="1800" dirty="0" err="1"/>
              <a:t>iFrames</a:t>
            </a:r>
            <a:r>
              <a:rPr lang="en-US" sz="1800" dirty="0"/>
              <a:t> on a web page. </a:t>
            </a:r>
          </a:p>
          <a:p>
            <a:pPr marL="0" indent="0">
              <a:buNone/>
            </a:pPr>
            <a:r>
              <a:rPr lang="en-US" sz="1800" dirty="0"/>
              <a:t>First by executing a JavaScript and s</a:t>
            </a:r>
          </a:p>
          <a:p>
            <a:pPr marL="0" indent="0">
              <a:buNone/>
            </a:pPr>
            <a:r>
              <a:rPr lang="en-US" sz="1800" dirty="0"/>
              <a:t>	//By executing a java script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JavascriptExecutor</a:t>
            </a:r>
            <a:r>
              <a:rPr lang="en-US" sz="1800" dirty="0"/>
              <a:t> exe = (</a:t>
            </a:r>
            <a:r>
              <a:rPr lang="en-US" sz="1800" dirty="0" err="1"/>
              <a:t>JavascriptExecutor</a:t>
            </a:r>
            <a:r>
              <a:rPr lang="en-US" sz="1800" dirty="0"/>
              <a:t>) driver;</a:t>
            </a:r>
          </a:p>
          <a:p>
            <a:pPr marL="0" indent="0">
              <a:buNone/>
            </a:pPr>
            <a:r>
              <a:rPr lang="en-US" sz="1800" dirty="0"/>
              <a:t>	Integer </a:t>
            </a:r>
            <a:r>
              <a:rPr lang="en-US" sz="1800" dirty="0" err="1"/>
              <a:t>numberOfFrames</a:t>
            </a:r>
            <a:r>
              <a:rPr lang="en-US" sz="1800" dirty="0"/>
              <a:t> = </a:t>
            </a:r>
            <a:r>
              <a:rPr lang="en-US" sz="1800" dirty="0" err="1"/>
              <a:t>Integer.parseInt</a:t>
            </a:r>
            <a:r>
              <a:rPr lang="en-US" sz="1800" dirty="0"/>
              <a:t>(</a:t>
            </a:r>
            <a:r>
              <a:rPr lang="en-US" sz="1800" dirty="0" err="1"/>
              <a:t>exe.executeScript</a:t>
            </a:r>
            <a:r>
              <a:rPr lang="en-US" sz="1800" dirty="0"/>
              <a:t>("return </a:t>
            </a:r>
            <a:r>
              <a:rPr lang="en-US" sz="1800" dirty="0" err="1"/>
              <a:t>window.length</a:t>
            </a:r>
            <a:r>
              <a:rPr lang="en-US" sz="1800" dirty="0"/>
              <a:t>").</a:t>
            </a:r>
            <a:r>
              <a:rPr lang="en-US" sz="1800" dirty="0" err="1"/>
              <a:t>toString</a:t>
            </a:r>
            <a:r>
              <a:rPr lang="en-US" sz="1800" dirty="0"/>
              <a:t>());		</a:t>
            </a:r>
          </a:p>
          <a:p>
            <a:pPr marL="0" indent="0">
              <a:buNone/>
            </a:pPr>
            <a:r>
              <a:rPr lang="en-US" sz="1800" dirty="0"/>
              <a:t>Second is by finding the total number of web elements with a tag name of </a:t>
            </a:r>
            <a:r>
              <a:rPr lang="en-US" sz="1800" dirty="0" err="1"/>
              <a:t>iFrame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dirty="0"/>
              <a:t>	//By finding all the web elements using </a:t>
            </a:r>
            <a:r>
              <a:rPr lang="en-US" sz="1800" dirty="0" err="1"/>
              <a:t>iframe</a:t>
            </a:r>
            <a:r>
              <a:rPr lang="en-US" sz="1800" dirty="0"/>
              <a:t> tag</a:t>
            </a:r>
          </a:p>
          <a:p>
            <a:pPr marL="0" indent="0">
              <a:buNone/>
            </a:pPr>
            <a:r>
              <a:rPr lang="en-US" sz="1800" dirty="0"/>
              <a:t>	List&lt;</a:t>
            </a:r>
            <a:r>
              <a:rPr lang="en-US" sz="1800" dirty="0" err="1"/>
              <a:t>WebElement</a:t>
            </a:r>
            <a:r>
              <a:rPr lang="en-US" sz="1800" dirty="0"/>
              <a:t>&gt; </a:t>
            </a:r>
            <a:r>
              <a:rPr lang="en-US" sz="1800" dirty="0" err="1"/>
              <a:t>iframeElements</a:t>
            </a:r>
            <a:r>
              <a:rPr lang="en-US" sz="1800" dirty="0"/>
              <a:t> = </a:t>
            </a:r>
            <a:r>
              <a:rPr lang="en-US" sz="1800" dirty="0" err="1"/>
              <a:t>driver.findElements</a:t>
            </a:r>
            <a:r>
              <a:rPr lang="en-US" sz="1800" dirty="0"/>
              <a:t>(</a:t>
            </a:r>
            <a:r>
              <a:rPr lang="en-US" sz="1800" dirty="0" err="1"/>
              <a:t>By.tagName</a:t>
            </a:r>
            <a:r>
              <a:rPr lang="en-US" sz="1800" dirty="0"/>
              <a:t>("</a:t>
            </a:r>
            <a:r>
              <a:rPr lang="en-US" sz="1800" dirty="0" err="1"/>
              <a:t>iframe</a:t>
            </a:r>
            <a:r>
              <a:rPr lang="en-US" sz="1800" dirty="0"/>
              <a:t>"));</a:t>
            </a:r>
          </a:p>
          <a:p>
            <a:pPr marL="0" indent="0">
              <a:buNone/>
            </a:pPr>
            <a:r>
              <a:rPr lang="en-US" sz="16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6346349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287FA-26B8-E36B-2E66-33B0A0735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FindBy</a:t>
            </a:r>
            <a:r>
              <a:rPr lang="en-US" dirty="0"/>
              <a:t> 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1E0CA-A527-B90A-045C-9E907E08A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658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00BEC-AD52-545E-82A5-C22A7086A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B36BF-5CEC-1732-89CB-9B1E0A942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752"/>
            <a:ext cx="10515600" cy="490521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900" dirty="0"/>
              <a:t>How to get the name of browser using Web Driver</a:t>
            </a:r>
          </a:p>
          <a:p>
            <a:pPr marL="0" indent="0">
              <a:buNone/>
            </a:pPr>
            <a:r>
              <a:rPr lang="en-US" sz="2900" dirty="0"/>
              <a:t>Is there any method or any way to get the name of browser using Web Driver?</a:t>
            </a:r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r>
              <a:rPr lang="en-US" sz="2900" dirty="0"/>
              <a:t>@Test</a:t>
            </a:r>
          </a:p>
          <a:p>
            <a:pPr marL="0" indent="0">
              <a:buNone/>
            </a:pPr>
            <a:r>
              <a:rPr lang="en-US" sz="2900" dirty="0"/>
              <a:t>public void test()</a:t>
            </a:r>
          </a:p>
          <a:p>
            <a:pPr marL="0" indent="0">
              <a:buNone/>
            </a:pPr>
            <a:r>
              <a:rPr lang="en-US" sz="2900" dirty="0"/>
              <a:t>{</a:t>
            </a:r>
          </a:p>
          <a:p>
            <a:pPr marL="0" indent="0">
              <a:buNone/>
            </a:pPr>
            <a:r>
              <a:rPr lang="en-US" sz="2900" dirty="0" err="1"/>
              <a:t>JavascriptExecutor</a:t>
            </a:r>
            <a:r>
              <a:rPr lang="en-US" sz="2900" dirty="0"/>
              <a:t> </a:t>
            </a:r>
            <a:r>
              <a:rPr lang="en-US" sz="2900" dirty="0" err="1"/>
              <a:t>js</a:t>
            </a:r>
            <a:r>
              <a:rPr lang="en-US" sz="2900" dirty="0"/>
              <a:t> = (</a:t>
            </a:r>
            <a:r>
              <a:rPr lang="en-US" sz="2900" dirty="0" err="1"/>
              <a:t>JavascriptExecutor</a:t>
            </a:r>
            <a:r>
              <a:rPr lang="en-US" sz="2900" dirty="0"/>
              <a:t>) driver;</a:t>
            </a:r>
          </a:p>
          <a:p>
            <a:pPr marL="0" indent="0">
              <a:buNone/>
            </a:pPr>
            <a:r>
              <a:rPr lang="en-US" sz="2900" dirty="0" err="1"/>
              <a:t>System.out.println</a:t>
            </a:r>
            <a:r>
              <a:rPr lang="en-US" sz="2900" dirty="0"/>
              <a:t>(</a:t>
            </a:r>
            <a:r>
              <a:rPr lang="en-US" sz="2900" dirty="0" err="1"/>
              <a:t>js.executeScript</a:t>
            </a:r>
            <a:r>
              <a:rPr lang="en-US" sz="2900" dirty="0"/>
              <a:t>("return </a:t>
            </a:r>
            <a:r>
              <a:rPr lang="en-US" sz="2900" dirty="0" err="1"/>
              <a:t>navigator.appCodeName</a:t>
            </a:r>
            <a:r>
              <a:rPr lang="en-US" sz="2900" dirty="0"/>
              <a:t>"));</a:t>
            </a:r>
          </a:p>
          <a:p>
            <a:pPr marL="0" indent="0">
              <a:buNone/>
            </a:pPr>
            <a:r>
              <a:rPr lang="en-US" sz="2900" dirty="0"/>
              <a:t>}}</a:t>
            </a:r>
          </a:p>
          <a:p>
            <a:pPr marL="0" indent="0">
              <a:buNone/>
            </a:pPr>
            <a:r>
              <a:rPr lang="en-US" sz="2900" dirty="0"/>
              <a:t>OR</a:t>
            </a:r>
          </a:p>
          <a:p>
            <a:pPr marL="0" indent="0">
              <a:buNone/>
            </a:pPr>
            <a:r>
              <a:rPr lang="en-US" sz="2900" dirty="0"/>
              <a:t>String s = (String) ((</a:t>
            </a:r>
            <a:r>
              <a:rPr lang="en-US" sz="2900" dirty="0" err="1"/>
              <a:t>JavascriptExecutor</a:t>
            </a:r>
            <a:r>
              <a:rPr lang="en-US" sz="2900" dirty="0"/>
              <a:t>) driver).</a:t>
            </a:r>
            <a:r>
              <a:rPr lang="en-US" sz="2900" dirty="0" err="1"/>
              <a:t>executeScript</a:t>
            </a:r>
            <a:r>
              <a:rPr lang="en-US" sz="2900" dirty="0"/>
              <a:t>("return </a:t>
            </a:r>
            <a:r>
              <a:rPr lang="en-US" sz="2900" dirty="0" err="1"/>
              <a:t>navigator.userAgent</a:t>
            </a:r>
            <a:r>
              <a:rPr lang="en-US" sz="2900" dirty="0"/>
              <a:t>;");</a:t>
            </a:r>
          </a:p>
          <a:p>
            <a:pPr marL="0" indent="0">
              <a:buNone/>
            </a:pPr>
            <a:r>
              <a:rPr lang="en-US" sz="2900" dirty="0" err="1"/>
              <a:t>System.out.println</a:t>
            </a:r>
            <a:r>
              <a:rPr lang="en-US" sz="2900" dirty="0"/>
              <a:t>("Browser name : " + s);</a:t>
            </a:r>
          </a:p>
        </p:txBody>
      </p:sp>
    </p:spTree>
    <p:extLst>
      <p:ext uri="{BB962C8B-B14F-4D97-AF65-F5344CB8AC3E}">
        <p14:creationId xmlns:p14="http://schemas.microsoft.com/office/powerpoint/2010/main" val="21150798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1BE07-1D57-5C80-B0E6-F3A5E4780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code/questions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9D437-5D81-AA75-89F5-C38C550F5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3283"/>
            <a:ext cx="10515600" cy="4873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 How to get text from captcha image??</a:t>
            </a:r>
          </a:p>
          <a:p>
            <a:pPr marL="0" indent="0">
              <a:buNone/>
            </a:pPr>
            <a:r>
              <a:rPr lang="en-US" sz="1600" dirty="0" err="1"/>
              <a:t>driver.findElement</a:t>
            </a:r>
            <a:r>
              <a:rPr lang="en-US" sz="1600" dirty="0"/>
              <a:t>(</a:t>
            </a:r>
            <a:r>
              <a:rPr lang="en-US" sz="1600" dirty="0" err="1"/>
              <a:t>By.xpath</a:t>
            </a:r>
            <a:r>
              <a:rPr lang="en-US" sz="1600" dirty="0"/>
              <a:t>(".//*[@id='SkipCaptcha']")).click();</a:t>
            </a:r>
          </a:p>
          <a:p>
            <a:pPr marL="0" indent="0">
              <a:buNone/>
            </a:pPr>
            <a:r>
              <a:rPr lang="en-US" sz="1600" dirty="0"/>
              <a:t>String </a:t>
            </a:r>
            <a:r>
              <a:rPr lang="en-US" sz="1600" dirty="0" err="1"/>
              <a:t>attr</a:t>
            </a:r>
            <a:r>
              <a:rPr lang="en-US" sz="1600" dirty="0"/>
              <a:t> = </a:t>
            </a:r>
            <a:r>
              <a:rPr lang="en-US" sz="1600" dirty="0" err="1"/>
              <a:t>ie.findElement</a:t>
            </a:r>
            <a:r>
              <a:rPr lang="en-US" sz="1600" dirty="0"/>
              <a:t>(</a:t>
            </a:r>
            <a:r>
              <a:rPr lang="en-US" sz="1600" dirty="0" err="1"/>
              <a:t>By.xpath</a:t>
            </a:r>
            <a:r>
              <a:rPr lang="en-US" sz="1600" dirty="0"/>
              <a:t>(".//*[@id='SkipCaptcha']")).getAttribute("value");</a:t>
            </a:r>
          </a:p>
          <a:p>
            <a:pPr marL="0" indent="0">
              <a:buNone/>
            </a:pPr>
            <a:r>
              <a:rPr lang="en-US" sz="1600" dirty="0" err="1"/>
              <a:t>System.out.println</a:t>
            </a:r>
            <a:r>
              <a:rPr lang="en-US" sz="1600" dirty="0"/>
              <a:t>("The value of the attribute 'Name' is " + </a:t>
            </a:r>
            <a:r>
              <a:rPr lang="en-US" sz="1600" dirty="0" err="1"/>
              <a:t>attr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/>
              <a:t>======================================================================================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How to highlight an object like </a:t>
            </a:r>
            <a:r>
              <a:rPr lang="en-US" sz="1600" dirty="0" err="1"/>
              <a:t>qtp</a:t>
            </a:r>
            <a:r>
              <a:rPr lang="en-US" sz="1600" dirty="0"/>
              <a:t>/</a:t>
            </a:r>
            <a:r>
              <a:rPr lang="en-US" sz="1600" dirty="0" err="1"/>
              <a:t>uft</a:t>
            </a:r>
            <a:r>
              <a:rPr lang="en-US" sz="1600" dirty="0"/>
              <a:t> does through selenium and java?</a:t>
            </a:r>
          </a:p>
          <a:p>
            <a:pPr marL="0" indent="0">
              <a:buNone/>
            </a:pPr>
            <a:r>
              <a:rPr lang="en-US" sz="1600" dirty="0"/>
              <a:t>public void </a:t>
            </a:r>
            <a:r>
              <a:rPr lang="en-US" sz="1600" dirty="0" err="1"/>
              <a:t>highlightElement</a:t>
            </a:r>
            <a:r>
              <a:rPr lang="en-US" sz="1600" dirty="0"/>
              <a:t>(WebDriver driver, </a:t>
            </a:r>
            <a:r>
              <a:rPr lang="en-US" sz="1600" dirty="0" err="1"/>
              <a:t>WebElement</a:t>
            </a:r>
            <a:r>
              <a:rPr lang="en-US" sz="1600" dirty="0"/>
              <a:t> element) {</a:t>
            </a:r>
          </a:p>
          <a:p>
            <a:pPr marL="0" indent="0">
              <a:buNone/>
            </a:pPr>
            <a:r>
              <a:rPr lang="en-US" sz="1600" dirty="0"/>
              <a:t>for (int 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 2; </a:t>
            </a:r>
            <a:r>
              <a:rPr lang="en-US" sz="1600" dirty="0" err="1"/>
              <a:t>i</a:t>
            </a:r>
            <a:r>
              <a:rPr lang="en-US" sz="1600" dirty="0"/>
              <a:t>++)</a:t>
            </a:r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 err="1"/>
              <a:t>JavascriptExecutor</a:t>
            </a:r>
            <a:r>
              <a:rPr lang="en-US" sz="1600" dirty="0"/>
              <a:t> </a:t>
            </a:r>
            <a:r>
              <a:rPr lang="en-US" sz="1600" dirty="0" err="1"/>
              <a:t>js</a:t>
            </a:r>
            <a:r>
              <a:rPr lang="en-US" sz="1600" dirty="0"/>
              <a:t> = (</a:t>
            </a:r>
            <a:r>
              <a:rPr lang="en-US" sz="1600" dirty="0" err="1"/>
              <a:t>JavascriptExecutor</a:t>
            </a:r>
            <a:r>
              <a:rPr lang="en-US" sz="1600" dirty="0"/>
              <a:t>) driver;</a:t>
            </a:r>
          </a:p>
          <a:p>
            <a:pPr marL="0" indent="0">
              <a:buNone/>
            </a:pPr>
            <a:r>
              <a:rPr lang="en-US" sz="1600" dirty="0" err="1"/>
              <a:t>js.executeScript</a:t>
            </a:r>
            <a:r>
              <a:rPr lang="en-US" sz="1600" dirty="0"/>
              <a:t>("arguments[0].</a:t>
            </a:r>
            <a:r>
              <a:rPr lang="en-US" sz="1600" dirty="0" err="1"/>
              <a:t>setAttribute</a:t>
            </a:r>
            <a:r>
              <a:rPr lang="en-US" sz="1600" dirty="0"/>
              <a:t>('style', arguments[1]);", element, "color: yellow; border: 2px solid yellow;");</a:t>
            </a:r>
          </a:p>
          <a:p>
            <a:pPr marL="0" indent="0">
              <a:buNone/>
            </a:pPr>
            <a:r>
              <a:rPr lang="en-US" sz="1600" dirty="0" err="1"/>
              <a:t>js.executeScript</a:t>
            </a:r>
            <a:r>
              <a:rPr lang="en-US" sz="1600" dirty="0"/>
              <a:t>("arguments[0].</a:t>
            </a:r>
            <a:r>
              <a:rPr lang="en-US" sz="1600" dirty="0" err="1"/>
              <a:t>setAttribute</a:t>
            </a:r>
            <a:r>
              <a:rPr lang="en-US" sz="1600" dirty="0"/>
              <a:t>('style', arguments[1]);", element, "");</a:t>
            </a:r>
          </a:p>
          <a:p>
            <a:pPr marL="0" indent="0">
              <a:buNone/>
            </a:pPr>
            <a:r>
              <a:rPr lang="en-US" sz="1600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39616250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170F4-383A-FF55-4059-72499C3B7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229"/>
            <a:ext cx="10515600" cy="126123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96791-6C55-2289-D80A-B0222F7F8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7352"/>
            <a:ext cx="10515600" cy="58196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Is there a way to click hidden LINK in web driver?</a:t>
            </a:r>
          </a:p>
          <a:p>
            <a:pPr marL="0" indent="0">
              <a:buNone/>
            </a:pPr>
            <a:r>
              <a:rPr lang="en-US" sz="2000" dirty="0"/>
              <a:t>String Block1 = </a:t>
            </a:r>
            <a:r>
              <a:rPr lang="en-US" sz="2000" dirty="0" err="1"/>
              <a:t>driver.findElement</a:t>
            </a:r>
            <a:r>
              <a:rPr lang="en-US" sz="2000" dirty="0"/>
              <a:t>(By.id("element ID"));</a:t>
            </a:r>
          </a:p>
          <a:p>
            <a:pPr marL="0" indent="0">
              <a:buNone/>
            </a:pPr>
            <a:r>
              <a:rPr lang="en-US" sz="2000" dirty="0" err="1"/>
              <a:t>JavascriptExecutor</a:t>
            </a:r>
            <a:r>
              <a:rPr lang="en-US" sz="2000" dirty="0"/>
              <a:t> js1=(</a:t>
            </a:r>
            <a:r>
              <a:rPr lang="en-US" sz="2000" dirty="0" err="1"/>
              <a:t>JavascriptExecutor</a:t>
            </a:r>
            <a:r>
              <a:rPr lang="en-US" sz="2000" dirty="0"/>
              <a:t>)driver;</a:t>
            </a:r>
          </a:p>
          <a:p>
            <a:pPr marL="0" indent="0">
              <a:buNone/>
            </a:pPr>
            <a:r>
              <a:rPr lang="en-US" sz="2000" dirty="0"/>
              <a:t>js1.executeScript("$("+Block1+").</a:t>
            </a:r>
            <a:r>
              <a:rPr lang="en-US" sz="2000" dirty="0" err="1"/>
              <a:t>css</a:t>
            </a:r>
            <a:r>
              <a:rPr lang="en-US" sz="2000" dirty="0"/>
              <a:t>({'</a:t>
            </a:r>
            <a:r>
              <a:rPr lang="en-US" sz="2000" dirty="0" err="1"/>
              <a:t>display':'block</a:t>
            </a:r>
            <a:r>
              <a:rPr lang="en-US" sz="2000" dirty="0"/>
              <a:t>'});");</a:t>
            </a:r>
          </a:p>
          <a:p>
            <a:pPr marL="0" indent="0">
              <a:buNone/>
            </a:pPr>
            <a:r>
              <a:rPr lang="en-US" sz="2000" dirty="0"/>
              <a:t>==========================================================================</a:t>
            </a:r>
          </a:p>
          <a:p>
            <a:pPr marL="0" indent="0">
              <a:buNone/>
            </a:pPr>
            <a:r>
              <a:rPr lang="en-US" sz="2000" dirty="0"/>
              <a:t>(How to switch between the windows?</a:t>
            </a:r>
          </a:p>
          <a:p>
            <a:pPr marL="0" indent="0">
              <a:buNone/>
            </a:pPr>
            <a:r>
              <a:rPr lang="en-US" sz="2000" dirty="0"/>
              <a:t>private void </a:t>
            </a:r>
            <a:r>
              <a:rPr lang="en-US" sz="2000" dirty="0" err="1"/>
              <a:t>handlingMultipleWindows</a:t>
            </a:r>
            <a:r>
              <a:rPr lang="en-US" sz="2000" dirty="0"/>
              <a:t>(String </a:t>
            </a:r>
            <a:r>
              <a:rPr lang="en-US" sz="2000" dirty="0" err="1"/>
              <a:t>windowTitle</a:t>
            </a:r>
            <a:r>
              <a:rPr lang="en-US" sz="2000" dirty="0"/>
              <a:t>) {</a:t>
            </a:r>
          </a:p>
          <a:p>
            <a:pPr marL="0" indent="0">
              <a:buNone/>
            </a:pPr>
            <a:r>
              <a:rPr lang="en-US" sz="2000" dirty="0"/>
              <a:t>            Set&lt;String&gt; windows = </a:t>
            </a:r>
            <a:r>
              <a:rPr lang="en-US" sz="2000" dirty="0" err="1"/>
              <a:t>driver.getWindowHandles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            for (String window : windows) {</a:t>
            </a:r>
          </a:p>
          <a:p>
            <a:pPr marL="0" indent="0">
              <a:buNone/>
            </a:pPr>
            <a:r>
              <a:rPr lang="en-US" sz="2000" dirty="0"/>
              <a:t>                </a:t>
            </a:r>
            <a:r>
              <a:rPr lang="en-US" sz="2000" dirty="0" err="1"/>
              <a:t>driver.switchTo</a:t>
            </a:r>
            <a:r>
              <a:rPr lang="en-US" sz="2000" dirty="0"/>
              <a:t>().window(window);</a:t>
            </a:r>
          </a:p>
          <a:p>
            <a:pPr marL="0" indent="0">
              <a:buNone/>
            </a:pPr>
            <a:r>
              <a:rPr lang="en-US" sz="2000" dirty="0"/>
              <a:t>                if (</a:t>
            </a:r>
            <a:r>
              <a:rPr lang="en-US" sz="2000" dirty="0" err="1"/>
              <a:t>driver.getTitle</a:t>
            </a:r>
            <a:r>
              <a:rPr lang="en-US" sz="2000" dirty="0"/>
              <a:t>().</a:t>
            </a:r>
            <a:r>
              <a:rPr lang="en-US" sz="2000" dirty="0" err="1"/>
              <a:t>containswindowTitle</a:t>
            </a:r>
            <a:r>
              <a:rPr lang="en-US" sz="2000" dirty="0"/>
              <a:t>)) {   return;   }     }     }</a:t>
            </a:r>
          </a:p>
        </p:txBody>
      </p:sp>
    </p:spTree>
    <p:extLst>
      <p:ext uri="{BB962C8B-B14F-4D97-AF65-F5344CB8AC3E}">
        <p14:creationId xmlns:p14="http://schemas.microsoft.com/office/powerpoint/2010/main" val="41050633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A215D-5239-854E-0E3F-A00818D53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A6CC6-5BFC-D449-7AA3-AED3611B5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to take the screen shots in </a:t>
            </a:r>
            <a:r>
              <a:rPr lang="en-US" dirty="0" err="1"/>
              <a:t>seelnium</a:t>
            </a:r>
            <a:r>
              <a:rPr lang="en-US" dirty="0"/>
              <a:t> 2.0</a:t>
            </a:r>
          </a:p>
          <a:p>
            <a:pPr marL="0" indent="0">
              <a:buNone/>
            </a:pPr>
            <a:r>
              <a:rPr lang="en-US" sz="1600" dirty="0"/>
              <a:t>// store screenshots</a:t>
            </a:r>
          </a:p>
          <a:p>
            <a:pPr marL="0" indent="0">
              <a:buNone/>
            </a:pPr>
            <a:r>
              <a:rPr lang="en-US" sz="1600" dirty="0"/>
              <a:t> public static void </a:t>
            </a:r>
            <a:r>
              <a:rPr lang="en-US" sz="1600" dirty="0" err="1"/>
              <a:t>captureScreenShot</a:t>
            </a:r>
            <a:r>
              <a:rPr lang="en-US" sz="1600" dirty="0"/>
              <a:t>(String </a:t>
            </a:r>
            <a:r>
              <a:rPr lang="en-US" sz="1600" dirty="0" err="1"/>
              <a:t>filePath</a:t>
            </a:r>
            <a:r>
              <a:rPr lang="en-US" sz="1600" dirty="0"/>
              <a:t>) {</a:t>
            </a:r>
          </a:p>
          <a:p>
            <a:pPr marL="0" indent="0">
              <a:buNone/>
            </a:pPr>
            <a:r>
              <a:rPr lang="en-US" sz="1600" dirty="0"/>
              <a:t>  File </a:t>
            </a:r>
            <a:r>
              <a:rPr lang="en-US" sz="1600" dirty="0" err="1"/>
              <a:t>scrFile</a:t>
            </a:r>
            <a:r>
              <a:rPr lang="en-US" sz="1600" dirty="0"/>
              <a:t> = ((</a:t>
            </a:r>
            <a:r>
              <a:rPr lang="en-US" sz="1600" dirty="0" err="1"/>
              <a:t>TakesScreenshot</a:t>
            </a:r>
            <a:r>
              <a:rPr lang="en-US" sz="1600" dirty="0"/>
              <a:t>)driver).</a:t>
            </a:r>
            <a:r>
              <a:rPr lang="en-US" sz="1600" dirty="0" err="1"/>
              <a:t>getScreenshotAs</a:t>
            </a:r>
            <a:r>
              <a:rPr lang="en-US" sz="1600" dirty="0"/>
              <a:t>(</a:t>
            </a:r>
            <a:r>
              <a:rPr lang="en-US" sz="1600" dirty="0" err="1"/>
              <a:t>OutputType.FILE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/>
              <a:t>     try {</a:t>
            </a:r>
          </a:p>
          <a:p>
            <a:pPr marL="0" indent="0">
              <a:buNone/>
            </a:pPr>
            <a:r>
              <a:rPr lang="en-US" sz="1600" dirty="0"/>
              <a:t>   	</a:t>
            </a:r>
            <a:r>
              <a:rPr lang="en-US" sz="1600" dirty="0" err="1"/>
              <a:t>FileUtils.copyFile</a:t>
            </a:r>
            <a:r>
              <a:rPr lang="en-US" sz="1600" dirty="0"/>
              <a:t>(</a:t>
            </a:r>
            <a:r>
              <a:rPr lang="en-US" sz="1600" dirty="0" err="1"/>
              <a:t>scrFile</a:t>
            </a:r>
            <a:r>
              <a:rPr lang="en-US" sz="1600" dirty="0"/>
              <a:t>, new File(</a:t>
            </a:r>
            <a:r>
              <a:rPr lang="en-US" sz="1600" dirty="0" err="1"/>
              <a:t>filePath</a:t>
            </a:r>
            <a:r>
              <a:rPr lang="en-US" sz="1600" dirty="0"/>
              <a:t>));</a:t>
            </a:r>
          </a:p>
          <a:p>
            <a:pPr marL="0" indent="0">
              <a:buNone/>
            </a:pPr>
            <a:r>
              <a:rPr lang="en-US" sz="1600" dirty="0"/>
              <a:t>     } catch (</a:t>
            </a:r>
            <a:r>
              <a:rPr lang="en-US" sz="1600" dirty="0" err="1"/>
              <a:t>IOException</a:t>
            </a:r>
            <a:r>
              <a:rPr lang="en-US" sz="1600" dirty="0"/>
              <a:t> e) {</a:t>
            </a:r>
          </a:p>
          <a:p>
            <a:pPr marL="0" indent="0">
              <a:buNone/>
            </a:pPr>
            <a:r>
              <a:rPr lang="en-US" sz="1600" dirty="0"/>
              <a:t>   	// TODO Auto-generated catch block</a:t>
            </a:r>
          </a:p>
          <a:p>
            <a:pPr marL="0" indent="0">
              <a:buNone/>
            </a:pPr>
            <a:r>
              <a:rPr lang="en-US" sz="1600" dirty="0"/>
              <a:t>   	</a:t>
            </a:r>
            <a:r>
              <a:rPr lang="en-US" sz="1600" dirty="0" err="1"/>
              <a:t>e.printStackTrace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     }	 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5037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2BBF-2979-EFE6-BF73-D3B7E9E5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263E8-6A6B-C885-8CC3-DF7F4704A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386" y="1604908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 err="1"/>
              <a:t>driver.get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driver.currentURL</a:t>
            </a:r>
            <a:endParaRPr lang="en-US" sz="2000" dirty="0"/>
          </a:p>
          <a:p>
            <a:r>
              <a:rPr lang="en-US" sz="2000" dirty="0" err="1"/>
              <a:t>driver.getTitle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driver.getPageSource</a:t>
            </a:r>
            <a:r>
              <a:rPr lang="en-US" sz="2000" dirty="0"/>
              <a:t>()</a:t>
            </a:r>
          </a:p>
          <a:p>
            <a:r>
              <a:rPr lang="en-US" sz="2000" dirty="0"/>
              <a:t>driver. quit()</a:t>
            </a:r>
          </a:p>
          <a:p>
            <a:r>
              <a:rPr lang="en-US" sz="2000" dirty="0" err="1"/>
              <a:t>driver.close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driver.getWindowHandle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driver.manage</a:t>
            </a:r>
            <a:r>
              <a:rPr lang="en-US" sz="2000" dirty="0"/>
              <a:t> ()</a:t>
            </a:r>
          </a:p>
          <a:p>
            <a:r>
              <a:rPr lang="en-US" sz="2000" dirty="0" err="1"/>
              <a:t>driver.switchTo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driver.wait</a:t>
            </a:r>
            <a:r>
              <a:rPr lang="en-US" sz="2000" dirty="0"/>
              <a:t>()</a:t>
            </a:r>
          </a:p>
          <a:p>
            <a:endParaRPr lang="en-US" sz="1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5458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64869-A61D-CEA9-B727-AC77FF471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A331F-74F0-B121-B9EE-651A1E0E6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In what all case we have to go for </a:t>
            </a:r>
          </a:p>
          <a:p>
            <a:pPr marL="0" indent="0">
              <a:buNone/>
            </a:pPr>
            <a:r>
              <a:rPr lang="en-US" sz="1800" dirty="0"/>
              <a:t>“JavaScript executor”.</a:t>
            </a:r>
          </a:p>
          <a:p>
            <a:pPr marL="0" indent="0">
              <a:buNone/>
            </a:pPr>
            <a:r>
              <a:rPr lang="en-US" sz="1800" dirty="0"/>
              <a:t>Consider FB main page after you login. When u scrolls down, the updates get loaded. To</a:t>
            </a:r>
          </a:p>
          <a:p>
            <a:pPr marL="0" indent="0">
              <a:buNone/>
            </a:pPr>
            <a:r>
              <a:rPr lang="en-US" sz="1800" dirty="0"/>
              <a:t> handle this activity, there is no selenium command. So you can go for </a:t>
            </a:r>
            <a:r>
              <a:rPr lang="en-US" sz="1800" dirty="0" err="1"/>
              <a:t>javascript</a:t>
            </a:r>
            <a:r>
              <a:rPr lang="en-US" sz="1800" dirty="0"/>
              <a:t> to set </a:t>
            </a:r>
          </a:p>
          <a:p>
            <a:pPr marL="0" indent="0">
              <a:buNone/>
            </a:pPr>
            <a:r>
              <a:rPr lang="en-US" sz="1800" dirty="0"/>
              <a:t>the scroll down value like drive</a:t>
            </a:r>
          </a:p>
          <a:p>
            <a:pPr marL="0" indent="0">
              <a:buNone/>
            </a:pPr>
            <a:r>
              <a:rPr lang="en-US" sz="1800" dirty="0" err="1"/>
              <a:t>r.executeScript</a:t>
            </a:r>
            <a:r>
              <a:rPr lang="en-US" sz="1800" dirty="0"/>
              <a:t>("</a:t>
            </a:r>
            <a:r>
              <a:rPr lang="en-US" sz="1800" dirty="0" err="1"/>
              <a:t>window.scrollBy</a:t>
            </a:r>
            <a:r>
              <a:rPr lang="en-US" sz="1800" dirty="0"/>
              <a:t>(0,200)", "");</a:t>
            </a:r>
          </a:p>
          <a:p>
            <a:pPr marL="0" indent="0">
              <a:buNone/>
            </a:pPr>
            <a:r>
              <a:rPr lang="en-US" sz="1800" dirty="0"/>
              <a:t>=================================================================================</a:t>
            </a:r>
          </a:p>
        </p:txBody>
      </p:sp>
    </p:spTree>
    <p:extLst>
      <p:ext uri="{BB962C8B-B14F-4D97-AF65-F5344CB8AC3E}">
        <p14:creationId xmlns:p14="http://schemas.microsoft.com/office/powerpoint/2010/main" val="3011021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2BBF-2979-EFE6-BF73-D3B7E9E5D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97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Xpath</a:t>
            </a:r>
            <a:br>
              <a:rPr lang="en-US" dirty="0"/>
            </a:br>
            <a:r>
              <a:rPr lang="en-US" sz="2200" dirty="0"/>
              <a:t>XPath = //</a:t>
            </a:r>
            <a:r>
              <a:rPr lang="en-US" sz="2200" dirty="0" err="1"/>
              <a:t>tag_name</a:t>
            </a:r>
            <a:r>
              <a:rPr lang="en-US" sz="2200" dirty="0"/>
              <a:t>[@Attribute_name = “Value of attribute”]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9524B598-12DF-1898-6EF3-D53B2E26C6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9159034"/>
              </p:ext>
            </p:extLst>
          </p:nvPr>
        </p:nvGraphicFramePr>
        <p:xfrm>
          <a:off x="945932" y="1492469"/>
          <a:ext cx="10604938" cy="48640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02882">
                  <a:extLst>
                    <a:ext uri="{9D8B030D-6E8A-4147-A177-3AD203B41FA5}">
                      <a16:colId xmlns:a16="http://schemas.microsoft.com/office/drawing/2014/main" val="1734315237"/>
                    </a:ext>
                  </a:extLst>
                </a:gridCol>
                <a:gridCol w="5448888">
                  <a:extLst>
                    <a:ext uri="{9D8B030D-6E8A-4147-A177-3AD203B41FA5}">
                      <a16:colId xmlns:a16="http://schemas.microsoft.com/office/drawing/2014/main" val="3319563363"/>
                    </a:ext>
                  </a:extLst>
                </a:gridCol>
                <a:gridCol w="2353168">
                  <a:extLst>
                    <a:ext uri="{9D8B030D-6E8A-4147-A177-3AD203B41FA5}">
                      <a16:colId xmlns:a16="http://schemas.microsoft.com/office/drawing/2014/main" val="3914448132"/>
                    </a:ext>
                  </a:extLst>
                </a:gridCol>
              </a:tblGrid>
              <a:tr h="2875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Syntax Element</a:t>
                      </a:r>
                      <a:endParaRPr lang="en-US" sz="2000" b="1" i="1" u="none" strike="noStrike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684" marR="1684" marT="1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Details</a:t>
                      </a:r>
                      <a:endParaRPr lang="en-US" sz="2000" b="1" i="1" u="none" strike="noStrike" dirty="0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684" marR="1684" marT="1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Example</a:t>
                      </a:r>
                      <a:endParaRPr lang="en-US" sz="2000" b="1" i="1" u="none" strike="noStrike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684" marR="1684" marT="1684" marB="0" anchor="ctr"/>
                </a:tc>
                <a:extLst>
                  <a:ext uri="{0D108BD9-81ED-4DB2-BD59-A6C34878D82A}">
                    <a16:rowId xmlns:a16="http://schemas.microsoft.com/office/drawing/2014/main" val="1427586468"/>
                  </a:ext>
                </a:extLst>
              </a:tr>
              <a:tr h="5940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Single slash "/"</a:t>
                      </a:r>
                      <a:endParaRPr lang="en-US" sz="2000" b="1" i="1" u="none" strike="noStrike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684" marR="1684" marT="16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It selects the node from the root. </a:t>
                      </a:r>
                      <a:endParaRPr lang="en-US" sz="2000" b="0" i="0" u="none" strike="noStrike" dirty="0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684" marR="1684" marT="16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/html</a:t>
                      </a:r>
                      <a:endParaRPr lang="en-US" sz="2000" b="0" i="0" u="none" strike="noStrike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684" marR="1684" marT="1684" marB="0" anchor="ctr"/>
                </a:tc>
                <a:extLst>
                  <a:ext uri="{0D108BD9-81ED-4DB2-BD59-A6C34878D82A}">
                    <a16:rowId xmlns:a16="http://schemas.microsoft.com/office/drawing/2014/main" val="2507129616"/>
                  </a:ext>
                </a:extLst>
              </a:tr>
              <a:tr h="11454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Double slash "//"</a:t>
                      </a:r>
                      <a:endParaRPr lang="en-US" sz="2000" b="1" i="1" u="none" strike="noStrike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684" marR="1684" marT="16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It selects any element in the DOM that matches the selection. Additionally, it doesn't have to be the exact next node and can be present anywhere in the DOM.</a:t>
                      </a:r>
                      <a:endParaRPr lang="en-US" sz="2000" b="0" i="0" u="none" strike="noStrike" dirty="0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684" marR="1684" marT="16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//input</a:t>
                      </a:r>
                      <a:endParaRPr lang="en-US" sz="2000" b="0" i="0" u="none" strike="noStrike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684" marR="1684" marT="1684" marB="0" anchor="ctr"/>
                </a:tc>
                <a:extLst>
                  <a:ext uri="{0D108BD9-81ED-4DB2-BD59-A6C34878D82A}">
                    <a16:rowId xmlns:a16="http://schemas.microsoft.com/office/drawing/2014/main" val="1626104877"/>
                  </a:ext>
                </a:extLst>
              </a:tr>
              <a:tr h="3570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Address sign "@"</a:t>
                      </a:r>
                      <a:endParaRPr lang="en-US" sz="2000" b="1" i="1" u="none" strike="noStrike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684" marR="1684" marT="16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It selects a particular attribute of the node</a:t>
                      </a:r>
                      <a:endParaRPr lang="en-US" sz="2000" b="0" i="0" u="none" strike="noStrike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684" marR="1684" marT="16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//@text</a:t>
                      </a:r>
                      <a:endParaRPr lang="en-US" sz="2000" b="0" i="0" u="none" strike="noStrike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684" marR="1684" marT="1684" marB="0" anchor="ctr"/>
                </a:tc>
                <a:extLst>
                  <a:ext uri="{0D108BD9-81ED-4DB2-BD59-A6C34878D82A}">
                    <a16:rowId xmlns:a16="http://schemas.microsoft.com/office/drawing/2014/main" val="2996015117"/>
                  </a:ext>
                </a:extLst>
              </a:tr>
              <a:tr h="2875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Dot "."</a:t>
                      </a:r>
                      <a:endParaRPr lang="en-US" sz="2000" b="1" i="1" u="none" strike="noStrike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684" marR="1684" marT="16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It selects the current node.</a:t>
                      </a:r>
                      <a:endParaRPr lang="en-US" sz="2000" b="0" i="0" u="none" strike="noStrike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684" marR="1684" marT="16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//h3/.</a:t>
                      </a:r>
                      <a:endParaRPr lang="en-US" sz="2000" b="0" i="0" u="none" strike="noStrike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684" marR="1684" marT="1684" marB="0" anchor="ctr"/>
                </a:tc>
                <a:extLst>
                  <a:ext uri="{0D108BD9-81ED-4DB2-BD59-A6C34878D82A}">
                    <a16:rowId xmlns:a16="http://schemas.microsoft.com/office/drawing/2014/main" val="2495425358"/>
                  </a:ext>
                </a:extLst>
              </a:tr>
              <a:tr h="7125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Double dot ".."</a:t>
                      </a:r>
                      <a:endParaRPr lang="en-US" sz="2000" b="1" i="1" u="none" strike="noStrike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684" marR="1684" marT="16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It selects the parent of the current node.</a:t>
                      </a:r>
                      <a:endParaRPr lang="en-US" sz="2000" b="0" i="0" u="none" strike="noStrike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684" marR="1684" marT="16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//div/input/..</a:t>
                      </a:r>
                      <a:endParaRPr lang="en-US" sz="2000" b="0" i="0" u="none" strike="noStrike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684" marR="1684" marT="1684" marB="0" anchor="ctr"/>
                </a:tc>
                <a:extLst>
                  <a:ext uri="{0D108BD9-81ED-4DB2-BD59-A6C34878D82A}">
                    <a16:rowId xmlns:a16="http://schemas.microsoft.com/office/drawing/2014/main" val="3014514358"/>
                  </a:ext>
                </a:extLst>
              </a:tr>
              <a:tr h="3175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Asterisk ""*</a:t>
                      </a:r>
                      <a:endParaRPr lang="en-US" sz="2000" b="1" i="1" u="none" strike="noStrike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684" marR="1684" marT="16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It selects any element present in the node</a:t>
                      </a:r>
                      <a:endParaRPr lang="en-US" sz="2000" b="0" i="0" u="none" strike="noStrike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684" marR="1684" marT="16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//div/*</a:t>
                      </a:r>
                      <a:endParaRPr lang="en-US" sz="2000" b="0" i="0" u="none" strike="noStrike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684" marR="1684" marT="1684" marB="0" anchor="ctr"/>
                </a:tc>
                <a:extLst>
                  <a:ext uri="{0D108BD9-81ED-4DB2-BD59-A6C34878D82A}">
                    <a16:rowId xmlns:a16="http://schemas.microsoft.com/office/drawing/2014/main" val="962437321"/>
                  </a:ext>
                </a:extLst>
              </a:tr>
              <a:tr h="4755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Address and Asterisk "@"*</a:t>
                      </a:r>
                      <a:endParaRPr lang="en-US" sz="2000" b="1" i="1" u="none" strike="noStrike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684" marR="1684" marT="16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It selects any attribute of the given node.</a:t>
                      </a:r>
                      <a:endParaRPr lang="en-US" sz="2000" b="0" i="0" u="none" strike="noStrike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684" marR="1684" marT="16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//div[@*]</a:t>
                      </a:r>
                      <a:endParaRPr lang="en-US" sz="2000" b="0" i="0" u="none" strike="noStrike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684" marR="1684" marT="1684" marB="0" anchor="ctr"/>
                </a:tc>
                <a:extLst>
                  <a:ext uri="{0D108BD9-81ED-4DB2-BD59-A6C34878D82A}">
                    <a16:rowId xmlns:a16="http://schemas.microsoft.com/office/drawing/2014/main" val="4286602690"/>
                  </a:ext>
                </a:extLst>
              </a:tr>
              <a:tr h="5734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Pipe "|"</a:t>
                      </a:r>
                      <a:endParaRPr lang="en-US" sz="2000" b="1" i="1" u="none" strike="noStrike" dirty="0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684" marR="1684" marT="16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This expression is used to select a different path.</a:t>
                      </a:r>
                      <a:endParaRPr lang="en-US" sz="2000" b="0" i="0" u="none" strike="noStrike" dirty="0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684" marR="1684" marT="16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//div/h5</a:t>
                      </a:r>
                      <a:endParaRPr lang="en-US" sz="2000" b="0" i="0" u="none" strike="noStrike" dirty="0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684" marR="1684" marT="1684" marB="0" anchor="ctr"/>
                </a:tc>
                <a:extLst>
                  <a:ext uri="{0D108BD9-81ED-4DB2-BD59-A6C34878D82A}">
                    <a16:rowId xmlns:a16="http://schemas.microsoft.com/office/drawing/2014/main" val="113162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5898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1ADDE-93D0-4446-72A6-3CD5DF836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1523"/>
          </a:xfrm>
        </p:spPr>
        <p:txBody>
          <a:bodyPr/>
          <a:lstStyle/>
          <a:p>
            <a:r>
              <a:rPr lang="en-US" dirty="0" err="1"/>
              <a:t>Xpath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E9695-7307-C455-8CC2-B0370CF3B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0221"/>
            <a:ext cx="10515600" cy="4936742"/>
          </a:xfrm>
        </p:spPr>
        <p:txBody>
          <a:bodyPr/>
          <a:lstStyle/>
          <a:p>
            <a:r>
              <a:rPr lang="en-US" dirty="0" err="1"/>
              <a:t>Predicates:Predicates</a:t>
            </a:r>
            <a:r>
              <a:rPr lang="en-US" dirty="0"/>
              <a:t> find a specific node/element by its index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EE6753A-3777-2553-3C97-A737C4EF0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124657"/>
              </p:ext>
            </p:extLst>
          </p:nvPr>
        </p:nvGraphicFramePr>
        <p:xfrm>
          <a:off x="914400" y="1744718"/>
          <a:ext cx="10615448" cy="41117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8471">
                  <a:extLst>
                    <a:ext uri="{9D8B030D-6E8A-4147-A177-3AD203B41FA5}">
                      <a16:colId xmlns:a16="http://schemas.microsoft.com/office/drawing/2014/main" val="3259765438"/>
                    </a:ext>
                  </a:extLst>
                </a:gridCol>
                <a:gridCol w="3598078">
                  <a:extLst>
                    <a:ext uri="{9D8B030D-6E8A-4147-A177-3AD203B41FA5}">
                      <a16:colId xmlns:a16="http://schemas.microsoft.com/office/drawing/2014/main" val="1965765159"/>
                    </a:ext>
                  </a:extLst>
                </a:gridCol>
                <a:gridCol w="2793540">
                  <a:extLst>
                    <a:ext uri="{9D8B030D-6E8A-4147-A177-3AD203B41FA5}">
                      <a16:colId xmlns:a16="http://schemas.microsoft.com/office/drawing/2014/main" val="3804700445"/>
                    </a:ext>
                  </a:extLst>
                </a:gridCol>
                <a:gridCol w="2525359">
                  <a:extLst>
                    <a:ext uri="{9D8B030D-6E8A-4147-A177-3AD203B41FA5}">
                      <a16:colId xmlns:a16="http://schemas.microsoft.com/office/drawing/2014/main" val="539036994"/>
                    </a:ext>
                  </a:extLst>
                </a:gridCol>
              </a:tblGrid>
              <a:tr h="6624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Predicate</a:t>
                      </a:r>
                      <a:endParaRPr lang="en-US" sz="2000" b="1" i="1" u="none" strike="noStrike" dirty="0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Details</a:t>
                      </a:r>
                      <a:endParaRPr lang="en-US" sz="2000" b="1" i="1" u="none" strike="noStrike" dirty="0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Example</a:t>
                      </a:r>
                      <a:endParaRPr lang="en-US" sz="2000" b="1" i="1" u="none" strike="noStrike" dirty="0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Example Details</a:t>
                      </a:r>
                      <a:endParaRPr lang="en-US" sz="2000" b="1" i="1" u="none" strike="noStrike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40758724"/>
                  </a:ext>
                </a:extLst>
              </a:tr>
              <a:tr h="12564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Get the last node</a:t>
                      </a:r>
                      <a:endParaRPr lang="en-US" sz="2000" b="1" i="1" u="none" strike="noStrike" dirty="0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We can get the last node using the function "last()" inside the square bracket.</a:t>
                      </a:r>
                      <a:endParaRPr lang="en-US" sz="2000" b="0" i="0" u="none" strike="noStrike" dirty="0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//div/input[last()]</a:t>
                      </a:r>
                      <a:endParaRPr lang="en-US" sz="2000" b="0" i="0" u="none" strike="noStrike" dirty="0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It will give us the last input node, which is the child of the div node.</a:t>
                      </a:r>
                      <a:endParaRPr lang="en-US" sz="2000" b="0" i="0" u="none" strike="noStrike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514571"/>
                  </a:ext>
                </a:extLst>
              </a:tr>
              <a:tr h="21928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Get the node with specified Position</a:t>
                      </a:r>
                      <a:endParaRPr lang="en-US" sz="2000" b="1" i="1" u="none" strike="noStrike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We can get the node from specific positions by using "position()" inside the square bracket.</a:t>
                      </a:r>
                      <a:endParaRPr lang="en-US" sz="2000" b="0" i="0" u="none" strike="noStrike" dirty="0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//div/input[position()='2']</a:t>
                      </a:r>
                      <a:endParaRPr lang="en-US" sz="2000" b="0" i="0" u="none" strike="noStrike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It will provide us with the child node of div. In other words, input present at the second position in the hierarchy.</a:t>
                      </a:r>
                      <a:endParaRPr lang="en-US" sz="2000" b="0" i="0" u="none" strike="noStrike" dirty="0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13438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0529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F6791-3EA7-E861-CCB2-20D69F0D0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208690"/>
            <a:ext cx="10515600" cy="88286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xpath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CB332-EE39-535E-EFB4-A5A1947B2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091559"/>
            <a:ext cx="10515600" cy="399809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// Pipe “|” - to locate both full name and Email label</a:t>
            </a:r>
          </a:p>
          <a:p>
            <a:r>
              <a:rPr lang="en-US" dirty="0">
                <a:solidFill>
                  <a:schemeClr val="tx1"/>
                </a:solidFill>
              </a:rPr>
              <a:t>List&lt;</a:t>
            </a:r>
            <a:r>
              <a:rPr lang="en-US" dirty="0" err="1">
                <a:solidFill>
                  <a:schemeClr val="tx1"/>
                </a:solidFill>
              </a:rPr>
              <a:t>WebElement</a:t>
            </a:r>
            <a:r>
              <a:rPr lang="en-US" dirty="0">
                <a:solidFill>
                  <a:schemeClr val="tx1"/>
                </a:solidFill>
              </a:rPr>
              <a:t>&gt; </a:t>
            </a:r>
            <a:r>
              <a:rPr lang="en-US" dirty="0" err="1">
                <a:solidFill>
                  <a:schemeClr val="tx1"/>
                </a:solidFill>
              </a:rPr>
              <a:t>lst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driver.findElements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By.xpath</a:t>
            </a:r>
            <a:r>
              <a:rPr lang="en-US" dirty="0">
                <a:solidFill>
                  <a:schemeClr val="tx1"/>
                </a:solidFill>
              </a:rPr>
              <a:t>("//label[@*= '</a:t>
            </a:r>
            <a:r>
              <a:rPr lang="en-US" dirty="0" err="1">
                <a:solidFill>
                  <a:schemeClr val="tx1"/>
                </a:solidFill>
              </a:rPr>
              <a:t>userName</a:t>
            </a:r>
            <a:r>
              <a:rPr lang="en-US" dirty="0">
                <a:solidFill>
                  <a:schemeClr val="tx1"/>
                </a:solidFill>
              </a:rPr>
              <a:t>-label']|//label[@*= '</a:t>
            </a:r>
            <a:r>
              <a:rPr lang="en-US" dirty="0" err="1">
                <a:solidFill>
                  <a:schemeClr val="tx1"/>
                </a:solidFill>
              </a:rPr>
              <a:t>userEmail</a:t>
            </a:r>
            <a:r>
              <a:rPr lang="en-US" dirty="0">
                <a:solidFill>
                  <a:schemeClr val="tx1"/>
                </a:solidFill>
              </a:rPr>
              <a:t>-label']"));</a:t>
            </a:r>
          </a:p>
          <a:p>
            <a:r>
              <a:rPr lang="en-US" dirty="0">
                <a:solidFill>
                  <a:schemeClr val="tx1"/>
                </a:solidFill>
              </a:rPr>
              <a:t>		</a:t>
            </a:r>
          </a:p>
          <a:p>
            <a:r>
              <a:rPr lang="en-US" dirty="0">
                <a:solidFill>
                  <a:schemeClr val="tx1"/>
                </a:solidFill>
              </a:rPr>
              <a:t>Types of </a:t>
            </a:r>
            <a:r>
              <a:rPr lang="en-US" dirty="0" err="1">
                <a:solidFill>
                  <a:schemeClr val="tx1"/>
                </a:solidFill>
              </a:rPr>
              <a:t>xPath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Absolute :/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starts from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firstor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root node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Relative ://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starts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fro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the specified tag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13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6F44-01BD-BF8A-F4F4-12712DB70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978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xPath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3059F-B212-8922-B970-82EC14D50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5420"/>
            <a:ext cx="10515600" cy="55679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Bahnschrift" panose="020B0502040204020203" pitchFamily="34" charset="0"/>
              </a:rPr>
              <a:t>What are XPath Functions in Selenium?</a:t>
            </a:r>
          </a:p>
          <a:p>
            <a:r>
              <a:rPr lang="en-US" sz="1800" dirty="0">
                <a:latin typeface="Bahnschrift" panose="020B0502040204020203" pitchFamily="34" charset="0"/>
              </a:rPr>
              <a:t>XPath Contains() function</a:t>
            </a:r>
          </a:p>
          <a:p>
            <a:r>
              <a:rPr lang="en-US" sz="1800" dirty="0">
                <a:latin typeface="Bahnschrift" panose="020B0502040204020203" pitchFamily="34" charset="0"/>
              </a:rPr>
              <a:t>XPath Starts-with() function</a:t>
            </a:r>
          </a:p>
          <a:p>
            <a:r>
              <a:rPr lang="en-US" sz="1800" dirty="0">
                <a:latin typeface="Bahnschrift" panose="020B0502040204020203" pitchFamily="34" charset="0"/>
              </a:rPr>
              <a:t>XPath Text() function</a:t>
            </a:r>
          </a:p>
          <a:p>
            <a:r>
              <a:rPr lang="en-US" sz="1800" dirty="0">
                <a:latin typeface="Bahnschrift" panose="020B0502040204020203" pitchFamily="34" charset="0"/>
              </a:rPr>
              <a:t>AND &amp; OR operators</a:t>
            </a:r>
          </a:p>
          <a:p>
            <a:r>
              <a:rPr lang="en-US" sz="1800" dirty="0">
                <a:latin typeface="Bahnschrift" panose="020B0502040204020203" pitchFamily="34" charset="0"/>
              </a:rPr>
              <a:t>//</a:t>
            </a:r>
            <a:r>
              <a:rPr lang="en-US" sz="1800" dirty="0" err="1">
                <a:latin typeface="Bahnschrift" panose="020B0502040204020203" pitchFamily="34" charset="0"/>
              </a:rPr>
              <a:t>tag_name</a:t>
            </a:r>
            <a:r>
              <a:rPr lang="en-US" sz="1800" dirty="0">
                <a:latin typeface="Bahnschrift" panose="020B0502040204020203" pitchFamily="34" charset="0"/>
              </a:rPr>
              <a:t>[contains(@attribute,'value_of_attribute')]</a:t>
            </a:r>
          </a:p>
          <a:p>
            <a:r>
              <a:rPr lang="en-US" sz="1800" dirty="0">
                <a:latin typeface="Bahnschrift" panose="020B0502040204020203" pitchFamily="34" charset="0"/>
              </a:rPr>
              <a:t>//input[contains(@id, "</a:t>
            </a:r>
            <a:r>
              <a:rPr lang="en-US" sz="1800" dirty="0" err="1">
                <a:latin typeface="Bahnschrift" panose="020B0502040204020203" pitchFamily="34" charset="0"/>
              </a:rPr>
              <a:t>userN</a:t>
            </a:r>
            <a:r>
              <a:rPr lang="en-US" sz="1800" dirty="0">
                <a:latin typeface="Bahnschrift" panose="020B0502040204020203" pitchFamily="34" charset="0"/>
              </a:rPr>
              <a:t>")]</a:t>
            </a:r>
          </a:p>
          <a:p>
            <a:endParaRPr lang="en-US" sz="1800" dirty="0">
              <a:latin typeface="Bahnschrift" panose="020B0502040204020203" pitchFamily="34" charset="0"/>
            </a:endParaRPr>
          </a:p>
          <a:p>
            <a:r>
              <a:rPr lang="en-US" sz="1800" dirty="0">
                <a:latin typeface="Bahnschrift" panose="020B0502040204020203" pitchFamily="34" charset="0"/>
              </a:rPr>
              <a:t>//</a:t>
            </a:r>
            <a:r>
              <a:rPr lang="en-US" sz="1800" dirty="0" err="1">
                <a:latin typeface="Bahnschrift" panose="020B0502040204020203" pitchFamily="34" charset="0"/>
              </a:rPr>
              <a:t>tag_name</a:t>
            </a:r>
            <a:r>
              <a:rPr lang="en-US" sz="1800" dirty="0">
                <a:latin typeface="Bahnschrift" panose="020B0502040204020203" pitchFamily="34" charset="0"/>
              </a:rPr>
              <a:t>[starts-with(@attribute,'Part_of_Attribute_value')]</a:t>
            </a:r>
          </a:p>
          <a:p>
            <a:r>
              <a:rPr lang="en-US" sz="1800" dirty="0">
                <a:latin typeface="Bahnschrift" panose="020B0502040204020203" pitchFamily="34" charset="0"/>
              </a:rPr>
              <a:t>//input[starts-with(@placeholder,"Fu")]</a:t>
            </a:r>
          </a:p>
          <a:p>
            <a:endParaRPr lang="en-US" sz="1800" dirty="0">
              <a:latin typeface="Bahnschrift" panose="020B0502040204020203" pitchFamily="34" charset="0"/>
            </a:endParaRPr>
          </a:p>
          <a:p>
            <a:r>
              <a:rPr lang="en-US" sz="1800" dirty="0">
                <a:latin typeface="Bahnschrift" panose="020B0502040204020203" pitchFamily="34" charset="0"/>
              </a:rPr>
              <a:t>//</a:t>
            </a:r>
            <a:r>
              <a:rPr lang="en-US" sz="1800" dirty="0" err="1">
                <a:latin typeface="Bahnschrift" panose="020B0502040204020203" pitchFamily="34" charset="0"/>
              </a:rPr>
              <a:t>tag_name</a:t>
            </a:r>
            <a:r>
              <a:rPr lang="en-US" sz="1800" dirty="0">
                <a:latin typeface="Bahnschrift" panose="020B0502040204020203" pitchFamily="34" charset="0"/>
              </a:rPr>
              <a:t>[text()='Text of the element']</a:t>
            </a:r>
          </a:p>
          <a:p>
            <a:r>
              <a:rPr lang="en-US" sz="1800" dirty="0">
                <a:latin typeface="Bahnschrift" panose="020B0502040204020203" pitchFamily="34" charset="0"/>
              </a:rPr>
              <a:t>//label[text()=”Email”]</a:t>
            </a:r>
          </a:p>
          <a:p>
            <a:r>
              <a:rPr lang="en-US" sz="1800" dirty="0">
                <a:latin typeface="Bahnschrift" panose="020B0502040204020203" pitchFamily="34" charset="0"/>
              </a:rPr>
              <a:t>//</a:t>
            </a:r>
            <a:r>
              <a:rPr lang="en-US" sz="1800" dirty="0" err="1">
                <a:latin typeface="Bahnschrift" panose="020B0502040204020203" pitchFamily="34" charset="0"/>
              </a:rPr>
              <a:t>tag_name</a:t>
            </a:r>
            <a:r>
              <a:rPr lang="en-US" sz="1800" dirty="0">
                <a:latin typeface="Bahnschrift" panose="020B0502040204020203" pitchFamily="34" charset="0"/>
              </a:rPr>
              <a:t>[@name = 'Name value' and @id = ‘ID value’]</a:t>
            </a:r>
          </a:p>
          <a:p>
            <a:r>
              <a:rPr lang="en-US" sz="1800" dirty="0">
                <a:latin typeface="Bahnschrift" panose="020B0502040204020203" pitchFamily="34" charset="0"/>
              </a:rPr>
              <a:t>//</a:t>
            </a:r>
            <a:r>
              <a:rPr lang="en-US" sz="1800" dirty="0" err="1">
                <a:latin typeface="Bahnschrift" panose="020B0502040204020203" pitchFamily="34" charset="0"/>
              </a:rPr>
              <a:t>tag_name</a:t>
            </a:r>
            <a:r>
              <a:rPr lang="en-US" sz="1800" dirty="0">
                <a:latin typeface="Bahnschrift" panose="020B0502040204020203" pitchFamily="34" charset="0"/>
              </a:rPr>
              <a:t>[@name = 'Name value' or @id = ‘ID value’]</a:t>
            </a:r>
          </a:p>
        </p:txBody>
      </p:sp>
    </p:spTree>
    <p:extLst>
      <p:ext uri="{BB962C8B-B14F-4D97-AF65-F5344CB8AC3E}">
        <p14:creationId xmlns:p14="http://schemas.microsoft.com/office/powerpoint/2010/main" val="1733102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6F44-01BD-BF8A-F4F4-12712DB70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978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xPath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3059F-B212-8922-B970-82EC14D50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1242"/>
            <a:ext cx="10515600" cy="5221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are the XPath Axes in Selenium?</a:t>
            </a:r>
          </a:p>
          <a:p>
            <a:r>
              <a:rPr lang="en-US" dirty="0"/>
              <a:t>Ancestor Axis</a:t>
            </a:r>
          </a:p>
          <a:p>
            <a:r>
              <a:rPr lang="en-US" dirty="0"/>
              <a:t>Child Axis</a:t>
            </a:r>
          </a:p>
          <a:p>
            <a:r>
              <a:rPr lang="en-US" dirty="0"/>
              <a:t>Descendant Axis</a:t>
            </a:r>
          </a:p>
          <a:p>
            <a:r>
              <a:rPr lang="en-US" dirty="0"/>
              <a:t>Parent Axis</a:t>
            </a:r>
          </a:p>
          <a:p>
            <a:r>
              <a:rPr lang="en-US" dirty="0"/>
              <a:t>Following Axis</a:t>
            </a:r>
          </a:p>
          <a:p>
            <a:r>
              <a:rPr lang="en-US" dirty="0"/>
              <a:t>Following sibling Axis</a:t>
            </a:r>
          </a:p>
          <a:p>
            <a:r>
              <a:rPr lang="en-US" dirty="0"/>
              <a:t>Preceding Axis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66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0ED0A-4F67-8391-00D7-64C701FAB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488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xPath</a:t>
            </a:r>
            <a:r>
              <a:rPr lang="en-US" dirty="0"/>
              <a:t>-axes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23AE720-77C0-BE61-D35A-E09C2B31A3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5366524"/>
              </p:ext>
            </p:extLst>
          </p:nvPr>
        </p:nvGraphicFramePr>
        <p:xfrm>
          <a:off x="838200" y="1030014"/>
          <a:ext cx="10618076" cy="54115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8159">
                  <a:extLst>
                    <a:ext uri="{9D8B030D-6E8A-4147-A177-3AD203B41FA5}">
                      <a16:colId xmlns:a16="http://schemas.microsoft.com/office/drawing/2014/main" val="3446703743"/>
                    </a:ext>
                  </a:extLst>
                </a:gridCol>
                <a:gridCol w="9059917">
                  <a:extLst>
                    <a:ext uri="{9D8B030D-6E8A-4147-A177-3AD203B41FA5}">
                      <a16:colId xmlns:a16="http://schemas.microsoft.com/office/drawing/2014/main" val="2637421531"/>
                    </a:ext>
                  </a:extLst>
                </a:gridCol>
              </a:tblGrid>
              <a:tr h="2931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Axis</a:t>
                      </a:r>
                      <a:endParaRPr lang="en-US" sz="1600" b="1" i="1" u="none" strike="noStrike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Description</a:t>
                      </a:r>
                      <a:endParaRPr lang="en-US" sz="1600" b="1" i="1" u="none" strike="noStrike" dirty="0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225" marR="6225" marT="6225" marB="0" anchor="ctr"/>
                </a:tc>
                <a:extLst>
                  <a:ext uri="{0D108BD9-81ED-4DB2-BD59-A6C34878D82A}">
                    <a16:rowId xmlns:a16="http://schemas.microsoft.com/office/drawing/2014/main" val="2753480736"/>
                  </a:ext>
                </a:extLst>
              </a:tr>
              <a:tr h="5546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ancestor</a:t>
                      </a:r>
                      <a:endParaRPr lang="en-US" sz="1600" b="1" i="1" u="none" strike="noStrike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This axis locates the ancestors of the current node, which includes the parents up to the root node.</a:t>
                      </a:r>
                      <a:endParaRPr lang="en-US" sz="1600" b="0" i="0" u="none" strike="noStrike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225" marR="6225" marT="6225" marB="0" anchor="ctr"/>
                </a:tc>
                <a:extLst>
                  <a:ext uri="{0D108BD9-81ED-4DB2-BD59-A6C34878D82A}">
                    <a16:rowId xmlns:a16="http://schemas.microsoft.com/office/drawing/2014/main" val="2666871526"/>
                  </a:ext>
                </a:extLst>
              </a:tr>
              <a:tr h="3722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ancestor-or-self</a:t>
                      </a:r>
                      <a:endParaRPr lang="en-US" sz="1600" b="1" i="1" u="none" strike="noStrike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This axis locates the current node as well as its ancestors.</a:t>
                      </a:r>
                      <a:endParaRPr lang="en-US" sz="1600" b="0" i="0" u="none" strike="noStrike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225" marR="6225" marT="6225" marB="0" anchor="ctr"/>
                </a:tc>
                <a:extLst>
                  <a:ext uri="{0D108BD9-81ED-4DB2-BD59-A6C34878D82A}">
                    <a16:rowId xmlns:a16="http://schemas.microsoft.com/office/drawing/2014/main" val="2146330830"/>
                  </a:ext>
                </a:extLst>
              </a:tr>
              <a:tr h="3722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attribute</a:t>
                      </a:r>
                      <a:endParaRPr lang="en-US" sz="1600" b="1" i="1" u="none" strike="noStrike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This axis specifies the attributes of the current node.</a:t>
                      </a:r>
                      <a:endParaRPr lang="en-US" sz="1600" b="0" i="0" u="none" strike="noStrike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225" marR="6225" marT="6225" marB="0" anchor="ctr"/>
                </a:tc>
                <a:extLst>
                  <a:ext uri="{0D108BD9-81ED-4DB2-BD59-A6C34878D82A}">
                    <a16:rowId xmlns:a16="http://schemas.microsoft.com/office/drawing/2014/main" val="3880094136"/>
                  </a:ext>
                </a:extLst>
              </a:tr>
              <a:tr h="3722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child</a:t>
                      </a:r>
                      <a:endParaRPr lang="en-US" sz="1600" b="1" i="1" u="none" strike="noStrike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This axis locates the children of the current node</a:t>
                      </a:r>
                      <a:endParaRPr lang="en-US" sz="1600" b="0" i="0" u="none" strike="noStrike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225" marR="6225" marT="6225" marB="0" anchor="ctr"/>
                </a:tc>
                <a:extLst>
                  <a:ext uri="{0D108BD9-81ED-4DB2-BD59-A6C34878D82A}">
                    <a16:rowId xmlns:a16="http://schemas.microsoft.com/office/drawing/2014/main" val="1963733886"/>
                  </a:ext>
                </a:extLst>
              </a:tr>
              <a:tr h="7371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descendant</a:t>
                      </a:r>
                      <a:endParaRPr lang="en-US" sz="1600" b="1" i="1" u="none" strike="noStrike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This axis locates the descendants of the current node, i.e., the node's children up to the leaf node.</a:t>
                      </a:r>
                      <a:endParaRPr lang="en-US" sz="1600" b="0" i="0" u="none" strike="noStrike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225" marR="6225" marT="6225" marB="0" anchor="ctr"/>
                </a:tc>
                <a:extLst>
                  <a:ext uri="{0D108BD9-81ED-4DB2-BD59-A6C34878D82A}">
                    <a16:rowId xmlns:a16="http://schemas.microsoft.com/office/drawing/2014/main" val="2693487284"/>
                  </a:ext>
                </a:extLst>
              </a:tr>
              <a:tr h="5790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descendant-or-self</a:t>
                      </a:r>
                      <a:endParaRPr lang="en-US" sz="1600" b="1" i="1" u="none" strike="noStrike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This axis locates the current node and its descendants.</a:t>
                      </a:r>
                      <a:endParaRPr lang="en-US" sz="1600" b="0" i="0" u="none" strike="noStrike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225" marR="6225" marT="6225" marB="0" anchor="ctr"/>
                </a:tc>
                <a:extLst>
                  <a:ext uri="{0D108BD9-81ED-4DB2-BD59-A6C34878D82A}">
                    <a16:rowId xmlns:a16="http://schemas.microsoft.com/office/drawing/2014/main" val="57419962"/>
                  </a:ext>
                </a:extLst>
              </a:tr>
              <a:tr h="3722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following</a:t>
                      </a:r>
                      <a:endParaRPr lang="en-US" sz="1600" b="1" i="1" u="none" strike="noStrike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This axis locates all nodes that come after the current node.</a:t>
                      </a:r>
                      <a:endParaRPr lang="en-US" sz="1600" b="0" i="0" u="none" strike="noStrike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225" marR="6225" marT="6225" marB="0" anchor="ctr"/>
                </a:tc>
                <a:extLst>
                  <a:ext uri="{0D108BD9-81ED-4DB2-BD59-A6C34878D82A}">
                    <a16:rowId xmlns:a16="http://schemas.microsoft.com/office/drawing/2014/main" val="1260745684"/>
                  </a:ext>
                </a:extLst>
              </a:tr>
              <a:tr h="6422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following-sibling</a:t>
                      </a:r>
                      <a:endParaRPr lang="en-US" sz="1600" b="1" i="1" u="none" strike="noStrike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This axis locates the below siblings of the context node. Siblings are at the same level as the current node and share its parent.</a:t>
                      </a:r>
                      <a:endParaRPr lang="en-US" sz="1600" b="0" i="0" u="none" strike="noStrike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225" marR="6225" marT="6225" marB="0" anchor="ctr"/>
                </a:tc>
                <a:extLst>
                  <a:ext uri="{0D108BD9-81ED-4DB2-BD59-A6C34878D82A}">
                    <a16:rowId xmlns:a16="http://schemas.microsoft.com/office/drawing/2014/main" val="444440304"/>
                  </a:ext>
                </a:extLst>
              </a:tr>
              <a:tr h="3722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parent</a:t>
                      </a:r>
                      <a:endParaRPr lang="en-US" sz="1600" b="1" i="1" u="none" strike="noStrike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This axis locates the parent of the current node.</a:t>
                      </a:r>
                      <a:endParaRPr lang="en-US" sz="1600" b="0" i="0" u="none" strike="noStrike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225" marR="6225" marT="6225" marB="0" anchor="ctr"/>
                </a:tc>
                <a:extLst>
                  <a:ext uri="{0D108BD9-81ED-4DB2-BD59-A6C34878D82A}">
                    <a16:rowId xmlns:a16="http://schemas.microsoft.com/office/drawing/2014/main" val="282579158"/>
                  </a:ext>
                </a:extLst>
              </a:tr>
              <a:tr h="3722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preceding</a:t>
                      </a:r>
                      <a:endParaRPr lang="en-US" sz="1600" b="1" i="1" u="none" strike="noStrike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This axis locates all nodes that come before the current node.</a:t>
                      </a:r>
                      <a:endParaRPr lang="en-US" sz="1600" b="0" i="0" u="none" strike="noStrike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225" marR="6225" marT="6225" marB="0" anchor="ctr"/>
                </a:tc>
                <a:extLst>
                  <a:ext uri="{0D108BD9-81ED-4DB2-BD59-A6C34878D82A}">
                    <a16:rowId xmlns:a16="http://schemas.microsoft.com/office/drawing/2014/main" val="2128542585"/>
                  </a:ext>
                </a:extLst>
              </a:tr>
              <a:tr h="3722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self</a:t>
                      </a:r>
                      <a:endParaRPr lang="en-US" sz="1600" b="1" i="1" u="none" strike="noStrike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This axis locates the current node.</a:t>
                      </a:r>
                      <a:endParaRPr lang="en-US" sz="1600" b="0" i="0" u="none" strike="noStrike" dirty="0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225" marR="6225" marT="6225" marB="0" anchor="ctr"/>
                </a:tc>
                <a:extLst>
                  <a:ext uri="{0D108BD9-81ED-4DB2-BD59-A6C34878D82A}">
                    <a16:rowId xmlns:a16="http://schemas.microsoft.com/office/drawing/2014/main" val="2359154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4786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2916</TotalTime>
  <Words>2762</Words>
  <Application>Microsoft Office PowerPoint</Application>
  <PresentationFormat>Widescreen</PresentationFormat>
  <Paragraphs>390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Bahnschrift</vt:lpstr>
      <vt:lpstr>Calibri</vt:lpstr>
      <vt:lpstr>Calibri Light</vt:lpstr>
      <vt:lpstr>Consolas</vt:lpstr>
      <vt:lpstr>open sans</vt:lpstr>
      <vt:lpstr>open sans</vt:lpstr>
      <vt:lpstr>Office Theme</vt:lpstr>
      <vt:lpstr>PowerPoint Presentation</vt:lpstr>
      <vt:lpstr>Assertions</vt:lpstr>
      <vt:lpstr>Driver commands</vt:lpstr>
      <vt:lpstr>Xpath XPath = //tag_name[@Attribute_name = “Value of attribute”]</vt:lpstr>
      <vt:lpstr>Xpath</vt:lpstr>
      <vt:lpstr>xpath</vt:lpstr>
      <vt:lpstr>xPath </vt:lpstr>
      <vt:lpstr>xPath </vt:lpstr>
      <vt:lpstr>xPath-axes</vt:lpstr>
      <vt:lpstr>xPath axes</vt:lpstr>
      <vt:lpstr>CSS selector</vt:lpstr>
      <vt:lpstr>Wait</vt:lpstr>
      <vt:lpstr>Explicit wait</vt:lpstr>
      <vt:lpstr>Driver commands</vt:lpstr>
      <vt:lpstr>Navigate commands</vt:lpstr>
      <vt:lpstr>Webelements commands(</vt:lpstr>
      <vt:lpstr>Locators </vt:lpstr>
      <vt:lpstr>Window handling Methods</vt:lpstr>
      <vt:lpstr>Window Handle</vt:lpstr>
      <vt:lpstr>Dropdowns Selenium WebDriver provides a class named "Select", which provides various methods to handle the dropdowns, be it single-select or multi-select dropdowns. isMulltiple(): whether dropdown is Multi-Select </vt:lpstr>
      <vt:lpstr>Dropdowns</vt:lpstr>
      <vt:lpstr>Alerts and popups</vt:lpstr>
      <vt:lpstr>Alerts – unexpected alerts</vt:lpstr>
      <vt:lpstr>iFrame</vt:lpstr>
      <vt:lpstr>FindBy annotations</vt:lpstr>
      <vt:lpstr>Questions</vt:lpstr>
      <vt:lpstr>Sample code/questions</vt:lpstr>
      <vt:lpstr>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TISHAN1KA</dc:creator>
  <cp:lastModifiedBy>TISHAN1KA</cp:lastModifiedBy>
  <cp:revision>71</cp:revision>
  <dcterms:created xsi:type="dcterms:W3CDTF">2022-08-17T18:58:48Z</dcterms:created>
  <dcterms:modified xsi:type="dcterms:W3CDTF">2022-08-25T13:31:21Z</dcterms:modified>
</cp:coreProperties>
</file>