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9" r:id="rId15"/>
    <p:sldId id="261" r:id="rId16"/>
    <p:sldId id="262" r:id="rId17"/>
    <p:sldId id="266" r:id="rId18"/>
    <p:sldId id="263" r:id="rId19"/>
    <p:sldId id="278" r:id="rId20"/>
    <p:sldId id="264" r:id="rId21"/>
    <p:sldId id="268" r:id="rId22"/>
    <p:sldId id="267" r:id="rId23"/>
    <p:sldId id="260" r:id="rId24"/>
    <p:sldId id="265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F533-9FA4-B4E4-AE71-F6DD598B9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AAC1-AFFF-147C-5FAD-9C09FB636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5AF5-8FB2-486D-54BD-ACB97DA7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70E1-9E9E-ED62-912C-9C6B49F9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10C1-FAB5-8F34-1D55-362B0875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EACA-7B63-8F68-68D2-6CB2E559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83713-38FE-A5A4-F175-3B7FE054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B1C8-6FE3-197C-57A4-7E0985C1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0DB3-A9C3-6C39-9B3A-BBBC66C8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1D80-5D3B-BE3A-D121-88CD9586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0C49B-65F6-8495-7829-4AA013502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7A94C-23FE-DF98-1E93-D58E278F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751E5-93B6-78FE-5F78-7B0D0FE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CE5F-EEE4-F80D-99B5-FE2F9996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B8BD-5C16-72C3-7EF3-9D58E30E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DE68-0477-90FF-1796-5FAB0F58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4F31-E27A-BED0-B41C-D66E4420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3821-D6ED-1AD3-013B-EA57DD40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6D07-018D-6F25-5DB4-8E002735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5E3E-5066-CFC5-F08C-630C7588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1875-7E26-051A-AB00-DC26BAE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E3C0-5ACE-8967-A005-63A57A3C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9C11-5BC1-32A4-9727-406B605C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1EE8-5C72-6D12-39CE-8DA61AA4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5201-F142-9A32-F76E-BDDB2C12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53DF-3F53-888A-5E91-A016B003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3C9B-8AF5-A67B-CB18-AD0B08C6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62E7C-6CDA-BF03-1111-6565B9748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A93E4-D799-8745-CA70-C96368CE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013D-D926-0C8E-91D1-A3368D96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70038-23B8-3B8A-4B91-0FCC9324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7B8D-248C-D2C1-F26D-5948F5CA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F3792-A744-CEA8-6430-083B853B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5D91A-2112-1C9F-C93B-20548FEBE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55176-9DA1-BC04-D171-40EE507C5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26A11-876B-B631-D89D-957DCCA6C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32DAF-B0AB-096C-10C1-75172C7B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9C78B-1239-63DD-C6C7-DDFD0A55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42CDF-7754-06BC-5825-570028D8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13EE-1395-647B-C172-31BA9E76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1EC0-897D-8331-865E-80BD68E3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32876-DE82-C692-8AB0-6EEF1A3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6E01B-D9BF-FD85-5E73-6079BCC9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6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EE16B-D253-0935-36DD-EC1FB5CA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9115C-D27E-BF23-BB78-1CFD78F0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0B32D-BC3F-B95B-C4EF-433E46FE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7FC6-1E20-2DEA-5C43-33896340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6A9E-1C9E-8956-1599-7890811B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6C950-5B17-DE0E-6710-639EB26EC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7CF7-707B-1C5C-9B96-7F24DB3F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41A8-6E01-0F2A-6AFD-93F2CF03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B1F7-6B6D-7A22-B094-9F821650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047A-0CFA-1AC9-F8A2-3F3FC33D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E2921-03CC-9519-A088-67DAD579B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85FB3-E050-DE41-B6B3-441450E1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3288D-E376-EF64-C85B-3E4FF98C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28391-6501-7DA9-3142-C5E7114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B068-E393-20FB-7AF2-392439CF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CE74D-DC44-2D79-57FE-6EC94505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7E44-40EE-E5F4-29FB-6918F44B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82FF-593D-9AB9-D5F6-D27C1B8FE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C52C-500C-4CC1-8D83-B2533A70AAD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5EF0-94AF-D4AF-E7D7-C9DFED9F9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A797-A9D3-903D-BF72-92E95CECB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69C2-491A-40E6-A715-F92A5278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008F-DBE8-1313-68E1-47EFF8668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7E518-642B-2FD5-624F-C2C753C1E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DC8A-5EE2-8A35-EA06-DA8E77AD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3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en-US" dirty="0"/>
              <a:t>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4CBF-FA1F-8335-9EE6-A636EC51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2"/>
            <a:ext cx="10515600" cy="56125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//tag[@attribute ='</a:t>
            </a:r>
            <a:r>
              <a:rPr lang="en-US" dirty="0" err="1"/>
              <a:t>Attribute_Value</a:t>
            </a:r>
            <a:r>
              <a:rPr lang="en-US" dirty="0"/>
              <a:t>']//ancestor::</a:t>
            </a:r>
            <a:r>
              <a:rPr lang="en-US" dirty="0" err="1"/>
              <a:t>parent_node</a:t>
            </a:r>
            <a:endParaRPr lang="en-US" dirty="0"/>
          </a:p>
          <a:p>
            <a:r>
              <a:rPr lang="en-US" dirty="0"/>
              <a:t>//label[text()="Full Name"]/ancestor::form</a:t>
            </a:r>
          </a:p>
          <a:p>
            <a:endParaRPr lang="en-US" dirty="0"/>
          </a:p>
          <a:p>
            <a:r>
              <a:rPr lang="en-US" dirty="0"/>
              <a:t>//tag[@attribute ='</a:t>
            </a:r>
            <a:r>
              <a:rPr lang="en-US" dirty="0" err="1"/>
              <a:t>Attribute_Value</a:t>
            </a:r>
            <a:r>
              <a:rPr lang="en-US" dirty="0"/>
              <a:t>']//child::</a:t>
            </a:r>
            <a:r>
              <a:rPr lang="en-US" dirty="0" err="1"/>
              <a:t>child_node</a:t>
            </a:r>
            <a:endParaRPr lang="en-US" dirty="0"/>
          </a:p>
          <a:p>
            <a:r>
              <a:rPr lang="en-US" dirty="0"/>
              <a:t>//form[@id='userForm']/child::div[1]//label</a:t>
            </a:r>
          </a:p>
          <a:p>
            <a:endParaRPr lang="en-US" dirty="0"/>
          </a:p>
          <a:p>
            <a:r>
              <a:rPr lang="en-US" dirty="0"/>
              <a:t>//node[attribute='value of attribute']//descendant::attribute</a:t>
            </a:r>
          </a:p>
          <a:p>
            <a:r>
              <a:rPr lang="en-US" dirty="0"/>
              <a:t>//div[@class= 'custom-control custom-radio custom-control-inline']/descendant::input</a:t>
            </a:r>
          </a:p>
          <a:p>
            <a:endParaRPr lang="en-US" dirty="0"/>
          </a:p>
          <a:p>
            <a:r>
              <a:rPr lang="en-US" dirty="0"/>
              <a:t>//tag[@attribute ='</a:t>
            </a:r>
            <a:r>
              <a:rPr lang="en-US" dirty="0" err="1"/>
              <a:t>Attribute_Value</a:t>
            </a:r>
            <a:r>
              <a:rPr lang="en-US" dirty="0"/>
              <a:t>']//ancestor::</a:t>
            </a:r>
            <a:r>
              <a:rPr lang="en-US" dirty="0" err="1"/>
              <a:t>parent_node</a:t>
            </a:r>
            <a:endParaRPr lang="en-US" dirty="0"/>
          </a:p>
          <a:p>
            <a:r>
              <a:rPr lang="en-US" dirty="0"/>
              <a:t>//input[@id="userName"]/following::textarea</a:t>
            </a:r>
          </a:p>
          <a:p>
            <a:endParaRPr lang="en-US" dirty="0"/>
          </a:p>
          <a:p>
            <a:r>
              <a:rPr lang="en-US" dirty="0"/>
              <a:t>//div[@class='col-md-3 col-sm-12']/following-sibling::div</a:t>
            </a:r>
          </a:p>
          <a:p>
            <a:r>
              <a:rPr lang="en-US" dirty="0"/>
              <a:t>//node[attribute='value of attribute']//preceding::attribute</a:t>
            </a:r>
          </a:p>
          <a:p>
            <a:endParaRPr lang="en-US" dirty="0"/>
          </a:p>
          <a:p>
            <a:r>
              <a:rPr lang="en-US" dirty="0"/>
              <a:t>//input[@id='userName']/preceding::label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4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1493-EF75-AB11-F8DF-43AEB90E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1EDC-5BC6-061D-5FEF-A9625DCD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1338"/>
            <a:ext cx="10515600" cy="5304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tagname</a:t>
            </a:r>
            <a:r>
              <a:rPr lang="en-US" sz="1800" dirty="0"/>
              <a:t>[</a:t>
            </a:r>
            <a:r>
              <a:rPr lang="en-US" sz="1800" dirty="0" err="1"/>
              <a:t>attribute_name</a:t>
            </a:r>
            <a:r>
              <a:rPr lang="en-US" sz="1800" dirty="0"/>
              <a:t> = ‘</a:t>
            </a:r>
            <a:r>
              <a:rPr lang="en-US" sz="1800" dirty="0" err="1"/>
              <a:t>attribute_value</a:t>
            </a:r>
            <a:r>
              <a:rPr lang="en-US" sz="1800" dirty="0"/>
              <a:t>’]</a:t>
            </a:r>
          </a:p>
          <a:p>
            <a:pPr marL="0" indent="0">
              <a:buNone/>
            </a:pPr>
            <a:r>
              <a:rPr lang="en-US" sz="1800" dirty="0"/>
              <a:t>input[id='</a:t>
            </a:r>
            <a:r>
              <a:rPr lang="en-US" sz="1800" dirty="0" err="1"/>
              <a:t>firstName</a:t>
            </a:r>
            <a:r>
              <a:rPr lang="en-US" sz="1800" dirty="0"/>
              <a:t>']</a:t>
            </a:r>
          </a:p>
          <a:p>
            <a:pPr marL="0" indent="0">
              <a:buNone/>
            </a:pPr>
            <a:r>
              <a:rPr lang="en-US" sz="1800" dirty="0" err="1"/>
              <a:t>input#firstName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textarea</a:t>
            </a:r>
            <a:r>
              <a:rPr lang="en-US" sz="1800" dirty="0"/>
              <a:t>[class='form-control’]   or   </a:t>
            </a:r>
            <a:r>
              <a:rPr lang="en-US" sz="1800" dirty="0" err="1"/>
              <a:t>textarea.form</a:t>
            </a:r>
            <a:r>
              <a:rPr lang="en-US" sz="1800" dirty="0"/>
              <a:t>-control</a:t>
            </a:r>
          </a:p>
          <a:p>
            <a:pPr marL="0" indent="0">
              <a:buNone/>
            </a:pPr>
            <a:r>
              <a:rPr lang="en-US" sz="1800" dirty="0" err="1"/>
              <a:t>textarea#currentAddress</a:t>
            </a:r>
            <a:r>
              <a:rPr lang="en-US" sz="1800" dirty="0"/>
              <a:t>[placeholder='Current Address']</a:t>
            </a:r>
          </a:p>
          <a:p>
            <a:pPr marL="0" indent="0">
              <a:buNone/>
            </a:pPr>
            <a:r>
              <a:rPr lang="en-US" sz="1800" dirty="0" err="1"/>
              <a:t>textarea.form</a:t>
            </a:r>
            <a:r>
              <a:rPr lang="en-US" sz="1800" dirty="0"/>
              <a:t>-control[placeholder='Current Address']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Parent_locator</a:t>
            </a:r>
            <a:r>
              <a:rPr lang="en-US" sz="1800" dirty="0"/>
              <a:t> &gt; </a:t>
            </a:r>
            <a:r>
              <a:rPr lang="en-US" sz="1800" dirty="0" err="1"/>
              <a:t>child_locator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div&gt;</a:t>
            </a:r>
            <a:r>
              <a:rPr lang="en-US" sz="1800" dirty="0" err="1"/>
              <a:t>textarea</a:t>
            </a:r>
            <a:r>
              <a:rPr lang="en-US" sz="1800" dirty="0"/>
              <a:t>[placeholder='Current Address']</a:t>
            </a:r>
          </a:p>
          <a:p>
            <a:pPr marL="0" indent="0">
              <a:buNone/>
            </a:pPr>
            <a:r>
              <a:rPr lang="en-US" sz="1800" dirty="0"/>
              <a:t>Parent CSS locator &gt; Child HTML tag : nth-of-type(index)</a:t>
            </a:r>
          </a:p>
          <a:p>
            <a:pPr marL="0" indent="0">
              <a:buNone/>
            </a:pPr>
            <a:r>
              <a:rPr lang="en-US" sz="1800" dirty="0" err="1"/>
              <a:t>select#oldSelectMenu</a:t>
            </a:r>
            <a:r>
              <a:rPr lang="en-US" sz="1800" dirty="0"/>
              <a:t>&gt;</a:t>
            </a:r>
            <a:r>
              <a:rPr lang="en-US" sz="1800" dirty="0" err="1"/>
              <a:t>option:nth-of-type</a:t>
            </a:r>
            <a:r>
              <a:rPr lang="en-US" sz="1800" dirty="0"/>
              <a:t>(2)</a:t>
            </a:r>
          </a:p>
          <a:p>
            <a:pPr marL="0" indent="0">
              <a:buNone/>
            </a:pPr>
            <a:r>
              <a:rPr lang="en-US" sz="1800" dirty="0"/>
              <a:t>input[id$='</a:t>
            </a:r>
            <a:r>
              <a:rPr lang="en-US" sz="1800" dirty="0" err="1"/>
              <a:t>ame</a:t>
            </a:r>
            <a:r>
              <a:rPr lang="en-US" sz="1800" dirty="0"/>
              <a:t>']</a:t>
            </a:r>
          </a:p>
          <a:p>
            <a:pPr marL="0" indent="0">
              <a:buNone/>
            </a:pPr>
            <a:r>
              <a:rPr lang="en-US" sz="1800" dirty="0"/>
              <a:t>input[id*='</a:t>
            </a:r>
            <a:r>
              <a:rPr lang="en-US" sz="1800" dirty="0" err="1"/>
              <a:t>erNa</a:t>
            </a:r>
            <a:r>
              <a:rPr lang="en-US" sz="1800" dirty="0"/>
              <a:t>']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195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0C6C-095D-0DBB-57E3-45ED1D2E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F752-7BEF-F00B-463F-2189B926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wait</a:t>
            </a:r>
          </a:p>
          <a:p>
            <a:r>
              <a:rPr lang="en-US" dirty="0"/>
              <a:t>Explicit wait : conditional wait</a:t>
            </a:r>
          </a:p>
          <a:p>
            <a:endParaRPr lang="en-US" sz="1400" dirty="0"/>
          </a:p>
          <a:p>
            <a:r>
              <a:rPr lang="en-US" sz="1600" dirty="0" err="1"/>
              <a:t>implicitlyWait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pageLoadTimeout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setScriptTimeout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driver.manage</a:t>
            </a:r>
            <a:r>
              <a:rPr lang="en-US" sz="1600" dirty="0"/>
              <a:t>().timeouts().</a:t>
            </a:r>
            <a:r>
              <a:rPr lang="en-US" sz="1600" dirty="0" err="1"/>
              <a:t>implicitlyWait</a:t>
            </a:r>
            <a:r>
              <a:rPr lang="en-US" sz="1600" dirty="0"/>
              <a:t>(10, </a:t>
            </a:r>
            <a:r>
              <a:rPr lang="en-US" sz="1600" dirty="0" err="1"/>
              <a:t>TimeUnit.SECONDS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 err="1"/>
              <a:t>implicitlyWait</a:t>
            </a:r>
            <a:r>
              <a:rPr lang="en-US" sz="1600" dirty="0"/>
              <a:t> command waits for an element to load for a specified duration.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driver.manage</a:t>
            </a:r>
            <a:r>
              <a:rPr lang="en-US" sz="1600" dirty="0"/>
              <a:t>().timeouts().</a:t>
            </a:r>
            <a:r>
              <a:rPr lang="en-US" sz="1600" dirty="0" err="1"/>
              <a:t>pageLoadTimeout</a:t>
            </a:r>
            <a:r>
              <a:rPr lang="en-US" sz="1600" dirty="0"/>
              <a:t>(30, </a:t>
            </a:r>
            <a:r>
              <a:rPr lang="en-US" sz="1600" dirty="0" err="1"/>
              <a:t>TimeUnit.SECONDS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driver.manage</a:t>
            </a:r>
            <a:r>
              <a:rPr lang="en-US" sz="1600" dirty="0"/>
              <a:t>().timeouts().</a:t>
            </a:r>
            <a:r>
              <a:rPr lang="en-US" sz="1600" dirty="0" err="1"/>
              <a:t>setScriptTimeout</a:t>
            </a:r>
            <a:r>
              <a:rPr lang="en-US" sz="1600" dirty="0"/>
              <a:t>(15, </a:t>
            </a:r>
            <a:r>
              <a:rPr lang="en-US" sz="1600" dirty="0" err="1"/>
              <a:t>TimeUnit.SECONDS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002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2B6-28E5-5EB9-98A3-7399D494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5E36-0D33-E866-AB61-D51BF8C0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WebDriverWait</a:t>
            </a:r>
            <a:endParaRPr lang="en-US" dirty="0"/>
          </a:p>
          <a:p>
            <a:r>
              <a:rPr lang="en-US" dirty="0" err="1"/>
              <a:t>FluentWait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/>
              <a:t>WebDriverWait</a:t>
            </a:r>
            <a:r>
              <a:rPr lang="en-US" sz="1800" dirty="0"/>
              <a:t> command in Selenium</a:t>
            </a:r>
          </a:p>
          <a:p>
            <a:pPr marL="0" indent="0">
              <a:buNone/>
            </a:pPr>
            <a:r>
              <a:rPr lang="en-US" sz="1800" dirty="0" err="1"/>
              <a:t>WebElement</a:t>
            </a:r>
            <a:r>
              <a:rPr lang="en-US" sz="1800" dirty="0"/>
              <a:t> </a:t>
            </a:r>
            <a:r>
              <a:rPr lang="en-US" sz="1800" dirty="0" err="1"/>
              <a:t>firstResult</a:t>
            </a:r>
            <a:r>
              <a:rPr lang="en-US" sz="1800" dirty="0"/>
              <a:t> = new </a:t>
            </a:r>
            <a:r>
              <a:rPr lang="en-US" sz="1800" dirty="0" err="1"/>
              <a:t>WebDriverWait</a:t>
            </a:r>
            <a:r>
              <a:rPr lang="en-US" sz="1800" dirty="0"/>
              <a:t>(driver, </a:t>
            </a:r>
            <a:r>
              <a:rPr lang="en-US" sz="1800" dirty="0" err="1"/>
              <a:t>Duration.ofSeconds</a:t>
            </a:r>
            <a:r>
              <a:rPr lang="en-US" sz="1800" dirty="0"/>
              <a:t>(10))</a:t>
            </a:r>
          </a:p>
          <a:p>
            <a:pPr marL="0" indent="0">
              <a:buNone/>
            </a:pPr>
            <a:r>
              <a:rPr lang="en-US" sz="1800" dirty="0"/>
              <a:t> .until(</a:t>
            </a:r>
            <a:r>
              <a:rPr lang="en-US" sz="1800" dirty="0" err="1"/>
              <a:t>ExpectedConditions.elementToBeClickable</a:t>
            </a:r>
            <a:r>
              <a:rPr lang="en-US" sz="1800" dirty="0"/>
              <a:t>(</a:t>
            </a:r>
            <a:r>
              <a:rPr lang="en-US" sz="1800" dirty="0" err="1"/>
              <a:t>By.xpath</a:t>
            </a:r>
            <a:r>
              <a:rPr lang="en-US" sz="1800" dirty="0"/>
              <a:t>("//a/h3")));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Wait&lt;WebDriver&gt; wait = new </a:t>
            </a:r>
            <a:r>
              <a:rPr lang="en-US" sz="1700" dirty="0" err="1"/>
              <a:t>FluentWait</a:t>
            </a:r>
            <a:r>
              <a:rPr lang="en-US" sz="1700" dirty="0"/>
              <a:t>&lt;WebDriver&gt;(driver)</a:t>
            </a:r>
          </a:p>
          <a:p>
            <a:pPr marL="0" indent="0">
              <a:buNone/>
            </a:pPr>
            <a:r>
              <a:rPr lang="en-US" sz="1700" dirty="0"/>
              <a:t>  .</a:t>
            </a:r>
            <a:r>
              <a:rPr lang="en-US" sz="1700" dirty="0" err="1"/>
              <a:t>withTimeout</a:t>
            </a:r>
            <a:r>
              <a:rPr lang="en-US" sz="1700" dirty="0"/>
              <a:t>(</a:t>
            </a:r>
            <a:r>
              <a:rPr lang="en-US" sz="1700" dirty="0" err="1"/>
              <a:t>Duration.ofSeconds</a:t>
            </a:r>
            <a:r>
              <a:rPr lang="en-US" sz="1700" dirty="0"/>
              <a:t>(30))</a:t>
            </a:r>
          </a:p>
          <a:p>
            <a:pPr marL="0" indent="0">
              <a:buNone/>
            </a:pPr>
            <a:r>
              <a:rPr lang="en-US" sz="1700" dirty="0"/>
              <a:t>  .</a:t>
            </a:r>
            <a:r>
              <a:rPr lang="en-US" sz="1700" dirty="0" err="1"/>
              <a:t>pollingEvery</a:t>
            </a:r>
            <a:r>
              <a:rPr lang="en-US" sz="1700" dirty="0"/>
              <a:t>(</a:t>
            </a:r>
            <a:r>
              <a:rPr lang="en-US" sz="1700" dirty="0" err="1"/>
              <a:t>Duration.ofSeconds</a:t>
            </a:r>
            <a:r>
              <a:rPr lang="en-US" sz="1700" dirty="0"/>
              <a:t>(5))</a:t>
            </a:r>
          </a:p>
          <a:p>
            <a:pPr marL="0" indent="0">
              <a:buNone/>
            </a:pPr>
            <a:r>
              <a:rPr lang="en-US" sz="1700" dirty="0"/>
              <a:t>  .ignoring(</a:t>
            </a:r>
            <a:r>
              <a:rPr lang="en-US" sz="1700" dirty="0" err="1"/>
              <a:t>NoSuchElementException.class</a:t>
            </a:r>
            <a:r>
              <a:rPr lang="en-US" sz="1700" dirty="0"/>
              <a:t>);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5864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A70CC-C497-C7A8-F834-245B9B51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47209"/>
              </p:ext>
            </p:extLst>
          </p:nvPr>
        </p:nvGraphicFramePr>
        <p:xfrm>
          <a:off x="977462" y="2362994"/>
          <a:ext cx="7309287" cy="327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8510">
                  <a:extLst>
                    <a:ext uri="{9D8B030D-6E8A-4147-A177-3AD203B41FA5}">
                      <a16:colId xmlns:a16="http://schemas.microsoft.com/office/drawing/2014/main" val="3628722656"/>
                    </a:ext>
                  </a:extLst>
                </a:gridCol>
                <a:gridCol w="3233833">
                  <a:extLst>
                    <a:ext uri="{9D8B030D-6E8A-4147-A177-3AD203B41FA5}">
                      <a16:colId xmlns:a16="http://schemas.microsoft.com/office/drawing/2014/main" val="3197313716"/>
                    </a:ext>
                  </a:extLst>
                </a:gridCol>
                <a:gridCol w="1016944">
                  <a:extLst>
                    <a:ext uri="{9D8B030D-6E8A-4147-A177-3AD203B41FA5}">
                      <a16:colId xmlns:a16="http://schemas.microsoft.com/office/drawing/2014/main" val="3703511159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 err="1">
                          <a:effectLst/>
                        </a:rPr>
                        <a:t>driver.get</a:t>
                      </a:r>
                      <a:r>
                        <a:rPr lang="en-US" sz="2000" u="none" strike="noStrike" dirty="0">
                          <a:effectLst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876946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 err="1">
                          <a:effectLst/>
                        </a:rPr>
                        <a:t>driver.currentURL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78764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driver.getTitle()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689683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driver.getPageSource()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9543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 quit()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54458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driver.close()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0080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driver.getWindowHandle()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317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driver.manage 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657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driver.switchTo()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8164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driver.wait()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53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7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A70CC-C497-C7A8-F834-245B9B51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583538"/>
              </p:ext>
            </p:extLst>
          </p:nvPr>
        </p:nvGraphicFramePr>
        <p:xfrm>
          <a:off x="977462" y="2362994"/>
          <a:ext cx="6032937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9633">
                  <a:extLst>
                    <a:ext uri="{9D8B030D-6E8A-4147-A177-3AD203B41FA5}">
                      <a16:colId xmlns:a16="http://schemas.microsoft.com/office/drawing/2014/main" val="3197313716"/>
                    </a:ext>
                  </a:extLst>
                </a:gridCol>
                <a:gridCol w="1443304">
                  <a:extLst>
                    <a:ext uri="{9D8B030D-6E8A-4147-A177-3AD203B41FA5}">
                      <a16:colId xmlns:a16="http://schemas.microsoft.com/office/drawing/2014/main" val="3703511159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driver.navigate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().to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876946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driver.navigate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().back()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driver.navigate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().forward()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78764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driver.navigate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().refresh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689683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9543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54458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0080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317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657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8164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53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91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Webelements</a:t>
            </a:r>
            <a:r>
              <a:rPr lang="en-US" dirty="0"/>
              <a:t> commands(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A70CC-C497-C7A8-F834-245B9B51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385165"/>
              </p:ext>
            </p:extLst>
          </p:nvPr>
        </p:nvGraphicFramePr>
        <p:xfrm>
          <a:off x="977462" y="2362994"/>
          <a:ext cx="6032937" cy="722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9633">
                  <a:extLst>
                    <a:ext uri="{9D8B030D-6E8A-4147-A177-3AD203B41FA5}">
                      <a16:colId xmlns:a16="http://schemas.microsoft.com/office/drawing/2014/main" val="3197313716"/>
                    </a:ext>
                  </a:extLst>
                </a:gridCol>
                <a:gridCol w="1443304">
                  <a:extLst>
                    <a:ext uri="{9D8B030D-6E8A-4147-A177-3AD203B41FA5}">
                      <a16:colId xmlns:a16="http://schemas.microsoft.com/office/drawing/2014/main" val="3703511159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webelement.clear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876946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webelement.click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webelement.getText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webelement.sendKeys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webelement.getAttribute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webelement.getCssValue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webelement.getLocation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webelement.getSize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webelement.getTagName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webelement.isEnables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webelement.isDisplayed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webelement.isSelected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webelement.submit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webelement.toString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78764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689683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9543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54458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0080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317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657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8164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53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32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74AC-D727-C32F-FC46-4A7266DA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234"/>
          </a:xfrm>
        </p:spPr>
        <p:txBody>
          <a:bodyPr>
            <a:normAutofit fontScale="90000"/>
          </a:bodyPr>
          <a:lstStyle/>
          <a:p>
            <a:r>
              <a:rPr lang="en-US" dirty="0"/>
              <a:t>Locators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19752E-7120-E62B-02E9-50C74B51B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025170"/>
              </p:ext>
            </p:extLst>
          </p:nvPr>
        </p:nvGraphicFramePr>
        <p:xfrm>
          <a:off x="838200" y="1051034"/>
          <a:ext cx="10061028" cy="5678535"/>
        </p:xfrm>
        <a:graphic>
          <a:graphicData uri="http://schemas.openxmlformats.org/drawingml/2006/table">
            <a:tbl>
              <a:tblPr/>
              <a:tblGrid>
                <a:gridCol w="1498749">
                  <a:extLst>
                    <a:ext uri="{9D8B030D-6E8A-4147-A177-3AD203B41FA5}">
                      <a16:colId xmlns:a16="http://schemas.microsoft.com/office/drawing/2014/main" val="1330306917"/>
                    </a:ext>
                  </a:extLst>
                </a:gridCol>
                <a:gridCol w="8562279">
                  <a:extLst>
                    <a:ext uri="{9D8B030D-6E8A-4147-A177-3AD203B41FA5}">
                      <a16:colId xmlns:a16="http://schemas.microsoft.com/office/drawing/2014/main" val="26527448"/>
                    </a:ext>
                  </a:extLst>
                </a:gridCol>
              </a:tblGrid>
              <a:tr h="343430">
                <a:tc>
                  <a:txBody>
                    <a:bodyPr/>
                    <a:lstStyle/>
                    <a:p>
                      <a:pPr algn="l"/>
                      <a:r>
                        <a:rPr lang="en-US" sz="1300" b="1" i="1">
                          <a:effectLst/>
                        </a:rPr>
                        <a:t>Locator</a:t>
                      </a:r>
                      <a:endParaRPr lang="en-US" sz="130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i="1">
                          <a:effectLst/>
                        </a:rPr>
                        <a:t>Description</a:t>
                      </a:r>
                      <a:endParaRPr lang="en-US" sz="130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126085"/>
                  </a:ext>
                </a:extLst>
              </a:tr>
              <a:tr h="601109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id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elements by ID attribute. The search value given should match the ID attribute.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32245"/>
                  </a:ext>
                </a:extLst>
              </a:tr>
              <a:tr h="857494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or Locates elements based on the NAME attribute. The name attribute is used to match the search value.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05837"/>
                  </a:ext>
                </a:extLst>
              </a:tr>
              <a:tr h="857494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class name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elements that match the class name specified. Note that compound classes are not allowed as strategy names.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726817"/>
                  </a:ext>
                </a:extLst>
              </a:tr>
              <a:tr h="601109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tag name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or Locates elements having tag names that match the search value.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576011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CSS selector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Matches CSS selector to find the element.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290733"/>
                  </a:ext>
                </a:extLst>
              </a:tr>
              <a:tr h="601109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XPath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Matches XPath expression to the search value and based on that the element is located.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768514"/>
                  </a:ext>
                </a:extLst>
              </a:tr>
              <a:tr h="601109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link text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Here the visible text whose anchor elements are to be found is matched with the search value.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64390"/>
                  </a:ext>
                </a:extLst>
              </a:tr>
              <a:tr h="858790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partial link text</a:t>
                      </a:r>
                      <a:endParaRPr lang="en-US" sz="1800" dirty="0">
                        <a:effectLst/>
                      </a:endParaRP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Here also we match the visible text with the search value and find the anchor value. If we are matching multiple elements, only the first entry will be selected.</a:t>
                      </a:r>
                    </a:p>
                  </a:txBody>
                  <a:tcPr marL="65929" marR="65929" marT="32965" marB="3296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09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handling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67CC41-3C05-71C3-FF9A-FFA332EB5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29478"/>
              </p:ext>
            </p:extLst>
          </p:nvPr>
        </p:nvGraphicFramePr>
        <p:xfrm>
          <a:off x="1039210" y="1776249"/>
          <a:ext cx="8399079" cy="3329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99079">
                  <a:extLst>
                    <a:ext uri="{9D8B030D-6E8A-4147-A177-3AD203B41FA5}">
                      <a16:colId xmlns:a16="http://schemas.microsoft.com/office/drawing/2014/main" val="3654579439"/>
                    </a:ext>
                  </a:extLst>
                </a:gridCol>
              </a:tblGrid>
              <a:tr h="697186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dirty="0" err="1">
                          <a:effectLst/>
                        </a:rPr>
                        <a:t>getWindowHandle</a:t>
                      </a:r>
                      <a:r>
                        <a:rPr lang="en-US" sz="1800" u="none" strike="noStrike" dirty="0">
                          <a:effectLst/>
                        </a:rPr>
                        <a:t>( ):With this method, we get a unique ID of the current window which will identify it within this driver instance. It returns the value of the String type.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1296043"/>
                  </a:ext>
                </a:extLst>
              </a:tr>
              <a:tr h="697186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dirty="0" err="1">
                          <a:effectLst/>
                        </a:rPr>
                        <a:t>getWindowHandles</a:t>
                      </a:r>
                      <a:r>
                        <a:rPr lang="en-US" sz="1800" u="none" strike="noStrike" dirty="0">
                          <a:effectLst/>
                        </a:rPr>
                        <a:t>( ): To handle all opened windows which are the child windows by web driver, we use </a:t>
                      </a:r>
                      <a:r>
                        <a:rPr lang="en-US" sz="1800" u="none" strike="noStrike" dirty="0" err="1">
                          <a:effectLst/>
                        </a:rPr>
                        <a:t>driver.getWindowHandles</a:t>
                      </a:r>
                      <a:r>
                        <a:rPr lang="en-US" sz="1800" u="none" strike="noStrike" dirty="0">
                          <a:effectLst/>
                        </a:rPr>
                        <a:t>( ); method.  Its return type is Set &lt;String&gt;.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2662549"/>
                  </a:ext>
                </a:extLst>
              </a:tr>
              <a:tr h="6971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u="none" strike="noStrike" dirty="0" err="1">
                          <a:effectLst/>
                        </a:rPr>
                        <a:t>switchto</a:t>
                      </a:r>
                      <a:r>
                        <a:rPr lang="en-US" sz="1800" u="none" strike="noStrike" dirty="0">
                          <a:effectLst/>
                        </a:rPr>
                        <a:t>(): Using this method we perform switch operation within windows.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driver.switchTo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().window(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ChildWindow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);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6653554"/>
                  </a:ext>
                </a:extLst>
              </a:tr>
              <a:tr h="6971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action: This method helps in performing certain actions on the windows.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396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1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87D6-6676-1451-ED00-76097F79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49E-762D-3CB3-804E-01E67268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5368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String </a:t>
            </a:r>
            <a:r>
              <a:rPr lang="en-US" sz="1400" dirty="0" err="1"/>
              <a:t>mainwindow</a:t>
            </a:r>
            <a:r>
              <a:rPr lang="en-US" sz="1400" dirty="0"/>
              <a:t> = </a:t>
            </a:r>
            <a:r>
              <a:rPr lang="en-US" sz="1400" dirty="0" err="1"/>
              <a:t>driver.getWindowHandle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Set&lt;String&gt; s1 = </a:t>
            </a:r>
            <a:r>
              <a:rPr lang="en-US" sz="1400" dirty="0" err="1"/>
              <a:t>driver.getWindowHandles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Iterator&lt;String&gt; i1 = s1.iterator();</a:t>
            </a:r>
          </a:p>
          <a:p>
            <a:pPr marL="0" indent="0">
              <a:buNone/>
            </a:pPr>
            <a:r>
              <a:rPr lang="en-US" sz="1400" dirty="0"/>
              <a:t>        while (i1.hasNext()) {</a:t>
            </a:r>
          </a:p>
          <a:p>
            <a:pPr marL="0" indent="0">
              <a:buNone/>
            </a:pPr>
            <a:r>
              <a:rPr lang="en-US" sz="1400" dirty="0"/>
              <a:t>            String </a:t>
            </a:r>
            <a:r>
              <a:rPr lang="en-US" sz="1400" dirty="0" err="1"/>
              <a:t>ChildWindow</a:t>
            </a:r>
            <a:r>
              <a:rPr lang="en-US" sz="1400" dirty="0"/>
              <a:t> = i1.next();</a:t>
            </a:r>
          </a:p>
          <a:p>
            <a:pPr marL="0" indent="0">
              <a:buNone/>
            </a:pPr>
            <a:r>
              <a:rPr lang="en-US" sz="1400" dirty="0"/>
              <a:t>                if (!</a:t>
            </a:r>
            <a:r>
              <a:rPr lang="en-US" sz="1400" dirty="0" err="1"/>
              <a:t>mainwindow.equalsIgnoreCase</a:t>
            </a:r>
            <a:r>
              <a:rPr lang="en-US" sz="1400" dirty="0"/>
              <a:t>(</a:t>
            </a:r>
            <a:r>
              <a:rPr lang="en-US" sz="1400" dirty="0" err="1"/>
              <a:t>ChildWindow</a:t>
            </a:r>
            <a:r>
              <a:rPr lang="en-US" sz="1400" dirty="0"/>
              <a:t>)) 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driver.switchTo</a:t>
            </a:r>
            <a:r>
              <a:rPr lang="en-US" sz="1400" dirty="0"/>
              <a:t>().window(</a:t>
            </a:r>
            <a:r>
              <a:rPr lang="en-US" sz="1400" dirty="0" err="1"/>
              <a:t>ChildWindow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WebElement</a:t>
            </a:r>
            <a:r>
              <a:rPr lang="en-US" sz="1400" dirty="0"/>
              <a:t> text = </a:t>
            </a:r>
            <a:r>
              <a:rPr lang="en-US" sz="1400" dirty="0" err="1"/>
              <a:t>driver.findElement</a:t>
            </a:r>
            <a:r>
              <a:rPr lang="en-US" sz="1400" dirty="0"/>
              <a:t>(By.id("</a:t>
            </a:r>
            <a:r>
              <a:rPr lang="en-US" sz="1400" dirty="0" err="1"/>
              <a:t>sampleHeading</a:t>
            </a:r>
            <a:r>
              <a:rPr lang="en-US" sz="1400" dirty="0"/>
              <a:t>"));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("Heading of child window is " + </a:t>
            </a:r>
            <a:r>
              <a:rPr lang="en-US" sz="1400" dirty="0" err="1"/>
              <a:t>text.getText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driver.close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("Child window closed");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        }    </a:t>
            </a:r>
          </a:p>
          <a:p>
            <a:pPr marL="0" indent="0">
              <a:buNone/>
            </a:pPr>
            <a:r>
              <a:rPr lang="en-US" sz="1400" dirty="0"/>
              <a:t>        //  Switch back to the main window which is the parent window.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driver.switchTo</a:t>
            </a:r>
            <a:r>
              <a:rPr lang="en-US" sz="1400" dirty="0"/>
              <a:t>().window(</a:t>
            </a:r>
            <a:r>
              <a:rPr lang="en-US" sz="1400" dirty="0" err="1"/>
              <a:t>mainwindow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driver.quit</a:t>
            </a:r>
            <a:r>
              <a:rPr lang="en-US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3994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BA69-BEB5-60C8-AA30-AEAA0CFB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1774-F187-4115-5A22-E88341E2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869"/>
            <a:ext cx="10515600" cy="580171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Assert.assertEqualsNoOrder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Assert.assertEquals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assertNotEquals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Assert.assertSame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expectedMessage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Assert.assertNotSame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expectedMessage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Assert.assertNotSame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btnCreate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actualMessage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Assert.assertNotSame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expectedMessage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btnCreate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Assert.assertNotNull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btnCreate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Verify.verifyNotNull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Verify.verify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Dropdowns</a:t>
            </a:r>
            <a:br>
              <a:rPr lang="en-US" dirty="0"/>
            </a:br>
            <a: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Selenium WebDriver provides a class named "Select", which provides various methods to handle the dropdowns, be it single-select or multi-select dropdowns.</a:t>
            </a:r>
            <a:b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</a:br>
            <a:r>
              <a:rPr lang="en-US" sz="2400" b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isMulltiple</a:t>
            </a:r>
            <a: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(): whether dropdown is Multi-Select</a:t>
            </a:r>
            <a:b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</a:b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A70CC-C497-C7A8-F834-245B9B51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927727"/>
              </p:ext>
            </p:extLst>
          </p:nvPr>
        </p:nvGraphicFramePr>
        <p:xfrm>
          <a:off x="977462" y="1891861"/>
          <a:ext cx="9291145" cy="2821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5835">
                  <a:extLst>
                    <a:ext uri="{9D8B030D-6E8A-4147-A177-3AD203B41FA5}">
                      <a16:colId xmlns:a16="http://schemas.microsoft.com/office/drawing/2014/main" val="3197313716"/>
                    </a:ext>
                  </a:extLst>
                </a:gridCol>
                <a:gridCol w="315310">
                  <a:extLst>
                    <a:ext uri="{9D8B030D-6E8A-4147-A177-3AD203B41FA5}">
                      <a16:colId xmlns:a16="http://schemas.microsoft.com/office/drawing/2014/main" val="3703511159"/>
                    </a:ext>
                  </a:extLst>
                </a:gridCol>
              </a:tblGrid>
              <a:tr h="183931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new Select(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);</a:t>
                      </a: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selectByIndex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selectByValue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selectByVisibleText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8769464"/>
                  </a:ext>
                </a:extLst>
              </a:tr>
              <a:tr h="9817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getOptions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 :to get all the options in a dropdown or multi-select box.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getFirstSelectedOption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getSelectedOptions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78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9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5703"/>
          </a:xfrm>
        </p:spPr>
        <p:txBody>
          <a:bodyPr>
            <a:normAutofit fontScale="90000"/>
          </a:bodyPr>
          <a:lstStyle/>
          <a:p>
            <a:r>
              <a:rPr lang="en-US" dirty="0"/>
              <a:t>Dropdowns</a:t>
            </a: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A70CC-C497-C7A8-F834-245B9B51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772161"/>
              </p:ext>
            </p:extLst>
          </p:nvPr>
        </p:nvGraphicFramePr>
        <p:xfrm>
          <a:off x="977462" y="840829"/>
          <a:ext cx="9291145" cy="5265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5835">
                  <a:extLst>
                    <a:ext uri="{9D8B030D-6E8A-4147-A177-3AD203B41FA5}">
                      <a16:colId xmlns:a16="http://schemas.microsoft.com/office/drawing/2014/main" val="3197313716"/>
                    </a:ext>
                  </a:extLst>
                </a:gridCol>
                <a:gridCol w="315310">
                  <a:extLst>
                    <a:ext uri="{9D8B030D-6E8A-4147-A177-3AD203B41FA5}">
                      <a16:colId xmlns:a16="http://schemas.microsoft.com/office/drawing/2014/main" val="3703511159"/>
                    </a:ext>
                  </a:extLst>
                </a:gridCol>
              </a:tblGrid>
              <a:tr h="750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Get all the options of the dropdown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options =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select.getOptions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95437"/>
                  </a:ext>
                </a:extLst>
              </a:tr>
              <a:tr h="112074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Get the first selected option of the dropdown</a:t>
                      </a:r>
                      <a:r>
                        <a:rPr lang="en-US" sz="2000" dirty="0"/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WebElement</a:t>
                      </a:r>
                      <a:r>
                        <a:rPr lang="en-US" sz="2000" dirty="0"/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firstSelectedOption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effectLst/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select.getFirstSelectedOption</a:t>
                      </a:r>
                      <a:r>
                        <a:rPr lang="en-US" sz="2000" dirty="0"/>
                        <a:t>();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544588"/>
                  </a:ext>
                </a:extLst>
              </a:tr>
              <a:tr h="39828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008094"/>
                  </a:ext>
                </a:extLst>
              </a:tr>
              <a:tr h="750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Get all the selected option of the dropdown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WebElement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selectedOptions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select.getAllSelectedOptions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31794"/>
                  </a:ext>
                </a:extLst>
              </a:tr>
              <a:tr h="35664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65702"/>
                  </a:ext>
                </a:extLst>
              </a:tr>
              <a:tr h="14912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deselectAll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deselectByIndex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deselectByValue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deselectByVisibleText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816409"/>
                  </a:ext>
                </a:extLst>
              </a:tr>
              <a:tr h="39828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53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21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2910-A4B1-F9BD-7687-18FCE5A3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3"/>
          </a:xfrm>
        </p:spPr>
        <p:txBody>
          <a:bodyPr>
            <a:normAutofit fontScale="90000"/>
          </a:bodyPr>
          <a:lstStyle/>
          <a:p>
            <a:r>
              <a:rPr lang="en-US" dirty="0"/>
              <a:t>Alerts and popups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BCAF-129B-A227-E19D-26EE2FA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9"/>
            <a:ext cx="10515600" cy="5495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driver.switchTo</a:t>
            </a:r>
            <a:r>
              <a:rPr lang="en-US" sz="1600" dirty="0"/>
              <a:t>( ).alert( ).accept();</a:t>
            </a:r>
          </a:p>
          <a:p>
            <a:pPr marL="0" indent="0">
              <a:buNone/>
            </a:pPr>
            <a:r>
              <a:rPr lang="en-US" sz="1600" dirty="0" err="1"/>
              <a:t>driver.switchTo</a:t>
            </a:r>
            <a:r>
              <a:rPr lang="en-US" sz="1600" dirty="0"/>
              <a:t>( ).alert( ).dismiss();</a:t>
            </a:r>
          </a:p>
          <a:p>
            <a:pPr marL="0" indent="0">
              <a:buNone/>
            </a:pPr>
            <a:r>
              <a:rPr lang="en-US" sz="1600" dirty="0" err="1"/>
              <a:t>driver.switchTo</a:t>
            </a:r>
            <a:r>
              <a:rPr lang="en-US" sz="1600" dirty="0"/>
              <a:t>().alert().</a:t>
            </a:r>
            <a:r>
              <a:rPr lang="en-US" sz="1600" dirty="0" err="1"/>
              <a:t>getText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err="1"/>
              <a:t>driver.switchTo</a:t>
            </a:r>
            <a:r>
              <a:rPr lang="en-US" sz="1600" dirty="0"/>
              <a:t>().alert().</a:t>
            </a:r>
            <a:r>
              <a:rPr lang="en-US" sz="1600" dirty="0" err="1"/>
              <a:t>sendKeys</a:t>
            </a:r>
            <a:r>
              <a:rPr lang="en-US" sz="1600" dirty="0"/>
              <a:t>("Text");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Ex: Alert </a:t>
            </a:r>
            <a:r>
              <a:rPr lang="en-US" sz="1600" dirty="0" err="1"/>
              <a:t>simpleAlert</a:t>
            </a:r>
            <a:r>
              <a:rPr lang="en-US" sz="1600" dirty="0"/>
              <a:t> = </a:t>
            </a:r>
            <a:r>
              <a:rPr lang="en-US" sz="1600" dirty="0" err="1"/>
              <a:t>driver.switchTo</a:t>
            </a:r>
            <a:r>
              <a:rPr lang="en-US" sz="1600" dirty="0"/>
              <a:t>().alert();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simpleAlert.accept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Ex:  </a:t>
            </a:r>
            <a:r>
              <a:rPr lang="en-US" sz="1600" dirty="0" err="1"/>
              <a:t>WebElement</a:t>
            </a:r>
            <a:r>
              <a:rPr lang="en-US" sz="1600" dirty="0"/>
              <a:t> element = </a:t>
            </a:r>
            <a:r>
              <a:rPr lang="en-US" sz="1600" dirty="0" err="1"/>
              <a:t>driver.findElement</a:t>
            </a:r>
            <a:r>
              <a:rPr lang="en-US" sz="1600" dirty="0"/>
              <a:t>(By.id("</a:t>
            </a:r>
            <a:r>
              <a:rPr lang="en-US" sz="1600" dirty="0" err="1"/>
              <a:t>promtButton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((</a:t>
            </a:r>
            <a:r>
              <a:rPr lang="en-US" sz="1600" dirty="0" err="1"/>
              <a:t>JavascriptExecutor</a:t>
            </a:r>
            <a:r>
              <a:rPr lang="en-US" sz="1600" dirty="0"/>
              <a:t>) driver).</a:t>
            </a:r>
            <a:r>
              <a:rPr lang="en-US" sz="1600" dirty="0" err="1"/>
              <a:t>executeScript</a:t>
            </a:r>
            <a:r>
              <a:rPr lang="en-US" sz="1600" dirty="0"/>
              <a:t>("arguments[0].click()", element);</a:t>
            </a:r>
          </a:p>
          <a:p>
            <a:pPr marL="0" indent="0">
              <a:buNone/>
            </a:pPr>
            <a:r>
              <a:rPr lang="en-US" sz="1600" dirty="0"/>
              <a:t>   Alert </a:t>
            </a:r>
            <a:r>
              <a:rPr lang="en-US" sz="1600" dirty="0" err="1"/>
              <a:t>promptAlert</a:t>
            </a:r>
            <a:r>
              <a:rPr lang="en-US" sz="1600" dirty="0"/>
              <a:t>  = </a:t>
            </a:r>
            <a:r>
              <a:rPr lang="en-US" sz="1600" dirty="0" err="1"/>
              <a:t>driver.switchTo</a:t>
            </a:r>
            <a:r>
              <a:rPr lang="en-US" sz="1600" dirty="0"/>
              <a:t>().alert();</a:t>
            </a:r>
          </a:p>
          <a:p>
            <a:pPr marL="0" indent="0">
              <a:buNone/>
            </a:pPr>
            <a:r>
              <a:rPr lang="en-US" sz="1600" dirty="0"/>
              <a:t>   String </a:t>
            </a:r>
            <a:r>
              <a:rPr lang="en-US" sz="1600" dirty="0" err="1"/>
              <a:t>alertText</a:t>
            </a:r>
            <a:r>
              <a:rPr lang="en-US" sz="1600" dirty="0"/>
              <a:t> = </a:t>
            </a:r>
            <a:r>
              <a:rPr lang="en-US" sz="1600" dirty="0" err="1"/>
              <a:t>promptAlert.getText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System.out.println</a:t>
            </a:r>
            <a:r>
              <a:rPr lang="en-US" sz="1600" dirty="0"/>
              <a:t>("Alert text is " + </a:t>
            </a:r>
            <a:r>
              <a:rPr lang="en-US" sz="1600" dirty="0" err="1"/>
              <a:t>alertText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//Send some text to the alert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promptAlert.sendKeys</a:t>
            </a:r>
            <a:r>
              <a:rPr lang="en-US" sz="1600" dirty="0"/>
              <a:t>("Test User");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promptAlert.accept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087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en-US" dirty="0"/>
              <a:t>Alerts – unexpected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63E8-6A6B-C885-8CC3-DF7F4704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420"/>
            <a:ext cx="10515600" cy="56545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Handling unexpected alert</a:t>
            </a:r>
          </a:p>
          <a:p>
            <a:pPr marL="0" indent="0">
              <a:buNone/>
            </a:pPr>
            <a:r>
              <a:rPr lang="en-US" sz="2000" dirty="0"/>
              <a:t>     try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driver.findElement</a:t>
            </a:r>
            <a:r>
              <a:rPr lang="en-US" sz="2000" dirty="0"/>
              <a:t>(By.id("</a:t>
            </a:r>
            <a:r>
              <a:rPr lang="en-US" sz="2000" dirty="0" err="1"/>
              <a:t>timerAlertButton</a:t>
            </a:r>
            <a:r>
              <a:rPr lang="en-US" sz="2000" dirty="0"/>
              <a:t>")).click();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WebDriverWait</a:t>
            </a:r>
            <a:r>
              <a:rPr lang="en-US" sz="2000" dirty="0"/>
              <a:t> wait = new </a:t>
            </a:r>
            <a:r>
              <a:rPr lang="en-US" sz="2000" dirty="0" err="1"/>
              <a:t>WebDriverWait</a:t>
            </a:r>
            <a:r>
              <a:rPr lang="en-US" sz="2000" dirty="0"/>
              <a:t>(driver,10);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wait.until</a:t>
            </a:r>
            <a:r>
              <a:rPr lang="en-US" sz="2000" dirty="0"/>
              <a:t>(</a:t>
            </a:r>
            <a:r>
              <a:rPr lang="en-US" sz="2000" dirty="0" err="1"/>
              <a:t>ExpectedConditions.alertIsPresent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        Alert </a:t>
            </a:r>
            <a:r>
              <a:rPr lang="en-US" sz="2000" dirty="0" err="1"/>
              <a:t>simpleAlert</a:t>
            </a:r>
            <a:r>
              <a:rPr lang="en-US" sz="2000" dirty="0"/>
              <a:t> = </a:t>
            </a:r>
            <a:r>
              <a:rPr lang="en-US" sz="2000" dirty="0" err="1"/>
              <a:t>driver.switchTo</a:t>
            </a:r>
            <a:r>
              <a:rPr lang="en-US" sz="2000" dirty="0"/>
              <a:t>().alert();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simpleAlert.accept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("Unexpected alert accepted");</a:t>
            </a:r>
          </a:p>
          <a:p>
            <a:pPr marL="0" indent="0">
              <a:buNone/>
            </a:pPr>
            <a:r>
              <a:rPr lang="en-US" sz="2000" dirty="0"/>
              <a:t>        } catch (Exception e)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("unexpected alert not present");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driver.quit</a:t>
            </a:r>
            <a:r>
              <a:rPr lang="en-US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2720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14"/>
            <a:ext cx="10515600" cy="6463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715E0-F7F6-0904-D4FA-F0404DF9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786"/>
            <a:ext cx="10515600" cy="5791200"/>
          </a:xfrm>
        </p:spPr>
        <p:txBody>
          <a:bodyPr>
            <a:noAutofit/>
          </a:bodyPr>
          <a:lstStyle/>
          <a:p>
            <a:r>
              <a:rPr lang="en-US" sz="1800" dirty="0" err="1"/>
              <a:t>switchTo.frame</a:t>
            </a:r>
            <a:r>
              <a:rPr lang="en-US" sz="1800" dirty="0"/>
              <a:t>(int </a:t>
            </a:r>
            <a:r>
              <a:rPr lang="en-US" sz="1800" dirty="0" err="1"/>
              <a:t>frameNumber</a:t>
            </a:r>
            <a:r>
              <a:rPr lang="en-US" sz="1800" dirty="0"/>
              <a:t>): Pass the frame index </a:t>
            </a:r>
          </a:p>
          <a:p>
            <a:r>
              <a:rPr lang="en-US" sz="1800" dirty="0" err="1"/>
              <a:t>switchTo.frame</a:t>
            </a:r>
            <a:r>
              <a:rPr lang="en-US" sz="1800" dirty="0"/>
              <a:t>(string </a:t>
            </a:r>
            <a:r>
              <a:rPr lang="en-US" sz="1800" dirty="0" err="1"/>
              <a:t>frameNameOrId</a:t>
            </a:r>
            <a:r>
              <a:rPr lang="en-US" sz="1800" dirty="0"/>
              <a:t>): Pass the frame element Name or ID </a:t>
            </a:r>
          </a:p>
          <a:p>
            <a:r>
              <a:rPr lang="en-US" sz="1800" dirty="0" err="1"/>
              <a:t>switchTo.frame</a:t>
            </a:r>
            <a:r>
              <a:rPr lang="en-US" sz="1800" dirty="0"/>
              <a:t>(</a:t>
            </a:r>
            <a:r>
              <a:rPr lang="en-US" sz="1800" dirty="0" err="1"/>
              <a:t>WebElement</a:t>
            </a:r>
            <a:r>
              <a:rPr lang="en-US" sz="1800" dirty="0"/>
              <a:t> </a:t>
            </a:r>
            <a:r>
              <a:rPr lang="en-US" sz="1800" dirty="0" err="1"/>
              <a:t>frameElement</a:t>
            </a:r>
            <a:r>
              <a:rPr lang="en-US" sz="1800" dirty="0"/>
              <a:t>): Pass the frame web element </a:t>
            </a:r>
          </a:p>
          <a:p>
            <a:pPr marL="0" indent="0">
              <a:buNone/>
            </a:pPr>
            <a:r>
              <a:rPr lang="en-US" sz="1800" dirty="0"/>
              <a:t>//Switch back to the main window</a:t>
            </a:r>
          </a:p>
          <a:p>
            <a:pPr marL="0" indent="0">
              <a:buNone/>
            </a:pPr>
            <a:r>
              <a:rPr lang="en-US" sz="1800" dirty="0" err="1"/>
              <a:t>driver.switchTo</a:t>
            </a:r>
            <a:r>
              <a:rPr lang="en-US" sz="1800" dirty="0"/>
              <a:t>().</a:t>
            </a:r>
            <a:r>
              <a:rPr lang="en-US" sz="1800" dirty="0" err="1"/>
              <a:t>defaultContent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//Switch to Parent </a:t>
            </a:r>
            <a:r>
              <a:rPr lang="en-US" sz="1800" dirty="0" err="1"/>
              <a:t>iFrame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driver.switchTo</a:t>
            </a:r>
            <a:r>
              <a:rPr lang="en-US" sz="1800" dirty="0"/>
              <a:t>().</a:t>
            </a:r>
            <a:r>
              <a:rPr lang="en-US" sz="1800" dirty="0" err="1"/>
              <a:t>parentFrame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There are two ways to find the total number of </a:t>
            </a:r>
            <a:r>
              <a:rPr lang="en-US" sz="1800" dirty="0" err="1"/>
              <a:t>iFrames</a:t>
            </a:r>
            <a:r>
              <a:rPr lang="en-US" sz="1800" dirty="0"/>
              <a:t> on a web page. </a:t>
            </a:r>
          </a:p>
          <a:p>
            <a:pPr marL="0" indent="0">
              <a:buNone/>
            </a:pPr>
            <a:r>
              <a:rPr lang="en-US" sz="1800" dirty="0"/>
              <a:t>First by executing a JavaScript and s</a:t>
            </a:r>
          </a:p>
          <a:p>
            <a:pPr marL="0" indent="0">
              <a:buNone/>
            </a:pPr>
            <a:r>
              <a:rPr lang="en-US" sz="1800" dirty="0"/>
              <a:t>	//By executing a java script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JavascriptExecutor</a:t>
            </a:r>
            <a:r>
              <a:rPr lang="en-US" sz="1800" dirty="0"/>
              <a:t> exe = (</a:t>
            </a:r>
            <a:r>
              <a:rPr lang="en-US" sz="1800" dirty="0" err="1"/>
              <a:t>JavascriptExecutor</a:t>
            </a:r>
            <a:r>
              <a:rPr lang="en-US" sz="1800" dirty="0"/>
              <a:t>) driver;</a:t>
            </a:r>
          </a:p>
          <a:p>
            <a:pPr marL="0" indent="0">
              <a:buNone/>
            </a:pPr>
            <a:r>
              <a:rPr lang="en-US" sz="1800" dirty="0"/>
              <a:t>	Integer </a:t>
            </a:r>
            <a:r>
              <a:rPr lang="en-US" sz="1800" dirty="0" err="1"/>
              <a:t>numberOfFrames</a:t>
            </a:r>
            <a:r>
              <a:rPr lang="en-US" sz="1800" dirty="0"/>
              <a:t> = </a:t>
            </a:r>
            <a:r>
              <a:rPr lang="en-US" sz="1800" dirty="0" err="1"/>
              <a:t>Integer.parseInt</a:t>
            </a:r>
            <a:r>
              <a:rPr lang="en-US" sz="1800" dirty="0"/>
              <a:t>(</a:t>
            </a:r>
            <a:r>
              <a:rPr lang="en-US" sz="1800" dirty="0" err="1"/>
              <a:t>exe.executeScript</a:t>
            </a:r>
            <a:r>
              <a:rPr lang="en-US" sz="1800" dirty="0"/>
              <a:t>("return </a:t>
            </a:r>
            <a:r>
              <a:rPr lang="en-US" sz="1800" dirty="0" err="1"/>
              <a:t>window.length</a:t>
            </a:r>
            <a:r>
              <a:rPr lang="en-US" sz="1800" dirty="0"/>
              <a:t>").</a:t>
            </a:r>
            <a:r>
              <a:rPr lang="en-US" sz="1800" dirty="0" err="1"/>
              <a:t>toString</a:t>
            </a:r>
            <a:r>
              <a:rPr lang="en-US" sz="1800" dirty="0"/>
              <a:t>());		</a:t>
            </a:r>
          </a:p>
          <a:p>
            <a:pPr marL="0" indent="0">
              <a:buNone/>
            </a:pPr>
            <a:r>
              <a:rPr lang="en-US" sz="1800" dirty="0"/>
              <a:t>Second is by finding the total number of web elements with a tag name of </a:t>
            </a:r>
            <a:r>
              <a:rPr lang="en-US" sz="1800" dirty="0" err="1"/>
              <a:t>iFrame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	//By finding all the web elements using </a:t>
            </a:r>
            <a:r>
              <a:rPr lang="en-US" sz="1800" dirty="0" err="1"/>
              <a:t>iframe</a:t>
            </a:r>
            <a:r>
              <a:rPr lang="en-US" sz="1800" dirty="0"/>
              <a:t> tag</a:t>
            </a:r>
          </a:p>
          <a:p>
            <a:pPr marL="0" indent="0">
              <a:buNone/>
            </a:pPr>
            <a:r>
              <a:rPr lang="en-US" sz="1800" dirty="0"/>
              <a:t>	List&lt;</a:t>
            </a:r>
            <a:r>
              <a:rPr lang="en-US" sz="1800" dirty="0" err="1"/>
              <a:t>WebElement</a:t>
            </a:r>
            <a:r>
              <a:rPr lang="en-US" sz="1800" dirty="0"/>
              <a:t>&gt; </a:t>
            </a:r>
            <a:r>
              <a:rPr lang="en-US" sz="1800" dirty="0" err="1"/>
              <a:t>iframeElements</a:t>
            </a:r>
            <a:r>
              <a:rPr lang="en-US" sz="1800" dirty="0"/>
              <a:t> = </a:t>
            </a:r>
            <a:r>
              <a:rPr lang="en-US" sz="1800" dirty="0" err="1"/>
              <a:t>driver.findElements</a:t>
            </a:r>
            <a:r>
              <a:rPr lang="en-US" sz="1800" dirty="0"/>
              <a:t>(</a:t>
            </a:r>
            <a:r>
              <a:rPr lang="en-US" sz="1800" dirty="0" err="1"/>
              <a:t>By.tagName</a:t>
            </a:r>
            <a:r>
              <a:rPr lang="en-US" sz="1800" dirty="0"/>
              <a:t>("</a:t>
            </a:r>
            <a:r>
              <a:rPr lang="en-US" sz="1800" dirty="0" err="1"/>
              <a:t>iframe</a:t>
            </a:r>
            <a:r>
              <a:rPr lang="en-US" sz="1800" dirty="0"/>
              <a:t>"));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34634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87FA-26B8-E36B-2E66-33B0A073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FindBy</a:t>
            </a:r>
            <a:r>
              <a:rPr lang="en-US" dirty="0"/>
              <a:t>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E0CA-A527-B90A-045C-9E907E08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58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0BEC-AD52-545E-82A5-C22A7086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36BF-5CEC-1732-89CB-9B1E0A94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How to get the name of browser using Web Driver</a:t>
            </a:r>
          </a:p>
          <a:p>
            <a:pPr marL="0" indent="0">
              <a:buNone/>
            </a:pPr>
            <a:r>
              <a:rPr lang="en-US" sz="2900" dirty="0"/>
              <a:t>Is there any method or any way to get the name of browser using Web Driver?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@Test</a:t>
            </a:r>
          </a:p>
          <a:p>
            <a:pPr marL="0" indent="0">
              <a:buNone/>
            </a:pPr>
            <a:r>
              <a:rPr lang="en-US" sz="2900" dirty="0"/>
              <a:t>public void test()</a:t>
            </a:r>
          </a:p>
          <a:p>
            <a:pPr marL="0" indent="0">
              <a:buNone/>
            </a:pPr>
            <a:r>
              <a:rPr lang="en-US" sz="2900" dirty="0"/>
              <a:t>{</a:t>
            </a:r>
          </a:p>
          <a:p>
            <a:pPr marL="0" indent="0">
              <a:buNone/>
            </a:pPr>
            <a:r>
              <a:rPr lang="en-US" sz="2900" dirty="0" err="1"/>
              <a:t>JavascriptExecutor</a:t>
            </a:r>
            <a:r>
              <a:rPr lang="en-US" sz="2900" dirty="0"/>
              <a:t> </a:t>
            </a:r>
            <a:r>
              <a:rPr lang="en-US" sz="2900" dirty="0" err="1"/>
              <a:t>js</a:t>
            </a:r>
            <a:r>
              <a:rPr lang="en-US" sz="2900" dirty="0"/>
              <a:t> = (</a:t>
            </a:r>
            <a:r>
              <a:rPr lang="en-US" sz="2900" dirty="0" err="1"/>
              <a:t>JavascriptExecutor</a:t>
            </a:r>
            <a:r>
              <a:rPr lang="en-US" sz="2900" dirty="0"/>
              <a:t>) driver;</a:t>
            </a:r>
          </a:p>
          <a:p>
            <a:pPr marL="0" indent="0">
              <a:buNone/>
            </a:pPr>
            <a:r>
              <a:rPr lang="en-US" sz="2900" dirty="0" err="1"/>
              <a:t>System.out.println</a:t>
            </a:r>
            <a:r>
              <a:rPr lang="en-US" sz="2900" dirty="0"/>
              <a:t>(</a:t>
            </a:r>
            <a:r>
              <a:rPr lang="en-US" sz="2900" dirty="0" err="1"/>
              <a:t>js.executeScript</a:t>
            </a:r>
            <a:r>
              <a:rPr lang="en-US" sz="2900" dirty="0"/>
              <a:t>("return </a:t>
            </a:r>
            <a:r>
              <a:rPr lang="en-US" sz="2900" dirty="0" err="1"/>
              <a:t>navigator.appCodeName</a:t>
            </a:r>
            <a:r>
              <a:rPr lang="en-US" sz="2900" dirty="0"/>
              <a:t>"));</a:t>
            </a:r>
          </a:p>
          <a:p>
            <a:pPr marL="0" indent="0">
              <a:buNone/>
            </a:pPr>
            <a:r>
              <a:rPr lang="en-US" sz="2900" dirty="0"/>
              <a:t>}}</a:t>
            </a:r>
          </a:p>
          <a:p>
            <a:pPr marL="0" indent="0">
              <a:buNone/>
            </a:pPr>
            <a:r>
              <a:rPr lang="en-US" sz="2900" dirty="0"/>
              <a:t>OR</a:t>
            </a:r>
          </a:p>
          <a:p>
            <a:pPr marL="0" indent="0">
              <a:buNone/>
            </a:pPr>
            <a:r>
              <a:rPr lang="en-US" sz="2900" dirty="0"/>
              <a:t>String s = (String) ((</a:t>
            </a:r>
            <a:r>
              <a:rPr lang="en-US" sz="2900" dirty="0" err="1"/>
              <a:t>JavascriptExecutor</a:t>
            </a:r>
            <a:r>
              <a:rPr lang="en-US" sz="2900" dirty="0"/>
              <a:t>) driver).</a:t>
            </a:r>
            <a:r>
              <a:rPr lang="en-US" sz="2900" dirty="0" err="1"/>
              <a:t>executeScript</a:t>
            </a:r>
            <a:r>
              <a:rPr lang="en-US" sz="2900" dirty="0"/>
              <a:t>("return </a:t>
            </a:r>
            <a:r>
              <a:rPr lang="en-US" sz="2900" dirty="0" err="1"/>
              <a:t>navigator.userAgent</a:t>
            </a:r>
            <a:r>
              <a:rPr lang="en-US" sz="2900" dirty="0"/>
              <a:t>;");</a:t>
            </a:r>
          </a:p>
          <a:p>
            <a:pPr marL="0" indent="0">
              <a:buNone/>
            </a:pPr>
            <a:r>
              <a:rPr lang="en-US" sz="2900" dirty="0" err="1"/>
              <a:t>System.out.println</a:t>
            </a:r>
            <a:r>
              <a:rPr lang="en-US" sz="2900" dirty="0"/>
              <a:t>("Browser name : " + s);</a:t>
            </a:r>
          </a:p>
        </p:txBody>
      </p:sp>
    </p:spTree>
    <p:extLst>
      <p:ext uri="{BB962C8B-B14F-4D97-AF65-F5344CB8AC3E}">
        <p14:creationId xmlns:p14="http://schemas.microsoft.com/office/powerpoint/2010/main" val="211507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BE07-1D57-5C80-B0E6-F3A5E478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D437-5D81-AA75-89F5-C38C550F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10515600" cy="487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How to get text from captcha image??</a:t>
            </a:r>
          </a:p>
          <a:p>
            <a:pPr marL="0" indent="0">
              <a:buNone/>
            </a:pPr>
            <a:r>
              <a:rPr lang="en-US" sz="1600" dirty="0" err="1"/>
              <a:t>driver.findElement</a:t>
            </a:r>
            <a:r>
              <a:rPr lang="en-US" sz="1600" dirty="0"/>
              <a:t>(</a:t>
            </a:r>
            <a:r>
              <a:rPr lang="en-US" sz="1600" dirty="0" err="1"/>
              <a:t>By.xpath</a:t>
            </a:r>
            <a:r>
              <a:rPr lang="en-US" sz="1600" dirty="0"/>
              <a:t>(".//*[@id='SkipCaptcha']")).click();</a:t>
            </a:r>
          </a:p>
          <a:p>
            <a:pPr marL="0" indent="0">
              <a:buNone/>
            </a:pPr>
            <a:r>
              <a:rPr lang="en-US" sz="1600" dirty="0"/>
              <a:t>String </a:t>
            </a:r>
            <a:r>
              <a:rPr lang="en-US" sz="1600" dirty="0" err="1"/>
              <a:t>attr</a:t>
            </a:r>
            <a:r>
              <a:rPr lang="en-US" sz="1600" dirty="0"/>
              <a:t> = </a:t>
            </a:r>
            <a:r>
              <a:rPr lang="en-US" sz="1600" dirty="0" err="1"/>
              <a:t>ie.findElement</a:t>
            </a:r>
            <a:r>
              <a:rPr lang="en-US" sz="1600" dirty="0"/>
              <a:t>(</a:t>
            </a:r>
            <a:r>
              <a:rPr lang="en-US" sz="1600" dirty="0" err="1"/>
              <a:t>By.xpath</a:t>
            </a:r>
            <a:r>
              <a:rPr lang="en-US" sz="1600" dirty="0"/>
              <a:t>(".//*[@id='SkipCaptcha']")).getAttribute("value");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("The value of the attribute 'Name' is " + </a:t>
            </a:r>
            <a:r>
              <a:rPr lang="en-US" sz="1600" dirty="0" err="1"/>
              <a:t>attr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======================================================================================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 to highlight an object like </a:t>
            </a:r>
            <a:r>
              <a:rPr lang="en-US" sz="1600" dirty="0" err="1"/>
              <a:t>qtp</a:t>
            </a:r>
            <a:r>
              <a:rPr lang="en-US" sz="1600" dirty="0"/>
              <a:t>/</a:t>
            </a:r>
            <a:r>
              <a:rPr lang="en-US" sz="1600" dirty="0" err="1"/>
              <a:t>uft</a:t>
            </a:r>
            <a:r>
              <a:rPr lang="en-US" sz="1600" dirty="0"/>
              <a:t> does through selenium and java?</a:t>
            </a:r>
          </a:p>
          <a:p>
            <a:pPr marL="0" indent="0">
              <a:buNone/>
            </a:pPr>
            <a:r>
              <a:rPr lang="en-US" sz="1600" dirty="0"/>
              <a:t>public void </a:t>
            </a:r>
            <a:r>
              <a:rPr lang="en-US" sz="1600" dirty="0" err="1"/>
              <a:t>highlightElement</a:t>
            </a:r>
            <a:r>
              <a:rPr lang="en-US" sz="1600" dirty="0"/>
              <a:t>(WebDriver driver, </a:t>
            </a:r>
            <a:r>
              <a:rPr lang="en-US" sz="1600" dirty="0" err="1"/>
              <a:t>WebElement</a:t>
            </a:r>
            <a:r>
              <a:rPr lang="en-US" sz="1600" dirty="0"/>
              <a:t> element) {</a:t>
            </a:r>
          </a:p>
          <a:p>
            <a:pPr marL="0" indent="0">
              <a:buNone/>
            </a:pPr>
            <a:r>
              <a:rPr lang="en-US" sz="1600" dirty="0"/>
              <a:t>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2;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err="1"/>
              <a:t>JavascriptExecutor</a:t>
            </a:r>
            <a:r>
              <a:rPr lang="en-US" sz="1600" dirty="0"/>
              <a:t> </a:t>
            </a:r>
            <a:r>
              <a:rPr lang="en-US" sz="1600" dirty="0" err="1"/>
              <a:t>js</a:t>
            </a:r>
            <a:r>
              <a:rPr lang="en-US" sz="1600" dirty="0"/>
              <a:t> = (</a:t>
            </a:r>
            <a:r>
              <a:rPr lang="en-US" sz="1600" dirty="0" err="1"/>
              <a:t>JavascriptExecutor</a:t>
            </a:r>
            <a:r>
              <a:rPr lang="en-US" sz="1600" dirty="0"/>
              <a:t>) driver;</a:t>
            </a:r>
          </a:p>
          <a:p>
            <a:pPr marL="0" indent="0">
              <a:buNone/>
            </a:pPr>
            <a:r>
              <a:rPr lang="en-US" sz="1600" dirty="0" err="1"/>
              <a:t>js.executeScript</a:t>
            </a:r>
            <a:r>
              <a:rPr lang="en-US" sz="1600" dirty="0"/>
              <a:t>("arguments[0].</a:t>
            </a:r>
            <a:r>
              <a:rPr lang="en-US" sz="1600" dirty="0" err="1"/>
              <a:t>setAttribute</a:t>
            </a:r>
            <a:r>
              <a:rPr lang="en-US" sz="1600" dirty="0"/>
              <a:t>('style', arguments[1]);", element, "color: yellow; border: 2px solid yellow;");</a:t>
            </a:r>
          </a:p>
          <a:p>
            <a:pPr marL="0" indent="0">
              <a:buNone/>
            </a:pPr>
            <a:r>
              <a:rPr lang="en-US" sz="1600" dirty="0" err="1"/>
              <a:t>js.executeScript</a:t>
            </a:r>
            <a:r>
              <a:rPr lang="en-US" sz="1600" dirty="0"/>
              <a:t>("arguments[0].</a:t>
            </a:r>
            <a:r>
              <a:rPr lang="en-US" sz="1600" dirty="0" err="1"/>
              <a:t>setAttribute</a:t>
            </a:r>
            <a:r>
              <a:rPr lang="en-US" sz="1600" dirty="0"/>
              <a:t>('style', arguments[1]);", element, "");</a:t>
            </a:r>
          </a:p>
          <a:p>
            <a:pPr marL="0" indent="0">
              <a:buNone/>
            </a:pPr>
            <a:r>
              <a:rPr lang="en-US" sz="16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96162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70F4-383A-FF55-4059-72499C3B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26123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6791-6C55-2289-D80A-B0222F7F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352"/>
            <a:ext cx="10515600" cy="5819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Is there a way to click hidden LINK in web driver?</a:t>
            </a:r>
          </a:p>
          <a:p>
            <a:pPr marL="0" indent="0">
              <a:buNone/>
            </a:pPr>
            <a:r>
              <a:rPr lang="en-US" sz="2000" dirty="0"/>
              <a:t>String Block1 = </a:t>
            </a:r>
            <a:r>
              <a:rPr lang="en-US" sz="2000" dirty="0" err="1"/>
              <a:t>driver.findElement</a:t>
            </a:r>
            <a:r>
              <a:rPr lang="en-US" sz="2000" dirty="0"/>
              <a:t>(By.id("element ID"));</a:t>
            </a:r>
          </a:p>
          <a:p>
            <a:pPr marL="0" indent="0">
              <a:buNone/>
            </a:pPr>
            <a:r>
              <a:rPr lang="en-US" sz="2000" dirty="0" err="1"/>
              <a:t>JavascriptExecutor</a:t>
            </a:r>
            <a:r>
              <a:rPr lang="en-US" sz="2000" dirty="0"/>
              <a:t> js1=(</a:t>
            </a:r>
            <a:r>
              <a:rPr lang="en-US" sz="2000" dirty="0" err="1"/>
              <a:t>JavascriptExecutor</a:t>
            </a:r>
            <a:r>
              <a:rPr lang="en-US" sz="2000" dirty="0"/>
              <a:t>)driver;</a:t>
            </a:r>
          </a:p>
          <a:p>
            <a:pPr marL="0" indent="0">
              <a:buNone/>
            </a:pPr>
            <a:r>
              <a:rPr lang="en-US" sz="2000" dirty="0"/>
              <a:t>js1.executeScript("$("+Block1+").</a:t>
            </a:r>
            <a:r>
              <a:rPr lang="en-US" sz="2000" dirty="0" err="1"/>
              <a:t>css</a:t>
            </a:r>
            <a:r>
              <a:rPr lang="en-US" sz="2000" dirty="0"/>
              <a:t>({'</a:t>
            </a:r>
            <a:r>
              <a:rPr lang="en-US" sz="2000" dirty="0" err="1"/>
              <a:t>display':'block</a:t>
            </a:r>
            <a:r>
              <a:rPr lang="en-US" sz="2000" dirty="0"/>
              <a:t>'});");</a:t>
            </a:r>
          </a:p>
          <a:p>
            <a:pPr marL="0" indent="0">
              <a:buNone/>
            </a:pPr>
            <a:r>
              <a:rPr lang="en-US" sz="2000" dirty="0"/>
              <a:t>==========================================================================</a:t>
            </a:r>
          </a:p>
          <a:p>
            <a:pPr marL="0" indent="0">
              <a:buNone/>
            </a:pPr>
            <a:r>
              <a:rPr lang="en-US" sz="2000" dirty="0"/>
              <a:t>(How to switch between the windows?</a:t>
            </a:r>
          </a:p>
          <a:p>
            <a:pPr marL="0" indent="0">
              <a:buNone/>
            </a:pPr>
            <a:r>
              <a:rPr lang="en-US" sz="2000" dirty="0"/>
              <a:t>private void </a:t>
            </a:r>
            <a:r>
              <a:rPr lang="en-US" sz="2000" dirty="0" err="1"/>
              <a:t>handlingMultipleWindows</a:t>
            </a:r>
            <a:r>
              <a:rPr lang="en-US" sz="2000" dirty="0"/>
              <a:t>(String </a:t>
            </a:r>
            <a:r>
              <a:rPr lang="en-US" sz="2000" dirty="0" err="1"/>
              <a:t>windowTitle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    Set&lt;String&gt; windows = </a:t>
            </a:r>
            <a:r>
              <a:rPr lang="en-US" sz="2000" dirty="0" err="1"/>
              <a:t>driver.getWindowHandles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for (String window : windows) {</a:t>
            </a:r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driver.switchTo</a:t>
            </a:r>
            <a:r>
              <a:rPr lang="en-US" sz="2000" dirty="0"/>
              <a:t>().window(window);</a:t>
            </a:r>
          </a:p>
          <a:p>
            <a:pPr marL="0" indent="0">
              <a:buNone/>
            </a:pPr>
            <a:r>
              <a:rPr lang="en-US" sz="2000" dirty="0"/>
              <a:t>                if (</a:t>
            </a:r>
            <a:r>
              <a:rPr lang="en-US" sz="2000" dirty="0" err="1"/>
              <a:t>driver.getTitle</a:t>
            </a:r>
            <a:r>
              <a:rPr lang="en-US" sz="2000" dirty="0"/>
              <a:t>().</a:t>
            </a:r>
            <a:r>
              <a:rPr lang="en-US" sz="2000" dirty="0" err="1"/>
              <a:t>containswindowTitle</a:t>
            </a:r>
            <a:r>
              <a:rPr lang="en-US" sz="2000" dirty="0"/>
              <a:t>)) {   return;   }     }     }</a:t>
            </a:r>
          </a:p>
        </p:txBody>
      </p:sp>
    </p:spTree>
    <p:extLst>
      <p:ext uri="{BB962C8B-B14F-4D97-AF65-F5344CB8AC3E}">
        <p14:creationId xmlns:p14="http://schemas.microsoft.com/office/powerpoint/2010/main" val="4105063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215D-5239-854E-0E3F-A00818D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6CC6-5BFC-D449-7AA3-AED3611B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take the screen shots in </a:t>
            </a:r>
            <a:r>
              <a:rPr lang="en-US" dirty="0" err="1"/>
              <a:t>seelnium</a:t>
            </a:r>
            <a:r>
              <a:rPr lang="en-US" dirty="0"/>
              <a:t> 2.0</a:t>
            </a:r>
          </a:p>
          <a:p>
            <a:pPr marL="0" indent="0">
              <a:buNone/>
            </a:pPr>
            <a:r>
              <a:rPr lang="en-US" sz="1600" dirty="0"/>
              <a:t>// store screenshots</a:t>
            </a:r>
          </a:p>
          <a:p>
            <a:pPr marL="0" indent="0">
              <a:buNone/>
            </a:pPr>
            <a:r>
              <a:rPr lang="en-US" sz="1600" dirty="0"/>
              <a:t> public static void </a:t>
            </a:r>
            <a:r>
              <a:rPr lang="en-US" sz="1600" dirty="0" err="1"/>
              <a:t>captureScreenShot</a:t>
            </a:r>
            <a:r>
              <a:rPr lang="en-US" sz="1600" dirty="0"/>
              <a:t>(String </a:t>
            </a:r>
            <a:r>
              <a:rPr lang="en-US" sz="1600" dirty="0" err="1"/>
              <a:t>filePath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File </a:t>
            </a:r>
            <a:r>
              <a:rPr lang="en-US" sz="1600" dirty="0" err="1"/>
              <a:t>scrFile</a:t>
            </a:r>
            <a:r>
              <a:rPr lang="en-US" sz="1600" dirty="0"/>
              <a:t> = ((</a:t>
            </a:r>
            <a:r>
              <a:rPr lang="en-US" sz="1600" dirty="0" err="1"/>
              <a:t>TakesScreenshot</a:t>
            </a:r>
            <a:r>
              <a:rPr lang="en-US" sz="1600" dirty="0"/>
              <a:t>)driver).</a:t>
            </a:r>
            <a:r>
              <a:rPr lang="en-US" sz="1600" dirty="0" err="1"/>
              <a:t>getScreenshotAs</a:t>
            </a:r>
            <a:r>
              <a:rPr lang="en-US" sz="1600" dirty="0"/>
              <a:t>(</a:t>
            </a:r>
            <a:r>
              <a:rPr lang="en-US" sz="1600" dirty="0" err="1"/>
              <a:t>OutputType.FILE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try {</a:t>
            </a:r>
          </a:p>
          <a:p>
            <a:pPr marL="0" indent="0">
              <a:buNone/>
            </a:pPr>
            <a:r>
              <a:rPr lang="en-US" sz="1600" dirty="0"/>
              <a:t>   	</a:t>
            </a:r>
            <a:r>
              <a:rPr lang="en-US" sz="1600" dirty="0" err="1"/>
              <a:t>FileUtils.copyFile</a:t>
            </a:r>
            <a:r>
              <a:rPr lang="en-US" sz="1600" dirty="0"/>
              <a:t>(</a:t>
            </a:r>
            <a:r>
              <a:rPr lang="en-US" sz="1600" dirty="0" err="1"/>
              <a:t>scrFile</a:t>
            </a:r>
            <a:r>
              <a:rPr lang="en-US" sz="1600" dirty="0"/>
              <a:t>, new File(</a:t>
            </a:r>
            <a:r>
              <a:rPr lang="en-US" sz="1600" dirty="0" err="1"/>
              <a:t>filePath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   } catch (</a:t>
            </a:r>
            <a:r>
              <a:rPr lang="en-US" sz="1600" dirty="0" err="1"/>
              <a:t>IOException</a:t>
            </a:r>
            <a:r>
              <a:rPr lang="en-US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   	// TODO Auto-generated catch block</a:t>
            </a:r>
          </a:p>
          <a:p>
            <a:pPr marL="0" indent="0">
              <a:buNone/>
            </a:pPr>
            <a:r>
              <a:rPr lang="en-US" sz="1600" dirty="0"/>
              <a:t>   	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}	 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03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63E8-6A6B-C885-8CC3-DF7F4704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386" y="16049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driver.get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driver.currentURL</a:t>
            </a:r>
            <a:endParaRPr lang="en-US" sz="2000" dirty="0"/>
          </a:p>
          <a:p>
            <a:r>
              <a:rPr lang="en-US" sz="2000" dirty="0" err="1"/>
              <a:t>driver.getTitle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driver.getPageSource</a:t>
            </a:r>
            <a:r>
              <a:rPr lang="en-US" sz="2000" dirty="0"/>
              <a:t>()</a:t>
            </a:r>
          </a:p>
          <a:p>
            <a:r>
              <a:rPr lang="en-US" sz="2000" dirty="0"/>
              <a:t>driver. quit()</a:t>
            </a:r>
          </a:p>
          <a:p>
            <a:r>
              <a:rPr lang="en-US" sz="2000" dirty="0" err="1"/>
              <a:t>driver.close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driver.getWindowHandle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driver.manage</a:t>
            </a:r>
            <a:r>
              <a:rPr lang="en-US" sz="2000" dirty="0"/>
              <a:t> ()</a:t>
            </a:r>
          </a:p>
          <a:p>
            <a:r>
              <a:rPr lang="en-US" sz="2000" dirty="0" err="1"/>
              <a:t>driver.switchTo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driver.wait</a:t>
            </a:r>
            <a:r>
              <a:rPr lang="en-US" sz="2000" dirty="0"/>
              <a:t>()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45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4869-A61D-CEA9-B727-AC77FF4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331F-74F0-B121-B9EE-651A1E0E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what all case we have to go for </a:t>
            </a:r>
          </a:p>
          <a:p>
            <a:pPr marL="0" indent="0">
              <a:buNone/>
            </a:pPr>
            <a:r>
              <a:rPr lang="en-US" sz="1800" dirty="0"/>
              <a:t>“JavaScript executor”.</a:t>
            </a:r>
          </a:p>
          <a:p>
            <a:pPr marL="0" indent="0">
              <a:buNone/>
            </a:pPr>
            <a:r>
              <a:rPr lang="en-US" sz="1800" dirty="0"/>
              <a:t>Consider FB main page after you login. When u scrolls down, the updates get loaded. To</a:t>
            </a:r>
          </a:p>
          <a:p>
            <a:pPr marL="0" indent="0">
              <a:buNone/>
            </a:pPr>
            <a:r>
              <a:rPr lang="en-US" sz="1800" dirty="0"/>
              <a:t> handle this activity, there is no selenium command. So you can go for </a:t>
            </a:r>
            <a:r>
              <a:rPr lang="en-US" sz="1800" dirty="0" err="1"/>
              <a:t>javascript</a:t>
            </a:r>
            <a:r>
              <a:rPr lang="en-US" sz="1800" dirty="0"/>
              <a:t> to set </a:t>
            </a:r>
          </a:p>
          <a:p>
            <a:pPr marL="0" indent="0">
              <a:buNone/>
            </a:pPr>
            <a:r>
              <a:rPr lang="en-US" sz="1800" dirty="0"/>
              <a:t>the scroll down value like drive</a:t>
            </a:r>
          </a:p>
          <a:p>
            <a:pPr marL="0" indent="0">
              <a:buNone/>
            </a:pPr>
            <a:r>
              <a:rPr lang="en-US" sz="1800" dirty="0" err="1"/>
              <a:t>r.executeScript</a:t>
            </a:r>
            <a:r>
              <a:rPr lang="en-US" sz="1800" dirty="0"/>
              <a:t>("</a:t>
            </a:r>
            <a:r>
              <a:rPr lang="en-US" sz="1800" dirty="0" err="1"/>
              <a:t>window.scrollBy</a:t>
            </a:r>
            <a:r>
              <a:rPr lang="en-US" sz="1800" dirty="0"/>
              <a:t>(0,200)", "");</a:t>
            </a:r>
          </a:p>
          <a:p>
            <a:pPr marL="0" indent="0">
              <a:buNone/>
            </a:pPr>
            <a:r>
              <a:rPr lang="en-US" sz="1800" dirty="0"/>
              <a:t>=================================================================================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01102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BBF-2979-EFE6-BF73-D3B7E9E5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120"/>
            <a:ext cx="10515600" cy="6189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br>
              <a:rPr lang="en-US" dirty="0"/>
            </a:br>
            <a:r>
              <a:rPr lang="en-US" sz="2200" dirty="0"/>
              <a:t>XPath = //</a:t>
            </a:r>
            <a:r>
              <a:rPr lang="en-US" sz="2200" dirty="0" err="1"/>
              <a:t>tag_name</a:t>
            </a:r>
            <a:r>
              <a:rPr lang="en-US" sz="2200" dirty="0"/>
              <a:t>[@Attribute_name = “Value of attribute”]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24B598-12DF-1898-6EF3-D53B2E26C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159034"/>
              </p:ext>
            </p:extLst>
          </p:nvPr>
        </p:nvGraphicFramePr>
        <p:xfrm>
          <a:off x="945932" y="1492469"/>
          <a:ext cx="10604938" cy="4864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2882">
                  <a:extLst>
                    <a:ext uri="{9D8B030D-6E8A-4147-A177-3AD203B41FA5}">
                      <a16:colId xmlns:a16="http://schemas.microsoft.com/office/drawing/2014/main" val="1734315237"/>
                    </a:ext>
                  </a:extLst>
                </a:gridCol>
                <a:gridCol w="5448888">
                  <a:extLst>
                    <a:ext uri="{9D8B030D-6E8A-4147-A177-3AD203B41FA5}">
                      <a16:colId xmlns:a16="http://schemas.microsoft.com/office/drawing/2014/main" val="3319563363"/>
                    </a:ext>
                  </a:extLst>
                </a:gridCol>
                <a:gridCol w="2353168">
                  <a:extLst>
                    <a:ext uri="{9D8B030D-6E8A-4147-A177-3AD203B41FA5}">
                      <a16:colId xmlns:a16="http://schemas.microsoft.com/office/drawing/2014/main" val="3914448132"/>
                    </a:ext>
                  </a:extLst>
                </a:gridCol>
              </a:tblGrid>
              <a:tr h="287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Syntax Element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Details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Example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1427586468"/>
                  </a:ext>
                </a:extLst>
              </a:tr>
              <a:tr h="594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Single slash "/"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It selects the node from the root. 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/html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2507129616"/>
                  </a:ext>
                </a:extLst>
              </a:tr>
              <a:tr h="114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Double slash "//"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It selects any element in the DOM that matches the selection. Additionally, it doesn't have to be the exact next node and can be present anywhere in the DOM.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//input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1626104877"/>
                  </a:ext>
                </a:extLst>
              </a:tr>
              <a:tr h="357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Address sign "@"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selects a particular attribute of the node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//@text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2996015117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Dot "."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selects the current node.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//h3/.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2495425358"/>
                  </a:ext>
                </a:extLst>
              </a:tr>
              <a:tr h="712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Double dot ".."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selects the parent of the current node.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//div/input/..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3014514358"/>
                  </a:ext>
                </a:extLst>
              </a:tr>
              <a:tr h="3175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Asterisk ""*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selects any element present in the node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//div/*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962437321"/>
                  </a:ext>
                </a:extLst>
              </a:tr>
              <a:tr h="475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Address and Asterisk "@"*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selects any attribute of the given node.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//div[@*]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4286602690"/>
                  </a:ext>
                </a:extLst>
              </a:tr>
              <a:tr h="573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Pipe "|"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This expression is used to select a different path.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//div/h5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684" marR="1684" marT="1684" marB="0" anchor="ctr"/>
                </a:tc>
                <a:extLst>
                  <a:ext uri="{0D108BD9-81ED-4DB2-BD59-A6C34878D82A}">
                    <a16:rowId xmlns:a16="http://schemas.microsoft.com/office/drawing/2014/main" val="11316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89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ADDE-93D0-4446-72A6-3CD5DF83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695-7307-C455-8CC2-B0370CF3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4936742"/>
          </a:xfrm>
        </p:spPr>
        <p:txBody>
          <a:bodyPr/>
          <a:lstStyle/>
          <a:p>
            <a:r>
              <a:rPr lang="en-US" dirty="0" err="1"/>
              <a:t>Predicates:Predicates</a:t>
            </a:r>
            <a:r>
              <a:rPr lang="en-US" dirty="0"/>
              <a:t> find a specific node/element by its index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E6753A-3777-2553-3C97-A737C4EF0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24657"/>
              </p:ext>
            </p:extLst>
          </p:nvPr>
        </p:nvGraphicFramePr>
        <p:xfrm>
          <a:off x="914400" y="1744718"/>
          <a:ext cx="10615448" cy="4111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471">
                  <a:extLst>
                    <a:ext uri="{9D8B030D-6E8A-4147-A177-3AD203B41FA5}">
                      <a16:colId xmlns:a16="http://schemas.microsoft.com/office/drawing/2014/main" val="3259765438"/>
                    </a:ext>
                  </a:extLst>
                </a:gridCol>
                <a:gridCol w="3598078">
                  <a:extLst>
                    <a:ext uri="{9D8B030D-6E8A-4147-A177-3AD203B41FA5}">
                      <a16:colId xmlns:a16="http://schemas.microsoft.com/office/drawing/2014/main" val="1965765159"/>
                    </a:ext>
                  </a:extLst>
                </a:gridCol>
                <a:gridCol w="2793540">
                  <a:extLst>
                    <a:ext uri="{9D8B030D-6E8A-4147-A177-3AD203B41FA5}">
                      <a16:colId xmlns:a16="http://schemas.microsoft.com/office/drawing/2014/main" val="3804700445"/>
                    </a:ext>
                  </a:extLst>
                </a:gridCol>
                <a:gridCol w="2525359">
                  <a:extLst>
                    <a:ext uri="{9D8B030D-6E8A-4147-A177-3AD203B41FA5}">
                      <a16:colId xmlns:a16="http://schemas.microsoft.com/office/drawing/2014/main" val="539036994"/>
                    </a:ext>
                  </a:extLst>
                </a:gridCol>
              </a:tblGrid>
              <a:tr h="662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Predicate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Details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Example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Example Details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0758724"/>
                  </a:ext>
                </a:extLst>
              </a:tr>
              <a:tr h="12564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Get the last node</a:t>
                      </a:r>
                      <a:endParaRPr lang="en-US" sz="20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We can get the last node using the function "last()" inside the square bracket.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//div/input[last()]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It will give us the last input node, which is the child of the div node.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4571"/>
                  </a:ext>
                </a:extLst>
              </a:tr>
              <a:tr h="2192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Get the node with specified Position</a:t>
                      </a:r>
                      <a:endParaRPr lang="en-US" sz="20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We can get the node from specific positions by using "position()" inside the square bracket.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//div/input[position()='2']</a:t>
                      </a:r>
                      <a:endParaRPr lang="en-US" sz="20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It will provide us with the child node of div. In other words, input present at the second position in the hierarchy.</a:t>
                      </a:r>
                      <a:endParaRPr lang="en-US" sz="20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343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2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6791-3EA7-E861-CCB2-20D69F0D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08690"/>
            <a:ext cx="10515600" cy="8828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B332-EE39-535E-EFB4-A5A1947B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91559"/>
            <a:ext cx="10515600" cy="39980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// Pipe “|” - to locate both full name and Email label</a:t>
            </a:r>
          </a:p>
          <a:p>
            <a:r>
              <a:rPr lang="en-US" dirty="0">
                <a:solidFill>
                  <a:schemeClr val="tx1"/>
                </a:solidFill>
              </a:rPr>
              <a:t>List&lt;</a:t>
            </a:r>
            <a:r>
              <a:rPr lang="en-US" dirty="0" err="1">
                <a:solidFill>
                  <a:schemeClr val="tx1"/>
                </a:solidFill>
              </a:rPr>
              <a:t>WebElement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driver.findElements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By.xpath</a:t>
            </a:r>
            <a:r>
              <a:rPr lang="en-US" dirty="0">
                <a:solidFill>
                  <a:schemeClr val="tx1"/>
                </a:solidFill>
              </a:rPr>
              <a:t>("//label[@*= '</a:t>
            </a:r>
            <a:r>
              <a:rPr lang="en-US" dirty="0" err="1">
                <a:solidFill>
                  <a:schemeClr val="tx1"/>
                </a:solidFill>
              </a:rPr>
              <a:t>userName</a:t>
            </a:r>
            <a:r>
              <a:rPr lang="en-US" dirty="0">
                <a:solidFill>
                  <a:schemeClr val="tx1"/>
                </a:solidFill>
              </a:rPr>
              <a:t>-label']|//label[@*= '</a:t>
            </a:r>
            <a:r>
              <a:rPr lang="en-US" dirty="0" err="1">
                <a:solidFill>
                  <a:schemeClr val="tx1"/>
                </a:solidFill>
              </a:rPr>
              <a:t>userEmail</a:t>
            </a:r>
            <a:r>
              <a:rPr lang="en-US" dirty="0">
                <a:solidFill>
                  <a:schemeClr val="tx1"/>
                </a:solidFill>
              </a:rPr>
              <a:t>-label']"));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</a:p>
          <a:p>
            <a:r>
              <a:rPr lang="en-US" dirty="0">
                <a:solidFill>
                  <a:schemeClr val="tx1"/>
                </a:solidFill>
              </a:rPr>
              <a:t>Types of </a:t>
            </a:r>
            <a:r>
              <a:rPr lang="en-US" dirty="0" err="1">
                <a:solidFill>
                  <a:schemeClr val="tx1"/>
                </a:solidFill>
              </a:rPr>
              <a:t>xPath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Absolute :/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starts from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firstor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root node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Relative ://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starts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fro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the specified tag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6F44-01BD-BF8A-F4F4-12712DB7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059F-B212-8922-B970-82EC14D5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420"/>
            <a:ext cx="10515600" cy="5567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What are XPath Functions in Selenium?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XPath Contains() function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XPath Starts-with() function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XPath Text() function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AND &amp; OR operators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</a:t>
            </a:r>
            <a:r>
              <a:rPr lang="en-US" sz="1800" dirty="0" err="1">
                <a:latin typeface="Bahnschrift" panose="020B0502040204020203" pitchFamily="34" charset="0"/>
              </a:rPr>
              <a:t>tag_name</a:t>
            </a:r>
            <a:r>
              <a:rPr lang="en-US" sz="1800" dirty="0">
                <a:latin typeface="Bahnschrift" panose="020B0502040204020203" pitchFamily="34" charset="0"/>
              </a:rPr>
              <a:t>[contains(@attribute,'value_of_attribute')]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//input[contains(@id, "</a:t>
            </a:r>
            <a:r>
              <a:rPr lang="en-US" sz="1800" dirty="0" err="1">
                <a:latin typeface="Bahnschrift" panose="020B0502040204020203" pitchFamily="34" charset="0"/>
              </a:rPr>
              <a:t>userN</a:t>
            </a:r>
            <a:r>
              <a:rPr lang="en-US" sz="1800" dirty="0">
                <a:latin typeface="Bahnschrift" panose="020B0502040204020203" pitchFamily="34" charset="0"/>
              </a:rPr>
              <a:t>")]</a:t>
            </a:r>
          </a:p>
          <a:p>
            <a:endParaRPr lang="en-US" sz="1800" dirty="0">
              <a:latin typeface="Bahnschrift" panose="020B0502040204020203" pitchFamily="34" charset="0"/>
            </a:endParaRPr>
          </a:p>
          <a:p>
            <a:r>
              <a:rPr lang="en-US" sz="1800" dirty="0">
                <a:latin typeface="Bahnschrift" panose="020B0502040204020203" pitchFamily="34" charset="0"/>
              </a:rPr>
              <a:t>//</a:t>
            </a:r>
            <a:r>
              <a:rPr lang="en-US" sz="1800" dirty="0" err="1">
                <a:latin typeface="Bahnschrift" panose="020B0502040204020203" pitchFamily="34" charset="0"/>
              </a:rPr>
              <a:t>tag_name</a:t>
            </a:r>
            <a:r>
              <a:rPr lang="en-US" sz="1800" dirty="0">
                <a:latin typeface="Bahnschrift" panose="020B0502040204020203" pitchFamily="34" charset="0"/>
              </a:rPr>
              <a:t>[starts-with(@attribute,'Part_of_Attribute_value')]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//input[starts-with(@placeholder,"Fu")]</a:t>
            </a:r>
          </a:p>
          <a:p>
            <a:endParaRPr lang="en-US" sz="1800" dirty="0">
              <a:latin typeface="Bahnschrift" panose="020B0502040204020203" pitchFamily="34" charset="0"/>
            </a:endParaRPr>
          </a:p>
          <a:p>
            <a:r>
              <a:rPr lang="en-US" sz="1800" dirty="0">
                <a:latin typeface="Bahnschrift" panose="020B0502040204020203" pitchFamily="34" charset="0"/>
              </a:rPr>
              <a:t>//</a:t>
            </a:r>
            <a:r>
              <a:rPr lang="en-US" sz="1800" dirty="0" err="1">
                <a:latin typeface="Bahnschrift" panose="020B0502040204020203" pitchFamily="34" charset="0"/>
              </a:rPr>
              <a:t>tag_name</a:t>
            </a:r>
            <a:r>
              <a:rPr lang="en-US" sz="1800" dirty="0">
                <a:latin typeface="Bahnschrift" panose="020B0502040204020203" pitchFamily="34" charset="0"/>
              </a:rPr>
              <a:t>[text()='Text of the element']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//label[text()=”Email”]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</a:t>
            </a:r>
            <a:r>
              <a:rPr lang="en-US" sz="1800" dirty="0" err="1">
                <a:latin typeface="Bahnschrift" panose="020B0502040204020203" pitchFamily="34" charset="0"/>
              </a:rPr>
              <a:t>tag_name</a:t>
            </a:r>
            <a:r>
              <a:rPr lang="en-US" sz="1800" dirty="0">
                <a:latin typeface="Bahnschrift" panose="020B0502040204020203" pitchFamily="34" charset="0"/>
              </a:rPr>
              <a:t>[@name = 'Name value' and @id = ‘ID value’]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//</a:t>
            </a:r>
            <a:r>
              <a:rPr lang="en-US" sz="1800" dirty="0" err="1">
                <a:latin typeface="Bahnschrift" panose="020B0502040204020203" pitchFamily="34" charset="0"/>
              </a:rPr>
              <a:t>tag_name</a:t>
            </a:r>
            <a:r>
              <a:rPr lang="en-US" sz="1800" dirty="0">
                <a:latin typeface="Bahnschrift" panose="020B0502040204020203" pitchFamily="34" charset="0"/>
              </a:rPr>
              <a:t>[@name = 'Name value' or @id = ‘ID value’]</a:t>
            </a:r>
          </a:p>
        </p:txBody>
      </p:sp>
    </p:spTree>
    <p:extLst>
      <p:ext uri="{BB962C8B-B14F-4D97-AF65-F5344CB8AC3E}">
        <p14:creationId xmlns:p14="http://schemas.microsoft.com/office/powerpoint/2010/main" val="173310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6F44-01BD-BF8A-F4F4-12712DB7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059F-B212-8922-B970-82EC14D5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2"/>
            <a:ext cx="10515600" cy="5221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XPath Axes in Selenium?</a:t>
            </a:r>
          </a:p>
          <a:p>
            <a:r>
              <a:rPr lang="en-US" dirty="0"/>
              <a:t>Ancestor Axis</a:t>
            </a:r>
          </a:p>
          <a:p>
            <a:r>
              <a:rPr lang="en-US" dirty="0"/>
              <a:t>Child Axis</a:t>
            </a:r>
          </a:p>
          <a:p>
            <a:r>
              <a:rPr lang="en-US" dirty="0"/>
              <a:t>Descendant Axis</a:t>
            </a:r>
          </a:p>
          <a:p>
            <a:r>
              <a:rPr lang="en-US" dirty="0"/>
              <a:t>Parent Axis</a:t>
            </a:r>
          </a:p>
          <a:p>
            <a:r>
              <a:rPr lang="en-US" dirty="0"/>
              <a:t>Following Axis</a:t>
            </a:r>
          </a:p>
          <a:p>
            <a:r>
              <a:rPr lang="en-US" dirty="0"/>
              <a:t>Following sibling Axis</a:t>
            </a:r>
          </a:p>
          <a:p>
            <a:r>
              <a:rPr lang="en-US" dirty="0"/>
              <a:t>Preceding Axis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ED0A-4F67-8391-00D7-64C701FA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en-US" dirty="0"/>
              <a:t>-axes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AE720-77C0-BE61-D35A-E09C2B31A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366524"/>
              </p:ext>
            </p:extLst>
          </p:nvPr>
        </p:nvGraphicFramePr>
        <p:xfrm>
          <a:off x="838200" y="1030014"/>
          <a:ext cx="10618076" cy="5411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159">
                  <a:extLst>
                    <a:ext uri="{9D8B030D-6E8A-4147-A177-3AD203B41FA5}">
                      <a16:colId xmlns:a16="http://schemas.microsoft.com/office/drawing/2014/main" val="3446703743"/>
                    </a:ext>
                  </a:extLst>
                </a:gridCol>
                <a:gridCol w="9059917">
                  <a:extLst>
                    <a:ext uri="{9D8B030D-6E8A-4147-A177-3AD203B41FA5}">
                      <a16:colId xmlns:a16="http://schemas.microsoft.com/office/drawing/2014/main" val="2637421531"/>
                    </a:ext>
                  </a:extLst>
                </a:gridCol>
              </a:tblGrid>
              <a:tr h="293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Axis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753480736"/>
                  </a:ext>
                </a:extLst>
              </a:tr>
              <a:tr h="5546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ancestor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ancestors of the current node, which includes the parents up to the root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666871526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ancestor-or-self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current node as well as its ancestors.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146330830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attribute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specifies the attributes of the current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880094136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child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children of the current node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963733886"/>
                  </a:ext>
                </a:extLst>
              </a:tr>
              <a:tr h="73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descendant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descendants of the current node, i.e., the node's children up to the leaf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693487284"/>
                  </a:ext>
                </a:extLst>
              </a:tr>
              <a:tr h="5790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descendant-or-self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current node and its descendants.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57419962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following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all nodes that come after the current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260745684"/>
                  </a:ext>
                </a:extLst>
              </a:tr>
              <a:tr h="6422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following-sibling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below siblings of the context node. Siblings are at the same level as the current node and share its parent.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444440304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parent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the parent of the current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82579158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preceding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This axis locates all nodes that come before the current node.</a:t>
                      </a:r>
                      <a:endParaRPr lang="en-US" sz="1600" b="0" i="0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128542585"/>
                  </a:ext>
                </a:extLst>
              </a:tr>
              <a:tr h="372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self</a:t>
                      </a:r>
                      <a:endParaRPr lang="en-US" sz="1600" b="1" i="1" u="none" strike="noStrike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This axis locates the current node.</a:t>
                      </a: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35915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78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2762</Words>
  <Application>Microsoft Office PowerPoint</Application>
  <PresentationFormat>Widescreen</PresentationFormat>
  <Paragraphs>390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Bahnschrift</vt:lpstr>
      <vt:lpstr>Calibri</vt:lpstr>
      <vt:lpstr>Calibri Light</vt:lpstr>
      <vt:lpstr>Consolas</vt:lpstr>
      <vt:lpstr>Open Sans</vt:lpstr>
      <vt:lpstr>Open Sans</vt:lpstr>
      <vt:lpstr>Office Theme</vt:lpstr>
      <vt:lpstr>PowerPoint Presentation</vt:lpstr>
      <vt:lpstr>Assertions</vt:lpstr>
      <vt:lpstr>Driver commands</vt:lpstr>
      <vt:lpstr>Xpath XPath = //tag_name[@Attribute_name = “Value of attribute”]</vt:lpstr>
      <vt:lpstr>Xpath</vt:lpstr>
      <vt:lpstr>xpath</vt:lpstr>
      <vt:lpstr>xPath </vt:lpstr>
      <vt:lpstr>xPath </vt:lpstr>
      <vt:lpstr>xPath-axes</vt:lpstr>
      <vt:lpstr>xPath axes</vt:lpstr>
      <vt:lpstr>CSS selector</vt:lpstr>
      <vt:lpstr>Wait</vt:lpstr>
      <vt:lpstr>Explicit wait</vt:lpstr>
      <vt:lpstr>Driver commands</vt:lpstr>
      <vt:lpstr>Navigate commands</vt:lpstr>
      <vt:lpstr>Webelements commands(</vt:lpstr>
      <vt:lpstr>Locators </vt:lpstr>
      <vt:lpstr>Window handling Methods</vt:lpstr>
      <vt:lpstr>Window Handle</vt:lpstr>
      <vt:lpstr>Dropdowns Selenium WebDriver provides a class named "Select", which provides various methods to handle the dropdowns, be it single-select or multi-select dropdowns. isMulltiple(): whether dropdown is Multi-Select </vt:lpstr>
      <vt:lpstr>Dropdowns</vt:lpstr>
      <vt:lpstr>Alerts and popups</vt:lpstr>
      <vt:lpstr>Alerts – unexpected alerts</vt:lpstr>
      <vt:lpstr>iFrame</vt:lpstr>
      <vt:lpstr>FindBy annotations</vt:lpstr>
      <vt:lpstr>Questions</vt:lpstr>
      <vt:lpstr>Sample code/questions</vt:lpstr>
      <vt:lpstr>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TISHAN1KA</dc:creator>
  <cp:lastModifiedBy>TISHAN1KA</cp:lastModifiedBy>
  <cp:revision>72</cp:revision>
  <dcterms:created xsi:type="dcterms:W3CDTF">2022-08-17T18:58:48Z</dcterms:created>
  <dcterms:modified xsi:type="dcterms:W3CDTF">2022-09-16T13:35:12Z</dcterms:modified>
</cp:coreProperties>
</file>