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3" r:id="rId7"/>
    <p:sldId id="260" r:id="rId8"/>
    <p:sldId id="261"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107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CE8B3-DDEE-DBF5-8B40-143617E7EC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8C5B061-72B8-C114-8453-CEC1F61F8D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AFE2CD-6DEA-2ADC-EF7B-3CDB6A9B2E72}"/>
              </a:ext>
            </a:extLst>
          </p:cNvPr>
          <p:cNvSpPr>
            <a:spLocks noGrp="1"/>
          </p:cNvSpPr>
          <p:nvPr>
            <p:ph type="dt" sz="half" idx="10"/>
          </p:nvPr>
        </p:nvSpPr>
        <p:spPr/>
        <p:txBody>
          <a:bodyPr/>
          <a:lstStyle/>
          <a:p>
            <a:fld id="{9BA0EF27-7655-4C9E-9143-82C97B4B445A}" type="datetimeFigureOut">
              <a:rPr lang="en-US" smtClean="0"/>
              <a:t>9/8/2022</a:t>
            </a:fld>
            <a:endParaRPr lang="en-US"/>
          </a:p>
        </p:txBody>
      </p:sp>
      <p:sp>
        <p:nvSpPr>
          <p:cNvPr id="5" name="Footer Placeholder 4">
            <a:extLst>
              <a:ext uri="{FF2B5EF4-FFF2-40B4-BE49-F238E27FC236}">
                <a16:creationId xmlns:a16="http://schemas.microsoft.com/office/drawing/2014/main" id="{22FC8CE8-792D-CE97-D170-4E891314A3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C2F4D1-8D8F-A6CA-89F7-A5EB19949464}"/>
              </a:ext>
            </a:extLst>
          </p:cNvPr>
          <p:cNvSpPr>
            <a:spLocks noGrp="1"/>
          </p:cNvSpPr>
          <p:nvPr>
            <p:ph type="sldNum" sz="quarter" idx="12"/>
          </p:nvPr>
        </p:nvSpPr>
        <p:spPr/>
        <p:txBody>
          <a:bodyPr/>
          <a:lstStyle/>
          <a:p>
            <a:fld id="{7A4AE684-4391-44F9-8F4B-207E53BD33AF}" type="slidenum">
              <a:rPr lang="en-US" smtClean="0"/>
              <a:t>‹#›</a:t>
            </a:fld>
            <a:endParaRPr lang="en-US"/>
          </a:p>
        </p:txBody>
      </p:sp>
    </p:spTree>
    <p:extLst>
      <p:ext uri="{BB962C8B-B14F-4D97-AF65-F5344CB8AC3E}">
        <p14:creationId xmlns:p14="http://schemas.microsoft.com/office/powerpoint/2010/main" val="3907554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57E5E-8C8C-D8A7-B0BA-CA64B719040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39E6561-4417-2F81-3424-2C04AA0AC7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AE7539-0D5C-6EDD-4B90-08901EF7645D}"/>
              </a:ext>
            </a:extLst>
          </p:cNvPr>
          <p:cNvSpPr>
            <a:spLocks noGrp="1"/>
          </p:cNvSpPr>
          <p:nvPr>
            <p:ph type="dt" sz="half" idx="10"/>
          </p:nvPr>
        </p:nvSpPr>
        <p:spPr/>
        <p:txBody>
          <a:bodyPr/>
          <a:lstStyle/>
          <a:p>
            <a:fld id="{9BA0EF27-7655-4C9E-9143-82C97B4B445A}" type="datetimeFigureOut">
              <a:rPr lang="en-US" smtClean="0"/>
              <a:t>9/8/2022</a:t>
            </a:fld>
            <a:endParaRPr lang="en-US"/>
          </a:p>
        </p:txBody>
      </p:sp>
      <p:sp>
        <p:nvSpPr>
          <p:cNvPr id="5" name="Footer Placeholder 4">
            <a:extLst>
              <a:ext uri="{FF2B5EF4-FFF2-40B4-BE49-F238E27FC236}">
                <a16:creationId xmlns:a16="http://schemas.microsoft.com/office/drawing/2014/main" id="{C8257083-5BD6-D5E0-AF8C-D54DDE2AC3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86EF7B-645F-9871-2E61-646510589CF1}"/>
              </a:ext>
            </a:extLst>
          </p:cNvPr>
          <p:cNvSpPr>
            <a:spLocks noGrp="1"/>
          </p:cNvSpPr>
          <p:nvPr>
            <p:ph type="sldNum" sz="quarter" idx="12"/>
          </p:nvPr>
        </p:nvSpPr>
        <p:spPr/>
        <p:txBody>
          <a:bodyPr/>
          <a:lstStyle/>
          <a:p>
            <a:fld id="{7A4AE684-4391-44F9-8F4B-207E53BD33AF}" type="slidenum">
              <a:rPr lang="en-US" smtClean="0"/>
              <a:t>‹#›</a:t>
            </a:fld>
            <a:endParaRPr lang="en-US"/>
          </a:p>
        </p:txBody>
      </p:sp>
    </p:spTree>
    <p:extLst>
      <p:ext uri="{BB962C8B-B14F-4D97-AF65-F5344CB8AC3E}">
        <p14:creationId xmlns:p14="http://schemas.microsoft.com/office/powerpoint/2010/main" val="437682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DF415C-92B4-D39E-DA0E-A7FDF8958D7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68EB47-0D40-5F75-8D2C-A03CA36BB5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6BFD42-174D-EC2E-CB40-7BB873782808}"/>
              </a:ext>
            </a:extLst>
          </p:cNvPr>
          <p:cNvSpPr>
            <a:spLocks noGrp="1"/>
          </p:cNvSpPr>
          <p:nvPr>
            <p:ph type="dt" sz="half" idx="10"/>
          </p:nvPr>
        </p:nvSpPr>
        <p:spPr/>
        <p:txBody>
          <a:bodyPr/>
          <a:lstStyle/>
          <a:p>
            <a:fld id="{9BA0EF27-7655-4C9E-9143-82C97B4B445A}" type="datetimeFigureOut">
              <a:rPr lang="en-US" smtClean="0"/>
              <a:t>9/8/2022</a:t>
            </a:fld>
            <a:endParaRPr lang="en-US"/>
          </a:p>
        </p:txBody>
      </p:sp>
      <p:sp>
        <p:nvSpPr>
          <p:cNvPr id="5" name="Footer Placeholder 4">
            <a:extLst>
              <a:ext uri="{FF2B5EF4-FFF2-40B4-BE49-F238E27FC236}">
                <a16:creationId xmlns:a16="http://schemas.microsoft.com/office/drawing/2014/main" id="{60B4984E-DC22-C6F6-3B58-7E9D738A39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902110-72AD-24FE-0020-4E9537AD3BF2}"/>
              </a:ext>
            </a:extLst>
          </p:cNvPr>
          <p:cNvSpPr>
            <a:spLocks noGrp="1"/>
          </p:cNvSpPr>
          <p:nvPr>
            <p:ph type="sldNum" sz="quarter" idx="12"/>
          </p:nvPr>
        </p:nvSpPr>
        <p:spPr/>
        <p:txBody>
          <a:bodyPr/>
          <a:lstStyle/>
          <a:p>
            <a:fld id="{7A4AE684-4391-44F9-8F4B-207E53BD33AF}" type="slidenum">
              <a:rPr lang="en-US" smtClean="0"/>
              <a:t>‹#›</a:t>
            </a:fld>
            <a:endParaRPr lang="en-US"/>
          </a:p>
        </p:txBody>
      </p:sp>
    </p:spTree>
    <p:extLst>
      <p:ext uri="{BB962C8B-B14F-4D97-AF65-F5344CB8AC3E}">
        <p14:creationId xmlns:p14="http://schemas.microsoft.com/office/powerpoint/2010/main" val="3101833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1E76D-FC84-831D-D486-BFC1B473BD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8B697D-BEFB-B147-4901-A7D2ED9906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409E00-A248-AE68-7A5E-C63DA0C0570F}"/>
              </a:ext>
            </a:extLst>
          </p:cNvPr>
          <p:cNvSpPr>
            <a:spLocks noGrp="1"/>
          </p:cNvSpPr>
          <p:nvPr>
            <p:ph type="dt" sz="half" idx="10"/>
          </p:nvPr>
        </p:nvSpPr>
        <p:spPr/>
        <p:txBody>
          <a:bodyPr/>
          <a:lstStyle/>
          <a:p>
            <a:fld id="{9BA0EF27-7655-4C9E-9143-82C97B4B445A}" type="datetimeFigureOut">
              <a:rPr lang="en-US" smtClean="0"/>
              <a:t>9/8/2022</a:t>
            </a:fld>
            <a:endParaRPr lang="en-US"/>
          </a:p>
        </p:txBody>
      </p:sp>
      <p:sp>
        <p:nvSpPr>
          <p:cNvPr id="5" name="Footer Placeholder 4">
            <a:extLst>
              <a:ext uri="{FF2B5EF4-FFF2-40B4-BE49-F238E27FC236}">
                <a16:creationId xmlns:a16="http://schemas.microsoft.com/office/drawing/2014/main" id="{EE3F43CB-136C-1B31-F038-4A3AE9AE23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C4B325-8700-C2C9-D546-FEEEC0E7CB27}"/>
              </a:ext>
            </a:extLst>
          </p:cNvPr>
          <p:cNvSpPr>
            <a:spLocks noGrp="1"/>
          </p:cNvSpPr>
          <p:nvPr>
            <p:ph type="sldNum" sz="quarter" idx="12"/>
          </p:nvPr>
        </p:nvSpPr>
        <p:spPr/>
        <p:txBody>
          <a:bodyPr/>
          <a:lstStyle/>
          <a:p>
            <a:fld id="{7A4AE684-4391-44F9-8F4B-207E53BD33AF}" type="slidenum">
              <a:rPr lang="en-US" smtClean="0"/>
              <a:t>‹#›</a:t>
            </a:fld>
            <a:endParaRPr lang="en-US"/>
          </a:p>
        </p:txBody>
      </p:sp>
    </p:spTree>
    <p:extLst>
      <p:ext uri="{BB962C8B-B14F-4D97-AF65-F5344CB8AC3E}">
        <p14:creationId xmlns:p14="http://schemas.microsoft.com/office/powerpoint/2010/main" val="3332807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5B8B9-AB8D-3F9E-FFEF-BBA112BF6E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CC902C-A601-53B6-FE67-BDD308C0DB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CCFA9D-AA55-1441-A541-670E0B9D3A6F}"/>
              </a:ext>
            </a:extLst>
          </p:cNvPr>
          <p:cNvSpPr>
            <a:spLocks noGrp="1"/>
          </p:cNvSpPr>
          <p:nvPr>
            <p:ph type="dt" sz="half" idx="10"/>
          </p:nvPr>
        </p:nvSpPr>
        <p:spPr/>
        <p:txBody>
          <a:bodyPr/>
          <a:lstStyle/>
          <a:p>
            <a:fld id="{9BA0EF27-7655-4C9E-9143-82C97B4B445A}" type="datetimeFigureOut">
              <a:rPr lang="en-US" smtClean="0"/>
              <a:t>9/8/2022</a:t>
            </a:fld>
            <a:endParaRPr lang="en-US"/>
          </a:p>
        </p:txBody>
      </p:sp>
      <p:sp>
        <p:nvSpPr>
          <p:cNvPr id="5" name="Footer Placeholder 4">
            <a:extLst>
              <a:ext uri="{FF2B5EF4-FFF2-40B4-BE49-F238E27FC236}">
                <a16:creationId xmlns:a16="http://schemas.microsoft.com/office/drawing/2014/main" id="{6ADCCE72-1603-4E87-F7F0-535C88F596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EA56E-60D5-8BD1-8282-AE210D1BF276}"/>
              </a:ext>
            </a:extLst>
          </p:cNvPr>
          <p:cNvSpPr>
            <a:spLocks noGrp="1"/>
          </p:cNvSpPr>
          <p:nvPr>
            <p:ph type="sldNum" sz="quarter" idx="12"/>
          </p:nvPr>
        </p:nvSpPr>
        <p:spPr/>
        <p:txBody>
          <a:bodyPr/>
          <a:lstStyle/>
          <a:p>
            <a:fld id="{7A4AE684-4391-44F9-8F4B-207E53BD33AF}" type="slidenum">
              <a:rPr lang="en-US" smtClean="0"/>
              <a:t>‹#›</a:t>
            </a:fld>
            <a:endParaRPr lang="en-US"/>
          </a:p>
        </p:txBody>
      </p:sp>
    </p:spTree>
    <p:extLst>
      <p:ext uri="{BB962C8B-B14F-4D97-AF65-F5344CB8AC3E}">
        <p14:creationId xmlns:p14="http://schemas.microsoft.com/office/powerpoint/2010/main" val="1419140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FD6EC-182F-628A-3DDE-FCEE3BA10A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2712C0-8C3F-5341-9622-E9C7962EF5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A9C79F-8691-BB45-1A7A-57D52ECB28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0B12D7-8A6B-521B-AE1E-B60497C45CCD}"/>
              </a:ext>
            </a:extLst>
          </p:cNvPr>
          <p:cNvSpPr>
            <a:spLocks noGrp="1"/>
          </p:cNvSpPr>
          <p:nvPr>
            <p:ph type="dt" sz="half" idx="10"/>
          </p:nvPr>
        </p:nvSpPr>
        <p:spPr/>
        <p:txBody>
          <a:bodyPr/>
          <a:lstStyle/>
          <a:p>
            <a:fld id="{9BA0EF27-7655-4C9E-9143-82C97B4B445A}" type="datetimeFigureOut">
              <a:rPr lang="en-US" smtClean="0"/>
              <a:t>9/8/2022</a:t>
            </a:fld>
            <a:endParaRPr lang="en-US"/>
          </a:p>
        </p:txBody>
      </p:sp>
      <p:sp>
        <p:nvSpPr>
          <p:cNvPr id="6" name="Footer Placeholder 5">
            <a:extLst>
              <a:ext uri="{FF2B5EF4-FFF2-40B4-BE49-F238E27FC236}">
                <a16:creationId xmlns:a16="http://schemas.microsoft.com/office/drawing/2014/main" id="{BE6FF7D7-A0C3-D734-FDB6-C35998525D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59183C-84CC-6641-BF08-9BFD689E0F75}"/>
              </a:ext>
            </a:extLst>
          </p:cNvPr>
          <p:cNvSpPr>
            <a:spLocks noGrp="1"/>
          </p:cNvSpPr>
          <p:nvPr>
            <p:ph type="sldNum" sz="quarter" idx="12"/>
          </p:nvPr>
        </p:nvSpPr>
        <p:spPr/>
        <p:txBody>
          <a:bodyPr/>
          <a:lstStyle/>
          <a:p>
            <a:fld id="{7A4AE684-4391-44F9-8F4B-207E53BD33AF}" type="slidenum">
              <a:rPr lang="en-US" smtClean="0"/>
              <a:t>‹#›</a:t>
            </a:fld>
            <a:endParaRPr lang="en-US"/>
          </a:p>
        </p:txBody>
      </p:sp>
    </p:spTree>
    <p:extLst>
      <p:ext uri="{BB962C8B-B14F-4D97-AF65-F5344CB8AC3E}">
        <p14:creationId xmlns:p14="http://schemas.microsoft.com/office/powerpoint/2010/main" val="425928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9A56B-5296-D5C0-1F87-53926AEE476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538042-B512-7A5F-CBF8-04C656C623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BB0D2D-ACA8-1637-D1A8-D9C5810B51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DC89B3-6BC5-5A34-8C49-190ACCCCEC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F4727F-F350-3B28-DAEE-166C1448CD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A4CFFF-8337-ECF7-FD50-BFBB86F3E313}"/>
              </a:ext>
            </a:extLst>
          </p:cNvPr>
          <p:cNvSpPr>
            <a:spLocks noGrp="1"/>
          </p:cNvSpPr>
          <p:nvPr>
            <p:ph type="dt" sz="half" idx="10"/>
          </p:nvPr>
        </p:nvSpPr>
        <p:spPr/>
        <p:txBody>
          <a:bodyPr/>
          <a:lstStyle/>
          <a:p>
            <a:fld id="{9BA0EF27-7655-4C9E-9143-82C97B4B445A}" type="datetimeFigureOut">
              <a:rPr lang="en-US" smtClean="0"/>
              <a:t>9/8/2022</a:t>
            </a:fld>
            <a:endParaRPr lang="en-US"/>
          </a:p>
        </p:txBody>
      </p:sp>
      <p:sp>
        <p:nvSpPr>
          <p:cNvPr id="8" name="Footer Placeholder 7">
            <a:extLst>
              <a:ext uri="{FF2B5EF4-FFF2-40B4-BE49-F238E27FC236}">
                <a16:creationId xmlns:a16="http://schemas.microsoft.com/office/drawing/2014/main" id="{08BC9CF4-1AFF-84D6-89A8-F838558A322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3D9D384-A025-53E8-3DB2-006A98D10DB4}"/>
              </a:ext>
            </a:extLst>
          </p:cNvPr>
          <p:cNvSpPr>
            <a:spLocks noGrp="1"/>
          </p:cNvSpPr>
          <p:nvPr>
            <p:ph type="sldNum" sz="quarter" idx="12"/>
          </p:nvPr>
        </p:nvSpPr>
        <p:spPr/>
        <p:txBody>
          <a:bodyPr/>
          <a:lstStyle/>
          <a:p>
            <a:fld id="{7A4AE684-4391-44F9-8F4B-207E53BD33AF}" type="slidenum">
              <a:rPr lang="en-US" smtClean="0"/>
              <a:t>‹#›</a:t>
            </a:fld>
            <a:endParaRPr lang="en-US"/>
          </a:p>
        </p:txBody>
      </p:sp>
    </p:spTree>
    <p:extLst>
      <p:ext uri="{BB962C8B-B14F-4D97-AF65-F5344CB8AC3E}">
        <p14:creationId xmlns:p14="http://schemas.microsoft.com/office/powerpoint/2010/main" val="3690318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8BA8E-F5FF-ABB9-2672-0E7AE73B549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9E56CA-E6D7-6852-8CD8-3E601BD9FFA2}"/>
              </a:ext>
            </a:extLst>
          </p:cNvPr>
          <p:cNvSpPr>
            <a:spLocks noGrp="1"/>
          </p:cNvSpPr>
          <p:nvPr>
            <p:ph type="dt" sz="half" idx="10"/>
          </p:nvPr>
        </p:nvSpPr>
        <p:spPr/>
        <p:txBody>
          <a:bodyPr/>
          <a:lstStyle/>
          <a:p>
            <a:fld id="{9BA0EF27-7655-4C9E-9143-82C97B4B445A}" type="datetimeFigureOut">
              <a:rPr lang="en-US" smtClean="0"/>
              <a:t>9/8/2022</a:t>
            </a:fld>
            <a:endParaRPr lang="en-US"/>
          </a:p>
        </p:txBody>
      </p:sp>
      <p:sp>
        <p:nvSpPr>
          <p:cNvPr id="4" name="Footer Placeholder 3">
            <a:extLst>
              <a:ext uri="{FF2B5EF4-FFF2-40B4-BE49-F238E27FC236}">
                <a16:creationId xmlns:a16="http://schemas.microsoft.com/office/drawing/2014/main" id="{196168A3-42AF-8178-B4B5-CFD2201413C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9EF5C9-420A-2527-AC0B-1CD785C6E83D}"/>
              </a:ext>
            </a:extLst>
          </p:cNvPr>
          <p:cNvSpPr>
            <a:spLocks noGrp="1"/>
          </p:cNvSpPr>
          <p:nvPr>
            <p:ph type="sldNum" sz="quarter" idx="12"/>
          </p:nvPr>
        </p:nvSpPr>
        <p:spPr/>
        <p:txBody>
          <a:bodyPr/>
          <a:lstStyle/>
          <a:p>
            <a:fld id="{7A4AE684-4391-44F9-8F4B-207E53BD33AF}" type="slidenum">
              <a:rPr lang="en-US" smtClean="0"/>
              <a:t>‹#›</a:t>
            </a:fld>
            <a:endParaRPr lang="en-US"/>
          </a:p>
        </p:txBody>
      </p:sp>
    </p:spTree>
    <p:extLst>
      <p:ext uri="{BB962C8B-B14F-4D97-AF65-F5344CB8AC3E}">
        <p14:creationId xmlns:p14="http://schemas.microsoft.com/office/powerpoint/2010/main" val="8091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4FB4EA-2D38-9715-EEA7-036FAC09C759}"/>
              </a:ext>
            </a:extLst>
          </p:cNvPr>
          <p:cNvSpPr>
            <a:spLocks noGrp="1"/>
          </p:cNvSpPr>
          <p:nvPr>
            <p:ph type="dt" sz="half" idx="10"/>
          </p:nvPr>
        </p:nvSpPr>
        <p:spPr/>
        <p:txBody>
          <a:bodyPr/>
          <a:lstStyle/>
          <a:p>
            <a:fld id="{9BA0EF27-7655-4C9E-9143-82C97B4B445A}" type="datetimeFigureOut">
              <a:rPr lang="en-US" smtClean="0"/>
              <a:t>9/8/2022</a:t>
            </a:fld>
            <a:endParaRPr lang="en-US"/>
          </a:p>
        </p:txBody>
      </p:sp>
      <p:sp>
        <p:nvSpPr>
          <p:cNvPr id="3" name="Footer Placeholder 2">
            <a:extLst>
              <a:ext uri="{FF2B5EF4-FFF2-40B4-BE49-F238E27FC236}">
                <a16:creationId xmlns:a16="http://schemas.microsoft.com/office/drawing/2014/main" id="{A847078B-6A97-5C68-76B3-B2CA917F029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200B6D4-E65C-878D-0C36-0EC2616465AD}"/>
              </a:ext>
            </a:extLst>
          </p:cNvPr>
          <p:cNvSpPr>
            <a:spLocks noGrp="1"/>
          </p:cNvSpPr>
          <p:nvPr>
            <p:ph type="sldNum" sz="quarter" idx="12"/>
          </p:nvPr>
        </p:nvSpPr>
        <p:spPr/>
        <p:txBody>
          <a:bodyPr/>
          <a:lstStyle/>
          <a:p>
            <a:fld id="{7A4AE684-4391-44F9-8F4B-207E53BD33AF}" type="slidenum">
              <a:rPr lang="en-US" smtClean="0"/>
              <a:t>‹#›</a:t>
            </a:fld>
            <a:endParaRPr lang="en-US"/>
          </a:p>
        </p:txBody>
      </p:sp>
    </p:spTree>
    <p:extLst>
      <p:ext uri="{BB962C8B-B14F-4D97-AF65-F5344CB8AC3E}">
        <p14:creationId xmlns:p14="http://schemas.microsoft.com/office/powerpoint/2010/main" val="1034151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9F2B6-E130-1F84-8B79-7819176B10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9D48B1-443B-9F52-EAC3-FAEFBDF901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60B41FD-A515-3E97-70DE-28417EF7C3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5AB36B-65D7-CF34-4FA2-43C2DAB4C64B}"/>
              </a:ext>
            </a:extLst>
          </p:cNvPr>
          <p:cNvSpPr>
            <a:spLocks noGrp="1"/>
          </p:cNvSpPr>
          <p:nvPr>
            <p:ph type="dt" sz="half" idx="10"/>
          </p:nvPr>
        </p:nvSpPr>
        <p:spPr/>
        <p:txBody>
          <a:bodyPr/>
          <a:lstStyle/>
          <a:p>
            <a:fld id="{9BA0EF27-7655-4C9E-9143-82C97B4B445A}" type="datetimeFigureOut">
              <a:rPr lang="en-US" smtClean="0"/>
              <a:t>9/8/2022</a:t>
            </a:fld>
            <a:endParaRPr lang="en-US"/>
          </a:p>
        </p:txBody>
      </p:sp>
      <p:sp>
        <p:nvSpPr>
          <p:cNvPr id="6" name="Footer Placeholder 5">
            <a:extLst>
              <a:ext uri="{FF2B5EF4-FFF2-40B4-BE49-F238E27FC236}">
                <a16:creationId xmlns:a16="http://schemas.microsoft.com/office/drawing/2014/main" id="{BB2559FB-02F9-B82E-D207-9A25CC8ADF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A9F3DF-F5B7-60C1-806D-CB62E8C71ED0}"/>
              </a:ext>
            </a:extLst>
          </p:cNvPr>
          <p:cNvSpPr>
            <a:spLocks noGrp="1"/>
          </p:cNvSpPr>
          <p:nvPr>
            <p:ph type="sldNum" sz="quarter" idx="12"/>
          </p:nvPr>
        </p:nvSpPr>
        <p:spPr/>
        <p:txBody>
          <a:bodyPr/>
          <a:lstStyle/>
          <a:p>
            <a:fld id="{7A4AE684-4391-44F9-8F4B-207E53BD33AF}" type="slidenum">
              <a:rPr lang="en-US" smtClean="0"/>
              <a:t>‹#›</a:t>
            </a:fld>
            <a:endParaRPr lang="en-US"/>
          </a:p>
        </p:txBody>
      </p:sp>
    </p:spTree>
    <p:extLst>
      <p:ext uri="{BB962C8B-B14F-4D97-AF65-F5344CB8AC3E}">
        <p14:creationId xmlns:p14="http://schemas.microsoft.com/office/powerpoint/2010/main" val="479317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B1408-E661-22CD-4655-06F45E0259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60AFA0F-7E28-771D-51AC-EFAC48B257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AFB824A-28F7-BCBD-8AA5-C094767D63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C22AAE-1BA3-9E4F-07A4-F7CE754823DF}"/>
              </a:ext>
            </a:extLst>
          </p:cNvPr>
          <p:cNvSpPr>
            <a:spLocks noGrp="1"/>
          </p:cNvSpPr>
          <p:nvPr>
            <p:ph type="dt" sz="half" idx="10"/>
          </p:nvPr>
        </p:nvSpPr>
        <p:spPr/>
        <p:txBody>
          <a:bodyPr/>
          <a:lstStyle/>
          <a:p>
            <a:fld id="{9BA0EF27-7655-4C9E-9143-82C97B4B445A}" type="datetimeFigureOut">
              <a:rPr lang="en-US" smtClean="0"/>
              <a:t>9/8/2022</a:t>
            </a:fld>
            <a:endParaRPr lang="en-US"/>
          </a:p>
        </p:txBody>
      </p:sp>
      <p:sp>
        <p:nvSpPr>
          <p:cNvPr id="6" name="Footer Placeholder 5">
            <a:extLst>
              <a:ext uri="{FF2B5EF4-FFF2-40B4-BE49-F238E27FC236}">
                <a16:creationId xmlns:a16="http://schemas.microsoft.com/office/drawing/2014/main" id="{748CDDEF-3183-742C-283A-DB18CF4CAF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27F01F-72CD-AF34-94D5-6C8B779DBD90}"/>
              </a:ext>
            </a:extLst>
          </p:cNvPr>
          <p:cNvSpPr>
            <a:spLocks noGrp="1"/>
          </p:cNvSpPr>
          <p:nvPr>
            <p:ph type="sldNum" sz="quarter" idx="12"/>
          </p:nvPr>
        </p:nvSpPr>
        <p:spPr/>
        <p:txBody>
          <a:bodyPr/>
          <a:lstStyle/>
          <a:p>
            <a:fld id="{7A4AE684-4391-44F9-8F4B-207E53BD33AF}" type="slidenum">
              <a:rPr lang="en-US" smtClean="0"/>
              <a:t>‹#›</a:t>
            </a:fld>
            <a:endParaRPr lang="en-US"/>
          </a:p>
        </p:txBody>
      </p:sp>
    </p:spTree>
    <p:extLst>
      <p:ext uri="{BB962C8B-B14F-4D97-AF65-F5344CB8AC3E}">
        <p14:creationId xmlns:p14="http://schemas.microsoft.com/office/powerpoint/2010/main" val="1109610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65706C-65BE-C543-3196-AF64FB5923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8E1A97-1F74-4D1F-8F18-126543BC0D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C89276-D05D-6BEF-4DF2-45E36AA592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A0EF27-7655-4C9E-9143-82C97B4B445A}" type="datetimeFigureOut">
              <a:rPr lang="en-US" smtClean="0"/>
              <a:t>9/8/2022</a:t>
            </a:fld>
            <a:endParaRPr lang="en-US"/>
          </a:p>
        </p:txBody>
      </p:sp>
      <p:sp>
        <p:nvSpPr>
          <p:cNvPr id="5" name="Footer Placeholder 4">
            <a:extLst>
              <a:ext uri="{FF2B5EF4-FFF2-40B4-BE49-F238E27FC236}">
                <a16:creationId xmlns:a16="http://schemas.microsoft.com/office/drawing/2014/main" id="{300E7A51-C1E1-82E4-8ECA-6E92885735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6533CB7-8A5E-A500-2BF9-D9A9BAE6A6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4AE684-4391-44F9-8F4B-207E53BD33AF}" type="slidenum">
              <a:rPr lang="en-US" smtClean="0"/>
              <a:t>‹#›</a:t>
            </a:fld>
            <a:endParaRPr lang="en-US"/>
          </a:p>
        </p:txBody>
      </p:sp>
    </p:spTree>
    <p:extLst>
      <p:ext uri="{BB962C8B-B14F-4D97-AF65-F5344CB8AC3E}">
        <p14:creationId xmlns:p14="http://schemas.microsoft.com/office/powerpoint/2010/main" val="3171506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41332-6F17-E49E-CC42-A66E5C7D7DA3}"/>
              </a:ext>
            </a:extLst>
          </p:cNvPr>
          <p:cNvSpPr>
            <a:spLocks noGrp="1"/>
          </p:cNvSpPr>
          <p:nvPr>
            <p:ph type="ctrTitle"/>
          </p:nvPr>
        </p:nvSpPr>
        <p:spPr/>
        <p:txBody>
          <a:bodyPr/>
          <a:lstStyle/>
          <a:p>
            <a:r>
              <a:rPr lang="en-US" dirty="0"/>
              <a:t>UNIX </a:t>
            </a:r>
          </a:p>
        </p:txBody>
      </p:sp>
      <p:sp>
        <p:nvSpPr>
          <p:cNvPr id="3" name="Subtitle 2">
            <a:extLst>
              <a:ext uri="{FF2B5EF4-FFF2-40B4-BE49-F238E27FC236}">
                <a16:creationId xmlns:a16="http://schemas.microsoft.com/office/drawing/2014/main" id="{2DF10EA8-3CE8-CC9C-33CD-5A739CFBB4F4}"/>
              </a:ext>
            </a:extLst>
          </p:cNvPr>
          <p:cNvSpPr>
            <a:spLocks noGrp="1"/>
          </p:cNvSpPr>
          <p:nvPr>
            <p:ph type="subTitle" idx="1"/>
          </p:nvPr>
        </p:nvSpPr>
        <p:spPr/>
        <p:txBody>
          <a:bodyPr/>
          <a:lstStyle/>
          <a:p>
            <a:r>
              <a:rPr lang="en-US" b="0" i="0" dirty="0">
                <a:solidFill>
                  <a:srgbClr val="4D5156"/>
                </a:solidFill>
                <a:effectLst/>
                <a:latin typeface="Roboto" panose="02000000000000000000" pitchFamily="2" charset="0"/>
              </a:rPr>
              <a:t>Unix is the most powerful and popular multi-user and multi-tasking Operating System.</a:t>
            </a:r>
            <a:endParaRPr lang="en-US" dirty="0"/>
          </a:p>
        </p:txBody>
      </p:sp>
    </p:spTree>
    <p:extLst>
      <p:ext uri="{BB962C8B-B14F-4D97-AF65-F5344CB8AC3E}">
        <p14:creationId xmlns:p14="http://schemas.microsoft.com/office/powerpoint/2010/main" val="2996379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C5EF8-5E08-9210-C5D1-724528F5DDB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42B15DD-1605-B625-E8F7-662B20E3EE0E}"/>
              </a:ext>
            </a:extLst>
          </p:cNvPr>
          <p:cNvSpPr>
            <a:spLocks noGrp="1"/>
          </p:cNvSpPr>
          <p:nvPr>
            <p:ph idx="1"/>
          </p:nvPr>
        </p:nvSpPr>
        <p:spPr/>
        <p:txBody>
          <a:bodyPr/>
          <a:lstStyle/>
          <a:p>
            <a:pPr marL="0" marR="0">
              <a:spcBef>
                <a:spcPts val="0"/>
              </a:spcBef>
              <a:spcAft>
                <a:spcPts val="0"/>
              </a:spcAft>
            </a:pPr>
            <a:r>
              <a:rPr lang="en-US" sz="2000" dirty="0">
                <a:solidFill>
                  <a:srgbClr val="000000"/>
                </a:solidFill>
                <a:effectLst/>
                <a:ea typeface="Calibri" panose="020F0502020204030204" pitchFamily="34" charset="0"/>
                <a:cs typeface="Times New Roman" panose="02020603050405020304" pitchFamily="18" charset="0"/>
              </a:rPr>
              <a:t>rm : Delete/remove a file or directory (only if directory is empty).</a:t>
            </a:r>
            <a:endParaRPr lang="en-US" sz="2000" dirty="0">
              <a:effectLst/>
              <a:ea typeface="Calibri" panose="020F0502020204030204" pitchFamily="34" charset="0"/>
              <a:cs typeface="Times New Roman" panose="02020603050405020304" pitchFamily="18" charset="0"/>
            </a:endParaRPr>
          </a:p>
          <a:p>
            <a:pPr marL="0" indent="0">
              <a:buNone/>
            </a:pPr>
            <a:r>
              <a:rPr lang="en-US" sz="2000" dirty="0"/>
              <a:t>	rm filename</a:t>
            </a:r>
          </a:p>
          <a:p>
            <a:pPr marL="0" indent="0">
              <a:buNone/>
            </a:pPr>
            <a:r>
              <a:rPr lang="en-US" sz="2000" dirty="0">
                <a:effectLst/>
                <a:ea typeface="Calibri" panose="020F0502020204030204" pitchFamily="34" charset="0"/>
                <a:cs typeface="Times New Roman" panose="02020603050405020304" pitchFamily="18" charset="0"/>
              </a:rPr>
              <a:t>	rm -r world : Remove the directory if it is empty </a:t>
            </a:r>
          </a:p>
          <a:p>
            <a:endParaRPr lang="en-US" dirty="0"/>
          </a:p>
          <a:p>
            <a:endParaRPr lang="en-US" dirty="0"/>
          </a:p>
        </p:txBody>
      </p:sp>
    </p:spTree>
    <p:extLst>
      <p:ext uri="{BB962C8B-B14F-4D97-AF65-F5344CB8AC3E}">
        <p14:creationId xmlns:p14="http://schemas.microsoft.com/office/powerpoint/2010/main" val="3364309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C5EF8-5E08-9210-C5D1-724528F5DDB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42B15DD-1605-B625-E8F7-662B20E3EE0E}"/>
              </a:ext>
            </a:extLst>
          </p:cNvPr>
          <p:cNvSpPr>
            <a:spLocks noGrp="1"/>
          </p:cNvSpPr>
          <p:nvPr>
            <p:ph idx="1"/>
          </p:nvPr>
        </p:nvSpPr>
        <p:spPr/>
        <p:txBody>
          <a:bodyPr/>
          <a:lstStyle/>
          <a:p>
            <a:pPr marL="0" marR="0">
              <a:spcBef>
                <a:spcPts val="0"/>
              </a:spcBef>
              <a:spcAft>
                <a:spcPts val="0"/>
              </a:spcAft>
            </a:pPr>
            <a:r>
              <a:rPr lang="en-US" sz="2000" dirty="0">
                <a:solidFill>
                  <a:srgbClr val="000000"/>
                </a:solidFill>
                <a:effectLst/>
                <a:ea typeface="Calibri" panose="020F0502020204030204" pitchFamily="34" charset="0"/>
                <a:cs typeface="Times New Roman" panose="02020603050405020304" pitchFamily="18" charset="0"/>
              </a:rPr>
              <a:t>WC :Wordcount </a:t>
            </a:r>
            <a:endParaRPr lang="en-US" sz="2000" dirty="0">
              <a:effectLst/>
              <a:ea typeface="Calibri" panose="020F0502020204030204" pitchFamily="34" charset="0"/>
              <a:cs typeface="Times New Roman" panose="02020603050405020304" pitchFamily="18" charset="0"/>
            </a:endParaRPr>
          </a:p>
          <a:p>
            <a:pPr marL="457200" lvl="1" indent="0">
              <a:lnSpc>
                <a:spcPct val="107000"/>
              </a:lnSpc>
              <a:spcBef>
                <a:spcPts val="0"/>
              </a:spcBef>
              <a:buNone/>
            </a:pPr>
            <a:r>
              <a:rPr lang="en-US" sz="2000" dirty="0" err="1">
                <a:effectLst/>
                <a:ea typeface="Calibri" panose="020F0502020204030204" pitchFamily="34" charset="0"/>
                <a:cs typeface="Lucida Console" panose="020B0609040504020204" pitchFamily="49" charset="0"/>
              </a:rPr>
              <a:t>wc</a:t>
            </a:r>
            <a:r>
              <a:rPr lang="en-US" sz="2000" dirty="0">
                <a:effectLst/>
                <a:ea typeface="Calibri" panose="020F0502020204030204" pitchFamily="34" charset="0"/>
                <a:cs typeface="Lucida Console" panose="020B0609040504020204" pitchFamily="49" charset="0"/>
              </a:rPr>
              <a:t> newFile.txt </a:t>
            </a:r>
            <a:endParaRPr lang="en-US" sz="2000" dirty="0">
              <a:effectLst/>
              <a:ea typeface="Calibri" panose="020F0502020204030204" pitchFamily="34" charset="0"/>
              <a:cs typeface="Times New Roman" panose="02020603050405020304" pitchFamily="18" charset="0"/>
            </a:endParaRPr>
          </a:p>
          <a:p>
            <a:pPr marL="457200" lvl="1" indent="0">
              <a:lnSpc>
                <a:spcPct val="107000"/>
              </a:lnSpc>
              <a:spcBef>
                <a:spcPts val="0"/>
              </a:spcBef>
              <a:buNone/>
            </a:pPr>
            <a:r>
              <a:rPr lang="en-US" sz="2000" dirty="0" err="1">
                <a:effectLst/>
                <a:ea typeface="Calibri" panose="020F0502020204030204" pitchFamily="34" charset="0"/>
                <a:cs typeface="Lucida Console" panose="020B0609040504020204" pitchFamily="49" charset="0"/>
              </a:rPr>
              <a:t>wc</a:t>
            </a:r>
            <a:r>
              <a:rPr lang="en-US" sz="2000" dirty="0">
                <a:effectLst/>
                <a:ea typeface="Calibri" panose="020F0502020204030204" pitchFamily="34" charset="0"/>
                <a:cs typeface="Lucida Console" panose="020B0609040504020204" pitchFamily="49" charset="0"/>
              </a:rPr>
              <a:t> -l newFile.txt </a:t>
            </a:r>
            <a:r>
              <a:rPr lang="en-US" sz="2000" dirty="0">
                <a:effectLst/>
                <a:ea typeface="Calibri" panose="020F0502020204030204" pitchFamily="34" charset="0"/>
                <a:cs typeface="Lucida Console" panose="020B0609040504020204" pitchFamily="49" charset="0"/>
                <a:sym typeface="Wingdings" panose="05000000000000000000" pitchFamily="2" charset="2"/>
              </a:rPr>
              <a:t></a:t>
            </a:r>
            <a:r>
              <a:rPr lang="en-US" sz="2000" dirty="0">
                <a:effectLst/>
                <a:ea typeface="Calibri" panose="020F0502020204030204" pitchFamily="34" charset="0"/>
                <a:cs typeface="Lucida Console" panose="020B0609040504020204" pitchFamily="49" charset="0"/>
              </a:rPr>
              <a:t> line count</a:t>
            </a:r>
            <a:endParaRPr lang="en-US" sz="2000" dirty="0">
              <a:effectLst/>
              <a:ea typeface="Calibri" panose="020F0502020204030204" pitchFamily="34" charset="0"/>
              <a:cs typeface="Times New Roman" panose="02020603050405020304" pitchFamily="18" charset="0"/>
            </a:endParaRPr>
          </a:p>
          <a:p>
            <a:pPr marL="457200" lvl="1" indent="0">
              <a:lnSpc>
                <a:spcPct val="107000"/>
              </a:lnSpc>
              <a:spcBef>
                <a:spcPts val="0"/>
              </a:spcBef>
              <a:buNone/>
            </a:pPr>
            <a:r>
              <a:rPr lang="en-US" sz="2000" dirty="0" err="1">
                <a:effectLst/>
                <a:ea typeface="Calibri" panose="020F0502020204030204" pitchFamily="34" charset="0"/>
                <a:cs typeface="Lucida Console" panose="020B0609040504020204" pitchFamily="49" charset="0"/>
              </a:rPr>
              <a:t>wc</a:t>
            </a:r>
            <a:r>
              <a:rPr lang="en-US" sz="2000" dirty="0">
                <a:effectLst/>
                <a:ea typeface="Calibri" panose="020F0502020204030204" pitchFamily="34" charset="0"/>
                <a:cs typeface="Lucida Console" panose="020B0609040504020204" pitchFamily="49" charset="0"/>
              </a:rPr>
              <a:t> -w newFile.txt </a:t>
            </a:r>
            <a:r>
              <a:rPr lang="en-US" sz="2000" dirty="0">
                <a:effectLst/>
                <a:ea typeface="Calibri" panose="020F0502020204030204" pitchFamily="34" charset="0"/>
                <a:cs typeface="Lucida Console" panose="020B0609040504020204" pitchFamily="49" charset="0"/>
                <a:sym typeface="Wingdings" panose="05000000000000000000" pitchFamily="2" charset="2"/>
              </a:rPr>
              <a:t></a:t>
            </a:r>
            <a:r>
              <a:rPr lang="en-US" sz="2000" dirty="0">
                <a:effectLst/>
                <a:ea typeface="Calibri" panose="020F0502020204030204" pitchFamily="34" charset="0"/>
                <a:cs typeface="Lucida Console" panose="020B0609040504020204" pitchFamily="49" charset="0"/>
              </a:rPr>
              <a:t>word count</a:t>
            </a:r>
            <a:endParaRPr lang="en-US" sz="2000" dirty="0">
              <a:effectLst/>
              <a:ea typeface="Calibri" panose="020F0502020204030204" pitchFamily="34" charset="0"/>
              <a:cs typeface="Times New Roman" panose="02020603050405020304" pitchFamily="18" charset="0"/>
            </a:endParaRPr>
          </a:p>
          <a:p>
            <a:pPr marL="457200" lvl="1" indent="0">
              <a:buNone/>
            </a:pPr>
            <a:r>
              <a:rPr lang="en-US" sz="2000" dirty="0" err="1">
                <a:effectLst/>
                <a:ea typeface="Calibri" panose="020F0502020204030204" pitchFamily="34" charset="0"/>
                <a:cs typeface="Lucida Console" panose="020B0609040504020204" pitchFamily="49" charset="0"/>
              </a:rPr>
              <a:t>wc</a:t>
            </a:r>
            <a:r>
              <a:rPr lang="en-US" sz="2000" dirty="0">
                <a:effectLst/>
                <a:ea typeface="Calibri" panose="020F0502020204030204" pitchFamily="34" charset="0"/>
                <a:cs typeface="Lucida Console" panose="020B0609040504020204" pitchFamily="49" charset="0"/>
              </a:rPr>
              <a:t> -c newFile.txt </a:t>
            </a:r>
            <a:r>
              <a:rPr lang="en-US" sz="2000" dirty="0">
                <a:effectLst/>
                <a:ea typeface="Calibri" panose="020F0502020204030204" pitchFamily="34" charset="0"/>
                <a:cs typeface="Lucida Console" panose="020B0609040504020204" pitchFamily="49" charset="0"/>
                <a:sym typeface="Wingdings" panose="05000000000000000000" pitchFamily="2" charset="2"/>
              </a:rPr>
              <a:t></a:t>
            </a:r>
            <a:r>
              <a:rPr lang="en-US" sz="2000" dirty="0">
                <a:effectLst/>
                <a:ea typeface="Calibri" panose="020F0502020204030204" pitchFamily="34" charset="0"/>
                <a:cs typeface="Lucida Console" panose="020B0609040504020204" pitchFamily="49" charset="0"/>
              </a:rPr>
              <a:t> character count</a:t>
            </a:r>
          </a:p>
          <a:p>
            <a:endParaRPr lang="en-US" sz="2000" dirty="0"/>
          </a:p>
          <a:p>
            <a:pPr marL="0" marR="0">
              <a:lnSpc>
                <a:spcPct val="107000"/>
              </a:lnSpc>
              <a:spcBef>
                <a:spcPts val="0"/>
              </a:spcBef>
              <a:spcAft>
                <a:spcPts val="0"/>
              </a:spcAft>
            </a:pPr>
            <a:r>
              <a:rPr lang="en-US" sz="2000" dirty="0">
                <a:effectLst/>
                <a:ea typeface="Calibri" panose="020F0502020204030204" pitchFamily="34" charset="0"/>
                <a:cs typeface="Lucida Console" panose="020B0609040504020204" pitchFamily="49" charset="0"/>
              </a:rPr>
              <a:t>Sort </a:t>
            </a:r>
            <a:r>
              <a:rPr lang="en-US" sz="2000" dirty="0">
                <a:effectLst/>
                <a:ea typeface="Calibri" panose="020F0502020204030204" pitchFamily="34" charset="0"/>
                <a:cs typeface="Lucida Console" panose="020B0609040504020204" pitchFamily="49" charset="0"/>
                <a:sym typeface="Wingdings" panose="05000000000000000000" pitchFamily="2" charset="2"/>
              </a:rPr>
              <a:t></a:t>
            </a:r>
            <a:r>
              <a:rPr lang="en-US" sz="2000" dirty="0">
                <a:effectLst/>
                <a:ea typeface="Calibri" panose="020F0502020204030204" pitchFamily="34" charset="0"/>
                <a:cs typeface="Lucida Console" panose="020B0609040504020204" pitchFamily="49" charset="0"/>
              </a:rPr>
              <a:t> sorts the file. displays the output after sorting does not affect the original file</a:t>
            </a:r>
            <a:endParaRPr lang="en-US" sz="2000" dirty="0">
              <a:effectLst/>
              <a:ea typeface="Calibri" panose="020F0502020204030204" pitchFamily="34" charset="0"/>
              <a:cs typeface="Times New Roman" panose="02020603050405020304" pitchFamily="18" charset="0"/>
            </a:endParaRPr>
          </a:p>
          <a:p>
            <a:pPr marL="228600" lvl="1" indent="0">
              <a:lnSpc>
                <a:spcPct val="107000"/>
              </a:lnSpc>
              <a:spcBef>
                <a:spcPts val="0"/>
              </a:spcBef>
              <a:buNone/>
            </a:pPr>
            <a:r>
              <a:rPr lang="en-US" sz="2000" dirty="0">
                <a:effectLst/>
                <a:ea typeface="Calibri" panose="020F0502020204030204" pitchFamily="34" charset="0"/>
                <a:cs typeface="Lucida Console" panose="020B0609040504020204" pitchFamily="49" charset="0"/>
              </a:rPr>
              <a:t>Sort file1.txt-&gt;</a:t>
            </a:r>
            <a:endParaRPr lang="en-US" sz="2000" dirty="0">
              <a:effectLst/>
              <a:ea typeface="Calibri" panose="020F0502020204030204" pitchFamily="34" charset="0"/>
              <a:cs typeface="Times New Roman" panose="02020603050405020304" pitchFamily="18" charset="0"/>
            </a:endParaRPr>
          </a:p>
          <a:p>
            <a:pPr marL="228600" lvl="1" indent="0">
              <a:lnSpc>
                <a:spcPct val="107000"/>
              </a:lnSpc>
              <a:spcBef>
                <a:spcPts val="0"/>
              </a:spcBef>
              <a:buNone/>
            </a:pPr>
            <a:r>
              <a:rPr lang="en-US" sz="2000" dirty="0">
                <a:effectLst/>
                <a:ea typeface="Calibri" panose="020F0502020204030204" pitchFamily="34" charset="0"/>
                <a:cs typeface="Lucida Console" panose="020B0609040504020204" pitchFamily="49" charset="0"/>
              </a:rPr>
              <a:t> </a:t>
            </a:r>
            <a:endParaRPr lang="en-US" sz="2000" dirty="0">
              <a:effectLst/>
              <a:ea typeface="Calibri" panose="020F0502020204030204" pitchFamily="34" charset="0"/>
              <a:cs typeface="Times New Roman" panose="02020603050405020304" pitchFamily="18" charset="0"/>
            </a:endParaRPr>
          </a:p>
          <a:p>
            <a:pPr marL="228600" lvl="1" indent="0">
              <a:lnSpc>
                <a:spcPct val="107000"/>
              </a:lnSpc>
              <a:spcBef>
                <a:spcPts val="0"/>
              </a:spcBef>
              <a:buNone/>
            </a:pPr>
            <a:r>
              <a:rPr lang="en-US" sz="2000" dirty="0">
                <a:effectLst/>
                <a:ea typeface="Calibri" panose="020F0502020204030204" pitchFamily="34" charset="0"/>
                <a:cs typeface="Lucida Console" panose="020B0609040504020204" pitchFamily="49" charset="0"/>
              </a:rPr>
              <a:t>Sort -r file1.txt -&gt; descending order sorting</a:t>
            </a:r>
            <a:endParaRPr lang="en-US" sz="2000" dirty="0">
              <a:effectLst/>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988712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C5EF8-5E08-9210-C5D1-724528F5DDB0}"/>
              </a:ext>
            </a:extLst>
          </p:cNvPr>
          <p:cNvSpPr>
            <a:spLocks noGrp="1"/>
          </p:cNvSpPr>
          <p:nvPr>
            <p:ph type="title"/>
          </p:nvPr>
        </p:nvSpPr>
        <p:spPr/>
        <p:txBody>
          <a:bodyPr>
            <a:normAutofit/>
          </a:bodyPr>
          <a:lstStyle/>
          <a:p>
            <a:r>
              <a:rPr lang="en-US" sz="2800" b="1" dirty="0">
                <a:solidFill>
                  <a:srgbClr val="000000"/>
                </a:solidFill>
                <a:effectLst/>
                <a:latin typeface="Lucida Console" panose="020B0609040504020204" pitchFamily="49" charset="0"/>
                <a:ea typeface="Calibri" panose="020F0502020204030204" pitchFamily="34" charset="0"/>
                <a:cs typeface="Times New Roman" panose="02020603050405020304" pitchFamily="18" charset="0"/>
              </a:rPr>
              <a:t>Input, Output &amp; Error Re-Direction</a:t>
            </a:r>
            <a:endParaRPr lang="en-US" sz="2800" dirty="0"/>
          </a:p>
        </p:txBody>
      </p:sp>
      <p:sp>
        <p:nvSpPr>
          <p:cNvPr id="3" name="Content Placeholder 2">
            <a:extLst>
              <a:ext uri="{FF2B5EF4-FFF2-40B4-BE49-F238E27FC236}">
                <a16:creationId xmlns:a16="http://schemas.microsoft.com/office/drawing/2014/main" id="{C42B15DD-1605-B625-E8F7-662B20E3EE0E}"/>
              </a:ext>
            </a:extLst>
          </p:cNvPr>
          <p:cNvSpPr>
            <a:spLocks noGrp="1"/>
          </p:cNvSpPr>
          <p:nvPr>
            <p:ph idx="1"/>
          </p:nvPr>
        </p:nvSpPr>
        <p:spPr/>
        <p:txBody>
          <a:bodyPr/>
          <a:lstStyle/>
          <a:p>
            <a:pPr marL="0" marR="0">
              <a:lnSpc>
                <a:spcPct val="107000"/>
              </a:lnSpc>
              <a:spcBef>
                <a:spcPts val="0"/>
              </a:spcBef>
              <a:spcAft>
                <a:spcPts val="800"/>
              </a:spcAft>
            </a:pPr>
            <a:r>
              <a:rPr lang="en-US" sz="1800" dirty="0">
                <a:effectLst/>
                <a:latin typeface="Lucida Console" panose="020B0609040504020204" pitchFamily="49" charset="0"/>
                <a:ea typeface="Calibri" panose="020F0502020204030204" pitchFamily="34" charset="0"/>
                <a:cs typeface="Times New Roman" panose="02020603050405020304" pitchFamily="18" charset="0"/>
              </a:rPr>
              <a:t>Standard input (0) </a:t>
            </a:r>
            <a:r>
              <a:rPr lang="en-US" sz="1800" dirty="0">
                <a:effectLst/>
                <a:latin typeface="Lucida Console" panose="020B0609040504020204" pitchFamily="49" charset="0"/>
                <a:ea typeface="Calibri" panose="020F0502020204030204" pitchFamily="34" charset="0"/>
                <a:cs typeface="Times New Roman" panose="02020603050405020304" pitchFamily="18" charset="0"/>
                <a:sym typeface="Wingdings" panose="05000000000000000000" pitchFamily="2" charset="2"/>
              </a:rPr>
              <a:t></a:t>
            </a:r>
            <a:r>
              <a:rPr lang="en-US" sz="1800" dirty="0">
                <a:effectLst/>
                <a:latin typeface="Lucida Console" panose="020B0609040504020204" pitchFamily="49" charset="0"/>
                <a:ea typeface="Calibri" panose="020F0502020204030204" pitchFamily="34" charset="0"/>
                <a:cs typeface="Times New Roman" panose="02020603050405020304" pitchFamily="18" charset="0"/>
              </a:rPr>
              <a:t>keyboard </a:t>
            </a:r>
            <a:r>
              <a:rPr lang="en-US" sz="1800" dirty="0">
                <a:effectLst/>
                <a:latin typeface="Lucida Console" panose="020B0609040504020204" pitchFamily="49" charset="0"/>
                <a:ea typeface="Calibri" panose="020F0502020204030204" pitchFamily="34" charset="0"/>
                <a:cs typeface="Times New Roman" panose="02020603050405020304" pitchFamily="18" charset="0"/>
                <a:sym typeface="Wingdings" panose="05000000000000000000" pitchFamily="2" charset="2"/>
              </a:rPr>
              <a:t></a:t>
            </a:r>
            <a:r>
              <a:rPr lang="en-US" sz="1800" dirty="0">
                <a:effectLst/>
                <a:latin typeface="Lucida Console" panose="020B0609040504020204" pitchFamily="49" charset="0"/>
                <a:ea typeface="Calibri" panose="020F0502020204030204" pitchFamily="34" charset="0"/>
                <a:cs typeface="Times New Roman" panose="02020603050405020304" pitchFamily="18" charset="0"/>
              </a:rPr>
              <a:t> &lt;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Lucida Console" panose="020B0609040504020204" pitchFamily="49" charset="0"/>
                <a:ea typeface="Calibri" panose="020F0502020204030204" pitchFamily="34" charset="0"/>
                <a:cs typeface="Times New Roman" panose="02020603050405020304" pitchFamily="18" charset="0"/>
              </a:rPr>
              <a:t>Standard output (1) </a:t>
            </a:r>
            <a:r>
              <a:rPr lang="en-US" sz="1800" dirty="0">
                <a:effectLst/>
                <a:latin typeface="Lucida Console" panose="020B0609040504020204" pitchFamily="49" charset="0"/>
                <a:ea typeface="Calibri" panose="020F0502020204030204" pitchFamily="34" charset="0"/>
                <a:cs typeface="Times New Roman" panose="02020603050405020304" pitchFamily="18" charset="0"/>
                <a:sym typeface="Wingdings" panose="05000000000000000000" pitchFamily="2" charset="2"/>
              </a:rPr>
              <a:t></a:t>
            </a:r>
            <a:r>
              <a:rPr lang="en-US" sz="1800" dirty="0">
                <a:effectLst/>
                <a:latin typeface="Lucida Console" panose="020B0609040504020204" pitchFamily="49" charset="0"/>
                <a:ea typeface="Calibri" panose="020F0502020204030204" pitchFamily="34" charset="0"/>
                <a:cs typeface="Times New Roman" panose="02020603050405020304" pitchFamily="18" charset="0"/>
              </a:rPr>
              <a:t>terminal  </a:t>
            </a:r>
            <a:r>
              <a:rPr lang="en-US" sz="1800" dirty="0">
                <a:effectLst/>
                <a:latin typeface="Lucida Console" panose="020B0609040504020204" pitchFamily="49" charset="0"/>
                <a:ea typeface="Calibri" panose="020F0502020204030204" pitchFamily="34" charset="0"/>
                <a:cs typeface="Times New Roman" panose="02020603050405020304" pitchFamily="18" charset="0"/>
                <a:sym typeface="Wingdings" panose="05000000000000000000" pitchFamily="2" charset="2"/>
              </a:rPr>
              <a:t></a:t>
            </a:r>
            <a:r>
              <a:rPr lang="en-US" sz="1800" dirty="0">
                <a:effectLst/>
                <a:latin typeface="Lucida Console" panose="020B0609040504020204" pitchFamily="49" charset="0"/>
                <a:ea typeface="Calibri" panose="020F0502020204030204" pitchFamily="34" charset="0"/>
                <a:cs typeface="Times New Roman" panose="02020603050405020304" pitchFamily="18" charset="0"/>
              </a:rPr>
              <a:t> &gt; &gt;&gt;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Lucida Console" panose="020B0609040504020204" pitchFamily="49" charset="0"/>
                <a:ea typeface="Calibri" panose="020F0502020204030204" pitchFamily="34" charset="0"/>
                <a:cs typeface="Times New Roman" panose="02020603050405020304" pitchFamily="18" charset="0"/>
              </a:rPr>
              <a:t>Standard error (2) </a:t>
            </a:r>
            <a:r>
              <a:rPr lang="en-US" sz="1800" dirty="0">
                <a:effectLst/>
                <a:latin typeface="Lucida Console" panose="020B0609040504020204" pitchFamily="49" charset="0"/>
                <a:ea typeface="Calibri" panose="020F0502020204030204" pitchFamily="34" charset="0"/>
                <a:cs typeface="Times New Roman" panose="02020603050405020304" pitchFamily="18" charset="0"/>
                <a:sym typeface="Wingdings" panose="05000000000000000000" pitchFamily="2" charset="2"/>
              </a:rPr>
              <a:t></a:t>
            </a:r>
            <a:r>
              <a:rPr lang="en-US" sz="1800" dirty="0">
                <a:effectLst/>
                <a:latin typeface="Lucida Console" panose="020B0609040504020204" pitchFamily="49" charset="0"/>
                <a:ea typeface="Calibri" panose="020F0502020204030204" pitchFamily="34" charset="0"/>
                <a:cs typeface="Times New Roman" panose="02020603050405020304" pitchFamily="18" charset="0"/>
              </a:rPr>
              <a:t>error </a:t>
            </a:r>
            <a:r>
              <a:rPr lang="en-US" sz="1800" dirty="0">
                <a:effectLst/>
                <a:latin typeface="Lucida Console" panose="020B0609040504020204" pitchFamily="49" charset="0"/>
                <a:ea typeface="Calibri" panose="020F0502020204030204" pitchFamily="34" charset="0"/>
                <a:cs typeface="Times New Roman" panose="02020603050405020304" pitchFamily="18" charset="0"/>
                <a:sym typeface="Wingdings" panose="05000000000000000000" pitchFamily="2" charset="2"/>
              </a:rPr>
              <a:t></a:t>
            </a:r>
            <a:r>
              <a:rPr lang="en-US" sz="1800" dirty="0">
                <a:effectLst/>
                <a:latin typeface="Lucida Console" panose="020B0609040504020204" pitchFamily="49" charset="0"/>
                <a:ea typeface="Calibri" panose="020F0502020204030204" pitchFamily="34" charset="0"/>
                <a:cs typeface="Times New Roman" panose="02020603050405020304" pitchFamily="18" charset="0"/>
              </a:rPr>
              <a:t> 2&gt; 2&gt;&gt;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dirty="0">
                <a:effectLst/>
                <a:latin typeface="Lucida Console" panose="020B0609040504020204" pitchFamily="49" charset="0"/>
                <a:ea typeface="Calibri" panose="020F0502020204030204" pitchFamily="34" charset="0"/>
                <a:cs typeface="Lucida Console" panose="020B0609040504020204" pitchFamily="49" charset="0"/>
              </a:rPr>
              <a:t>sort &lt;cities.txt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dirty="0">
                <a:effectLst/>
                <a:latin typeface="Lucida Console" panose="020B0609040504020204" pitchFamily="49" charset="0"/>
                <a:ea typeface="Calibri" panose="020F0502020204030204" pitchFamily="34" charset="0"/>
                <a:cs typeface="Lucida Console" panose="020B0609040504020204" pitchFamily="49" charset="0"/>
              </a:rPr>
              <a:t>date1111 2&gt;&gt; error.txt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pPr marL="0" marR="0">
              <a:lnSpc>
                <a:spcPct val="107000"/>
              </a:lnSpc>
              <a:spcBef>
                <a:spcPts val="0"/>
              </a:spcBef>
              <a:spcAft>
                <a:spcPts val="800"/>
              </a:spcAft>
            </a:pPr>
            <a:r>
              <a:rPr lang="en-US" sz="1800" dirty="0">
                <a:effectLst/>
                <a:latin typeface="Lucida Console" panose="020B0609040504020204" pitchFamily="49" charset="0"/>
                <a:ea typeface="Calibri" panose="020F0502020204030204" pitchFamily="34" charset="0"/>
                <a:cs typeface="Lucida Console" panose="020B0609040504020204" pitchFamily="49" charset="0"/>
              </a:rPr>
              <a:t>Input and output redirection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Lucida Console" panose="020B0609040504020204" pitchFamily="49" charset="0"/>
                <a:ea typeface="Calibri" panose="020F0502020204030204" pitchFamily="34" charset="0"/>
                <a:cs typeface="Lucida Console" panose="020B0609040504020204" pitchFamily="49" charset="0"/>
              </a:rPr>
              <a:t>sort 0&lt; cities.txt 2&gt;&gt; error.txt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354608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C5EF8-5E08-9210-C5D1-724528F5DDB0}"/>
              </a:ext>
            </a:extLst>
          </p:cNvPr>
          <p:cNvSpPr>
            <a:spLocks noGrp="1"/>
          </p:cNvSpPr>
          <p:nvPr>
            <p:ph type="title"/>
          </p:nvPr>
        </p:nvSpPr>
        <p:spPr>
          <a:xfrm>
            <a:off x="838200" y="365126"/>
            <a:ext cx="10515600" cy="948668"/>
          </a:xfrm>
        </p:spPr>
        <p:txBody>
          <a:bodyPr/>
          <a:lstStyle/>
          <a:p>
            <a:r>
              <a:rPr lang="en-US" dirty="0"/>
              <a:t>Unix commands </a:t>
            </a:r>
          </a:p>
        </p:txBody>
      </p:sp>
      <p:sp>
        <p:nvSpPr>
          <p:cNvPr id="3" name="Content Placeholder 2">
            <a:extLst>
              <a:ext uri="{FF2B5EF4-FFF2-40B4-BE49-F238E27FC236}">
                <a16:creationId xmlns:a16="http://schemas.microsoft.com/office/drawing/2014/main" id="{C42B15DD-1605-B625-E8F7-662B20E3EE0E}"/>
              </a:ext>
            </a:extLst>
          </p:cNvPr>
          <p:cNvSpPr>
            <a:spLocks noGrp="1"/>
          </p:cNvSpPr>
          <p:nvPr>
            <p:ph idx="1"/>
          </p:nvPr>
        </p:nvSpPr>
        <p:spPr>
          <a:xfrm>
            <a:off x="838200" y="1103587"/>
            <a:ext cx="10515600" cy="5041846"/>
          </a:xfrm>
        </p:spPr>
        <p:txBody>
          <a:bodyPr>
            <a:normAutofit/>
          </a:bodyPr>
          <a:lstStyle/>
          <a:p>
            <a:pPr marL="0" marR="0">
              <a:lnSpc>
                <a:spcPct val="107000"/>
              </a:lnSpc>
              <a:spcBef>
                <a:spcPts val="0"/>
              </a:spcBef>
              <a:spcAft>
                <a:spcPts val="800"/>
              </a:spcAft>
            </a:pPr>
            <a:r>
              <a:rPr lang="en-US" sz="1800" dirty="0">
                <a:effectLst/>
                <a:latin typeface="Lucida Console" panose="020B0609040504020204" pitchFamily="49" charset="0"/>
                <a:ea typeface="Calibri" panose="020F0502020204030204" pitchFamily="34" charset="0"/>
                <a:cs typeface="Lucida Console" panose="020B0609040504020204" pitchFamily="49" charset="0"/>
              </a:rPr>
              <a:t>Piping : pass the output of one </a:t>
            </a:r>
            <a:r>
              <a:rPr lang="en-US" sz="1800" dirty="0" err="1">
                <a:effectLst/>
                <a:latin typeface="Lucida Console" panose="020B0609040504020204" pitchFamily="49" charset="0"/>
                <a:ea typeface="Calibri" panose="020F0502020204030204" pitchFamily="34" charset="0"/>
                <a:cs typeface="Lucida Console" panose="020B0609040504020204" pitchFamily="49" charset="0"/>
              </a:rPr>
              <a:t>cmd</a:t>
            </a:r>
            <a:r>
              <a:rPr lang="en-US" sz="1800" dirty="0">
                <a:effectLst/>
                <a:latin typeface="Lucida Console" panose="020B0609040504020204" pitchFamily="49" charset="0"/>
                <a:ea typeface="Calibri" panose="020F0502020204030204" pitchFamily="34" charset="0"/>
                <a:cs typeface="Lucida Console" panose="020B0609040504020204" pitchFamily="49" charset="0"/>
              </a:rPr>
              <a:t> as input to another </a:t>
            </a:r>
            <a:r>
              <a:rPr lang="en-US" sz="1800" dirty="0" err="1">
                <a:effectLst/>
                <a:latin typeface="Lucida Console" panose="020B0609040504020204" pitchFamily="49" charset="0"/>
                <a:ea typeface="Calibri" panose="020F0502020204030204" pitchFamily="34" charset="0"/>
                <a:cs typeface="Lucida Console" panose="020B0609040504020204" pitchFamily="49" charset="0"/>
              </a:rPr>
              <a:t>cmd</a:t>
            </a:r>
            <a:r>
              <a:rPr lang="en-US" sz="1800" dirty="0">
                <a:effectLst/>
                <a:latin typeface="Lucida Console" panose="020B0609040504020204" pitchFamily="49" charset="0"/>
                <a:ea typeface="Calibri" panose="020F0502020204030204" pitchFamily="34" charset="0"/>
                <a:cs typeface="Lucida Console" panose="020B0609040504020204" pitchFamily="49"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lnSpc>
                <a:spcPct val="107000"/>
              </a:lnSpc>
              <a:spcBef>
                <a:spcPts val="0"/>
              </a:spcBef>
              <a:spcAft>
                <a:spcPts val="800"/>
              </a:spcAft>
              <a:buNone/>
            </a:pPr>
            <a:r>
              <a:rPr lang="en-US" sz="2000" dirty="0">
                <a:effectLst/>
                <a:latin typeface="Lucida Console" panose="020B0609040504020204" pitchFamily="49" charset="0"/>
                <a:ea typeface="Calibri" panose="020F0502020204030204" pitchFamily="34" charset="0"/>
                <a:cs typeface="Lucida Console" panose="020B0609040504020204" pitchFamily="49" charset="0"/>
              </a:rPr>
              <a:t>ls | sort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lnSpc>
                <a:spcPct val="107000"/>
              </a:lnSpc>
              <a:spcBef>
                <a:spcPts val="0"/>
              </a:spcBef>
              <a:buNone/>
            </a:pPr>
            <a:r>
              <a:rPr lang="en-US" sz="2000" dirty="0">
                <a:effectLst/>
                <a:latin typeface="Lucida Console" panose="020B0609040504020204" pitchFamily="49" charset="0"/>
                <a:ea typeface="Calibri" panose="020F0502020204030204" pitchFamily="34" charset="0"/>
                <a:cs typeface="Lucida Console" panose="020B0609040504020204" pitchFamily="49" charset="0"/>
              </a:rPr>
              <a:t>ls | head -3 | sort -r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p>
          <a:p>
            <a:pPr marL="0" marR="0">
              <a:lnSpc>
                <a:spcPct val="107000"/>
              </a:lnSpc>
              <a:spcBef>
                <a:spcPts val="0"/>
              </a:spcBef>
              <a:spcAft>
                <a:spcPts val="0"/>
              </a:spcAft>
            </a:pPr>
            <a:r>
              <a:rPr lang="en-US" sz="2000" dirty="0">
                <a:effectLst/>
                <a:ea typeface="Calibri" panose="020F0502020204030204" pitchFamily="34" charset="0"/>
                <a:cs typeface="Lucida Console" panose="020B0609040504020204" pitchFamily="49" charset="0"/>
              </a:rPr>
              <a:t>Grep : command is used for searching the required pattern in a file </a:t>
            </a:r>
            <a:endParaRPr lang="en-US" sz="2000" dirty="0">
              <a:effectLst/>
              <a:ea typeface="Calibri" panose="020F0502020204030204" pitchFamily="34" charset="0"/>
              <a:cs typeface="Times New Roman" panose="02020603050405020304" pitchFamily="18" charset="0"/>
            </a:endParaRPr>
          </a:p>
          <a:p>
            <a:pPr marL="457200" lvl="1" indent="0">
              <a:lnSpc>
                <a:spcPct val="107000"/>
              </a:lnSpc>
              <a:spcBef>
                <a:spcPts val="0"/>
              </a:spcBef>
              <a:buNone/>
            </a:pPr>
            <a:r>
              <a:rPr lang="en-US" sz="2000" dirty="0">
                <a:effectLst/>
                <a:ea typeface="Calibri" panose="020F0502020204030204" pitchFamily="34" charset="0"/>
                <a:cs typeface="Lucida Console" panose="020B0609040504020204" pitchFamily="49" charset="0"/>
              </a:rPr>
              <a:t>grep "Hubli" cities.txt</a:t>
            </a:r>
            <a:endParaRPr lang="en-US" sz="2000" dirty="0">
              <a:effectLst/>
              <a:ea typeface="Calibri" panose="020F0502020204030204" pitchFamily="34" charset="0"/>
              <a:cs typeface="Times New Roman" panose="02020603050405020304" pitchFamily="18" charset="0"/>
            </a:endParaRPr>
          </a:p>
          <a:p>
            <a:pPr marL="457200" lvl="1" indent="0">
              <a:lnSpc>
                <a:spcPct val="107000"/>
              </a:lnSpc>
              <a:spcBef>
                <a:spcPts val="0"/>
              </a:spcBef>
              <a:buNone/>
            </a:pPr>
            <a:r>
              <a:rPr lang="en-US" sz="2000" dirty="0">
                <a:effectLst/>
                <a:ea typeface="Calibri" panose="020F0502020204030204" pitchFamily="34" charset="0"/>
                <a:cs typeface="Lucida Console" panose="020B0609040504020204" pitchFamily="49" charset="0"/>
              </a:rPr>
              <a:t>grep -</a:t>
            </a:r>
            <a:r>
              <a:rPr lang="en-US" sz="2000" dirty="0" err="1">
                <a:effectLst/>
                <a:ea typeface="Calibri" panose="020F0502020204030204" pitchFamily="34" charset="0"/>
                <a:cs typeface="Lucida Console" panose="020B0609040504020204" pitchFamily="49" charset="0"/>
              </a:rPr>
              <a:t>i</a:t>
            </a:r>
            <a:r>
              <a:rPr lang="en-US" sz="2000" dirty="0">
                <a:effectLst/>
                <a:ea typeface="Calibri" panose="020F0502020204030204" pitchFamily="34" charset="0"/>
                <a:cs typeface="Lucida Console" panose="020B0609040504020204" pitchFamily="49" charset="0"/>
              </a:rPr>
              <a:t> “</a:t>
            </a:r>
            <a:r>
              <a:rPr lang="en-US" sz="2000" dirty="0" err="1">
                <a:effectLst/>
                <a:ea typeface="Calibri" panose="020F0502020204030204" pitchFamily="34" charset="0"/>
                <a:cs typeface="Lucida Console" panose="020B0609040504020204" pitchFamily="49" charset="0"/>
              </a:rPr>
              <a:t>delhi</a:t>
            </a:r>
            <a:r>
              <a:rPr lang="en-US" sz="2000" dirty="0">
                <a:effectLst/>
                <a:ea typeface="Calibri" panose="020F0502020204030204" pitchFamily="34" charset="0"/>
                <a:cs typeface="Lucida Console" panose="020B0609040504020204" pitchFamily="49" charset="0"/>
              </a:rPr>
              <a:t>" *.txt : ignore case</a:t>
            </a:r>
            <a:endParaRPr lang="en-US" sz="2000" dirty="0">
              <a:effectLst/>
              <a:ea typeface="Calibri" panose="020F0502020204030204" pitchFamily="34" charset="0"/>
              <a:cs typeface="Times New Roman" panose="02020603050405020304" pitchFamily="18" charset="0"/>
            </a:endParaRPr>
          </a:p>
          <a:p>
            <a:pPr marL="457200" lvl="1" indent="0">
              <a:lnSpc>
                <a:spcPct val="107000"/>
              </a:lnSpc>
              <a:spcBef>
                <a:spcPts val="0"/>
              </a:spcBef>
              <a:buNone/>
            </a:pPr>
            <a:r>
              <a:rPr lang="en-US" sz="2000" dirty="0">
                <a:effectLst/>
                <a:ea typeface="Calibri" panose="020F0502020204030204" pitchFamily="34" charset="0"/>
                <a:cs typeface="Lucida Console" panose="020B0609040504020204" pitchFamily="49" charset="0"/>
              </a:rPr>
              <a:t>grep -n "</a:t>
            </a:r>
            <a:r>
              <a:rPr lang="en-US" sz="2000" dirty="0" err="1">
                <a:effectLst/>
                <a:ea typeface="Calibri" panose="020F0502020204030204" pitchFamily="34" charset="0"/>
                <a:cs typeface="Lucida Console" panose="020B0609040504020204" pitchFamily="49" charset="0"/>
              </a:rPr>
              <a:t>delhi</a:t>
            </a:r>
            <a:r>
              <a:rPr lang="en-US" sz="2000" dirty="0">
                <a:effectLst/>
                <a:ea typeface="Calibri" panose="020F0502020204030204" pitchFamily="34" charset="0"/>
                <a:cs typeface="Lucida Console" panose="020B0609040504020204" pitchFamily="49" charset="0"/>
              </a:rPr>
              <a:t>" cities.txt : displays line numbers</a:t>
            </a:r>
            <a:endParaRPr lang="en-US" sz="2000" dirty="0">
              <a:effectLst/>
              <a:ea typeface="Calibri" panose="020F0502020204030204" pitchFamily="34" charset="0"/>
              <a:cs typeface="Times New Roman" panose="02020603050405020304" pitchFamily="18" charset="0"/>
            </a:endParaRPr>
          </a:p>
          <a:p>
            <a:pPr marL="457200" lvl="1" indent="0">
              <a:lnSpc>
                <a:spcPct val="107000"/>
              </a:lnSpc>
              <a:spcBef>
                <a:spcPts val="0"/>
              </a:spcBef>
              <a:buNone/>
            </a:pPr>
            <a:r>
              <a:rPr lang="en-US" sz="2000" dirty="0">
                <a:effectLst/>
                <a:ea typeface="Calibri" panose="020F0502020204030204" pitchFamily="34" charset="0"/>
                <a:cs typeface="Lucida Console" panose="020B0609040504020204" pitchFamily="49" charset="0"/>
              </a:rPr>
              <a:t>grep -c "</a:t>
            </a:r>
            <a:r>
              <a:rPr lang="en-US" sz="2000" dirty="0" err="1">
                <a:effectLst/>
                <a:ea typeface="Calibri" panose="020F0502020204030204" pitchFamily="34" charset="0"/>
                <a:cs typeface="Lucida Console" panose="020B0609040504020204" pitchFamily="49" charset="0"/>
              </a:rPr>
              <a:t>delhi</a:t>
            </a:r>
            <a:r>
              <a:rPr lang="en-US" sz="2000" dirty="0">
                <a:effectLst/>
                <a:ea typeface="Calibri" panose="020F0502020204030204" pitchFamily="34" charset="0"/>
                <a:cs typeface="Lucida Console" panose="020B0609040504020204" pitchFamily="49" charset="0"/>
              </a:rPr>
              <a:t>" cities.txt : counts num of times found</a:t>
            </a:r>
            <a:endParaRPr lang="en-US" sz="2000" dirty="0">
              <a:effectLst/>
              <a:ea typeface="Calibri" panose="020F0502020204030204" pitchFamily="34" charset="0"/>
              <a:cs typeface="Times New Roman" panose="02020603050405020304" pitchFamily="18" charset="0"/>
            </a:endParaRPr>
          </a:p>
          <a:p>
            <a:pPr marL="457200" lvl="1" indent="0">
              <a:lnSpc>
                <a:spcPct val="107000"/>
              </a:lnSpc>
              <a:spcBef>
                <a:spcPts val="0"/>
              </a:spcBef>
              <a:buNone/>
            </a:pPr>
            <a:r>
              <a:rPr lang="en-US" sz="2000" dirty="0">
                <a:effectLst/>
                <a:ea typeface="Calibri" panose="020F0502020204030204" pitchFamily="34" charset="0"/>
                <a:cs typeface="Lucida Console" panose="020B0609040504020204" pitchFamily="49" charset="0"/>
              </a:rPr>
              <a:t>grep -v "</a:t>
            </a:r>
            <a:r>
              <a:rPr lang="en-US" sz="2000" dirty="0" err="1">
                <a:effectLst/>
                <a:ea typeface="Calibri" panose="020F0502020204030204" pitchFamily="34" charset="0"/>
                <a:cs typeface="Lucida Console" panose="020B0609040504020204" pitchFamily="49" charset="0"/>
              </a:rPr>
              <a:t>delhi</a:t>
            </a:r>
            <a:r>
              <a:rPr lang="en-US" sz="2000" dirty="0">
                <a:effectLst/>
                <a:ea typeface="Calibri" panose="020F0502020204030204" pitchFamily="34" charset="0"/>
                <a:cs typeface="Lucida Console" panose="020B0609040504020204" pitchFamily="49" charset="0"/>
              </a:rPr>
              <a:t>" cities.txt : gets all lines except the search pattern</a:t>
            </a:r>
            <a:endParaRPr lang="en-US" sz="2000" dirty="0">
              <a:effectLst/>
              <a:ea typeface="Calibri" panose="020F0502020204030204" pitchFamily="34" charset="0"/>
              <a:cs typeface="Times New Roman" panose="02020603050405020304" pitchFamily="18" charset="0"/>
            </a:endParaRPr>
          </a:p>
          <a:p>
            <a:pPr marL="457200" lvl="1" indent="0">
              <a:lnSpc>
                <a:spcPct val="107000"/>
              </a:lnSpc>
              <a:spcBef>
                <a:spcPts val="0"/>
              </a:spcBef>
              <a:buNone/>
            </a:pPr>
            <a:r>
              <a:rPr lang="en-US" sz="2000" dirty="0">
                <a:effectLst/>
                <a:ea typeface="Calibri" panose="020F0502020204030204" pitchFamily="34" charset="0"/>
                <a:cs typeface="Lucida Console" panose="020B0609040504020204" pitchFamily="49" charset="0"/>
              </a:rPr>
              <a:t>grep -l "</a:t>
            </a:r>
            <a:r>
              <a:rPr lang="en-US" sz="2000" dirty="0" err="1">
                <a:effectLst/>
                <a:ea typeface="Calibri" panose="020F0502020204030204" pitchFamily="34" charset="0"/>
                <a:cs typeface="Lucida Console" panose="020B0609040504020204" pitchFamily="49" charset="0"/>
              </a:rPr>
              <a:t>delhi</a:t>
            </a:r>
            <a:r>
              <a:rPr lang="en-US" sz="2000" dirty="0">
                <a:effectLst/>
                <a:ea typeface="Calibri" panose="020F0502020204030204" pitchFamily="34" charset="0"/>
                <a:cs typeface="Lucida Console" panose="020B0609040504020204" pitchFamily="49" charset="0"/>
              </a:rPr>
              <a:t>" *cities* : lists all files that contain search pattern</a:t>
            </a:r>
            <a:endParaRPr lang="en-US" sz="2000" dirty="0">
              <a:effectLst/>
              <a:ea typeface="Calibri" panose="020F0502020204030204" pitchFamily="34" charset="0"/>
              <a:cs typeface="Times New Roman" panose="02020603050405020304" pitchFamily="18" charset="0"/>
            </a:endParaRPr>
          </a:p>
          <a:p>
            <a:pPr marL="0" indent="0">
              <a:buNone/>
            </a:pPr>
            <a:r>
              <a:rPr lang="en-US" sz="2000" dirty="0">
                <a:solidFill>
                  <a:prstClr val="black"/>
                </a:solidFill>
              </a:rPr>
              <a:t>Multiple commands using pipe and redirection</a:t>
            </a:r>
          </a:p>
          <a:p>
            <a:r>
              <a:rPr lang="en-US" sz="2000" dirty="0">
                <a:solidFill>
                  <a:prstClr val="black"/>
                </a:solidFill>
              </a:rPr>
              <a:t>grep -</a:t>
            </a:r>
            <a:r>
              <a:rPr lang="en-US" sz="2000" dirty="0" err="1">
                <a:solidFill>
                  <a:prstClr val="black"/>
                </a:solidFill>
              </a:rPr>
              <a:t>i</a:t>
            </a:r>
            <a:r>
              <a:rPr lang="en-US" sz="2000" dirty="0">
                <a:solidFill>
                  <a:prstClr val="black"/>
                </a:solidFill>
              </a:rPr>
              <a:t> a a.txt | sort &gt;&gt; newcities.txt</a:t>
            </a:r>
            <a:endParaRPr lang="en-US" sz="2000" dirty="0"/>
          </a:p>
        </p:txBody>
      </p:sp>
    </p:spTree>
    <p:extLst>
      <p:ext uri="{BB962C8B-B14F-4D97-AF65-F5344CB8AC3E}">
        <p14:creationId xmlns:p14="http://schemas.microsoft.com/office/powerpoint/2010/main" val="2965682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C5EF8-5E08-9210-C5D1-724528F5DDB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42B15DD-1605-B625-E8F7-662B20E3EE0E}"/>
              </a:ext>
            </a:extLst>
          </p:cNvPr>
          <p:cNvSpPr>
            <a:spLocks noGrp="1"/>
          </p:cNvSpPr>
          <p:nvPr>
            <p:ph idx="1"/>
          </p:nvPr>
        </p:nvSpPr>
        <p:spPr/>
        <p:txBody>
          <a:bodyPr/>
          <a:lstStyle/>
          <a:p>
            <a:pPr marL="0" marR="0">
              <a:lnSpc>
                <a:spcPct val="107000"/>
              </a:lnSpc>
              <a:spcBef>
                <a:spcPts val="0"/>
              </a:spcBef>
              <a:spcAft>
                <a:spcPts val="0"/>
              </a:spcAft>
            </a:pPr>
            <a:r>
              <a:rPr lang="en-US" sz="2000" dirty="0" err="1">
                <a:effectLst/>
                <a:latin typeface="Lucida Console" panose="020B0609040504020204" pitchFamily="49" charset="0"/>
                <a:ea typeface="Calibri" panose="020F0502020204030204" pitchFamily="34" charset="0"/>
                <a:cs typeface="Lucida Console" panose="020B0609040504020204" pitchFamily="49" charset="0"/>
              </a:rPr>
              <a:t>sh</a:t>
            </a:r>
            <a:r>
              <a:rPr lang="en-US" sz="2000" dirty="0">
                <a:effectLst/>
                <a:latin typeface="Lucida Console" panose="020B0609040504020204" pitchFamily="49" charset="0"/>
                <a:ea typeface="Calibri" panose="020F0502020204030204" pitchFamily="34" charset="0"/>
                <a:cs typeface="Lucida Console" panose="020B0609040504020204" pitchFamily="49" charset="0"/>
              </a:rPr>
              <a:t>: to run a shell script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lnSpc>
                <a:spcPct val="107000"/>
              </a:lnSpc>
              <a:spcBef>
                <a:spcPts val="0"/>
              </a:spcBef>
              <a:buNone/>
            </a:pPr>
            <a:r>
              <a:rPr lang="en-US" sz="2000" dirty="0" err="1">
                <a:effectLst/>
                <a:latin typeface="Lucida Console" panose="020B0609040504020204" pitchFamily="49" charset="0"/>
                <a:ea typeface="Calibri" panose="020F0502020204030204" pitchFamily="34" charset="0"/>
                <a:cs typeface="Lucida Console" panose="020B0609040504020204" pitchFamily="49" charset="0"/>
              </a:rPr>
              <a:t>sh</a:t>
            </a:r>
            <a:r>
              <a:rPr lang="en-US" sz="2000" dirty="0">
                <a:effectLst/>
                <a:latin typeface="Lucida Console" panose="020B0609040504020204" pitchFamily="49" charset="0"/>
                <a:ea typeface="Calibri" panose="020F0502020204030204" pitchFamily="34" charset="0"/>
                <a:cs typeface="Lucida Console" panose="020B0609040504020204" pitchFamily="49" charset="0"/>
              </a:rPr>
              <a:t> myscript.sh   </a:t>
            </a:r>
            <a:r>
              <a:rPr lang="en-US" sz="2000" dirty="0">
                <a:effectLst/>
                <a:latin typeface="Lucida Console" panose="020B0609040504020204" pitchFamily="49" charset="0"/>
                <a:ea typeface="Calibri" panose="020F0502020204030204" pitchFamily="34" charset="0"/>
                <a:cs typeface="Lucida Console" panose="020B0609040504020204" pitchFamily="49" charset="0"/>
                <a:sym typeface="Wingdings" panose="05000000000000000000" pitchFamily="2" charset="2"/>
              </a:rPr>
              <a:t></a:t>
            </a:r>
            <a:r>
              <a:rPr lang="en-US" sz="2000" dirty="0">
                <a:effectLst/>
                <a:latin typeface="Lucida Console" panose="020B0609040504020204" pitchFamily="49" charset="0"/>
                <a:ea typeface="Calibri" panose="020F0502020204030204" pitchFamily="34" charset="0"/>
                <a:cs typeface="Lucida Console" panose="020B0609040504020204" pitchFamily="49" charset="0"/>
              </a:rPr>
              <a:t> runs the script in background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lnSpc>
                <a:spcPct val="107000"/>
              </a:lnSpc>
              <a:spcBef>
                <a:spcPts val="0"/>
              </a:spcBef>
              <a:buNone/>
            </a:pPr>
            <a:r>
              <a:rPr lang="en-US" sz="2000" dirty="0" err="1">
                <a:effectLst/>
                <a:latin typeface="Lucida Console" panose="020B0609040504020204" pitchFamily="49" charset="0"/>
                <a:ea typeface="Calibri" panose="020F0502020204030204" pitchFamily="34" charset="0"/>
                <a:cs typeface="Lucida Console" panose="020B0609040504020204" pitchFamily="49" charset="0"/>
              </a:rPr>
              <a:t>sh</a:t>
            </a:r>
            <a:r>
              <a:rPr lang="en-US" sz="2000" dirty="0">
                <a:effectLst/>
                <a:latin typeface="Lucida Console" panose="020B0609040504020204" pitchFamily="49" charset="0"/>
                <a:ea typeface="Calibri" panose="020F0502020204030204" pitchFamily="34" charset="0"/>
                <a:cs typeface="Lucida Console" panose="020B0609040504020204" pitchFamily="49" charset="0"/>
              </a:rPr>
              <a:t> myscript.sh &amp; </a:t>
            </a:r>
            <a:r>
              <a:rPr lang="en-US" sz="2000" dirty="0">
                <a:effectLst/>
                <a:latin typeface="Lucida Console" panose="020B0609040504020204" pitchFamily="49" charset="0"/>
                <a:ea typeface="Calibri" panose="020F0502020204030204" pitchFamily="34" charset="0"/>
                <a:cs typeface="Lucida Console" panose="020B0609040504020204" pitchFamily="49" charset="0"/>
                <a:sym typeface="Wingdings" panose="05000000000000000000" pitchFamily="2" charset="2"/>
              </a:rPr>
              <a:t></a:t>
            </a:r>
            <a:r>
              <a:rPr lang="en-US" sz="2000" dirty="0">
                <a:effectLst/>
                <a:latin typeface="Lucida Console" panose="020B0609040504020204" pitchFamily="49" charset="0"/>
                <a:ea typeface="Calibri" panose="020F0502020204030204" pitchFamily="34" charset="0"/>
                <a:cs typeface="Lucida Console" panose="020B0609040504020204" pitchFamily="49" charset="0"/>
              </a:rPr>
              <a:t> runs the script in foreground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r>
              <a:rPr lang="en-US" dirty="0" err="1"/>
              <a:t>Userful</a:t>
            </a:r>
            <a:r>
              <a:rPr lang="en-US" dirty="0"/>
              <a:t> tips</a:t>
            </a:r>
          </a:p>
          <a:p>
            <a:pPr marL="457200" lvl="1" indent="0">
              <a:buNone/>
            </a:pPr>
            <a:r>
              <a:rPr lang="en-US" dirty="0"/>
              <a:t>ls –help : to get help on the command</a:t>
            </a:r>
          </a:p>
          <a:p>
            <a:pPr marL="457200" lvl="1" indent="0">
              <a:buNone/>
            </a:pPr>
            <a:r>
              <a:rPr lang="en-US" dirty="0"/>
              <a:t>history : list of previous commands</a:t>
            </a:r>
          </a:p>
          <a:p>
            <a:pPr marL="457200" lvl="1" indent="0">
              <a:buNone/>
            </a:pPr>
            <a:r>
              <a:rPr lang="en-US" dirty="0" err="1"/>
              <a:t>Uparrow</a:t>
            </a:r>
            <a:r>
              <a:rPr lang="en-US" dirty="0"/>
              <a:t> : to scroll previous executed command</a:t>
            </a:r>
          </a:p>
        </p:txBody>
      </p:sp>
    </p:spTree>
    <p:extLst>
      <p:ext uri="{BB962C8B-B14F-4D97-AF65-F5344CB8AC3E}">
        <p14:creationId xmlns:p14="http://schemas.microsoft.com/office/powerpoint/2010/main" val="3441173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6E31C-D484-A2DC-5295-75DFC5246AF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EE3D5FC-5124-F22B-2C7E-85F5AC8100A8}"/>
              </a:ext>
            </a:extLst>
          </p:cNvPr>
          <p:cNvSpPr>
            <a:spLocks noGrp="1"/>
          </p:cNvSpPr>
          <p:nvPr>
            <p:ph idx="1"/>
          </p:nvPr>
        </p:nvSpPr>
        <p:spPr/>
        <p:txBody>
          <a:bodyPr/>
          <a:lstStyle/>
          <a:p>
            <a:pPr marL="0" indent="0">
              <a:buNone/>
            </a:pPr>
            <a:r>
              <a:rPr lang="en-US" dirty="0"/>
              <a:t>                                       </a:t>
            </a:r>
          </a:p>
          <a:p>
            <a:pPr marL="0" indent="0">
              <a:buNone/>
            </a:pPr>
            <a:endParaRPr lang="en-US" dirty="0"/>
          </a:p>
          <a:p>
            <a:pPr marL="0" indent="0">
              <a:buNone/>
            </a:pPr>
            <a:endParaRPr lang="en-US" dirty="0"/>
          </a:p>
          <a:p>
            <a:pPr marL="0" indent="0">
              <a:buNone/>
            </a:pPr>
            <a:r>
              <a:rPr lang="en-US" dirty="0"/>
              <a:t>			Thank you</a:t>
            </a:r>
          </a:p>
        </p:txBody>
      </p:sp>
    </p:spTree>
    <p:extLst>
      <p:ext uri="{BB962C8B-B14F-4D97-AF65-F5344CB8AC3E}">
        <p14:creationId xmlns:p14="http://schemas.microsoft.com/office/powerpoint/2010/main" val="1437247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E0A9E-0902-7180-5CFA-F42962066215}"/>
              </a:ext>
            </a:extLst>
          </p:cNvPr>
          <p:cNvSpPr>
            <a:spLocks noGrp="1"/>
          </p:cNvSpPr>
          <p:nvPr>
            <p:ph type="title"/>
          </p:nvPr>
        </p:nvSpPr>
        <p:spPr/>
        <p:txBody>
          <a:bodyPr>
            <a:normAutofit/>
          </a:bodyPr>
          <a:lstStyle/>
          <a:p>
            <a:r>
              <a:rPr lang="en-US" sz="1800" b="1" dirty="0">
                <a:effectLst/>
                <a:latin typeface="Calibri" panose="020F0502020204030204" pitchFamily="34" charset="0"/>
                <a:ea typeface="Calibri" panose="020F0502020204030204" pitchFamily="34" charset="0"/>
                <a:cs typeface="Times New Roman" panose="02020603050405020304" pitchFamily="18" charset="0"/>
              </a:rPr>
              <a:t>Unix Architecture</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solidFill>
                  <a:srgbClr val="000000"/>
                </a:solidFill>
                <a:effectLst/>
                <a:latin typeface="Arial" panose="020B0604020202020204" pitchFamily="34" charset="0"/>
                <a:ea typeface="Times New Roman" panose="02020603050405020304" pitchFamily="18" charset="0"/>
              </a:rPr>
              <a:t>The Unix architecture has 3 layers. These layers are as shown below:</a:t>
            </a:r>
            <a:endParaRPr lang="en-US" dirty="0"/>
          </a:p>
        </p:txBody>
      </p:sp>
      <p:sp>
        <p:nvSpPr>
          <p:cNvPr id="10" name="Content Placeholder 9">
            <a:extLst>
              <a:ext uri="{FF2B5EF4-FFF2-40B4-BE49-F238E27FC236}">
                <a16:creationId xmlns:a16="http://schemas.microsoft.com/office/drawing/2014/main" id="{1AA6F973-7048-B622-1A68-705A238EB966}"/>
              </a:ext>
            </a:extLst>
          </p:cNvPr>
          <p:cNvSpPr>
            <a:spLocks noGrp="1"/>
          </p:cNvSpPr>
          <p:nvPr>
            <p:ph idx="1"/>
          </p:nvPr>
        </p:nvSpPr>
        <p:spPr/>
        <p:txBody>
          <a:bodyPr/>
          <a:lstStyle/>
          <a:p>
            <a:endParaRPr lang="en-US" dirty="0"/>
          </a:p>
        </p:txBody>
      </p:sp>
      <p:pic>
        <p:nvPicPr>
          <p:cNvPr id="1029" name="Picture 5" descr="Unix Architecture">
            <a:extLst>
              <a:ext uri="{FF2B5EF4-FFF2-40B4-BE49-F238E27FC236}">
                <a16:creationId xmlns:a16="http://schemas.microsoft.com/office/drawing/2014/main" id="{549E365C-2B44-B7D0-7557-1F0ABE503D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0173" y="2096294"/>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3415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E7B86-784D-09EE-434C-C6CEF7C4F70C}"/>
              </a:ext>
            </a:extLst>
          </p:cNvPr>
          <p:cNvSpPr>
            <a:spLocks noGrp="1"/>
          </p:cNvSpPr>
          <p:nvPr>
            <p:ph type="title"/>
          </p:nvPr>
        </p:nvSpPr>
        <p:spPr>
          <a:xfrm>
            <a:off x="838200" y="365126"/>
            <a:ext cx="10515600" cy="391620"/>
          </a:xfrm>
        </p:spPr>
        <p:txBody>
          <a:bodyPr>
            <a:normAutofit/>
          </a:bodyPr>
          <a:lstStyle/>
          <a:p>
            <a:r>
              <a:rPr lang="en-US" sz="2000" dirty="0">
                <a:latin typeface="Arial Black" panose="020B0A04020102020204" pitchFamily="34" charset="0"/>
              </a:rPr>
              <a:t>Unix </a:t>
            </a:r>
            <a:r>
              <a:rPr lang="en-US" sz="2000" dirty="0" err="1">
                <a:latin typeface="Arial Black" panose="020B0A04020102020204" pitchFamily="34" charset="0"/>
              </a:rPr>
              <a:t>Archchitecture</a:t>
            </a:r>
            <a:endParaRPr lang="en-US" sz="20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ECB27EF2-6FD4-AEEC-7E4E-159E404E01DC}"/>
              </a:ext>
            </a:extLst>
          </p:cNvPr>
          <p:cNvSpPr>
            <a:spLocks noGrp="1"/>
          </p:cNvSpPr>
          <p:nvPr>
            <p:ph idx="1"/>
          </p:nvPr>
        </p:nvSpPr>
        <p:spPr>
          <a:xfrm>
            <a:off x="838200" y="756746"/>
            <a:ext cx="10515600" cy="5420217"/>
          </a:xfrm>
        </p:spPr>
        <p:txBody>
          <a:bodyPr>
            <a:normAutofit/>
          </a:bodyPr>
          <a:lstStyle/>
          <a:p>
            <a:pPr marL="0" indent="0" algn="just">
              <a:buNone/>
            </a:pPr>
            <a:endParaRPr lang="en-US" sz="2000" b="0" i="0" dirty="0">
              <a:solidFill>
                <a:srgbClr val="000000"/>
              </a:solidFill>
              <a:effectLst/>
              <a:latin typeface="Nunito" pitchFamily="2" charset="0"/>
            </a:endParaRPr>
          </a:p>
          <a:p>
            <a:pPr marL="0" indent="0" algn="just">
              <a:buNone/>
            </a:pPr>
            <a:r>
              <a:rPr lang="en-US" sz="2000" b="0" i="0" dirty="0">
                <a:solidFill>
                  <a:srgbClr val="000000"/>
                </a:solidFill>
                <a:effectLst/>
                <a:latin typeface="Nunito" pitchFamily="2" charset="0"/>
              </a:rPr>
              <a:t>The main concept that unites all the versions of Unix is the following four basics −</a:t>
            </a:r>
          </a:p>
          <a:p>
            <a:pPr algn="just">
              <a:buFont typeface="Arial" panose="020B0604020202020204" pitchFamily="34" charset="0"/>
              <a:buChar char="•"/>
            </a:pPr>
            <a:r>
              <a:rPr lang="en-US" sz="2000" b="1" i="0" dirty="0">
                <a:solidFill>
                  <a:srgbClr val="000000"/>
                </a:solidFill>
                <a:effectLst/>
                <a:latin typeface="Nunito" pitchFamily="2" charset="0"/>
              </a:rPr>
              <a:t>Kernel</a:t>
            </a:r>
            <a:r>
              <a:rPr lang="en-US" sz="2000" b="0" i="0" dirty="0">
                <a:solidFill>
                  <a:srgbClr val="000000"/>
                </a:solidFill>
                <a:effectLst/>
                <a:latin typeface="Nunito" pitchFamily="2" charset="0"/>
              </a:rPr>
              <a:t> − The kernel is the heart of the operating system. It interacts with the hardware and most of the tasks like memory management, task scheduling and file management.</a:t>
            </a:r>
          </a:p>
          <a:p>
            <a:pPr algn="just">
              <a:buFont typeface="Arial" panose="020B0604020202020204" pitchFamily="34" charset="0"/>
              <a:buChar char="•"/>
            </a:pPr>
            <a:r>
              <a:rPr lang="en-US" sz="2000" b="1" i="0" dirty="0">
                <a:solidFill>
                  <a:srgbClr val="000000"/>
                </a:solidFill>
                <a:effectLst/>
                <a:latin typeface="Nunito" pitchFamily="2" charset="0"/>
              </a:rPr>
              <a:t>Shell</a:t>
            </a:r>
            <a:r>
              <a:rPr lang="en-US" sz="2000" b="0" i="0" dirty="0">
                <a:solidFill>
                  <a:srgbClr val="000000"/>
                </a:solidFill>
                <a:effectLst/>
                <a:latin typeface="Nunito" pitchFamily="2" charset="0"/>
              </a:rPr>
              <a:t> − The shell is the utility that processes your requests. When you type in a command at your terminal, the shell interprets the command and calls the program that you want. The shell uses standard syntax for all commands. C Shell, </a:t>
            </a:r>
            <a:r>
              <a:rPr lang="en-US" sz="2000" b="0" i="0" dirty="0" err="1">
                <a:solidFill>
                  <a:srgbClr val="000000"/>
                </a:solidFill>
                <a:effectLst/>
                <a:latin typeface="Nunito" pitchFamily="2" charset="0"/>
              </a:rPr>
              <a:t>Bourne</a:t>
            </a:r>
            <a:r>
              <a:rPr lang="en-US" sz="2000" b="0" i="0" dirty="0">
                <a:solidFill>
                  <a:srgbClr val="000000"/>
                </a:solidFill>
                <a:effectLst/>
                <a:latin typeface="Nunito" pitchFamily="2" charset="0"/>
              </a:rPr>
              <a:t> Shell and Korn Shell are the most famous shells which are available with most of the Unix variants.</a:t>
            </a:r>
          </a:p>
          <a:p>
            <a:pPr algn="just">
              <a:buFont typeface="Arial" panose="020B0604020202020204" pitchFamily="34" charset="0"/>
              <a:buChar char="•"/>
            </a:pPr>
            <a:r>
              <a:rPr lang="en-US" sz="2000" b="1" i="0" dirty="0">
                <a:solidFill>
                  <a:srgbClr val="000000"/>
                </a:solidFill>
                <a:effectLst/>
                <a:latin typeface="Nunito" pitchFamily="2" charset="0"/>
              </a:rPr>
              <a:t>Commands and Utilities</a:t>
            </a:r>
            <a:r>
              <a:rPr lang="en-US" sz="2000" b="0" i="0" dirty="0">
                <a:solidFill>
                  <a:srgbClr val="000000"/>
                </a:solidFill>
                <a:effectLst/>
                <a:latin typeface="Nunito" pitchFamily="2" charset="0"/>
              </a:rPr>
              <a:t> − There are various commands and utilities which you can make use of in your day to day activities. </a:t>
            </a:r>
            <a:r>
              <a:rPr lang="en-US" sz="2000" b="1" i="0" dirty="0">
                <a:solidFill>
                  <a:srgbClr val="000000"/>
                </a:solidFill>
                <a:effectLst/>
                <a:latin typeface="Nunito" pitchFamily="2" charset="0"/>
              </a:rPr>
              <a:t>cp</a:t>
            </a:r>
            <a:r>
              <a:rPr lang="en-US" sz="2000" b="0" i="0" dirty="0">
                <a:solidFill>
                  <a:srgbClr val="000000"/>
                </a:solidFill>
                <a:effectLst/>
                <a:latin typeface="Nunito" pitchFamily="2" charset="0"/>
              </a:rPr>
              <a:t>, </a:t>
            </a:r>
            <a:r>
              <a:rPr lang="en-US" sz="2000" b="1" i="0" dirty="0">
                <a:solidFill>
                  <a:srgbClr val="000000"/>
                </a:solidFill>
                <a:effectLst/>
                <a:latin typeface="Nunito" pitchFamily="2" charset="0"/>
              </a:rPr>
              <a:t>mv</a:t>
            </a:r>
            <a:r>
              <a:rPr lang="en-US" sz="2000" b="0" i="0" dirty="0">
                <a:solidFill>
                  <a:srgbClr val="000000"/>
                </a:solidFill>
                <a:effectLst/>
                <a:latin typeface="Nunito" pitchFamily="2" charset="0"/>
              </a:rPr>
              <a:t>, </a:t>
            </a:r>
            <a:r>
              <a:rPr lang="en-US" sz="2000" b="1" i="0" dirty="0">
                <a:solidFill>
                  <a:srgbClr val="000000"/>
                </a:solidFill>
                <a:effectLst/>
                <a:latin typeface="Nunito" pitchFamily="2" charset="0"/>
              </a:rPr>
              <a:t>cat</a:t>
            </a:r>
            <a:r>
              <a:rPr lang="en-US" sz="2000" b="0" i="0" dirty="0">
                <a:solidFill>
                  <a:srgbClr val="000000"/>
                </a:solidFill>
                <a:effectLst/>
                <a:latin typeface="Nunito" pitchFamily="2" charset="0"/>
              </a:rPr>
              <a:t> and </a:t>
            </a:r>
            <a:r>
              <a:rPr lang="en-US" sz="2000" b="1" i="0" dirty="0">
                <a:solidFill>
                  <a:srgbClr val="000000"/>
                </a:solidFill>
                <a:effectLst/>
                <a:latin typeface="Nunito" pitchFamily="2" charset="0"/>
              </a:rPr>
              <a:t>grep</a:t>
            </a:r>
            <a:r>
              <a:rPr lang="en-US" sz="2000" b="0" i="0" dirty="0">
                <a:solidFill>
                  <a:srgbClr val="000000"/>
                </a:solidFill>
                <a:effectLst/>
                <a:latin typeface="Nunito" pitchFamily="2" charset="0"/>
              </a:rPr>
              <a:t>, etc. are few examples of commands and utilities. There are over 250 standard commands plus numerous others provided through 3</a:t>
            </a:r>
            <a:r>
              <a:rPr lang="en-US" sz="2000" b="0" i="0" baseline="30000" dirty="0">
                <a:solidFill>
                  <a:srgbClr val="000000"/>
                </a:solidFill>
                <a:effectLst/>
                <a:latin typeface="Nunito" pitchFamily="2" charset="0"/>
              </a:rPr>
              <a:t>rd</a:t>
            </a:r>
            <a:r>
              <a:rPr lang="en-US" sz="2000" b="0" i="0" dirty="0">
                <a:solidFill>
                  <a:srgbClr val="000000"/>
                </a:solidFill>
                <a:effectLst/>
                <a:latin typeface="Nunito" pitchFamily="2" charset="0"/>
              </a:rPr>
              <a:t> party software. All the commands come along with various options.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809860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40574-AF40-68A6-9488-409B695479EB}"/>
              </a:ext>
            </a:extLst>
          </p:cNvPr>
          <p:cNvSpPr>
            <a:spLocks noGrp="1"/>
          </p:cNvSpPr>
          <p:nvPr>
            <p:ph type="title"/>
          </p:nvPr>
        </p:nvSpPr>
        <p:spPr>
          <a:xfrm>
            <a:off x="838200" y="365125"/>
            <a:ext cx="10515600" cy="412641"/>
          </a:xfrm>
        </p:spPr>
        <p:txBody>
          <a:bodyPr>
            <a:normAutofit fontScale="90000"/>
          </a:bodyPr>
          <a:lstStyle/>
          <a:p>
            <a:br>
              <a:rPr lang="en-US" sz="1800" b="0" dirty="0">
                <a:solidFill>
                  <a:srgbClr val="1F1F1F"/>
                </a:solidFill>
                <a:effectLst/>
                <a:latin typeface="Segoe UI" panose="020B0502040204020203" pitchFamily="34" charset="0"/>
                <a:ea typeface="Times New Roman" panose="02020603050405020304" pitchFamily="18" charset="0"/>
                <a:cs typeface="Times New Roman" panose="02020603050405020304" pitchFamily="18" charset="0"/>
              </a:rPr>
            </a:br>
            <a:br>
              <a:rPr lang="en-US" sz="1800" b="0" dirty="0">
                <a:solidFill>
                  <a:srgbClr val="1F1F1F"/>
                </a:solidFill>
                <a:effectLst/>
                <a:latin typeface="Segoe UI" panose="020B0502040204020203" pitchFamily="34" charset="0"/>
                <a:ea typeface="Times New Roman" panose="02020603050405020304" pitchFamily="18" charset="0"/>
                <a:cs typeface="Times New Roman" panose="02020603050405020304" pitchFamily="18" charset="0"/>
              </a:rPr>
            </a:br>
            <a:r>
              <a:rPr lang="en-US" sz="2200" b="1" dirty="0">
                <a:solidFill>
                  <a:srgbClr val="1F1F1F"/>
                </a:solidFill>
                <a:effectLst/>
                <a:latin typeface="Segoe UI" panose="020B0502040204020203" pitchFamily="34" charset="0"/>
                <a:ea typeface="Times New Roman" panose="02020603050405020304" pitchFamily="18" charset="0"/>
                <a:cs typeface="Times New Roman" panose="02020603050405020304" pitchFamily="18" charset="0"/>
              </a:rPr>
              <a:t>Advantages of UNIX operating system</a:t>
            </a:r>
            <a:br>
              <a:rPr lang="en-US"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1918A6EC-534C-B0E0-A127-1B6313B48963}"/>
              </a:ext>
            </a:extLst>
          </p:cNvPr>
          <p:cNvSpPr>
            <a:spLocks noGrp="1"/>
          </p:cNvSpPr>
          <p:nvPr>
            <p:ph idx="1"/>
          </p:nvPr>
        </p:nvSpPr>
        <p:spPr>
          <a:xfrm>
            <a:off x="838200" y="493986"/>
            <a:ext cx="10515600" cy="6096000"/>
          </a:xfrm>
        </p:spPr>
        <p:txBody>
          <a:bodyPr>
            <a:normAutofit fontScale="92500" lnSpcReduction="10000"/>
          </a:bodyPr>
          <a:lstStyle/>
          <a:p>
            <a:pPr marL="0" marR="0">
              <a:lnSpc>
                <a:spcPct val="107000"/>
              </a:lnSpc>
              <a:spcBef>
                <a:spcPts val="0"/>
              </a:spcBef>
              <a:spcAft>
                <a:spcPts val="800"/>
              </a:spcAft>
            </a:pPr>
            <a:endParaRPr lang="en-US" sz="1800" b="1" u="sng" dirty="0">
              <a:solidFill>
                <a:srgbClr val="1F1F1F"/>
              </a:solidFill>
              <a:effectLst/>
              <a:latin typeface="Segoe UI" panose="020B0502040204020203"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u="sng" dirty="0">
                <a:solidFill>
                  <a:srgbClr val="1F1F1F"/>
                </a:solidFill>
                <a:effectLst/>
                <a:latin typeface="Segoe UI" panose="020B0502040204020203" pitchFamily="34" charset="0"/>
                <a:ea typeface="Calibri" panose="020F0502020204030204" pitchFamily="34" charset="0"/>
                <a:cs typeface="Times New Roman" panose="02020603050405020304" pitchFamily="18" charset="0"/>
              </a:rPr>
              <a:t>Portable: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As UNIX is made from using C language so it is a highly portable OS. You can use this OS on any PC or MAC computers. </a:t>
            </a:r>
          </a:p>
          <a:p>
            <a:pPr marL="0" marR="0" algn="l">
              <a:lnSpc>
                <a:spcPct val="107000"/>
              </a:lnSpc>
              <a:spcBef>
                <a:spcPts val="0"/>
              </a:spcBef>
              <a:spcAft>
                <a:spcPts val="800"/>
              </a:spcAft>
            </a:pPr>
            <a:r>
              <a:rPr lang="en-US" sz="1800" b="1" u="sng" dirty="0">
                <a:solidFill>
                  <a:srgbClr val="1F1F1F"/>
                </a:solidFill>
                <a:effectLst/>
                <a:latin typeface="Segoe UI" panose="020B0502040204020203" pitchFamily="34" charset="0"/>
                <a:ea typeface="Calibri" panose="020F0502020204030204" pitchFamily="34" charset="0"/>
                <a:cs typeface="Times New Roman" panose="02020603050405020304" pitchFamily="18" charset="0"/>
              </a:rPr>
              <a:t>Supports multiple users: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UNIX every user needs a username password to use the OS. Every file is protected from unauthorized use. Multiple users can log in to the system and use the OS as they need. </a:t>
            </a:r>
          </a:p>
          <a:p>
            <a:pPr marL="0" marR="0" algn="l">
              <a:lnSpc>
                <a:spcPct val="107000"/>
              </a:lnSpc>
              <a:spcBef>
                <a:spcPts val="0"/>
              </a:spcBef>
              <a:spcAft>
                <a:spcPts val="800"/>
              </a:spcAft>
            </a:pPr>
            <a:r>
              <a:rPr lang="en-US" sz="1800" b="1" u="sng" dirty="0">
                <a:solidFill>
                  <a:srgbClr val="1F1F1F"/>
                </a:solidFill>
                <a:effectLst/>
                <a:latin typeface="Segoe UI" panose="020B0502040204020203" pitchFamily="34" charset="0"/>
                <a:ea typeface="Calibri" panose="020F0502020204030204" pitchFamily="34" charset="0"/>
                <a:cs typeface="Times New Roman" panose="02020603050405020304" pitchFamily="18" charset="0"/>
              </a:rPr>
              <a:t>Multitasking: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You can open many programs in the UNIX OS and all the programs work in parallel using multiprocessor technology.</a:t>
            </a:r>
          </a:p>
          <a:p>
            <a:pPr marL="0" marR="0" algn="l">
              <a:lnSpc>
                <a:spcPct val="107000"/>
              </a:lnSpc>
              <a:spcBef>
                <a:spcPts val="0"/>
              </a:spcBef>
              <a:spcAft>
                <a:spcPts val="800"/>
              </a:spcAft>
            </a:pPr>
            <a:r>
              <a:rPr lang="en-US" sz="1800" b="1" u="sng" dirty="0">
                <a:solidFill>
                  <a:srgbClr val="1F1F1F"/>
                </a:solidFill>
                <a:effectLst/>
                <a:latin typeface="Segoe UI" panose="020B0502040204020203" pitchFamily="34" charset="0"/>
                <a:ea typeface="Calibri" panose="020F0502020204030204" pitchFamily="34" charset="0"/>
                <a:cs typeface="Times New Roman" panose="02020603050405020304" pitchFamily="18" charset="0"/>
              </a:rPr>
              <a:t>Many variants available: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There are many types of UNIX variants are available for UNIX OS. If you are not comfortable using Linux then you can use Ubuntu,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Redhat</a:t>
            </a:r>
            <a:r>
              <a:rPr lang="en-US" sz="1800" dirty="0">
                <a:effectLst/>
                <a:latin typeface="Calibri" panose="020F0502020204030204" pitchFamily="34" charset="0"/>
                <a:ea typeface="Calibri" panose="020F0502020204030204" pitchFamily="34" charset="0"/>
                <a:cs typeface="Times New Roman" panose="02020603050405020304" pitchFamily="18" charset="0"/>
              </a:rPr>
              <a:t> or macOS. </a:t>
            </a:r>
          </a:p>
          <a:p>
            <a:pPr marL="0" marR="0" algn="l">
              <a:lnSpc>
                <a:spcPct val="107000"/>
              </a:lnSpc>
              <a:spcBef>
                <a:spcPts val="0"/>
              </a:spcBef>
              <a:spcAft>
                <a:spcPts val="800"/>
              </a:spcAft>
            </a:pPr>
            <a:r>
              <a:rPr lang="en-US" sz="1800" b="1" u="sng" dirty="0">
                <a:solidFill>
                  <a:srgbClr val="1F1F1F"/>
                </a:solidFill>
                <a:effectLst/>
                <a:latin typeface="Segoe UI" panose="020B0502040204020203" pitchFamily="34" charset="0"/>
                <a:ea typeface="Calibri" panose="020F0502020204030204" pitchFamily="34" charset="0"/>
                <a:cs typeface="Times New Roman" panose="02020603050405020304" pitchFamily="18" charset="0"/>
              </a:rPr>
              <a:t>Safe and secure: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UNIX provides a safe and secure platform in which multiple users can interact with the servers online without any security issues. The interaction with the UNIX servers is fast and without any bugs. UNIX uses UID and GID for controlling permissions for users and files are accessed by users through these permissions</a:t>
            </a:r>
          </a:p>
          <a:p>
            <a:pPr marL="0" marR="0">
              <a:lnSpc>
                <a:spcPct val="107000"/>
              </a:lnSpc>
              <a:spcBef>
                <a:spcPts val="0"/>
              </a:spcBef>
              <a:spcAft>
                <a:spcPts val="800"/>
              </a:spcAft>
            </a:pPr>
            <a:r>
              <a:rPr lang="en-US" sz="1800" b="1" u="sng" dirty="0">
                <a:solidFill>
                  <a:srgbClr val="1F1F1F"/>
                </a:solidFill>
                <a:effectLst/>
                <a:latin typeface="Segoe UI" panose="020B0502040204020203" pitchFamily="34" charset="0"/>
                <a:ea typeface="Calibri" panose="020F0502020204030204" pitchFamily="34" charset="0"/>
                <a:cs typeface="Times New Roman" panose="02020603050405020304" pitchFamily="18" charset="0"/>
              </a:rPr>
              <a:t>Used in a large organization: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UNIX is used in universities, research laboratories, colleges and large government organizations. </a:t>
            </a:r>
          </a:p>
          <a:p>
            <a:endParaRPr lang="en-US" dirty="0"/>
          </a:p>
        </p:txBody>
      </p:sp>
    </p:spTree>
    <p:extLst>
      <p:ext uri="{BB962C8B-B14F-4D97-AF65-F5344CB8AC3E}">
        <p14:creationId xmlns:p14="http://schemas.microsoft.com/office/powerpoint/2010/main" val="2988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C5EF8-5E08-9210-C5D1-724528F5DDB0}"/>
              </a:ext>
            </a:extLst>
          </p:cNvPr>
          <p:cNvSpPr>
            <a:spLocks noGrp="1"/>
          </p:cNvSpPr>
          <p:nvPr>
            <p:ph type="title"/>
          </p:nvPr>
        </p:nvSpPr>
        <p:spPr/>
        <p:txBody>
          <a:bodyPr/>
          <a:lstStyle/>
          <a:p>
            <a:r>
              <a:rPr lang="en-US" dirty="0"/>
              <a:t>Unix commands</a:t>
            </a:r>
          </a:p>
        </p:txBody>
      </p:sp>
      <p:sp>
        <p:nvSpPr>
          <p:cNvPr id="3" name="Content Placeholder 2">
            <a:extLst>
              <a:ext uri="{FF2B5EF4-FFF2-40B4-BE49-F238E27FC236}">
                <a16:creationId xmlns:a16="http://schemas.microsoft.com/office/drawing/2014/main" id="{C42B15DD-1605-B625-E8F7-662B20E3EE0E}"/>
              </a:ext>
            </a:extLst>
          </p:cNvPr>
          <p:cNvSpPr>
            <a:spLocks noGrp="1"/>
          </p:cNvSpPr>
          <p:nvPr>
            <p:ph idx="1"/>
          </p:nvPr>
        </p:nvSpPr>
        <p:spPr/>
        <p:txBody>
          <a:bodyPr>
            <a:normAutofit fontScale="92500" lnSpcReduction="20000"/>
          </a:bodyPr>
          <a:lstStyle/>
          <a:p>
            <a:r>
              <a:rPr lang="en-US" dirty="0"/>
              <a:t>who -  Displays how many users have connected to the </a:t>
            </a:r>
            <a:r>
              <a:rPr lang="en-US" dirty="0" err="1"/>
              <a:t>linux</a:t>
            </a:r>
            <a:r>
              <a:rPr lang="en-US" dirty="0"/>
              <a:t> system</a:t>
            </a:r>
          </a:p>
          <a:p>
            <a:r>
              <a:rPr lang="en-US" dirty="0" err="1"/>
              <a:t>whoami</a:t>
            </a:r>
            <a:r>
              <a:rPr lang="en-US" dirty="0"/>
              <a:t> - 	</a:t>
            </a:r>
            <a:r>
              <a:rPr lang="en-US" dirty="0" err="1"/>
              <a:t>whoami</a:t>
            </a:r>
            <a:r>
              <a:rPr lang="en-US" dirty="0"/>
              <a:t> - Displays the username of the current user.</a:t>
            </a:r>
          </a:p>
          <a:p>
            <a:r>
              <a:rPr lang="en-US" dirty="0"/>
              <a:t> hostname    : Print the host name of the system</a:t>
            </a:r>
          </a:p>
          <a:p>
            <a:r>
              <a:rPr lang="en-US" dirty="0"/>
              <a:t> hostname -</a:t>
            </a:r>
            <a:r>
              <a:rPr lang="en-US" dirty="0" err="1"/>
              <a:t>i</a:t>
            </a:r>
            <a:r>
              <a:rPr lang="en-US" dirty="0"/>
              <a:t> : print IP address of the computer</a:t>
            </a:r>
          </a:p>
          <a:p>
            <a:r>
              <a:rPr lang="en-US" dirty="0" err="1"/>
              <a:t>chmod</a:t>
            </a:r>
            <a:r>
              <a:rPr lang="en-US" dirty="0"/>
              <a:t>: change the mode of the file</a:t>
            </a:r>
          </a:p>
          <a:p>
            <a:r>
              <a:rPr lang="en-US" dirty="0"/>
              <a:t>date : displays the date</a:t>
            </a:r>
          </a:p>
          <a:p>
            <a:r>
              <a:rPr lang="en-US" dirty="0" err="1"/>
              <a:t>ps</a:t>
            </a:r>
            <a:r>
              <a:rPr lang="en-US" dirty="0"/>
              <a:t> : displays the processes running on your system</a:t>
            </a:r>
          </a:p>
          <a:p>
            <a:r>
              <a:rPr lang="en-US" dirty="0" err="1"/>
              <a:t>sh</a:t>
            </a:r>
            <a:r>
              <a:rPr lang="en-US" dirty="0"/>
              <a:t>: to run a shell script</a:t>
            </a:r>
          </a:p>
          <a:p>
            <a:r>
              <a:rPr lang="en-US" dirty="0"/>
              <a:t>kill &lt;</a:t>
            </a:r>
            <a:r>
              <a:rPr lang="en-US" dirty="0" err="1"/>
              <a:t>pid</a:t>
            </a:r>
            <a:r>
              <a:rPr lang="en-US" dirty="0"/>
              <a:t>&gt; : to kill a process</a:t>
            </a:r>
          </a:p>
          <a:p>
            <a:r>
              <a:rPr lang="en-US" dirty="0"/>
              <a:t>History : displays the history of all the commands executed</a:t>
            </a:r>
          </a:p>
          <a:p>
            <a:endParaRPr lang="en-US" dirty="0"/>
          </a:p>
        </p:txBody>
      </p:sp>
    </p:spTree>
    <p:extLst>
      <p:ext uri="{BB962C8B-B14F-4D97-AF65-F5344CB8AC3E}">
        <p14:creationId xmlns:p14="http://schemas.microsoft.com/office/powerpoint/2010/main" val="2253539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C5EF8-5E08-9210-C5D1-724528F5DDB0}"/>
              </a:ext>
            </a:extLst>
          </p:cNvPr>
          <p:cNvSpPr>
            <a:spLocks noGrp="1"/>
          </p:cNvSpPr>
          <p:nvPr>
            <p:ph type="title"/>
          </p:nvPr>
        </p:nvSpPr>
        <p:spPr/>
        <p:txBody>
          <a:bodyPr/>
          <a:lstStyle/>
          <a:p>
            <a:r>
              <a:rPr lang="en-US" dirty="0"/>
              <a:t>Unix commands</a:t>
            </a:r>
          </a:p>
        </p:txBody>
      </p:sp>
      <p:sp>
        <p:nvSpPr>
          <p:cNvPr id="3" name="Content Placeholder 2">
            <a:extLst>
              <a:ext uri="{FF2B5EF4-FFF2-40B4-BE49-F238E27FC236}">
                <a16:creationId xmlns:a16="http://schemas.microsoft.com/office/drawing/2014/main" id="{C42B15DD-1605-B625-E8F7-662B20E3EE0E}"/>
              </a:ext>
            </a:extLst>
          </p:cNvPr>
          <p:cNvSpPr>
            <a:spLocks noGrp="1"/>
          </p:cNvSpPr>
          <p:nvPr>
            <p:ph idx="1"/>
          </p:nvPr>
        </p:nvSpPr>
        <p:spPr/>
        <p:txBody>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000" dirty="0">
                <a:effectLst/>
                <a:ea typeface="Calibri" panose="020F0502020204030204" pitchFamily="34" charset="0"/>
                <a:cs typeface="Times New Roman" panose="02020603050405020304" pitchFamily="18" charset="0"/>
              </a:rPr>
              <a:t>cd – change directory</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000" dirty="0">
                <a:ea typeface="Calibri" panose="020F0502020204030204" pitchFamily="34" charset="0"/>
                <a:cs typeface="Times New Roman" panose="02020603050405020304" pitchFamily="18" charset="0"/>
              </a:rPr>
              <a:t>cd .. : move to </a:t>
            </a:r>
            <a:r>
              <a:rPr lang="en-US" sz="2000" dirty="0" err="1">
                <a:ea typeface="Calibri" panose="020F0502020204030204" pitchFamily="34" charset="0"/>
                <a:cs typeface="Times New Roman" panose="02020603050405020304" pitchFamily="18" charset="0"/>
              </a:rPr>
              <a:t>prev</a:t>
            </a:r>
            <a:r>
              <a:rPr lang="en-US" sz="2000" dirty="0">
                <a:ea typeface="Calibri" panose="020F0502020204030204" pitchFamily="34" charset="0"/>
                <a:cs typeface="Times New Roman" panose="02020603050405020304" pitchFamily="18" charset="0"/>
              </a:rPr>
              <a:t> folder</a:t>
            </a:r>
          </a:p>
          <a:p>
            <a:pPr marL="342900" indent="-342900">
              <a:lnSpc>
                <a:spcPct val="107000"/>
              </a:lnSpc>
              <a:spcBef>
                <a:spcPts val="0"/>
              </a:spcBef>
              <a:spcAft>
                <a:spcPts val="800"/>
              </a:spcAft>
              <a:buSzPts val="1000"/>
              <a:buFont typeface="Symbol" panose="05050102010706020507" pitchFamily="18" charset="2"/>
              <a:buChar char=""/>
              <a:tabLst>
                <a:tab pos="457200" algn="l"/>
              </a:tabLst>
            </a:pPr>
            <a:r>
              <a:rPr lang="en-US" sz="2000" dirty="0">
                <a:ea typeface="Calibri" panose="020F0502020204030204" pitchFamily="34" charset="0"/>
                <a:cs typeface="Times New Roman" panose="02020603050405020304" pitchFamily="18" charset="0"/>
              </a:rPr>
              <a:t>c</a:t>
            </a:r>
            <a:r>
              <a:rPr lang="en-US" sz="2000" dirty="0">
                <a:effectLst/>
                <a:ea typeface="Calibri" panose="020F0502020204030204" pitchFamily="34" charset="0"/>
                <a:cs typeface="Times New Roman" panose="02020603050405020304" pitchFamily="18" charset="0"/>
              </a:rPr>
              <a:t>d ~ : </a:t>
            </a:r>
            <a:r>
              <a:rPr lang="en-US" sz="2000" dirty="0">
                <a:solidFill>
                  <a:srgbClr val="000000"/>
                </a:solidFill>
                <a:effectLst/>
                <a:ea typeface="Calibri" panose="020F0502020204030204" pitchFamily="34" charset="0"/>
                <a:cs typeface="Times New Roman" panose="02020603050405020304" pitchFamily="18" charset="0"/>
              </a:rPr>
              <a:t>Move to users home directory from anywhere.</a:t>
            </a:r>
            <a:endParaRPr lang="en-US" sz="20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20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000" dirty="0" err="1">
                <a:effectLst/>
                <a:ea typeface="Calibri" panose="020F0502020204030204" pitchFamily="34" charset="0"/>
                <a:cs typeface="Times New Roman" panose="02020603050405020304" pitchFamily="18" charset="0"/>
              </a:rPr>
              <a:t>pwd</a:t>
            </a:r>
            <a:r>
              <a:rPr lang="en-US" sz="2000" dirty="0">
                <a:effectLst/>
                <a:ea typeface="Calibri" panose="020F0502020204030204" pitchFamily="34" charset="0"/>
                <a:cs typeface="Times New Roman" panose="02020603050405020304" pitchFamily="18" charset="0"/>
              </a:rPr>
              <a:t> – present working directory /confirm current directory</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000" dirty="0" err="1">
                <a:effectLst/>
                <a:ea typeface="Calibri" panose="020F0502020204030204" pitchFamily="34" charset="0"/>
                <a:cs typeface="Times New Roman" panose="02020603050405020304" pitchFamily="18" charset="0"/>
              </a:rPr>
              <a:t>mkdir</a:t>
            </a:r>
            <a:r>
              <a:rPr lang="en-US" sz="2000" dirty="0">
                <a:effectLst/>
                <a:ea typeface="Calibri" panose="020F0502020204030204" pitchFamily="34" charset="0"/>
                <a:cs typeface="Times New Roman" panose="02020603050405020304" pitchFamily="18" charset="0"/>
              </a:rPr>
              <a:t> – make new directory</a:t>
            </a: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r>
              <a:rPr lang="en-US" sz="2000" dirty="0" err="1">
                <a:ea typeface="Calibri" panose="020F0502020204030204" pitchFamily="34" charset="0"/>
                <a:cs typeface="Times New Roman" panose="02020603050405020304" pitchFamily="18" charset="0"/>
              </a:rPr>
              <a:t>mkdir</a:t>
            </a:r>
            <a:r>
              <a:rPr lang="en-US" sz="2000" dirty="0">
                <a:ea typeface="Calibri" panose="020F0502020204030204" pitchFamily="34" charset="0"/>
                <a:cs typeface="Times New Roman" panose="02020603050405020304" pitchFamily="18" charset="0"/>
              </a:rPr>
              <a:t> –p </a:t>
            </a:r>
            <a:r>
              <a:rPr lang="en-US" sz="2000" dirty="0" err="1">
                <a:ea typeface="Calibri" panose="020F0502020204030204" pitchFamily="34" charset="0"/>
                <a:cs typeface="Times New Roman" panose="02020603050405020304" pitchFamily="18" charset="0"/>
              </a:rPr>
              <a:t>maindir</a:t>
            </a:r>
            <a:r>
              <a:rPr lang="en-US" sz="2000" dirty="0">
                <a:ea typeface="Calibri" panose="020F0502020204030204" pitchFamily="34" charset="0"/>
                <a:cs typeface="Times New Roman" panose="02020603050405020304" pitchFamily="18" charset="0"/>
              </a:rPr>
              <a:t>/subdir/</a:t>
            </a:r>
            <a:r>
              <a:rPr lang="en-US" sz="2000" dirty="0" err="1">
                <a:ea typeface="Calibri" panose="020F0502020204030204" pitchFamily="34" charset="0"/>
                <a:cs typeface="Times New Roman" panose="02020603050405020304" pitchFamily="18" charset="0"/>
              </a:rPr>
              <a:t>subdirr</a:t>
            </a:r>
            <a:endParaRPr lang="en-US" sz="20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000" dirty="0" err="1">
                <a:effectLst/>
                <a:ea typeface="Calibri" panose="020F0502020204030204" pitchFamily="34" charset="0"/>
                <a:cs typeface="Times New Roman" panose="02020603050405020304" pitchFamily="18" charset="0"/>
              </a:rPr>
              <a:t>rmdir</a:t>
            </a:r>
            <a:r>
              <a:rPr lang="en-US" sz="2000" dirty="0">
                <a:effectLst/>
                <a:ea typeface="Calibri" panose="020F0502020204030204" pitchFamily="34" charset="0"/>
                <a:cs typeface="Times New Roman" panose="02020603050405020304" pitchFamily="18" charset="0"/>
              </a:rPr>
              <a:t> – remove directories in Unix</a:t>
            </a:r>
          </a:p>
          <a:p>
            <a:endParaRPr lang="en-US" dirty="0"/>
          </a:p>
        </p:txBody>
      </p:sp>
    </p:spTree>
    <p:extLst>
      <p:ext uri="{BB962C8B-B14F-4D97-AF65-F5344CB8AC3E}">
        <p14:creationId xmlns:p14="http://schemas.microsoft.com/office/powerpoint/2010/main" val="3531806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ABA4C-6742-2FA5-D717-A1363E50CFF1}"/>
              </a:ext>
            </a:extLst>
          </p:cNvPr>
          <p:cNvSpPr>
            <a:spLocks noGrp="1"/>
          </p:cNvSpPr>
          <p:nvPr>
            <p:ph type="title"/>
          </p:nvPr>
        </p:nvSpPr>
        <p:spPr/>
        <p:txBody>
          <a:bodyPr/>
          <a:lstStyle/>
          <a:p>
            <a:r>
              <a:rPr lang="en-US" b="0" i="0" dirty="0">
                <a:effectLst/>
                <a:latin typeface="Heebo" pitchFamily="2" charset="-79"/>
                <a:cs typeface="Heebo" pitchFamily="2" charset="-79"/>
              </a:rPr>
              <a:t>Listing Directories and Files</a:t>
            </a:r>
            <a:endParaRPr lang="en-US" dirty="0"/>
          </a:p>
        </p:txBody>
      </p:sp>
      <p:sp>
        <p:nvSpPr>
          <p:cNvPr id="3" name="Content Placeholder 2">
            <a:extLst>
              <a:ext uri="{FF2B5EF4-FFF2-40B4-BE49-F238E27FC236}">
                <a16:creationId xmlns:a16="http://schemas.microsoft.com/office/drawing/2014/main" id="{D7023A01-EAEC-ADFA-1FDD-FF9374C01DAF}"/>
              </a:ext>
            </a:extLst>
          </p:cNvPr>
          <p:cNvSpPr>
            <a:spLocks noGrp="1"/>
          </p:cNvSpPr>
          <p:nvPr>
            <p:ph idx="1"/>
          </p:nvPr>
        </p:nvSpPr>
        <p:spPr/>
        <p:txBody>
          <a:bodyPr>
            <a:normAutofit/>
          </a:bodyPr>
          <a:lstStyle/>
          <a:p>
            <a:pPr marL="0" indent="0">
              <a:buNone/>
            </a:pPr>
            <a:r>
              <a:rPr lang="en-US" dirty="0"/>
              <a:t>ls               : used to list all the files and directory</a:t>
            </a:r>
          </a:p>
          <a:p>
            <a:pPr marL="0" indent="0">
              <a:buNone/>
            </a:pPr>
            <a:r>
              <a:rPr lang="en-US" dirty="0"/>
              <a:t>ls –a           : list all files and directories including hidden files</a:t>
            </a:r>
          </a:p>
          <a:p>
            <a:pPr marL="0" indent="0">
              <a:buNone/>
            </a:pPr>
            <a:r>
              <a:rPr lang="en-US" dirty="0"/>
              <a:t>ls ? :           (? Single character)</a:t>
            </a:r>
          </a:p>
          <a:p>
            <a:pPr marL="0" indent="0">
              <a:buNone/>
            </a:pPr>
            <a:r>
              <a:rPr lang="en-US" dirty="0"/>
              <a:t>ls *.java : (* Multiple characters) list all files with .java extension</a:t>
            </a:r>
          </a:p>
          <a:p>
            <a:pPr marL="0" indent="0">
              <a:buNone/>
            </a:pPr>
            <a:r>
              <a:rPr lang="en-US" dirty="0"/>
              <a:t>ls [a-d]   : [ ] Range of values</a:t>
            </a:r>
          </a:p>
          <a:p>
            <a:pPr marL="0" indent="0">
              <a:buNone/>
            </a:pPr>
            <a:endParaRPr lang="en-US" dirty="0"/>
          </a:p>
          <a:p>
            <a:endParaRPr lang="en-US" dirty="0"/>
          </a:p>
        </p:txBody>
      </p:sp>
    </p:spTree>
    <p:extLst>
      <p:ext uri="{BB962C8B-B14F-4D97-AF65-F5344CB8AC3E}">
        <p14:creationId xmlns:p14="http://schemas.microsoft.com/office/powerpoint/2010/main" val="1391719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C5EF8-5E08-9210-C5D1-724528F5DDB0}"/>
              </a:ext>
            </a:extLst>
          </p:cNvPr>
          <p:cNvSpPr>
            <a:spLocks noGrp="1"/>
          </p:cNvSpPr>
          <p:nvPr>
            <p:ph type="title"/>
          </p:nvPr>
        </p:nvSpPr>
        <p:spPr/>
        <p:txBody>
          <a:bodyPr/>
          <a:lstStyle/>
          <a:p>
            <a:r>
              <a:rPr lang="en-US" dirty="0"/>
              <a:t>Unix commands		</a:t>
            </a:r>
          </a:p>
        </p:txBody>
      </p:sp>
      <p:sp>
        <p:nvSpPr>
          <p:cNvPr id="3" name="Content Placeholder 2">
            <a:extLst>
              <a:ext uri="{FF2B5EF4-FFF2-40B4-BE49-F238E27FC236}">
                <a16:creationId xmlns:a16="http://schemas.microsoft.com/office/drawing/2014/main" id="{C42B15DD-1605-B625-E8F7-662B20E3EE0E}"/>
              </a:ext>
            </a:extLst>
          </p:cNvPr>
          <p:cNvSpPr>
            <a:spLocks noGrp="1"/>
          </p:cNvSpPr>
          <p:nvPr>
            <p:ph idx="1"/>
          </p:nvPr>
        </p:nvSpPr>
        <p:spPr>
          <a:xfrm>
            <a:off x="838200" y="1825625"/>
            <a:ext cx="10515600" cy="4351338"/>
          </a:xfrm>
        </p:spPr>
        <p:txBody>
          <a:bodyPr/>
          <a:lstStyle/>
          <a:p>
            <a:r>
              <a:rPr lang="en-US" dirty="0"/>
              <a:t>cat cities.txt : displays the contents of the file</a:t>
            </a:r>
          </a:p>
          <a:p>
            <a:pPr marL="0" marR="0">
              <a:lnSpc>
                <a:spcPct val="107000"/>
              </a:lnSpc>
              <a:spcBef>
                <a:spcPts val="0"/>
              </a:spcBef>
              <a:spcAft>
                <a:spcPts val="800"/>
              </a:spcAft>
            </a:pPr>
            <a:r>
              <a:rPr lang="en-US" dirty="0"/>
              <a:t>more cities.txt : </a:t>
            </a:r>
            <a:r>
              <a:rPr lang="en-US" sz="1800" dirty="0">
                <a:effectLst/>
                <a:latin typeface="Lucida Console" panose="020B0609040504020204" pitchFamily="49" charset="0"/>
                <a:ea typeface="Calibri" panose="020F0502020204030204" pitchFamily="34" charset="0"/>
                <a:cs typeface="Times New Roman" panose="02020603050405020304" pitchFamily="18" charset="0"/>
              </a:rPr>
              <a:t>Display content page by page in both directions</a:t>
            </a:r>
            <a:endParaRPr lang="en-US" dirty="0"/>
          </a:p>
          <a:p>
            <a:r>
              <a:rPr lang="en-US" dirty="0"/>
              <a:t>head –n 10 cities.txt : </a:t>
            </a:r>
            <a:r>
              <a:rPr lang="en-US" sz="1800" dirty="0">
                <a:effectLst/>
                <a:latin typeface="Lucida Console" panose="020B0609040504020204" pitchFamily="49" charset="0"/>
                <a:ea typeface="Calibri" panose="020F0502020204030204" pitchFamily="34" charset="0"/>
                <a:cs typeface="Times New Roman" panose="02020603050405020304" pitchFamily="18" charset="0"/>
              </a:rPr>
              <a:t>to display n lines from top of the file</a:t>
            </a:r>
            <a:endParaRPr lang="en-US" dirty="0"/>
          </a:p>
          <a:p>
            <a:pPr marL="0" marR="0">
              <a:lnSpc>
                <a:spcPct val="107000"/>
              </a:lnSpc>
              <a:spcBef>
                <a:spcPts val="0"/>
              </a:spcBef>
              <a:spcAft>
                <a:spcPts val="800"/>
              </a:spcAft>
            </a:pPr>
            <a:r>
              <a:rPr lang="en-US" dirty="0"/>
              <a:t>tail –n 10 cities.txt : </a:t>
            </a:r>
            <a:r>
              <a:rPr lang="en-US" sz="1800" dirty="0">
                <a:effectLst/>
                <a:latin typeface="Lucida Console" panose="020B0609040504020204" pitchFamily="49" charset="0"/>
                <a:ea typeface="Calibri" panose="020F0502020204030204" pitchFamily="34" charset="0"/>
                <a:cs typeface="Times New Roman" panose="02020603050405020304" pitchFamily="18" charset="0"/>
              </a:rPr>
              <a:t> to display n lines from bottom of the file.</a:t>
            </a:r>
          </a:p>
          <a:p>
            <a:pPr>
              <a:lnSpc>
                <a:spcPct val="107000"/>
              </a:lnSpc>
              <a:spcBef>
                <a:spcPts val="0"/>
              </a:spcBef>
              <a:spcAft>
                <a:spcPts val="800"/>
              </a:spcAft>
            </a:pPr>
            <a:r>
              <a:rPr lang="en-US" dirty="0">
                <a:ea typeface="Calibri" panose="020F0502020204030204" pitchFamily="34" charset="0"/>
                <a:cs typeface="Times New Roman" panose="02020603050405020304" pitchFamily="18" charset="0"/>
              </a:rPr>
              <a:t>t</a:t>
            </a:r>
            <a:r>
              <a:rPr lang="en-US" dirty="0">
                <a:effectLst/>
                <a:ea typeface="Calibri" panose="020F0502020204030204" pitchFamily="34" charset="0"/>
                <a:cs typeface="Times New Roman" panose="02020603050405020304" pitchFamily="18" charset="0"/>
              </a:rPr>
              <a:t>ouch a.txt b.txt</a:t>
            </a:r>
          </a:p>
          <a:p>
            <a:pPr marL="0" marR="0">
              <a:lnSpc>
                <a:spcPct val="107000"/>
              </a:lnSpc>
              <a:spcBef>
                <a:spcPts val="0"/>
              </a:spcBef>
              <a:spcAft>
                <a:spcPts val="800"/>
              </a:spcAft>
            </a:pPr>
            <a:endParaRPr lang="en-US" sz="1800" dirty="0">
              <a:effectLst/>
              <a:latin typeface="Lucida Console" panose="020B0609040504020204" pitchFamily="49"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5345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C5EF8-5E08-9210-C5D1-724528F5DDB0}"/>
              </a:ext>
            </a:extLst>
          </p:cNvPr>
          <p:cNvSpPr>
            <a:spLocks noGrp="1"/>
          </p:cNvSpPr>
          <p:nvPr>
            <p:ph type="title"/>
          </p:nvPr>
        </p:nvSpPr>
        <p:spPr>
          <a:xfrm>
            <a:off x="838200" y="365125"/>
            <a:ext cx="10515600" cy="559785"/>
          </a:xfrm>
        </p:spPr>
        <p:txBody>
          <a:bodyPr>
            <a:normAutofit fontScale="90000"/>
          </a:bodyPr>
          <a:lstStyle/>
          <a:p>
            <a:r>
              <a:rPr lang="en-US" dirty="0"/>
              <a:t>Unix commands</a:t>
            </a:r>
          </a:p>
        </p:txBody>
      </p:sp>
      <p:sp>
        <p:nvSpPr>
          <p:cNvPr id="3" name="Content Placeholder 2">
            <a:extLst>
              <a:ext uri="{FF2B5EF4-FFF2-40B4-BE49-F238E27FC236}">
                <a16:creationId xmlns:a16="http://schemas.microsoft.com/office/drawing/2014/main" id="{C42B15DD-1605-B625-E8F7-662B20E3EE0E}"/>
              </a:ext>
            </a:extLst>
          </p:cNvPr>
          <p:cNvSpPr>
            <a:spLocks noGrp="1"/>
          </p:cNvSpPr>
          <p:nvPr>
            <p:ph idx="1"/>
          </p:nvPr>
        </p:nvSpPr>
        <p:spPr>
          <a:xfrm>
            <a:off x="838200" y="924910"/>
            <a:ext cx="10515600" cy="5252053"/>
          </a:xfrm>
        </p:spPr>
        <p:txBody>
          <a:bodyPr>
            <a:noAutofit/>
          </a:bodyPr>
          <a:lstStyle/>
          <a:p>
            <a:pPr marL="0" marR="0">
              <a:spcBef>
                <a:spcPts val="0"/>
              </a:spcBef>
              <a:spcAft>
                <a:spcPts val="0"/>
              </a:spcAft>
            </a:pPr>
            <a:endParaRPr lang="en-US" sz="1800" dirty="0">
              <a:solidFill>
                <a:srgbClr val="000000"/>
              </a:solidFill>
              <a:effectLst/>
              <a:ea typeface="Calibri" panose="020F0502020204030204" pitchFamily="34" charset="0"/>
              <a:cs typeface="Times New Roman" panose="02020603050405020304" pitchFamily="18" charset="0"/>
            </a:endParaRPr>
          </a:p>
          <a:p>
            <a:pPr marL="0" marR="0">
              <a:spcBef>
                <a:spcPts val="0"/>
              </a:spcBef>
              <a:spcAft>
                <a:spcPts val="0"/>
              </a:spcAft>
            </a:pPr>
            <a:r>
              <a:rPr lang="en-US" sz="1800" dirty="0">
                <a:solidFill>
                  <a:srgbClr val="000000"/>
                </a:solidFill>
                <a:effectLst/>
                <a:ea typeface="Calibri" panose="020F0502020204030204" pitchFamily="34" charset="0"/>
                <a:cs typeface="Times New Roman" panose="02020603050405020304" pitchFamily="18" charset="0"/>
              </a:rPr>
              <a:t>cp  : Copy contents from a file to another file(source to destination)</a:t>
            </a:r>
            <a:endParaRPr lang="en-US" sz="1800" dirty="0"/>
          </a:p>
          <a:p>
            <a:pPr marL="0" indent="0">
              <a:buNone/>
            </a:pPr>
            <a:r>
              <a:rPr lang="en-US" sz="1800" dirty="0"/>
              <a:t>	cp : copies files</a:t>
            </a:r>
          </a:p>
          <a:p>
            <a:pPr marL="0" indent="0">
              <a:buNone/>
            </a:pPr>
            <a:r>
              <a:rPr lang="en-US" sz="1800" dirty="0"/>
              <a:t>	cp cities.txt cities1.txt</a:t>
            </a:r>
          </a:p>
          <a:p>
            <a:pPr marL="0" marR="0">
              <a:spcBef>
                <a:spcPts val="0"/>
              </a:spcBef>
              <a:spcAft>
                <a:spcPts val="0"/>
              </a:spcAft>
            </a:pPr>
            <a:endParaRPr lang="en-US" sz="1800" dirty="0">
              <a:solidFill>
                <a:srgbClr val="000000"/>
              </a:solidFill>
              <a:effectLst/>
              <a:latin typeface="Lucida Console" panose="020B060904050402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solidFill>
                  <a:srgbClr val="000000"/>
                </a:solidFill>
                <a:ea typeface="Calibri" panose="020F0502020204030204" pitchFamily="34" charset="0"/>
                <a:cs typeface="Times New Roman" panose="02020603050405020304" pitchFamily="18" charset="0"/>
              </a:rPr>
              <a:t>m</a:t>
            </a:r>
            <a:r>
              <a:rPr lang="en-US" sz="1800" dirty="0">
                <a:solidFill>
                  <a:srgbClr val="000000"/>
                </a:solidFill>
                <a:effectLst/>
                <a:ea typeface="Calibri" panose="020F0502020204030204" pitchFamily="34" charset="0"/>
                <a:cs typeface="Times New Roman" panose="02020603050405020304" pitchFamily="18" charset="0"/>
              </a:rPr>
              <a:t>v :     </a:t>
            </a:r>
            <a:r>
              <a:rPr lang="en-US" sz="1800" dirty="0"/>
              <a:t>Renaming a file(changing name of the file)</a:t>
            </a:r>
          </a:p>
          <a:p>
            <a:pPr marL="0" lvl="1" indent="0">
              <a:spcBef>
                <a:spcPts val="1000"/>
              </a:spcBef>
              <a:buNone/>
            </a:pPr>
            <a:r>
              <a:rPr lang="en-US" sz="1800" dirty="0"/>
              <a:t>	Renaming a directory</a:t>
            </a:r>
          </a:p>
          <a:p>
            <a:pPr marL="0" lvl="1" indent="0">
              <a:spcBef>
                <a:spcPts val="1000"/>
              </a:spcBef>
              <a:buNone/>
            </a:pPr>
            <a:r>
              <a:rPr lang="en-US" sz="1800" dirty="0"/>
              <a:t>	Moves files from one directory to another directory</a:t>
            </a:r>
          </a:p>
          <a:p>
            <a:pPr marL="0" indent="0">
              <a:buNone/>
            </a:pPr>
            <a:endParaRPr lang="en-US" sz="1800" dirty="0"/>
          </a:p>
          <a:p>
            <a:pPr marL="914400" lvl="2" indent="0">
              <a:buNone/>
            </a:pPr>
            <a:r>
              <a:rPr lang="en-US" dirty="0"/>
              <a:t>mv : moves or renames files</a:t>
            </a:r>
          </a:p>
          <a:p>
            <a:pPr marL="914400" lvl="2" indent="0">
              <a:buNone/>
            </a:pPr>
            <a:r>
              <a:rPr lang="en-US" dirty="0"/>
              <a:t>mv cities1 cities_new_name.txt</a:t>
            </a:r>
          </a:p>
          <a:p>
            <a:pPr marL="914400" lvl="2" indent="0">
              <a:buNone/>
            </a:pPr>
            <a:r>
              <a:rPr lang="en-US" dirty="0"/>
              <a:t>mv cities_new_name.txt /</a:t>
            </a:r>
            <a:r>
              <a:rPr lang="en-US" dirty="0" err="1"/>
              <a:t>mydir</a:t>
            </a:r>
            <a:endParaRPr lang="en-US" dirty="0"/>
          </a:p>
          <a:p>
            <a:pPr marL="914400" lvl="2" indent="0">
              <a:buNone/>
            </a:pPr>
            <a:r>
              <a:rPr lang="en-US" dirty="0"/>
              <a:t>mv </a:t>
            </a:r>
            <a:r>
              <a:rPr lang="en-US" dirty="0" err="1"/>
              <a:t>mydir</a:t>
            </a:r>
            <a:r>
              <a:rPr lang="en-US" dirty="0"/>
              <a:t> </a:t>
            </a:r>
            <a:r>
              <a:rPr lang="en-US" dirty="0" err="1"/>
              <a:t>mydirectory</a:t>
            </a:r>
            <a:endParaRPr lang="en-US" dirty="0"/>
          </a:p>
        </p:txBody>
      </p:sp>
    </p:spTree>
    <p:extLst>
      <p:ext uri="{BB962C8B-B14F-4D97-AF65-F5344CB8AC3E}">
        <p14:creationId xmlns:p14="http://schemas.microsoft.com/office/powerpoint/2010/main" val="14176772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395</TotalTime>
  <Words>1148</Words>
  <Application>Microsoft Office PowerPoint</Application>
  <PresentationFormat>Widescreen</PresentationFormat>
  <Paragraphs>118</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Arial</vt:lpstr>
      <vt:lpstr>Arial Black</vt:lpstr>
      <vt:lpstr>Calibri</vt:lpstr>
      <vt:lpstr>Calibri Light</vt:lpstr>
      <vt:lpstr>Heebo</vt:lpstr>
      <vt:lpstr>Lucida Console</vt:lpstr>
      <vt:lpstr>Nunito</vt:lpstr>
      <vt:lpstr>Roboto</vt:lpstr>
      <vt:lpstr>Segoe UI</vt:lpstr>
      <vt:lpstr>Symbol</vt:lpstr>
      <vt:lpstr>Office Theme</vt:lpstr>
      <vt:lpstr>UNIX </vt:lpstr>
      <vt:lpstr>Unix Architecture   The Unix architecture has 3 layers. These layers are as shown below:</vt:lpstr>
      <vt:lpstr>Unix Archchitecture</vt:lpstr>
      <vt:lpstr>  Advantages of UNIX operating system </vt:lpstr>
      <vt:lpstr>Unix commands</vt:lpstr>
      <vt:lpstr>Unix commands</vt:lpstr>
      <vt:lpstr>Listing Directories and Files</vt:lpstr>
      <vt:lpstr>Unix commands  </vt:lpstr>
      <vt:lpstr>Unix commands</vt:lpstr>
      <vt:lpstr>PowerPoint Presentation</vt:lpstr>
      <vt:lpstr>PowerPoint Presentation</vt:lpstr>
      <vt:lpstr>Input, Output &amp; Error Re-Direction</vt:lpstr>
      <vt:lpstr>Unix commands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TISHAN1KA</dc:creator>
  <cp:lastModifiedBy>TISHAN1KA</cp:lastModifiedBy>
  <cp:revision>51</cp:revision>
  <dcterms:created xsi:type="dcterms:W3CDTF">2022-09-07T13:35:46Z</dcterms:created>
  <dcterms:modified xsi:type="dcterms:W3CDTF">2022-09-08T18:40:34Z</dcterms:modified>
</cp:coreProperties>
</file>