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2" r:id="rId9"/>
    <p:sldId id="265"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3" r:id="rId31"/>
    <p:sldId id="287" r:id="rId32"/>
    <p:sldId id="288" r:id="rId33"/>
    <p:sldId id="286" r:id="rId34"/>
    <p:sldId id="289" r:id="rId35"/>
    <p:sldId id="290" r:id="rId36"/>
    <p:sldId id="291" r:id="rId37"/>
    <p:sldId id="292" r:id="rId38"/>
    <p:sldId id="293" r:id="rId39"/>
    <p:sldId id="294" r:id="rId40"/>
    <p:sldId id="295" r:id="rId41"/>
    <p:sldId id="299" r:id="rId42"/>
    <p:sldId id="296" r:id="rId43"/>
    <p:sldId id="297" r:id="rId44"/>
    <p:sldId id="298"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9" r:id="rId72"/>
    <p:sldId id="326" r:id="rId73"/>
    <p:sldId id="327" r:id="rId74"/>
    <p:sldId id="328"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1" autoAdjust="0"/>
    <p:restoredTop sz="94660"/>
  </p:normalViewPr>
  <p:slideViewPr>
    <p:cSldViewPr snapToGrid="0">
      <p:cViewPr varScale="1">
        <p:scale>
          <a:sx n="87" d="100"/>
          <a:sy n="87"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b="1" dirty="0"/>
              <a:t>Unidad</a:t>
            </a:r>
            <a:r>
              <a:rPr lang="en-US" b="1" dirty="0"/>
              <a:t> 3: </a:t>
            </a:r>
            <a:r>
              <a:rPr lang="es-AR" dirty="0"/>
              <a:t>Gestión</a:t>
            </a:r>
            <a:r>
              <a:rPr lang="en-US" dirty="0"/>
              <a:t> del</a:t>
            </a:r>
            <a:br>
              <a:rPr lang="en-US" dirty="0"/>
            </a:br>
            <a:r>
              <a:rPr lang="en-US" dirty="0" err="1"/>
              <a:t>alcance</a:t>
            </a:r>
            <a:r>
              <a:rPr lang="en-US" dirty="0"/>
              <a:t> del Proyecto.</a:t>
            </a:r>
          </a:p>
        </p:txBody>
      </p:sp>
      <p:sp>
        <p:nvSpPr>
          <p:cNvPr id="3" name="Subtítulo 2"/>
          <p:cNvSpPr>
            <a:spLocks noGrp="1"/>
          </p:cNvSpPr>
          <p:nvPr>
            <p:ph type="subTitle" idx="1"/>
          </p:nvPr>
        </p:nvSpPr>
        <p:spPr>
          <a:xfrm>
            <a:off x="2589213" y="4777379"/>
            <a:ext cx="9346113" cy="2080621"/>
          </a:xfrm>
        </p:spPr>
        <p:txBody>
          <a:bodyPr>
            <a:noAutofit/>
          </a:bodyPr>
          <a:lstStyle/>
          <a:p>
            <a:pPr algn="r"/>
            <a:r>
              <a:rPr lang="es-AR" i="1" dirty="0"/>
              <a:t>Cátedra: Administración de Proyectos de Software</a:t>
            </a:r>
          </a:p>
          <a:p>
            <a:pPr algn="r"/>
            <a:r>
              <a:rPr lang="pt-BR" i="1" dirty="0"/>
              <a:t>Docentes: Ing. Carlos Giorgetti – Ing. Viviana Santucci – Ing. Milagros Schneider</a:t>
            </a:r>
          </a:p>
          <a:p>
            <a:pPr algn="r"/>
            <a:r>
              <a:rPr lang="en-US" dirty="0" err="1"/>
              <a:t>Ingeniería</a:t>
            </a:r>
            <a:r>
              <a:rPr lang="en-US" dirty="0"/>
              <a:t> </a:t>
            </a:r>
            <a:r>
              <a:rPr lang="en-US" dirty="0" err="1"/>
              <a:t>en</a:t>
            </a:r>
            <a:r>
              <a:rPr lang="en-US" dirty="0"/>
              <a:t> </a:t>
            </a:r>
            <a:r>
              <a:rPr lang="en-US" dirty="0" err="1"/>
              <a:t>Informática</a:t>
            </a:r>
            <a:endParaRPr lang="en-US" dirty="0"/>
          </a:p>
          <a:p>
            <a:pPr algn="r"/>
            <a:r>
              <a:rPr lang="es-AR" dirty="0"/>
              <a:t>Facultad de Ingeniería en Ciencias Hídricas</a:t>
            </a:r>
          </a:p>
          <a:p>
            <a:pPr algn="r"/>
            <a:r>
              <a:rPr lang="en-US" dirty="0"/>
              <a:t>Universidad Nacional del </a:t>
            </a:r>
            <a:r>
              <a:rPr lang="en-US" dirty="0" err="1"/>
              <a:t>Litoral</a:t>
            </a:r>
            <a:endParaRPr lang="en-US" dirty="0"/>
          </a:p>
        </p:txBody>
      </p:sp>
    </p:spTree>
    <p:extLst>
      <p:ext uri="{BB962C8B-B14F-4D97-AF65-F5344CB8AC3E}">
        <p14:creationId xmlns:p14="http://schemas.microsoft.com/office/powerpoint/2010/main" val="1426119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Recopilar</a:t>
            </a:r>
            <a:r>
              <a:rPr lang="en-US" b="1" dirty="0"/>
              <a:t> </a:t>
            </a:r>
            <a:r>
              <a:rPr lang="en-US" b="1" dirty="0" err="1"/>
              <a:t>Requisitos</a:t>
            </a:r>
            <a:r>
              <a:rPr lang="en-US" dirty="0"/>
              <a:t>: Entradas</a:t>
            </a:r>
          </a:p>
        </p:txBody>
      </p:sp>
      <p:sp>
        <p:nvSpPr>
          <p:cNvPr id="3" name="Marcador de contenido 2"/>
          <p:cNvSpPr>
            <a:spLocks noGrp="1"/>
          </p:cNvSpPr>
          <p:nvPr>
            <p:ph idx="1"/>
          </p:nvPr>
        </p:nvSpPr>
        <p:spPr>
          <a:xfrm>
            <a:off x="2592925" y="1488707"/>
            <a:ext cx="8915400" cy="3777622"/>
          </a:xfrm>
        </p:spPr>
        <p:txBody>
          <a:bodyPr>
            <a:noAutofit/>
          </a:bodyPr>
          <a:lstStyle/>
          <a:p>
            <a:r>
              <a:rPr lang="en-US" sz="2000" b="1" dirty="0" err="1"/>
              <a:t>Documentos</a:t>
            </a:r>
            <a:r>
              <a:rPr lang="en-US" sz="2000" b="1" dirty="0"/>
              <a:t> de </a:t>
            </a:r>
            <a:r>
              <a:rPr lang="en-US" sz="2000" b="1" dirty="0" err="1"/>
              <a:t>Negocio</a:t>
            </a:r>
            <a:r>
              <a:rPr lang="en-US" sz="2000" dirty="0"/>
              <a:t>: </a:t>
            </a:r>
            <a:r>
              <a:rPr lang="es-AR" sz="2000" dirty="0"/>
              <a:t>Un documento de negocio que puede influir en el proceso Recopilar Requisitos es el caso de negocio, que puede describir los criterios necesarios, deseados y opcionales para satisfacer las necesidades </a:t>
            </a:r>
            <a:r>
              <a:rPr lang="en-US" sz="2000" dirty="0"/>
              <a:t>del </a:t>
            </a:r>
            <a:r>
              <a:rPr lang="en-US" sz="2000" dirty="0" err="1"/>
              <a:t>negocio</a:t>
            </a:r>
            <a:r>
              <a:rPr lang="en-US" sz="2000" dirty="0"/>
              <a:t>.</a:t>
            </a:r>
          </a:p>
          <a:p>
            <a:r>
              <a:rPr lang="en-US" sz="2000" b="1" dirty="0" err="1"/>
              <a:t>Acuerdos</a:t>
            </a:r>
            <a:r>
              <a:rPr lang="en-US" sz="2000" dirty="0"/>
              <a:t>: </a:t>
            </a:r>
            <a:r>
              <a:rPr lang="es-AR" sz="2000" dirty="0"/>
              <a:t>Los acuerdos pueden contener requisitos del proyecto y del producto.</a:t>
            </a:r>
          </a:p>
          <a:p>
            <a:r>
              <a:rPr lang="es-AR" sz="2000" b="1" dirty="0"/>
              <a:t>Factores Ambientales de la Empresa</a:t>
            </a:r>
            <a:r>
              <a:rPr lang="es-AR" sz="2000" dirty="0"/>
              <a:t>: Los factores ambientales de la empresa que pueden influir en el proceso Recopilar Requisitos incluyen, entre otros:</a:t>
            </a:r>
          </a:p>
          <a:p>
            <a:pPr lvl="1"/>
            <a:r>
              <a:rPr lang="en-US" sz="1800" dirty="0" err="1"/>
              <a:t>Cultura</a:t>
            </a:r>
            <a:r>
              <a:rPr lang="en-US" sz="1800" dirty="0"/>
              <a:t> de la </a:t>
            </a:r>
            <a:r>
              <a:rPr lang="en-US" sz="1800" dirty="0" err="1"/>
              <a:t>organización</a:t>
            </a:r>
            <a:r>
              <a:rPr lang="en-US" sz="1800" dirty="0"/>
              <a:t>,</a:t>
            </a:r>
          </a:p>
          <a:p>
            <a:pPr lvl="1"/>
            <a:r>
              <a:rPr lang="en-US" sz="1800" dirty="0" err="1"/>
              <a:t>Infraestructura</a:t>
            </a:r>
            <a:r>
              <a:rPr lang="en-US" sz="1800" dirty="0"/>
              <a:t>,</a:t>
            </a:r>
          </a:p>
          <a:p>
            <a:pPr lvl="1"/>
            <a:r>
              <a:rPr lang="en-US" sz="1800" dirty="0" err="1"/>
              <a:t>Gestión</a:t>
            </a:r>
            <a:r>
              <a:rPr lang="en-US" sz="1800" dirty="0"/>
              <a:t> de personal, y</a:t>
            </a:r>
          </a:p>
          <a:p>
            <a:pPr lvl="1"/>
            <a:r>
              <a:rPr lang="en-US" sz="1800" dirty="0" err="1"/>
              <a:t>Condiciones</a:t>
            </a:r>
            <a:r>
              <a:rPr lang="en-US" sz="1800" dirty="0"/>
              <a:t> del </a:t>
            </a:r>
            <a:r>
              <a:rPr lang="en-US" sz="1800" dirty="0" err="1"/>
              <a:t>mercado</a:t>
            </a:r>
            <a:r>
              <a:rPr lang="en-US" sz="1800" dirty="0"/>
              <a:t>.</a:t>
            </a:r>
          </a:p>
        </p:txBody>
      </p:sp>
    </p:spTree>
    <p:extLst>
      <p:ext uri="{BB962C8B-B14F-4D97-AF65-F5344CB8AC3E}">
        <p14:creationId xmlns:p14="http://schemas.microsoft.com/office/powerpoint/2010/main" val="1793494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Recopilar</a:t>
            </a:r>
            <a:r>
              <a:rPr lang="en-US" b="1" dirty="0"/>
              <a:t> </a:t>
            </a:r>
            <a:r>
              <a:rPr lang="en-US" b="1" dirty="0" err="1"/>
              <a:t>Requisitos</a:t>
            </a:r>
            <a:r>
              <a:rPr lang="en-US" dirty="0"/>
              <a:t>: Entradas</a:t>
            </a:r>
          </a:p>
        </p:txBody>
      </p:sp>
      <p:sp>
        <p:nvSpPr>
          <p:cNvPr id="3" name="Marcador de contenido 2"/>
          <p:cNvSpPr>
            <a:spLocks noGrp="1"/>
          </p:cNvSpPr>
          <p:nvPr>
            <p:ph idx="1"/>
          </p:nvPr>
        </p:nvSpPr>
        <p:spPr>
          <a:xfrm>
            <a:off x="2592925" y="1488707"/>
            <a:ext cx="8915400" cy="3777622"/>
          </a:xfrm>
        </p:spPr>
        <p:txBody>
          <a:bodyPr>
            <a:noAutofit/>
          </a:bodyPr>
          <a:lstStyle/>
          <a:p>
            <a:r>
              <a:rPr lang="es-AR" sz="3200" b="1" dirty="0"/>
              <a:t>Activos de los Procesos de la Organización</a:t>
            </a:r>
            <a:r>
              <a:rPr lang="es-AR" sz="3200" dirty="0"/>
              <a:t>: Los activos de los procesos de la organización que pueden influir en el proceso Recopilar Requisitos incluyen, </a:t>
            </a:r>
            <a:r>
              <a:rPr lang="en-US" sz="3200" dirty="0"/>
              <a:t>entre </a:t>
            </a:r>
            <a:r>
              <a:rPr lang="en-US" sz="3200" dirty="0" err="1"/>
              <a:t>otros</a:t>
            </a:r>
            <a:r>
              <a:rPr lang="en-US" sz="3200" dirty="0"/>
              <a:t>:</a:t>
            </a:r>
          </a:p>
          <a:p>
            <a:pPr lvl="1"/>
            <a:r>
              <a:rPr lang="en-US" sz="2800" dirty="0" err="1"/>
              <a:t>Políticas</a:t>
            </a:r>
            <a:r>
              <a:rPr lang="en-US" sz="2800" dirty="0"/>
              <a:t> y </a:t>
            </a:r>
            <a:r>
              <a:rPr lang="en-US" sz="2800" dirty="0" err="1"/>
              <a:t>procedimientos</a:t>
            </a:r>
            <a:r>
              <a:rPr lang="en-US" sz="2800" dirty="0"/>
              <a:t>, e</a:t>
            </a:r>
          </a:p>
          <a:p>
            <a:pPr lvl="1"/>
            <a:r>
              <a:rPr lang="es-AR" sz="2800" dirty="0"/>
              <a:t>Información histórica y repositorio de lecciones aprendidas con información procedente de proyectos anteriores.</a:t>
            </a:r>
            <a:endParaRPr lang="en-US" sz="2800" dirty="0"/>
          </a:p>
        </p:txBody>
      </p:sp>
    </p:spTree>
    <p:extLst>
      <p:ext uri="{BB962C8B-B14F-4D97-AF65-F5344CB8AC3E}">
        <p14:creationId xmlns:p14="http://schemas.microsoft.com/office/powerpoint/2010/main" val="802373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65207"/>
            <a:ext cx="8911687" cy="1280890"/>
          </a:xfrm>
        </p:spPr>
        <p:txBody>
          <a:bodyPr/>
          <a:lstStyle/>
          <a:p>
            <a:r>
              <a:rPr lang="es-AR" b="1" dirty="0"/>
              <a:t>Recopilar</a:t>
            </a:r>
            <a:r>
              <a:rPr lang="en-US" b="1" dirty="0"/>
              <a:t> </a:t>
            </a:r>
            <a:r>
              <a:rPr lang="en-US" b="1" dirty="0" err="1"/>
              <a:t>Requisitos</a:t>
            </a:r>
            <a:r>
              <a:rPr lang="en-US" dirty="0"/>
              <a:t>: </a:t>
            </a:r>
            <a:r>
              <a:rPr lang="en-US" b="1" dirty="0">
                <a:solidFill>
                  <a:srgbClr val="C00000"/>
                </a:solidFill>
              </a:rPr>
              <a:t>T&amp;H</a:t>
            </a:r>
          </a:p>
        </p:txBody>
      </p:sp>
      <p:sp>
        <p:nvSpPr>
          <p:cNvPr id="3" name="Marcador de contenido 2"/>
          <p:cNvSpPr>
            <a:spLocks noGrp="1"/>
          </p:cNvSpPr>
          <p:nvPr>
            <p:ph idx="1"/>
          </p:nvPr>
        </p:nvSpPr>
        <p:spPr>
          <a:xfrm>
            <a:off x="2592925" y="1488707"/>
            <a:ext cx="8915400" cy="3777622"/>
          </a:xfrm>
        </p:spPr>
        <p:txBody>
          <a:bodyPr>
            <a:noAutofit/>
          </a:bodyPr>
          <a:lstStyle/>
          <a:p>
            <a:r>
              <a:rPr lang="es-AR" sz="2400" dirty="0"/>
              <a:t>Juicio</a:t>
            </a:r>
            <a:r>
              <a:rPr lang="en-US" sz="2400" dirty="0"/>
              <a:t> de </a:t>
            </a:r>
            <a:r>
              <a:rPr lang="es-AR" sz="2400" dirty="0"/>
              <a:t>Expertos</a:t>
            </a:r>
            <a:r>
              <a:rPr lang="en-US" sz="2400" dirty="0"/>
              <a:t>:</a:t>
            </a:r>
            <a:r>
              <a:rPr lang="es-AR" sz="2400" dirty="0"/>
              <a:t> Se debería considerar la pericia de los individuos o grupos que tengan conocimientos especializados o capacitación en los siguientes temas:</a:t>
            </a:r>
          </a:p>
          <a:p>
            <a:pPr lvl="1"/>
            <a:r>
              <a:rPr lang="es-AR" sz="2000" dirty="0"/>
              <a:t>Análisis</a:t>
            </a:r>
            <a:r>
              <a:rPr lang="en-US" sz="2000" dirty="0"/>
              <a:t> de </a:t>
            </a:r>
            <a:r>
              <a:rPr lang="en-US" sz="2000" dirty="0" err="1"/>
              <a:t>negocios</a:t>
            </a:r>
            <a:r>
              <a:rPr lang="en-US" sz="2000" dirty="0"/>
              <a:t>,</a:t>
            </a:r>
          </a:p>
          <a:p>
            <a:pPr lvl="1"/>
            <a:r>
              <a:rPr lang="en-US" sz="2000" dirty="0" err="1"/>
              <a:t>Recolección</a:t>
            </a:r>
            <a:r>
              <a:rPr lang="en-US" sz="2000" dirty="0"/>
              <a:t> de </a:t>
            </a:r>
            <a:r>
              <a:rPr lang="en-US" sz="2000" dirty="0" err="1"/>
              <a:t>requisitos</a:t>
            </a:r>
            <a:r>
              <a:rPr lang="en-US" sz="2000" dirty="0"/>
              <a:t>,</a:t>
            </a:r>
          </a:p>
          <a:p>
            <a:pPr lvl="1"/>
            <a:r>
              <a:rPr lang="en-US" sz="2000" dirty="0" err="1"/>
              <a:t>Análisis</a:t>
            </a:r>
            <a:r>
              <a:rPr lang="en-US" sz="2000" dirty="0"/>
              <a:t> de </a:t>
            </a:r>
            <a:r>
              <a:rPr lang="en-US" sz="2000" dirty="0" err="1"/>
              <a:t>requisitos</a:t>
            </a:r>
            <a:r>
              <a:rPr lang="en-US" sz="2000" dirty="0"/>
              <a:t>,</a:t>
            </a:r>
          </a:p>
          <a:p>
            <a:pPr lvl="1"/>
            <a:r>
              <a:rPr lang="en-US" sz="2000" dirty="0" err="1"/>
              <a:t>Documentación</a:t>
            </a:r>
            <a:r>
              <a:rPr lang="en-US" sz="2000" dirty="0"/>
              <a:t> de </a:t>
            </a:r>
            <a:r>
              <a:rPr lang="en-US" sz="2000" dirty="0" err="1"/>
              <a:t>requisitos</a:t>
            </a:r>
            <a:r>
              <a:rPr lang="en-US" sz="2000" dirty="0"/>
              <a:t>,</a:t>
            </a:r>
          </a:p>
          <a:p>
            <a:pPr lvl="1"/>
            <a:r>
              <a:rPr lang="es-AR" sz="2000" dirty="0"/>
              <a:t>Requisitos del proyecto en proyectos similares anteriores,</a:t>
            </a:r>
          </a:p>
          <a:p>
            <a:pPr lvl="1"/>
            <a:r>
              <a:rPr lang="en-US" sz="2000" dirty="0" err="1"/>
              <a:t>Técnicas</a:t>
            </a:r>
            <a:r>
              <a:rPr lang="en-US" sz="2000" dirty="0"/>
              <a:t> de </a:t>
            </a:r>
            <a:r>
              <a:rPr lang="en-US" sz="2000" dirty="0" err="1"/>
              <a:t>Diagramación</a:t>
            </a:r>
            <a:r>
              <a:rPr lang="en-US" sz="2000" dirty="0"/>
              <a:t>,</a:t>
            </a:r>
          </a:p>
          <a:p>
            <a:pPr lvl="1"/>
            <a:r>
              <a:rPr lang="en-US" sz="2000" dirty="0" err="1"/>
              <a:t>Facilitación</a:t>
            </a:r>
            <a:r>
              <a:rPr lang="en-US" sz="2000" dirty="0"/>
              <a:t>, y</a:t>
            </a:r>
          </a:p>
          <a:p>
            <a:pPr lvl="1"/>
            <a:r>
              <a:rPr lang="en-US" sz="2000" dirty="0" err="1"/>
              <a:t>Gestión</a:t>
            </a:r>
            <a:r>
              <a:rPr lang="en-US" sz="2000" dirty="0"/>
              <a:t> de </a:t>
            </a:r>
            <a:r>
              <a:rPr lang="en-US" sz="2000" dirty="0" err="1"/>
              <a:t>conflictos</a:t>
            </a:r>
            <a:r>
              <a:rPr lang="en-US" sz="2000" dirty="0"/>
              <a:t>.</a:t>
            </a:r>
            <a:endParaRPr lang="en-US" sz="3200" dirty="0"/>
          </a:p>
        </p:txBody>
      </p:sp>
    </p:spTree>
    <p:extLst>
      <p:ext uri="{BB962C8B-B14F-4D97-AF65-F5344CB8AC3E}">
        <p14:creationId xmlns:p14="http://schemas.microsoft.com/office/powerpoint/2010/main" val="4270401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65207"/>
            <a:ext cx="8911687" cy="1280890"/>
          </a:xfrm>
        </p:spPr>
        <p:txBody>
          <a:bodyPr/>
          <a:lstStyle/>
          <a:p>
            <a:r>
              <a:rPr lang="es-AR" b="1" dirty="0"/>
              <a:t>Recopilar</a:t>
            </a:r>
            <a:r>
              <a:rPr lang="en-US" b="1" dirty="0"/>
              <a:t> </a:t>
            </a:r>
            <a:r>
              <a:rPr lang="en-US" b="1" dirty="0" err="1"/>
              <a:t>Requisitos</a:t>
            </a:r>
            <a:r>
              <a:rPr lang="en-US" dirty="0"/>
              <a:t>: </a:t>
            </a:r>
            <a:r>
              <a:rPr lang="en-US" b="1" dirty="0">
                <a:solidFill>
                  <a:srgbClr val="C00000"/>
                </a:solidFill>
              </a:rPr>
              <a:t>T&amp;H</a:t>
            </a:r>
          </a:p>
        </p:txBody>
      </p:sp>
      <p:sp>
        <p:nvSpPr>
          <p:cNvPr id="3" name="Marcador de contenido 2"/>
          <p:cNvSpPr>
            <a:spLocks noGrp="1"/>
          </p:cNvSpPr>
          <p:nvPr>
            <p:ph idx="1"/>
          </p:nvPr>
        </p:nvSpPr>
        <p:spPr>
          <a:xfrm>
            <a:off x="1561672" y="1406515"/>
            <a:ext cx="10630327" cy="3777622"/>
          </a:xfrm>
        </p:spPr>
        <p:txBody>
          <a:bodyPr>
            <a:noAutofit/>
          </a:bodyPr>
          <a:lstStyle/>
          <a:p>
            <a:r>
              <a:rPr lang="es-AR" sz="2000" b="1" dirty="0"/>
              <a:t>Recopilación de Datos</a:t>
            </a:r>
            <a:r>
              <a:rPr lang="es-AR" sz="2000" dirty="0"/>
              <a:t>: Las técnicas que pueden utilizarse para este proceso incluyen entre otras:</a:t>
            </a:r>
          </a:p>
          <a:p>
            <a:pPr lvl="1"/>
            <a:r>
              <a:rPr lang="es-AR" sz="1800" b="1" dirty="0"/>
              <a:t>Tormenta de ideas.</a:t>
            </a:r>
            <a:r>
              <a:rPr lang="es-AR" sz="1800" dirty="0"/>
              <a:t> La tormenta de ideas es una técnica que se utiliza para generar y recopilar múltiples ideas relacionadas con los requisitos del proyecto y del producto.</a:t>
            </a:r>
          </a:p>
          <a:p>
            <a:pPr lvl="1"/>
            <a:r>
              <a:rPr lang="es-AR" sz="1800" b="1" dirty="0"/>
              <a:t>Entrevistas. </a:t>
            </a:r>
            <a:r>
              <a:rPr lang="es-AR" sz="1800" dirty="0"/>
              <a:t>Una entrevista es una manera formal o informal de obtener información de los interesados, a través de un diálogo directo con ellos. Se lleva a cabo habitualmente realizando preguntas, preparadas o espontaneas y registrando las respuestas. Las entrevistas se realizan a menudo de manera individual entre un entrevistador y un entrevistado, pero también pueden implicar a varios entrevistadores y/o entrevistados. Entrevistar a participantes con experiencia en el proyecto, a patrocinadores y otros ejecutivos, así como a expertos en la materia, puede ayudar a identificar y definir las características y funciones esperadas de los entregables del producto. Las entrevistas también son útiles para obtener información confidencial.</a:t>
            </a:r>
          </a:p>
          <a:p>
            <a:pPr lvl="1"/>
            <a:r>
              <a:rPr lang="es-AR" sz="1800" b="1" dirty="0"/>
              <a:t>Grupos focales. </a:t>
            </a:r>
            <a:r>
              <a:rPr lang="es-AR" sz="1800" dirty="0"/>
              <a:t>Los grupos focales reúnen a interesados y expertos en la materia, previamente seleccionados, a fin de conocer sus expectativas y actitudes con respecto a un producto, servicio o resultado propuesto. Un moderador capacitado guía al grupo a través de una discusión interactiva diseñada para ser mas conversacional que una entrevista individual.</a:t>
            </a:r>
            <a:endParaRPr lang="en-US" sz="3200" dirty="0"/>
          </a:p>
        </p:txBody>
      </p:sp>
    </p:spTree>
    <p:extLst>
      <p:ext uri="{BB962C8B-B14F-4D97-AF65-F5344CB8AC3E}">
        <p14:creationId xmlns:p14="http://schemas.microsoft.com/office/powerpoint/2010/main" val="2693788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65207"/>
            <a:ext cx="8911687" cy="1280890"/>
          </a:xfrm>
        </p:spPr>
        <p:txBody>
          <a:bodyPr/>
          <a:lstStyle/>
          <a:p>
            <a:r>
              <a:rPr lang="es-AR" b="1" dirty="0"/>
              <a:t>Recopilar</a:t>
            </a:r>
            <a:r>
              <a:rPr lang="en-US" b="1" dirty="0"/>
              <a:t> </a:t>
            </a:r>
            <a:r>
              <a:rPr lang="en-US" b="1" dirty="0" err="1"/>
              <a:t>Requisitos</a:t>
            </a:r>
            <a:r>
              <a:rPr lang="en-US" dirty="0"/>
              <a:t>: </a:t>
            </a:r>
            <a:r>
              <a:rPr lang="en-US" b="1" dirty="0">
                <a:solidFill>
                  <a:srgbClr val="C00000"/>
                </a:solidFill>
              </a:rPr>
              <a:t>T&amp;H</a:t>
            </a:r>
          </a:p>
        </p:txBody>
      </p:sp>
      <p:sp>
        <p:nvSpPr>
          <p:cNvPr id="3" name="Marcador de contenido 2"/>
          <p:cNvSpPr>
            <a:spLocks noGrp="1"/>
          </p:cNvSpPr>
          <p:nvPr>
            <p:ph idx="1"/>
          </p:nvPr>
        </p:nvSpPr>
        <p:spPr>
          <a:xfrm>
            <a:off x="2414427" y="1406515"/>
            <a:ext cx="9777572" cy="3777622"/>
          </a:xfrm>
        </p:spPr>
        <p:txBody>
          <a:bodyPr>
            <a:noAutofit/>
          </a:bodyPr>
          <a:lstStyle/>
          <a:p>
            <a:r>
              <a:rPr lang="es-AR" sz="2800" b="1" dirty="0"/>
              <a:t>Recopilación de Datos</a:t>
            </a:r>
            <a:r>
              <a:rPr lang="es-AR" sz="2800" dirty="0"/>
              <a:t>: continuación</a:t>
            </a:r>
          </a:p>
          <a:p>
            <a:pPr lvl="1"/>
            <a:r>
              <a:rPr lang="es-AR" sz="2000" b="1" dirty="0"/>
              <a:t>Cuestionarios y encuestas. </a:t>
            </a:r>
            <a:r>
              <a:rPr lang="es-AR" sz="2000" dirty="0"/>
              <a:t>Los cuestionarios y las encuestas son conjuntos de preguntas escritas, diseñadas para recoger información rápidamente de un gran numero de encuestados. Los cuestionarios y/o las encuestas resultan especialmente adecuados en casos de publico variado, cuando se requiere una respuesta rápida, cuando los encuestados están geográficamente dispersos y cuando podría ser conveniente realizar análisis estadísticos.</a:t>
            </a:r>
          </a:p>
          <a:p>
            <a:pPr lvl="1"/>
            <a:r>
              <a:rPr lang="es-AR" sz="2000" b="1" dirty="0"/>
              <a:t>Estudios Comparativos.</a:t>
            </a:r>
            <a:r>
              <a:rPr lang="es-AR" sz="2000" dirty="0"/>
              <a:t> Los estudios comparativos implican cotejar los productos, procesos y practicas reales o planificados, con los de aquellas organizaciones comparables a fin de identificar las mejores practicas, generar ideas de mejora y proporcionar una base para medir el desempeño. Las organizaciones que se comparan en el transcurso de los estudios comparativos pueden ser internas o externas.</a:t>
            </a:r>
            <a:endParaRPr lang="en-US" sz="5400" dirty="0"/>
          </a:p>
        </p:txBody>
      </p:sp>
    </p:spTree>
    <p:extLst>
      <p:ext uri="{BB962C8B-B14F-4D97-AF65-F5344CB8AC3E}">
        <p14:creationId xmlns:p14="http://schemas.microsoft.com/office/powerpoint/2010/main" val="2256478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65207"/>
            <a:ext cx="8911687" cy="1280890"/>
          </a:xfrm>
        </p:spPr>
        <p:txBody>
          <a:bodyPr/>
          <a:lstStyle/>
          <a:p>
            <a:r>
              <a:rPr lang="es-AR" b="1" dirty="0"/>
              <a:t>Recopilar</a:t>
            </a:r>
            <a:r>
              <a:rPr lang="en-US" b="1" dirty="0"/>
              <a:t> </a:t>
            </a:r>
            <a:r>
              <a:rPr lang="en-US" b="1" dirty="0" err="1"/>
              <a:t>Requisitos</a:t>
            </a:r>
            <a:r>
              <a:rPr lang="en-US" dirty="0"/>
              <a:t>: </a:t>
            </a:r>
            <a:r>
              <a:rPr lang="en-US" b="1" dirty="0">
                <a:solidFill>
                  <a:srgbClr val="C00000"/>
                </a:solidFill>
              </a:rPr>
              <a:t>T&amp;H</a:t>
            </a:r>
          </a:p>
        </p:txBody>
      </p:sp>
      <p:sp>
        <p:nvSpPr>
          <p:cNvPr id="3" name="Marcador de contenido 2"/>
          <p:cNvSpPr>
            <a:spLocks noGrp="1"/>
          </p:cNvSpPr>
          <p:nvPr>
            <p:ph idx="1"/>
          </p:nvPr>
        </p:nvSpPr>
        <p:spPr>
          <a:xfrm>
            <a:off x="2414428" y="1226637"/>
            <a:ext cx="9777572" cy="2466842"/>
          </a:xfrm>
        </p:spPr>
        <p:txBody>
          <a:bodyPr>
            <a:noAutofit/>
          </a:bodyPr>
          <a:lstStyle/>
          <a:p>
            <a:r>
              <a:rPr lang="es-AR" b="1" dirty="0"/>
              <a:t>Análisis de Datos</a:t>
            </a:r>
            <a:r>
              <a:rPr lang="es-AR" dirty="0"/>
              <a:t>: Entre las técnicas que pueden utilizarse para este proceso se incluye, entre otras, el análisis de documentos, que consiste en la revisión y evaluación de cualquier información documentada pertinente. En este proceso, el análisis de documentos se utiliza para obtener requisitos mediante el examen de la documentación existente y la identificación de la información relevante para los requisitos. Se puede analizar una amplia variedad de documentos, que podrían ayudar a obtener requisitos relevantes. Los ejemplos de documentos que pueden ser analizados incluyen, entre otros:</a:t>
            </a:r>
          </a:p>
        </p:txBody>
      </p:sp>
      <p:sp>
        <p:nvSpPr>
          <p:cNvPr id="4" name="Rectángulo 3"/>
          <p:cNvSpPr/>
          <p:nvPr/>
        </p:nvSpPr>
        <p:spPr>
          <a:xfrm>
            <a:off x="2760323" y="3693479"/>
            <a:ext cx="9332360" cy="2893100"/>
          </a:xfrm>
          <a:prstGeom prst="rect">
            <a:avLst/>
          </a:prstGeom>
        </p:spPr>
        <p:txBody>
          <a:bodyPr wrap="square" numCol="2">
            <a:spAutoFit/>
          </a:bodyPr>
          <a:lstStyle/>
          <a:p>
            <a:pPr marL="342900" indent="-342900">
              <a:spcBef>
                <a:spcPts val="1000"/>
              </a:spcBef>
              <a:buClr>
                <a:schemeClr val="accent1"/>
              </a:buClr>
              <a:buFont typeface="Wingdings 3" charset="2"/>
              <a:buChar char=""/>
            </a:pPr>
            <a:r>
              <a:rPr lang="es-AR" sz="1600" dirty="0">
                <a:solidFill>
                  <a:schemeClr val="tx1">
                    <a:lumMod val="75000"/>
                    <a:lumOff val="25000"/>
                  </a:schemeClr>
                </a:solidFill>
              </a:rPr>
              <a:t>Acuerdos;</a:t>
            </a:r>
          </a:p>
          <a:p>
            <a:pPr marL="342900" indent="-342900">
              <a:spcBef>
                <a:spcPts val="1000"/>
              </a:spcBef>
              <a:buClr>
                <a:schemeClr val="accent1"/>
              </a:buClr>
              <a:buFont typeface="Wingdings 3" charset="2"/>
              <a:buChar char=""/>
            </a:pPr>
            <a:r>
              <a:rPr lang="es-AR" sz="1600" dirty="0">
                <a:solidFill>
                  <a:schemeClr val="tx1">
                    <a:lumMod val="75000"/>
                    <a:lumOff val="25000"/>
                  </a:schemeClr>
                </a:solidFill>
              </a:rPr>
              <a:t>Planes de negocio;</a:t>
            </a:r>
          </a:p>
          <a:p>
            <a:pPr marL="342900" indent="-342900">
              <a:spcBef>
                <a:spcPts val="1000"/>
              </a:spcBef>
              <a:buClr>
                <a:schemeClr val="accent1"/>
              </a:buClr>
              <a:buFont typeface="Wingdings 3" charset="2"/>
              <a:buChar char=""/>
            </a:pPr>
            <a:r>
              <a:rPr lang="es-AR" sz="1600" dirty="0">
                <a:solidFill>
                  <a:schemeClr val="tx1">
                    <a:lumMod val="75000"/>
                    <a:lumOff val="25000"/>
                  </a:schemeClr>
                </a:solidFill>
              </a:rPr>
              <a:t>Proceso de negocio o documentación de la interfaz;</a:t>
            </a:r>
          </a:p>
          <a:p>
            <a:pPr marL="342900" indent="-342900">
              <a:spcBef>
                <a:spcPts val="1000"/>
              </a:spcBef>
              <a:buClr>
                <a:schemeClr val="accent1"/>
              </a:buClr>
              <a:buFont typeface="Wingdings 3" charset="2"/>
              <a:buChar char=""/>
            </a:pPr>
            <a:r>
              <a:rPr lang="es-AR" sz="1600" dirty="0">
                <a:solidFill>
                  <a:schemeClr val="tx1">
                    <a:lumMod val="75000"/>
                    <a:lumOff val="25000"/>
                  </a:schemeClr>
                </a:solidFill>
              </a:rPr>
              <a:t>Repositorios de reglas de negocio;</a:t>
            </a:r>
          </a:p>
          <a:p>
            <a:pPr marL="342900" indent="-342900">
              <a:spcBef>
                <a:spcPts val="1000"/>
              </a:spcBef>
              <a:buClr>
                <a:schemeClr val="accent1"/>
              </a:buClr>
              <a:buFont typeface="Wingdings 3" charset="2"/>
              <a:buChar char=""/>
            </a:pPr>
            <a:r>
              <a:rPr lang="es-AR" sz="1600" dirty="0">
                <a:solidFill>
                  <a:schemeClr val="tx1">
                    <a:lumMod val="75000"/>
                    <a:lumOff val="25000"/>
                  </a:schemeClr>
                </a:solidFill>
              </a:rPr>
              <a:t>Flujos de procesos en curso;</a:t>
            </a:r>
          </a:p>
          <a:p>
            <a:pPr marL="342900" indent="-342900">
              <a:spcBef>
                <a:spcPts val="1000"/>
              </a:spcBef>
              <a:buClr>
                <a:schemeClr val="accent1"/>
              </a:buClr>
              <a:buFont typeface="Wingdings 3" charset="2"/>
              <a:buChar char=""/>
            </a:pPr>
            <a:r>
              <a:rPr lang="es-AR" sz="1600" dirty="0">
                <a:solidFill>
                  <a:schemeClr val="tx1">
                    <a:lumMod val="75000"/>
                    <a:lumOff val="25000"/>
                  </a:schemeClr>
                </a:solidFill>
              </a:rPr>
              <a:t>Literatura de mercadeo;</a:t>
            </a:r>
          </a:p>
          <a:p>
            <a:pPr marL="342900" indent="-342900">
              <a:spcBef>
                <a:spcPts val="1000"/>
              </a:spcBef>
              <a:buClr>
                <a:schemeClr val="accent1"/>
              </a:buClr>
              <a:buFont typeface="Wingdings 3" charset="2"/>
              <a:buChar char=""/>
            </a:pPr>
            <a:r>
              <a:rPr lang="es-AR" sz="1600" dirty="0">
                <a:solidFill>
                  <a:schemeClr val="tx1">
                    <a:lumMod val="75000"/>
                    <a:lumOff val="25000"/>
                  </a:schemeClr>
                </a:solidFill>
              </a:rPr>
              <a:t>Registro de problemas/incidentes;</a:t>
            </a:r>
          </a:p>
          <a:p>
            <a:pPr marL="342900" indent="-342900">
              <a:spcBef>
                <a:spcPts val="1000"/>
              </a:spcBef>
              <a:buClr>
                <a:schemeClr val="accent1"/>
              </a:buClr>
              <a:buFont typeface="Wingdings 3" charset="2"/>
              <a:buChar char=""/>
            </a:pPr>
            <a:r>
              <a:rPr lang="es-AR" sz="1600" dirty="0">
                <a:solidFill>
                  <a:schemeClr val="tx1">
                    <a:lumMod val="75000"/>
                    <a:lumOff val="25000"/>
                  </a:schemeClr>
                </a:solidFill>
              </a:rPr>
              <a:t>Políticas y procedimientos;</a:t>
            </a:r>
          </a:p>
          <a:p>
            <a:pPr marL="342900" indent="-342900">
              <a:spcBef>
                <a:spcPts val="1000"/>
              </a:spcBef>
              <a:buClr>
                <a:schemeClr val="accent1"/>
              </a:buClr>
              <a:buFont typeface="Wingdings 3" charset="2"/>
              <a:buChar char=""/>
            </a:pPr>
            <a:r>
              <a:rPr lang="es-AR" sz="1600" dirty="0">
                <a:solidFill>
                  <a:schemeClr val="tx1">
                    <a:lumMod val="75000"/>
                    <a:lumOff val="25000"/>
                  </a:schemeClr>
                </a:solidFill>
              </a:rPr>
              <a:t>Documentación reguladora, tal como leyes, códigos u ordenanzas, etc.;</a:t>
            </a:r>
          </a:p>
          <a:p>
            <a:pPr marL="342900" indent="-342900">
              <a:spcBef>
                <a:spcPts val="1000"/>
              </a:spcBef>
              <a:buClr>
                <a:schemeClr val="accent1"/>
              </a:buClr>
              <a:buFont typeface="Wingdings 3" charset="2"/>
              <a:buChar char=""/>
            </a:pPr>
            <a:r>
              <a:rPr lang="es-AR" sz="1600" dirty="0">
                <a:solidFill>
                  <a:schemeClr val="tx1">
                    <a:lumMod val="75000"/>
                    <a:lumOff val="25000"/>
                  </a:schemeClr>
                </a:solidFill>
              </a:rPr>
              <a:t>Solicitudes de propuesta; y</a:t>
            </a:r>
          </a:p>
          <a:p>
            <a:pPr marL="342900" indent="-342900">
              <a:spcBef>
                <a:spcPts val="1000"/>
              </a:spcBef>
              <a:buClr>
                <a:schemeClr val="accent1"/>
              </a:buClr>
              <a:buFont typeface="Wingdings 3" charset="2"/>
              <a:buChar char=""/>
            </a:pPr>
            <a:r>
              <a:rPr lang="es-AR" sz="1600" dirty="0">
                <a:solidFill>
                  <a:schemeClr val="tx1">
                    <a:lumMod val="75000"/>
                    <a:lumOff val="25000"/>
                  </a:schemeClr>
                </a:solidFill>
              </a:rPr>
              <a:t>Casos de uso.</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695368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Recopilar</a:t>
            </a:r>
            <a:r>
              <a:rPr lang="en-US" b="1" dirty="0"/>
              <a:t> </a:t>
            </a:r>
            <a:r>
              <a:rPr lang="en-US" b="1" dirty="0" err="1"/>
              <a:t>Requisitos</a:t>
            </a:r>
            <a:r>
              <a:rPr lang="en-US" dirty="0"/>
              <a:t>: </a:t>
            </a:r>
            <a:r>
              <a:rPr lang="en-US" b="1" dirty="0">
                <a:solidFill>
                  <a:srgbClr val="C00000"/>
                </a:solidFill>
              </a:rPr>
              <a:t>T&amp;H</a:t>
            </a:r>
            <a:endParaRPr lang="es-AR" dirty="0"/>
          </a:p>
        </p:txBody>
      </p:sp>
      <p:sp>
        <p:nvSpPr>
          <p:cNvPr id="3" name="Marcador de contenido 2"/>
          <p:cNvSpPr>
            <a:spLocks noGrp="1"/>
          </p:cNvSpPr>
          <p:nvPr>
            <p:ph idx="1"/>
          </p:nvPr>
        </p:nvSpPr>
        <p:spPr>
          <a:xfrm>
            <a:off x="1417834" y="1414409"/>
            <a:ext cx="10774166" cy="3537735"/>
          </a:xfrm>
        </p:spPr>
        <p:txBody>
          <a:bodyPr>
            <a:noAutofit/>
          </a:bodyPr>
          <a:lstStyle/>
          <a:p>
            <a:r>
              <a:rPr lang="es-AR" sz="2800" b="1" dirty="0"/>
              <a:t>Toma de Decisiones</a:t>
            </a:r>
            <a:r>
              <a:rPr lang="es-AR" sz="2800" dirty="0"/>
              <a:t>: Las técnicas que pueden utilizarse incluyen, entre otras:</a:t>
            </a:r>
          </a:p>
          <a:p>
            <a:pPr lvl="1"/>
            <a:r>
              <a:rPr lang="es-AR" sz="2400" b="1" dirty="0"/>
              <a:t>Votación. </a:t>
            </a:r>
            <a:r>
              <a:rPr lang="es-AR" sz="2400" dirty="0"/>
              <a:t>Es una técnica para la toma de decisiones colectiva y un proceso de evaluación que maneja múltiples alternativas, con un resultado esperado en forma de acciones futuras. Estas técnicas se pueden utilizar para generar, clasificar y asignar prioridades a los requisitos del producto. Ejemplos de técnicas de votación incluyen:</a:t>
            </a:r>
          </a:p>
          <a:p>
            <a:pPr lvl="2"/>
            <a:r>
              <a:rPr lang="es-AR" sz="1600" b="1" i="1" dirty="0"/>
              <a:t>Unanimidad</a:t>
            </a:r>
            <a:r>
              <a:rPr lang="es-AR" sz="1600" i="1" dirty="0"/>
              <a:t>. T</a:t>
            </a:r>
            <a:r>
              <a:rPr lang="es-AR" sz="1600" dirty="0"/>
              <a:t>odos están de acuerdo en seguir una única línea de acción.</a:t>
            </a:r>
          </a:p>
          <a:p>
            <a:pPr lvl="2"/>
            <a:r>
              <a:rPr lang="es-AR" sz="1600" b="1" i="1" dirty="0"/>
              <a:t>Mayoría</a:t>
            </a:r>
            <a:r>
              <a:rPr lang="es-AR" sz="1600" i="1" dirty="0"/>
              <a:t>. Se </a:t>
            </a:r>
            <a:r>
              <a:rPr lang="es-AR" sz="1600" dirty="0"/>
              <a:t>llega con el apoyo de más del 50% de los miembros de un grupo. Es importante que el tamaño del grupo sea un número impar de participantes, sin empate.</a:t>
            </a:r>
          </a:p>
          <a:p>
            <a:pPr lvl="2"/>
            <a:r>
              <a:rPr lang="es-AR" sz="1600" b="1" i="1" dirty="0"/>
              <a:t>Pluralidad</a:t>
            </a:r>
            <a:r>
              <a:rPr lang="es-AR" sz="1600" i="1" dirty="0"/>
              <a:t>. </a:t>
            </a:r>
            <a:r>
              <a:rPr lang="es-AR" sz="1600" dirty="0"/>
              <a:t>se llega cuando el conjunto de personas más numeroso del grupo toma la decisión, aun cuando no se alcance la mayoría. Este método se utiliza, por lo general, cuando el número de opciones propuestas es superior a dos.</a:t>
            </a:r>
          </a:p>
        </p:txBody>
      </p:sp>
    </p:spTree>
    <p:extLst>
      <p:ext uri="{BB962C8B-B14F-4D97-AF65-F5344CB8AC3E}">
        <p14:creationId xmlns:p14="http://schemas.microsoft.com/office/powerpoint/2010/main" val="4078113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Recopilar</a:t>
            </a:r>
            <a:r>
              <a:rPr lang="en-US" b="1" dirty="0"/>
              <a:t> </a:t>
            </a:r>
            <a:r>
              <a:rPr lang="en-US" b="1" dirty="0" err="1"/>
              <a:t>Requisitos</a:t>
            </a:r>
            <a:r>
              <a:rPr lang="en-US" dirty="0"/>
              <a:t>: </a:t>
            </a:r>
            <a:r>
              <a:rPr lang="en-US" b="1" dirty="0">
                <a:solidFill>
                  <a:srgbClr val="C00000"/>
                </a:solidFill>
              </a:rPr>
              <a:t>T&amp;H</a:t>
            </a:r>
            <a:endParaRPr lang="es-AR" dirty="0"/>
          </a:p>
        </p:txBody>
      </p:sp>
      <p:sp>
        <p:nvSpPr>
          <p:cNvPr id="3" name="Marcador de contenido 2"/>
          <p:cNvSpPr>
            <a:spLocks noGrp="1"/>
          </p:cNvSpPr>
          <p:nvPr>
            <p:ph idx="1"/>
          </p:nvPr>
        </p:nvSpPr>
        <p:spPr>
          <a:xfrm>
            <a:off x="1417834" y="1465781"/>
            <a:ext cx="10774166" cy="3777622"/>
          </a:xfrm>
        </p:spPr>
        <p:txBody>
          <a:bodyPr>
            <a:noAutofit/>
          </a:bodyPr>
          <a:lstStyle/>
          <a:p>
            <a:r>
              <a:rPr lang="es-AR" sz="2400" b="1" dirty="0"/>
              <a:t>Toma de Decisiones</a:t>
            </a:r>
            <a:r>
              <a:rPr lang="es-AR" sz="2400" dirty="0"/>
              <a:t>: Las técnicas que pueden utilizarse incluyen, entre otras:</a:t>
            </a:r>
          </a:p>
          <a:p>
            <a:pPr lvl="1"/>
            <a:r>
              <a:rPr lang="es-AR" sz="2000" b="1" dirty="0"/>
              <a:t>Toma de decisiones autocrática. </a:t>
            </a:r>
            <a:r>
              <a:rPr lang="es-AR" sz="2000" dirty="0"/>
              <a:t>Según este método, una persona asume la responsabilidad de tomar la decisión en nombre del grupo.</a:t>
            </a:r>
          </a:p>
          <a:p>
            <a:pPr lvl="1"/>
            <a:r>
              <a:rPr lang="es-AR" sz="2000" b="1" dirty="0"/>
              <a:t>Análisis de decisiones con múltiples criterios. </a:t>
            </a:r>
            <a:r>
              <a:rPr lang="es-AR" sz="2000" dirty="0"/>
              <a:t>Técnica que utiliza una matriz de decisiones para proporcionar un enfoque analítico sistemático para establecer criterios, tales como niveles de riesgo, incertidumbre y valoración, a fin de evaluar y clasificar muchas ideas. </a:t>
            </a:r>
          </a:p>
          <a:p>
            <a:r>
              <a:rPr lang="es-AR" sz="2000" b="1" dirty="0"/>
              <a:t>Representación de Datos</a:t>
            </a:r>
            <a:r>
              <a:rPr lang="es-AR" sz="2000" dirty="0"/>
              <a:t>: Las técnicas que pueden utilizarse incluyen, entre otras:</a:t>
            </a:r>
          </a:p>
          <a:p>
            <a:pPr lvl="1"/>
            <a:r>
              <a:rPr lang="es-AR" sz="2000" b="1" dirty="0"/>
              <a:t>Diagramas de Afinidad</a:t>
            </a:r>
            <a:r>
              <a:rPr lang="es-AR" sz="2000" dirty="0"/>
              <a:t>. Los diagramas de afinidad permiten clasificar en grupos un gran numero de ideas para su revisión y análisis.</a:t>
            </a:r>
          </a:p>
          <a:p>
            <a:pPr lvl="1"/>
            <a:r>
              <a:rPr lang="es-AR" sz="2000" b="1" dirty="0"/>
              <a:t>Mapeo mental</a:t>
            </a:r>
            <a:r>
              <a:rPr lang="es-AR" sz="2000" dirty="0"/>
              <a:t>. El mapeo mental consolida las ideas que surgen durante sesiones individuales de tormenta de ideas en un esquema único a fin de reflejar los puntos en común y las diferencias de entendimiento y así generar nuevas ideas.</a:t>
            </a:r>
          </a:p>
        </p:txBody>
      </p:sp>
    </p:spTree>
    <p:extLst>
      <p:ext uri="{BB962C8B-B14F-4D97-AF65-F5344CB8AC3E}">
        <p14:creationId xmlns:p14="http://schemas.microsoft.com/office/powerpoint/2010/main" val="2655584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Recopilar</a:t>
            </a:r>
            <a:r>
              <a:rPr lang="en-US" b="1" dirty="0"/>
              <a:t> </a:t>
            </a:r>
            <a:r>
              <a:rPr lang="en-US" b="1" dirty="0" err="1"/>
              <a:t>Requisitos</a:t>
            </a:r>
            <a:r>
              <a:rPr lang="en-US" dirty="0"/>
              <a:t>: </a:t>
            </a:r>
            <a:r>
              <a:rPr lang="en-US" b="1" dirty="0">
                <a:solidFill>
                  <a:srgbClr val="C00000"/>
                </a:solidFill>
              </a:rPr>
              <a:t>T&amp;H</a:t>
            </a:r>
            <a:endParaRPr lang="es-AR" dirty="0"/>
          </a:p>
        </p:txBody>
      </p:sp>
      <p:sp>
        <p:nvSpPr>
          <p:cNvPr id="3" name="Marcador de contenido 2"/>
          <p:cNvSpPr>
            <a:spLocks noGrp="1"/>
          </p:cNvSpPr>
          <p:nvPr>
            <p:ph idx="1"/>
          </p:nvPr>
        </p:nvSpPr>
        <p:spPr>
          <a:xfrm>
            <a:off x="1417834" y="1465781"/>
            <a:ext cx="10774166" cy="3777622"/>
          </a:xfrm>
        </p:spPr>
        <p:txBody>
          <a:bodyPr>
            <a:noAutofit/>
          </a:bodyPr>
          <a:lstStyle/>
          <a:p>
            <a:r>
              <a:rPr lang="es-AR" sz="2000" b="1" dirty="0"/>
              <a:t>Habilidades Interpersonales y de Equipo</a:t>
            </a:r>
            <a:r>
              <a:rPr lang="es-AR" sz="2000" dirty="0"/>
              <a:t>: Las habilidades que pueden utilizarse incluyen, entre otras:</a:t>
            </a:r>
          </a:p>
          <a:p>
            <a:r>
              <a:rPr lang="es-AR" sz="2000" b="1" dirty="0"/>
              <a:t>Técnica de grupo nominal. </a:t>
            </a:r>
            <a:r>
              <a:rPr lang="es-AR" sz="2000" dirty="0"/>
              <a:t>La técnica mejora la tormenta de ideas, mediante un proceso de votación que se usa para jerarquizar las ideas más útiles, para realizar una tormenta de ideas adicional o para asignarles prioridades. Es una forma estructurada de tormenta de ideas que consta de cuatro pasos:</a:t>
            </a:r>
          </a:p>
          <a:p>
            <a:pPr lvl="1"/>
            <a:r>
              <a:rPr lang="es-AR" sz="1800" dirty="0"/>
              <a:t>Al grupo se le plantea una pregunta o problema. Cada persona genera y escribe sus ideas en silencio.</a:t>
            </a:r>
          </a:p>
          <a:p>
            <a:pPr lvl="1"/>
            <a:r>
              <a:rPr lang="es-AR" sz="1800" dirty="0"/>
              <a:t>El moderador escribe las ideas para que todas queden registradas.</a:t>
            </a:r>
          </a:p>
          <a:p>
            <a:pPr lvl="1"/>
            <a:r>
              <a:rPr lang="es-AR" sz="1800" dirty="0"/>
              <a:t>Cada idea registrada se debate hasta que todos los miembros del grupo logran una comprensión clara.</a:t>
            </a:r>
          </a:p>
          <a:p>
            <a:pPr lvl="1"/>
            <a:r>
              <a:rPr lang="es-AR" sz="1800" dirty="0"/>
              <a:t>Los individuos votan en privado para priorizar las ideas, utilizando usualmente una escala del 1 al 5, siendo 1 el m{as bajo y 5 el m{as alto. La votación puede realizarse en muchas rondas a fin de reducir el numero de ideas y poder centrarse en las mismas. Después de cada ronda, se cuentan los votos y se seleccionan las ideas con mayor puntuación.</a:t>
            </a:r>
            <a:endParaRPr lang="es-AR" sz="2000" dirty="0"/>
          </a:p>
        </p:txBody>
      </p:sp>
    </p:spTree>
    <p:extLst>
      <p:ext uri="{BB962C8B-B14F-4D97-AF65-F5344CB8AC3E}">
        <p14:creationId xmlns:p14="http://schemas.microsoft.com/office/powerpoint/2010/main" val="1743107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Recopilar</a:t>
            </a:r>
            <a:r>
              <a:rPr lang="en-US" b="1" dirty="0"/>
              <a:t> </a:t>
            </a:r>
            <a:r>
              <a:rPr lang="en-US" b="1" dirty="0" err="1"/>
              <a:t>Requisitos</a:t>
            </a:r>
            <a:r>
              <a:rPr lang="en-US" dirty="0"/>
              <a:t>: </a:t>
            </a:r>
            <a:r>
              <a:rPr lang="en-US" b="1" dirty="0">
                <a:solidFill>
                  <a:srgbClr val="C00000"/>
                </a:solidFill>
              </a:rPr>
              <a:t>T&amp;H</a:t>
            </a:r>
            <a:endParaRPr lang="es-AR" dirty="0"/>
          </a:p>
        </p:txBody>
      </p:sp>
      <p:sp>
        <p:nvSpPr>
          <p:cNvPr id="3" name="Marcador de contenido 2"/>
          <p:cNvSpPr>
            <a:spLocks noGrp="1"/>
          </p:cNvSpPr>
          <p:nvPr>
            <p:ph idx="1"/>
          </p:nvPr>
        </p:nvSpPr>
        <p:spPr>
          <a:xfrm>
            <a:off x="1417834" y="1465781"/>
            <a:ext cx="10774166" cy="5232970"/>
          </a:xfrm>
        </p:spPr>
        <p:txBody>
          <a:bodyPr>
            <a:noAutofit/>
          </a:bodyPr>
          <a:lstStyle/>
          <a:p>
            <a:r>
              <a:rPr lang="es-AR" sz="2000" b="1" dirty="0"/>
              <a:t>Habilidades Interpersonales y de Equipo</a:t>
            </a:r>
            <a:r>
              <a:rPr lang="es-AR" sz="2000" dirty="0"/>
              <a:t>: Continuación…</a:t>
            </a:r>
          </a:p>
          <a:p>
            <a:r>
              <a:rPr lang="es-AR" b="1" dirty="0"/>
              <a:t>Observación/conversación. </a:t>
            </a:r>
            <a:r>
              <a:rPr lang="es-AR" dirty="0"/>
              <a:t>Proporcionan una manera directa de ver a las personas en su ambiente, y el modo en que realizan sus trabajos o tareas y ejecutan los procesos. Son particularmente útiles para procesos detallados, cuando las personas que usan el producto tienen dificultades o se muestran renuentes para articular sus requisitos. Normalmente la realiza un observador externo, que mira a un experto en el negocio mientras este ejecuta un trabajo. También puede hacerla un “observador participante”, que de hecho lleva a cabo un proceso o procedimiento para experimentar como se hace y descubrir requisitos ocultos.</a:t>
            </a:r>
          </a:p>
          <a:p>
            <a:r>
              <a:rPr lang="es-AR" b="1" dirty="0"/>
              <a:t>Facilitación.</a:t>
            </a:r>
            <a:r>
              <a:rPr lang="es-AR" dirty="0"/>
              <a:t> Se utiliza con sesiones enfocadas que reúnen a los interesados clave a fin de definir los requisitos del producto. Los talleres pueden ser utilizados para definir rápidamente los requisitos inter-funcionales y reconciliar las diferencias entre los interesados. Debido a su naturaleza interactiva, las sesiones facilitadas bien dirigidas pueden desarrollar la confianza, fomentar las relaciones y mejorar la comunicación entre los participantes, lo que a su vez puede llevar a un mayor consenso entre los interesados. Además, los incidentes se pueden identificar y resolver antes y mas rápido que en sesiones individuales.</a:t>
            </a:r>
            <a:endParaRPr lang="es-AR" sz="2000" dirty="0"/>
          </a:p>
        </p:txBody>
      </p:sp>
    </p:spTree>
    <p:extLst>
      <p:ext uri="{BB962C8B-B14F-4D97-AF65-F5344CB8AC3E}">
        <p14:creationId xmlns:p14="http://schemas.microsoft.com/office/powerpoint/2010/main" val="266246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Contenido</a:t>
            </a:r>
            <a:endParaRPr lang="en-US" dirty="0"/>
          </a:p>
        </p:txBody>
      </p:sp>
      <p:sp>
        <p:nvSpPr>
          <p:cNvPr id="3" name="Marcador de contenido 2"/>
          <p:cNvSpPr>
            <a:spLocks noGrp="1"/>
          </p:cNvSpPr>
          <p:nvPr>
            <p:ph idx="1"/>
          </p:nvPr>
        </p:nvSpPr>
        <p:spPr>
          <a:xfrm>
            <a:off x="2589212" y="2133600"/>
            <a:ext cx="8915400" cy="2967789"/>
          </a:xfrm>
        </p:spPr>
        <p:txBody>
          <a:bodyPr>
            <a:normAutofit/>
          </a:bodyPr>
          <a:lstStyle/>
          <a:p>
            <a:r>
              <a:rPr lang="en-US" sz="2800" dirty="0" err="1"/>
              <a:t>Proceso</a:t>
            </a:r>
            <a:r>
              <a:rPr lang="en-US" sz="2800" dirty="0"/>
              <a:t> 1: </a:t>
            </a:r>
            <a:r>
              <a:rPr lang="en-US" sz="2800" dirty="0" err="1"/>
              <a:t>Recopilar</a:t>
            </a:r>
            <a:r>
              <a:rPr lang="en-US" sz="2800" dirty="0"/>
              <a:t> </a:t>
            </a:r>
            <a:r>
              <a:rPr lang="en-US" sz="2800" dirty="0" err="1"/>
              <a:t>Requisitos</a:t>
            </a:r>
            <a:endParaRPr lang="en-US" sz="2800" dirty="0"/>
          </a:p>
          <a:p>
            <a:r>
              <a:rPr lang="es-AR" sz="2800" dirty="0"/>
              <a:t>Proceso 2: Definir el Alcance</a:t>
            </a:r>
          </a:p>
          <a:p>
            <a:r>
              <a:rPr lang="es-AR" sz="2800" dirty="0"/>
              <a:t>Proceso 3: Crear la EDT</a:t>
            </a:r>
          </a:p>
          <a:p>
            <a:r>
              <a:rPr lang="es-AR" sz="2800" dirty="0"/>
              <a:t>Proceso 4: Verificar el Alcance</a:t>
            </a:r>
          </a:p>
          <a:p>
            <a:r>
              <a:rPr lang="es-AR" sz="2800" dirty="0"/>
              <a:t>Proceso 5: Controlar el Alcance</a:t>
            </a:r>
            <a:endParaRPr lang="en-US" sz="2800" dirty="0"/>
          </a:p>
        </p:txBody>
      </p:sp>
    </p:spTree>
    <p:extLst>
      <p:ext uri="{BB962C8B-B14F-4D97-AF65-F5344CB8AC3E}">
        <p14:creationId xmlns:p14="http://schemas.microsoft.com/office/powerpoint/2010/main" val="3799946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Recopilar</a:t>
            </a:r>
            <a:r>
              <a:rPr lang="en-US" b="1" dirty="0"/>
              <a:t> </a:t>
            </a:r>
            <a:r>
              <a:rPr lang="en-US" b="1" dirty="0" err="1"/>
              <a:t>Requisitos</a:t>
            </a:r>
            <a:r>
              <a:rPr lang="en-US" dirty="0"/>
              <a:t>: </a:t>
            </a:r>
            <a:r>
              <a:rPr lang="en-US" b="1" dirty="0">
                <a:solidFill>
                  <a:srgbClr val="C00000"/>
                </a:solidFill>
              </a:rPr>
              <a:t>T&amp;H</a:t>
            </a:r>
            <a:endParaRPr lang="es-AR" dirty="0"/>
          </a:p>
        </p:txBody>
      </p:sp>
      <p:sp>
        <p:nvSpPr>
          <p:cNvPr id="3" name="Marcador de contenido 2"/>
          <p:cNvSpPr>
            <a:spLocks noGrp="1"/>
          </p:cNvSpPr>
          <p:nvPr>
            <p:ph idx="1"/>
          </p:nvPr>
        </p:nvSpPr>
        <p:spPr>
          <a:xfrm>
            <a:off x="1417834" y="1465781"/>
            <a:ext cx="10774166" cy="5232970"/>
          </a:xfrm>
        </p:spPr>
        <p:txBody>
          <a:bodyPr>
            <a:noAutofit/>
          </a:bodyPr>
          <a:lstStyle/>
          <a:p>
            <a:r>
              <a:rPr lang="es-AR" b="1" dirty="0"/>
              <a:t>Facilitación.</a:t>
            </a:r>
            <a:r>
              <a:rPr lang="es-AR" dirty="0"/>
              <a:t> Las habilidades de facilitación se utilizan en las situaciones siguientes, entre otras:</a:t>
            </a:r>
          </a:p>
          <a:p>
            <a:r>
              <a:rPr lang="es-AR" b="1" i="1" dirty="0"/>
              <a:t>Desarrollo/diseño conjunto de aplicaciones (JAD)</a:t>
            </a:r>
            <a:r>
              <a:rPr lang="es-AR" i="1" dirty="0"/>
              <a:t>. </a:t>
            </a:r>
            <a:r>
              <a:rPr lang="es-AR" dirty="0"/>
              <a:t>Las sesiones JAD se utilizan en la industria de desarrollo de software. Estas sesiones dirigidas se enfocan en reunir a expertos en la materia del ámbito del negocio y al equipo de desarrollo, para recopilar requisitos y para mejorar el proceso de desarrollo de software.</a:t>
            </a:r>
          </a:p>
          <a:p>
            <a:r>
              <a:rPr lang="es-AR" b="1" i="1" dirty="0"/>
              <a:t>Despliegue de función de calidad (QFD)</a:t>
            </a:r>
            <a:r>
              <a:rPr lang="es-AR" i="1" dirty="0"/>
              <a:t>. </a:t>
            </a:r>
            <a:r>
              <a:rPr lang="es-AR" dirty="0"/>
              <a:t>En el sector de fabricación, QFD es otra técnica de facilitación que ayuda a determinar las características críticas para el desarrollo de nuevos productos. El QFD comienza con la recopilación de las necesidades del cliente, lo que también se conoce como la voz del cliente (VOC). Estas necesidades se clasifican y se ordenan por prioridad de manera objetiva, y se establecen objetivos que permitan cumplir con ellas.</a:t>
            </a:r>
          </a:p>
          <a:p>
            <a:r>
              <a:rPr lang="es-AR" b="1" i="1" dirty="0"/>
              <a:t>Historias de usuarios</a:t>
            </a:r>
            <a:r>
              <a:rPr lang="es-AR" i="1" dirty="0"/>
              <a:t>. </a:t>
            </a:r>
            <a:r>
              <a:rPr lang="es-AR" dirty="0"/>
              <a:t>Durante los talleres de requisitos, a menudo se desarrollan historias de usuarios, que son breves descripciones textuales de la funcionalidad requerida. Las historias de usuarios describen el rol del interesado que se beneficia con la característica (rol), aquello que el interesado necesita lograr (objetivo) y el beneficio para el interesado (motivación).</a:t>
            </a:r>
            <a:endParaRPr lang="es-AR" sz="2000" dirty="0"/>
          </a:p>
        </p:txBody>
      </p:sp>
    </p:spTree>
    <p:extLst>
      <p:ext uri="{BB962C8B-B14F-4D97-AF65-F5344CB8AC3E}">
        <p14:creationId xmlns:p14="http://schemas.microsoft.com/office/powerpoint/2010/main" val="3451703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Recopilar</a:t>
            </a:r>
            <a:r>
              <a:rPr lang="en-US" b="1" dirty="0"/>
              <a:t> </a:t>
            </a:r>
            <a:r>
              <a:rPr lang="en-US" b="1" dirty="0" err="1"/>
              <a:t>Requisitos</a:t>
            </a:r>
            <a:r>
              <a:rPr lang="en-US" dirty="0"/>
              <a:t>: </a:t>
            </a:r>
            <a:r>
              <a:rPr lang="en-US" b="1" dirty="0">
                <a:solidFill>
                  <a:srgbClr val="C00000"/>
                </a:solidFill>
              </a:rPr>
              <a:t>T&amp;H</a:t>
            </a:r>
            <a:endParaRPr lang="es-AR" dirty="0"/>
          </a:p>
        </p:txBody>
      </p:sp>
      <p:sp>
        <p:nvSpPr>
          <p:cNvPr id="3" name="Marcador de contenido 2"/>
          <p:cNvSpPr>
            <a:spLocks noGrp="1"/>
          </p:cNvSpPr>
          <p:nvPr>
            <p:ph idx="1"/>
          </p:nvPr>
        </p:nvSpPr>
        <p:spPr>
          <a:xfrm>
            <a:off x="1417834" y="1465781"/>
            <a:ext cx="10774166" cy="1791127"/>
          </a:xfrm>
        </p:spPr>
        <p:txBody>
          <a:bodyPr>
            <a:noAutofit/>
          </a:bodyPr>
          <a:lstStyle/>
          <a:p>
            <a:r>
              <a:rPr lang="es-AR" sz="2400" b="1" dirty="0"/>
              <a:t>Diagrama de Contexto</a:t>
            </a:r>
            <a:r>
              <a:rPr lang="es-AR" sz="2400" dirty="0"/>
              <a:t>: El diagrama de contexto es un ejemplo de un modelo de alcance. Los diagramas de contexto representan visualmente el alcance del producto al mostrar un sistema de negocio (proceso, equipamiento, sistema de información, etc.), y sus interacciones con las personas y con otros sistemas (actores). Los diagramas de contexto muestran las entradas al sistema empresarial, el(los) actor(es) que proporciona(n) la entrada, las salidas del sistema de negocio y el actor o los actores que reciben la salida.</a:t>
            </a:r>
          </a:p>
        </p:txBody>
      </p:sp>
    </p:spTree>
    <p:extLst>
      <p:ext uri="{BB962C8B-B14F-4D97-AF65-F5344CB8AC3E}">
        <p14:creationId xmlns:p14="http://schemas.microsoft.com/office/powerpoint/2010/main" val="368155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2547991" y="29931"/>
            <a:ext cx="7705618" cy="6838737"/>
          </a:xfrm>
          <a:prstGeom prst="rect">
            <a:avLst/>
          </a:prstGeom>
        </p:spPr>
      </p:pic>
    </p:spTree>
    <p:extLst>
      <p:ext uri="{BB962C8B-B14F-4D97-AF65-F5344CB8AC3E}">
        <p14:creationId xmlns:p14="http://schemas.microsoft.com/office/powerpoint/2010/main" val="3307405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Recopilar</a:t>
            </a:r>
            <a:r>
              <a:rPr lang="en-US" b="1" dirty="0"/>
              <a:t> </a:t>
            </a:r>
            <a:r>
              <a:rPr lang="en-US" b="1" dirty="0" err="1"/>
              <a:t>Requisitos</a:t>
            </a:r>
            <a:r>
              <a:rPr lang="en-US" dirty="0"/>
              <a:t>: </a:t>
            </a:r>
            <a:r>
              <a:rPr lang="en-US" b="1" dirty="0">
                <a:solidFill>
                  <a:srgbClr val="C00000"/>
                </a:solidFill>
              </a:rPr>
              <a:t>T&amp;H</a:t>
            </a:r>
            <a:endParaRPr lang="es-AR" dirty="0"/>
          </a:p>
        </p:txBody>
      </p:sp>
      <p:sp>
        <p:nvSpPr>
          <p:cNvPr id="3" name="Marcador de contenido 2"/>
          <p:cNvSpPr>
            <a:spLocks noGrp="1"/>
          </p:cNvSpPr>
          <p:nvPr>
            <p:ph idx="1"/>
          </p:nvPr>
        </p:nvSpPr>
        <p:spPr>
          <a:xfrm>
            <a:off x="1592494" y="1582220"/>
            <a:ext cx="10599506" cy="5275780"/>
          </a:xfrm>
        </p:spPr>
        <p:txBody>
          <a:bodyPr>
            <a:noAutofit/>
          </a:bodyPr>
          <a:lstStyle/>
          <a:p>
            <a:r>
              <a:rPr lang="es-AR" b="1" dirty="0"/>
              <a:t>Prototipos</a:t>
            </a:r>
            <a:r>
              <a:rPr lang="es-AR" dirty="0"/>
              <a:t>: Es un método para obtener una realimentación rápida en relación con los requisitos, mientras proporciona un modelo del producto esperado. Ejemplos de prototipos son los productos a pequeña escala, los modelos generados por computador en 2D y 3D, maquetas o simulaciones. </a:t>
            </a:r>
          </a:p>
          <a:p>
            <a:pPr marL="360363" indent="0">
              <a:buNone/>
            </a:pPr>
            <a:r>
              <a:rPr lang="es-AR" dirty="0"/>
              <a:t>Los prototipos permiten a los interesados el experimentar con un modelo del producto final en lugar de limitarse a debatir en forma abstracta sobre sus requisitos. Los prototipos sustentan el concepto de elaboración progresiva en ciclos iterativos para la creación de maquetas o modelos, la experimentación por parte del usuario, la generación de retroalimentación y la revisión del prototipo. Una vez que se han efectuado los ciclos de retroalimentación necesarios, los requisitos obtenidos a partir del prototipo están lo suficientemente completos como para pasar a la fase de diseño o construcción.</a:t>
            </a:r>
          </a:p>
          <a:p>
            <a:pPr marL="360363" indent="0">
              <a:buNone/>
            </a:pPr>
            <a:r>
              <a:rPr lang="es-AR" dirty="0"/>
              <a:t>La creación de guiones gráficos es una técnica de desarrollo de prototipos que muestra una secuencia o navegación a través de una serie de imágenes o ilustraciones. Los guiones gráficos se utilizan en diversidad de proyectos y sectores, tales como el cine, la publicidad, el diseño educativo, en desarrollo ágil y otros proyectos de desarrollo de software. En el desarrollo de software, los guiones gráficos utilizan maquetas para mostrar rutas de navegación a través de páginas web, pantallas u otras interfaces de usuario.</a:t>
            </a:r>
          </a:p>
        </p:txBody>
      </p:sp>
    </p:spTree>
    <p:extLst>
      <p:ext uri="{BB962C8B-B14F-4D97-AF65-F5344CB8AC3E}">
        <p14:creationId xmlns:p14="http://schemas.microsoft.com/office/powerpoint/2010/main" val="2554939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Recopilar</a:t>
            </a:r>
            <a:r>
              <a:rPr lang="en-US" b="1" dirty="0"/>
              <a:t> </a:t>
            </a:r>
            <a:r>
              <a:rPr lang="en-US" b="1" dirty="0" err="1"/>
              <a:t>Requisitos</a:t>
            </a:r>
            <a:r>
              <a:rPr lang="en-US" dirty="0"/>
              <a:t>: </a:t>
            </a:r>
            <a:r>
              <a:rPr lang="en-US" b="1" dirty="0">
                <a:solidFill>
                  <a:srgbClr val="C00000"/>
                </a:solidFill>
              </a:rPr>
              <a:t>SALIDAS</a:t>
            </a:r>
            <a:endParaRPr lang="es-AR" dirty="0"/>
          </a:p>
        </p:txBody>
      </p:sp>
      <p:sp>
        <p:nvSpPr>
          <p:cNvPr id="3" name="Marcador de contenido 2"/>
          <p:cNvSpPr>
            <a:spLocks noGrp="1"/>
          </p:cNvSpPr>
          <p:nvPr>
            <p:ph idx="1"/>
          </p:nvPr>
        </p:nvSpPr>
        <p:spPr>
          <a:xfrm>
            <a:off x="1592494" y="1582220"/>
            <a:ext cx="10599506" cy="5275780"/>
          </a:xfrm>
        </p:spPr>
        <p:txBody>
          <a:bodyPr>
            <a:noAutofit/>
          </a:bodyPr>
          <a:lstStyle/>
          <a:p>
            <a:r>
              <a:rPr lang="es-AR" sz="2000" dirty="0"/>
              <a:t>Documentación de Requisitos:  describe cómo los requisitos individuales cumplen con las necesidades de negocio del proyecto. Los requisitos pueden comenzar a un alto nivel e ir convirtiéndose gradualmente en requisitos más detallados, conforme se va conociendo más información acerca de ellos. Antes de ser incorporados a la línea base, los requisitos deben ser inequívocos (</a:t>
            </a:r>
            <a:r>
              <a:rPr lang="es-AR" sz="2000" b="1" dirty="0"/>
              <a:t>medibles y comprobables</a:t>
            </a:r>
            <a:r>
              <a:rPr lang="es-AR" sz="2000" dirty="0"/>
              <a:t>), </a:t>
            </a:r>
            <a:r>
              <a:rPr lang="es-AR" sz="2000" b="1" dirty="0"/>
              <a:t>trazables</a:t>
            </a:r>
            <a:r>
              <a:rPr lang="es-AR" sz="2000" dirty="0"/>
              <a:t>, </a:t>
            </a:r>
            <a:r>
              <a:rPr lang="es-AR" sz="2000" b="1" dirty="0"/>
              <a:t>completos</a:t>
            </a:r>
            <a:r>
              <a:rPr lang="es-AR" sz="2000" dirty="0"/>
              <a:t>, </a:t>
            </a:r>
            <a:r>
              <a:rPr lang="es-AR" sz="2000" b="1" dirty="0"/>
              <a:t>coherentes</a:t>
            </a:r>
            <a:r>
              <a:rPr lang="es-AR" sz="2000" dirty="0"/>
              <a:t> y </a:t>
            </a:r>
            <a:r>
              <a:rPr lang="es-AR" sz="2000" b="1" dirty="0"/>
              <a:t>aceptables</a:t>
            </a:r>
            <a:r>
              <a:rPr lang="es-AR" sz="2000" dirty="0"/>
              <a:t> para los interesados clave. El formato del documento de requisitos puede variar desde un documento sencillo en el que se enumeran todos los requisitos clasificados por interesado y por prioridad, hasta formas más elaboradas que contienen un resumen ejecutivo, descripciones detalladas y anexos.</a:t>
            </a:r>
          </a:p>
          <a:p>
            <a:r>
              <a:rPr lang="es-AR" sz="2000" dirty="0"/>
              <a:t>Normalmente los requisitos se clasifican en diferentes tipos, tales como soluciones de negocio y técnicas, las primeras referidas a las necesidades de los interesados y las segundas al modo en que se implementaran dichas necesidades. Los requisitos pueden agruparse en categorías para permitir un mayor refinamiento y nivel de detalle a medida que se elaboran los requisitos.</a:t>
            </a:r>
          </a:p>
        </p:txBody>
      </p:sp>
    </p:spTree>
    <p:extLst>
      <p:ext uri="{BB962C8B-B14F-4D97-AF65-F5344CB8AC3E}">
        <p14:creationId xmlns:p14="http://schemas.microsoft.com/office/powerpoint/2010/main" val="1188690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Recopilar</a:t>
            </a:r>
            <a:r>
              <a:rPr lang="en-US" b="1" dirty="0"/>
              <a:t> </a:t>
            </a:r>
            <a:r>
              <a:rPr lang="en-US" b="1" dirty="0" err="1"/>
              <a:t>Requisitos</a:t>
            </a:r>
            <a:r>
              <a:rPr lang="en-US" dirty="0"/>
              <a:t>: </a:t>
            </a:r>
            <a:r>
              <a:rPr lang="en-US" b="1" dirty="0">
                <a:solidFill>
                  <a:srgbClr val="C00000"/>
                </a:solidFill>
              </a:rPr>
              <a:t>SALIDAS</a:t>
            </a:r>
            <a:endParaRPr lang="es-AR" dirty="0"/>
          </a:p>
        </p:txBody>
      </p:sp>
      <p:sp>
        <p:nvSpPr>
          <p:cNvPr id="3" name="Marcador de contenido 2"/>
          <p:cNvSpPr>
            <a:spLocks noGrp="1"/>
          </p:cNvSpPr>
          <p:nvPr>
            <p:ph idx="1"/>
          </p:nvPr>
        </p:nvSpPr>
        <p:spPr>
          <a:xfrm>
            <a:off x="1592494" y="1582220"/>
            <a:ext cx="10599506" cy="5275780"/>
          </a:xfrm>
        </p:spPr>
        <p:txBody>
          <a:bodyPr>
            <a:noAutofit/>
          </a:bodyPr>
          <a:lstStyle/>
          <a:p>
            <a:r>
              <a:rPr lang="es-AR" sz="2000" b="1" dirty="0"/>
              <a:t>Clasificación de Requisitos</a:t>
            </a:r>
            <a:r>
              <a:rPr lang="es-AR" sz="2000" dirty="0"/>
              <a:t>. </a:t>
            </a:r>
            <a:r>
              <a:rPr lang="es-AR" dirty="0"/>
              <a:t>Las categorías incluyen:</a:t>
            </a:r>
          </a:p>
          <a:p>
            <a:r>
              <a:rPr lang="es-AR" b="1" dirty="0"/>
              <a:t>Requisitos del negocio. D</a:t>
            </a:r>
            <a:r>
              <a:rPr lang="es-AR" dirty="0"/>
              <a:t>escriben las necesidades de alto nivel de la organización,  problemas u oportunidades de negocio y las razones por las que se ha emprendido un proyecto.</a:t>
            </a:r>
          </a:p>
          <a:p>
            <a:r>
              <a:rPr lang="es-AR" b="1" dirty="0"/>
              <a:t>Requisitos de los interesados. </a:t>
            </a:r>
            <a:r>
              <a:rPr lang="es-AR" dirty="0"/>
              <a:t>Necesidades de un interesado o de un grupo.</a:t>
            </a:r>
          </a:p>
          <a:p>
            <a:r>
              <a:rPr lang="es-AR" b="1" dirty="0"/>
              <a:t>Requisitos de las soluciones. </a:t>
            </a:r>
            <a:r>
              <a:rPr lang="es-AR" dirty="0"/>
              <a:t>Estos describen las prestaciones, funciones y características del producto, servicio o resultado que cumplirán los requisitos de negocio y de los interesados. Los requisitos de las soluciones se agrupan asimismo en requisitos funcionales y no funcionales:</a:t>
            </a:r>
          </a:p>
          <a:p>
            <a:pPr lvl="1"/>
            <a:r>
              <a:rPr lang="es-AR" i="1" dirty="0"/>
              <a:t>Requisitos funcionales. </a:t>
            </a:r>
            <a:r>
              <a:rPr lang="es-AR" dirty="0"/>
              <a:t>Los requisitos funcionales describen los comportamientos del producto. Ejemplos: acciones, procesos, datos e interacciones que el producto debería ejecutar.</a:t>
            </a:r>
          </a:p>
          <a:p>
            <a:pPr lvl="1"/>
            <a:r>
              <a:rPr lang="es-AR" i="1" dirty="0"/>
              <a:t>Requisitos no funcionales. </a:t>
            </a:r>
            <a:r>
              <a:rPr lang="es-AR" dirty="0"/>
              <a:t>Complementan a los funcionales y describen las condiciones ambientales o las cualidades necesarias para que el producto sea eficaz. Ejemplo:  confiabilidad, seguridad, desempeño, nivel de servicio, capacidad de soporte, retención/depuración, etc.</a:t>
            </a:r>
          </a:p>
        </p:txBody>
      </p:sp>
    </p:spTree>
    <p:extLst>
      <p:ext uri="{BB962C8B-B14F-4D97-AF65-F5344CB8AC3E}">
        <p14:creationId xmlns:p14="http://schemas.microsoft.com/office/powerpoint/2010/main" val="1784435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Recopilar</a:t>
            </a:r>
            <a:r>
              <a:rPr lang="en-US" b="1" dirty="0"/>
              <a:t> </a:t>
            </a:r>
            <a:r>
              <a:rPr lang="en-US" b="1" dirty="0" err="1"/>
              <a:t>Requisitos</a:t>
            </a:r>
            <a:r>
              <a:rPr lang="en-US" dirty="0"/>
              <a:t>: </a:t>
            </a:r>
            <a:r>
              <a:rPr lang="en-US" b="1" dirty="0">
                <a:solidFill>
                  <a:srgbClr val="C00000"/>
                </a:solidFill>
              </a:rPr>
              <a:t>SALIDAS</a:t>
            </a:r>
            <a:endParaRPr lang="es-AR" dirty="0"/>
          </a:p>
        </p:txBody>
      </p:sp>
      <p:sp>
        <p:nvSpPr>
          <p:cNvPr id="3" name="Marcador de contenido 2"/>
          <p:cNvSpPr>
            <a:spLocks noGrp="1"/>
          </p:cNvSpPr>
          <p:nvPr>
            <p:ph idx="1"/>
          </p:nvPr>
        </p:nvSpPr>
        <p:spPr>
          <a:xfrm>
            <a:off x="1592494" y="1582220"/>
            <a:ext cx="10599506" cy="5275780"/>
          </a:xfrm>
        </p:spPr>
        <p:txBody>
          <a:bodyPr>
            <a:noAutofit/>
          </a:bodyPr>
          <a:lstStyle/>
          <a:p>
            <a:r>
              <a:rPr lang="es-AR" sz="2000" b="1" dirty="0"/>
              <a:t>Clasificación de Requisitos</a:t>
            </a:r>
            <a:r>
              <a:rPr lang="es-AR" sz="2000" dirty="0"/>
              <a:t>. </a:t>
            </a:r>
            <a:r>
              <a:rPr lang="es-AR" dirty="0"/>
              <a:t>Las categorías incluyen: </a:t>
            </a:r>
            <a:r>
              <a:rPr lang="es-AR" dirty="0" err="1"/>
              <a:t>continuaci</a:t>
            </a:r>
            <a:r>
              <a:rPr lang="es-AR" dirty="0"/>
              <a:t>{</a:t>
            </a:r>
            <a:r>
              <a:rPr lang="es-AR" dirty="0" err="1"/>
              <a:t>on</a:t>
            </a:r>
            <a:endParaRPr lang="es-AR" dirty="0"/>
          </a:p>
          <a:p>
            <a:r>
              <a:rPr lang="es-AR" b="1" dirty="0"/>
              <a:t>Requisitos de transición y preparación. </a:t>
            </a:r>
            <a:r>
              <a:rPr lang="es-AR" dirty="0"/>
              <a:t>Estos describen capacidades temporales, tales como la conversión de datos y los requisitos de capacitación, necesarios para pasar del estado actual “como es” al estado futuro deseado.</a:t>
            </a:r>
          </a:p>
          <a:p>
            <a:r>
              <a:rPr lang="es-AR" b="1" dirty="0"/>
              <a:t>Requisitos del proyecto. </a:t>
            </a:r>
            <a:r>
              <a:rPr lang="es-AR" dirty="0"/>
              <a:t>Estos describen las acciones, los procesos u otras condiciones que el proyecto debe cumplir. Entre los ejemplos se incluyen las fechas de los hitos, las obligaciones contractuales, las restricciones, etc.</a:t>
            </a:r>
          </a:p>
          <a:p>
            <a:r>
              <a:rPr lang="es-AR" b="1" dirty="0"/>
              <a:t>Requisitos de calidad. </a:t>
            </a:r>
            <a:r>
              <a:rPr lang="es-AR" dirty="0"/>
              <a:t>Estos recolectan las condiciones o criterios necesarios para validar la finalización exitosa de un entregable del proyecto o el cumplimiento de otros requisitos del proyecto. Entre los ejemplos se incluyen las pruebas, las certificaciones, las validaciones, etc.</a:t>
            </a:r>
            <a:endParaRPr lang="es-AR" sz="2000" dirty="0"/>
          </a:p>
        </p:txBody>
      </p:sp>
    </p:spTree>
    <p:extLst>
      <p:ext uri="{BB962C8B-B14F-4D97-AF65-F5344CB8AC3E}">
        <p14:creationId xmlns:p14="http://schemas.microsoft.com/office/powerpoint/2010/main" val="2184959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Recopilar</a:t>
            </a:r>
            <a:r>
              <a:rPr lang="en-US" b="1" dirty="0"/>
              <a:t> </a:t>
            </a:r>
            <a:r>
              <a:rPr lang="en-US" b="1" dirty="0" err="1"/>
              <a:t>Requisitos</a:t>
            </a:r>
            <a:r>
              <a:rPr lang="en-US" dirty="0"/>
              <a:t>: </a:t>
            </a:r>
            <a:r>
              <a:rPr lang="en-US" b="1" dirty="0">
                <a:solidFill>
                  <a:srgbClr val="C00000"/>
                </a:solidFill>
              </a:rPr>
              <a:t>SALIDAS</a:t>
            </a:r>
            <a:endParaRPr lang="es-AR" dirty="0"/>
          </a:p>
        </p:txBody>
      </p:sp>
      <p:sp>
        <p:nvSpPr>
          <p:cNvPr id="3" name="Marcador de contenido 2"/>
          <p:cNvSpPr>
            <a:spLocks noGrp="1"/>
          </p:cNvSpPr>
          <p:nvPr>
            <p:ph idx="1"/>
          </p:nvPr>
        </p:nvSpPr>
        <p:spPr>
          <a:xfrm>
            <a:off x="1592494" y="1633590"/>
            <a:ext cx="10599506" cy="2568540"/>
          </a:xfrm>
        </p:spPr>
        <p:txBody>
          <a:bodyPr>
            <a:noAutofit/>
          </a:bodyPr>
          <a:lstStyle/>
          <a:p>
            <a:r>
              <a:rPr lang="es-AR" sz="2000" b="1" dirty="0"/>
              <a:t>Matriz de Trazabilidad de Requisitos</a:t>
            </a:r>
            <a:r>
              <a:rPr lang="es-AR" sz="2400" dirty="0"/>
              <a:t>. </a:t>
            </a:r>
            <a:r>
              <a:rPr lang="es-AR" sz="2000" dirty="0"/>
              <a:t>Es una cuadrícula que vincula los requisitos del producto desde su origen hasta los entregables que los satisfacen. La implementación de una matriz de trazabilidad de requisitos ayuda a asegurar que cada requisito agrega valor del negocio, al vincularlo con los objetivos del negocio y del proyecto. Proporciona un medio para realizar el seguimiento de los requisitos a lo largo del ciclo de vida del proyecto, lo cual contribuye a asegurar que al final del proyecto se entreguen efectivamente los requisitos aprobados en la documentación de requisitos. Por último, proporciona una estructura para gestionar los cambios relacionados con el alcance del producto. Los requisitos de trazabilidad incluyen:</a:t>
            </a:r>
          </a:p>
        </p:txBody>
      </p:sp>
      <p:sp>
        <p:nvSpPr>
          <p:cNvPr id="4" name="Marcador de contenido 2"/>
          <p:cNvSpPr txBox="1">
            <a:spLocks/>
          </p:cNvSpPr>
          <p:nvPr/>
        </p:nvSpPr>
        <p:spPr>
          <a:xfrm>
            <a:off x="1508589" y="4921317"/>
            <a:ext cx="10599506" cy="1818525"/>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r>
              <a:rPr lang="es-AR" sz="1800" dirty="0"/>
              <a:t>Necesidades, oportunidades, metas y objetivos del negocio;</a:t>
            </a:r>
          </a:p>
          <a:p>
            <a:pPr lvl="1"/>
            <a:r>
              <a:rPr lang="es-AR" sz="1800" dirty="0"/>
              <a:t>Objetivos del proyecto;</a:t>
            </a:r>
          </a:p>
          <a:p>
            <a:pPr lvl="1"/>
            <a:r>
              <a:rPr lang="es-AR" sz="1800" dirty="0"/>
              <a:t>Alcance del proyecto y entregables de la EDT/WBS;</a:t>
            </a:r>
          </a:p>
          <a:p>
            <a:pPr lvl="1"/>
            <a:r>
              <a:rPr lang="es-AR" sz="1800" dirty="0"/>
              <a:t>Diseño del producto;</a:t>
            </a:r>
          </a:p>
          <a:p>
            <a:pPr lvl="1"/>
            <a:r>
              <a:rPr lang="es-AR" sz="1800" dirty="0"/>
              <a:t>Desarrollo del producto;</a:t>
            </a:r>
          </a:p>
          <a:p>
            <a:pPr lvl="1"/>
            <a:r>
              <a:rPr lang="es-AR" sz="1800" dirty="0"/>
              <a:t>Estrategia y escenarios de prueba; y</a:t>
            </a:r>
          </a:p>
          <a:p>
            <a:pPr lvl="1"/>
            <a:r>
              <a:rPr lang="es-AR" sz="1800" dirty="0"/>
              <a:t>Requisitos de alto nivel con respecto a los requisitos mas detallados.</a:t>
            </a:r>
            <a:endParaRPr lang="es-AR" sz="2000" dirty="0"/>
          </a:p>
        </p:txBody>
      </p:sp>
    </p:spTree>
    <p:extLst>
      <p:ext uri="{BB962C8B-B14F-4D97-AF65-F5344CB8AC3E}">
        <p14:creationId xmlns:p14="http://schemas.microsoft.com/office/powerpoint/2010/main" val="611409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Recopilar</a:t>
            </a:r>
            <a:r>
              <a:rPr lang="en-US" b="1" dirty="0"/>
              <a:t> </a:t>
            </a:r>
            <a:r>
              <a:rPr lang="en-US" b="1" dirty="0" err="1"/>
              <a:t>Requisitos</a:t>
            </a:r>
            <a:r>
              <a:rPr lang="en-US" dirty="0"/>
              <a:t>: </a:t>
            </a:r>
            <a:r>
              <a:rPr lang="en-US" b="1" dirty="0">
                <a:solidFill>
                  <a:srgbClr val="C00000"/>
                </a:solidFill>
              </a:rPr>
              <a:t>SALIDAS</a:t>
            </a:r>
            <a:endParaRPr lang="es-AR" dirty="0"/>
          </a:p>
        </p:txBody>
      </p:sp>
      <p:sp>
        <p:nvSpPr>
          <p:cNvPr id="3" name="Marcador de contenido 2"/>
          <p:cNvSpPr>
            <a:spLocks noGrp="1"/>
          </p:cNvSpPr>
          <p:nvPr>
            <p:ph idx="1"/>
          </p:nvPr>
        </p:nvSpPr>
        <p:spPr>
          <a:xfrm>
            <a:off x="1592494" y="1633589"/>
            <a:ext cx="10599506" cy="3411021"/>
          </a:xfrm>
        </p:spPr>
        <p:txBody>
          <a:bodyPr>
            <a:noAutofit/>
          </a:bodyPr>
          <a:lstStyle/>
          <a:p>
            <a:r>
              <a:rPr lang="es-AR" sz="2800" b="1" dirty="0"/>
              <a:t>Matriz de Trazabilidad de Requisitos</a:t>
            </a:r>
            <a:r>
              <a:rPr lang="es-AR" sz="3200" dirty="0"/>
              <a:t>. </a:t>
            </a:r>
          </a:p>
          <a:p>
            <a:r>
              <a:rPr lang="es-AR" sz="2400" dirty="0"/>
              <a:t>En la matriz se pueden registrar los </a:t>
            </a:r>
            <a:r>
              <a:rPr lang="es-AR" sz="2400" b="1" dirty="0"/>
              <a:t>atributos</a:t>
            </a:r>
            <a:r>
              <a:rPr lang="es-AR" sz="2400" dirty="0"/>
              <a:t> asociados con cada requisito. Los atributos pueden incluir: un identificador único, una descripción textual del requisito, el fundamento de su incorporación, el responsable, la fuente, la prioridad, la versión, el estado actual (tal como vigente, cancelado, aplazado, agregado, aprobado, asignado, completado) y la fecha del estado registrado. Además, para cerciorarse de que el requisito ha satisfecho a los interesados, pueden incluirse otros atributos, tales como: estabilidad, complejidad y criterios de aceptación.</a:t>
            </a:r>
            <a:endParaRPr lang="es-AR" sz="2800" dirty="0"/>
          </a:p>
        </p:txBody>
      </p:sp>
    </p:spTree>
    <p:extLst>
      <p:ext uri="{BB962C8B-B14F-4D97-AF65-F5344CB8AC3E}">
        <p14:creationId xmlns:p14="http://schemas.microsoft.com/office/powerpoint/2010/main" val="3939114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699317" y="770560"/>
            <a:ext cx="10539587" cy="6051479"/>
          </a:xfrm>
          <a:prstGeom prst="rect">
            <a:avLst/>
          </a:prstGeom>
        </p:spPr>
      </p:pic>
    </p:spTree>
    <p:extLst>
      <p:ext uri="{BB962C8B-B14F-4D97-AF65-F5344CB8AC3E}">
        <p14:creationId xmlns:p14="http://schemas.microsoft.com/office/powerpoint/2010/main" val="852298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Gestión</a:t>
            </a:r>
            <a:r>
              <a:rPr lang="en-US" dirty="0"/>
              <a:t> del </a:t>
            </a:r>
            <a:r>
              <a:rPr lang="en-US" dirty="0" err="1"/>
              <a:t>Alcance</a:t>
            </a:r>
            <a:r>
              <a:rPr lang="en-US" dirty="0"/>
              <a:t>: </a:t>
            </a:r>
            <a:r>
              <a:rPr lang="en-US" dirty="0" err="1"/>
              <a:t>Introducción</a:t>
            </a:r>
            <a:endParaRPr lang="en-US" dirty="0"/>
          </a:p>
        </p:txBody>
      </p:sp>
      <p:sp>
        <p:nvSpPr>
          <p:cNvPr id="3" name="Marcador de contenido 2"/>
          <p:cNvSpPr>
            <a:spLocks noGrp="1"/>
          </p:cNvSpPr>
          <p:nvPr>
            <p:ph idx="1"/>
          </p:nvPr>
        </p:nvSpPr>
        <p:spPr>
          <a:xfrm>
            <a:off x="2589212" y="2133600"/>
            <a:ext cx="8915400" cy="3323924"/>
          </a:xfrm>
        </p:spPr>
        <p:txBody>
          <a:bodyPr>
            <a:noAutofit/>
          </a:bodyPr>
          <a:lstStyle/>
          <a:p>
            <a:r>
              <a:rPr lang="es-AR" sz="2000" dirty="0"/>
              <a:t>El objetivo principal de la Gestión del Alcance del Proyecto es definir y controlar </a:t>
            </a:r>
            <a:r>
              <a:rPr lang="es-AR" sz="2000" b="1" dirty="0"/>
              <a:t>qué se incluye </a:t>
            </a:r>
            <a:r>
              <a:rPr lang="es-AR" sz="2000" dirty="0"/>
              <a:t>y </a:t>
            </a:r>
            <a:r>
              <a:rPr lang="es-AR" sz="2000" b="1" dirty="0"/>
              <a:t>qué no se incluye </a:t>
            </a:r>
            <a:r>
              <a:rPr lang="es-AR" sz="2000" dirty="0"/>
              <a:t>en </a:t>
            </a:r>
            <a:r>
              <a:rPr lang="en-US" sz="2000" dirty="0"/>
              <a:t>el </a:t>
            </a:r>
            <a:r>
              <a:rPr lang="en-US" sz="2000" dirty="0" err="1"/>
              <a:t>proyecto</a:t>
            </a:r>
            <a:r>
              <a:rPr lang="en-US" sz="2000" dirty="0"/>
              <a:t>.</a:t>
            </a:r>
          </a:p>
          <a:p>
            <a:r>
              <a:rPr lang="es-AR" sz="2000" dirty="0"/>
              <a:t>El término alcance puede referirse a:</a:t>
            </a:r>
          </a:p>
          <a:p>
            <a:pPr lvl="1"/>
            <a:r>
              <a:rPr lang="es-AR" sz="1800" b="1" dirty="0"/>
              <a:t>Alcance del producto: </a:t>
            </a:r>
            <a:r>
              <a:rPr lang="es-AR" sz="1800" dirty="0"/>
              <a:t>Las características y funciones que definen un producto, servicio o resultado.</a:t>
            </a:r>
          </a:p>
          <a:p>
            <a:pPr lvl="1"/>
            <a:r>
              <a:rPr lang="es-AR" sz="1800" b="1" dirty="0"/>
              <a:t>Alcance del proyecto: </a:t>
            </a:r>
            <a:r>
              <a:rPr lang="es-AR" sz="1800" dirty="0"/>
              <a:t>El trabajo que debe realizarse para entregar un producto, servicio o resultado con las características y funciones </a:t>
            </a:r>
            <a:r>
              <a:rPr lang="en-US" sz="1800" dirty="0" err="1"/>
              <a:t>especificadas</a:t>
            </a:r>
            <a:r>
              <a:rPr lang="en-US" sz="1800" dirty="0"/>
              <a:t>.</a:t>
            </a:r>
          </a:p>
          <a:p>
            <a:r>
              <a:rPr lang="es-AR" sz="2000" dirty="0"/>
              <a:t>La Declaración del Alcance del Proyecto detallada y aprobada, y su EDT asociada junto con el diccionario de la EDT, constituyen la línea base del alcance del proyecto.</a:t>
            </a:r>
            <a:endParaRPr lang="en-US" sz="2000" dirty="0"/>
          </a:p>
        </p:txBody>
      </p:sp>
    </p:spTree>
    <p:extLst>
      <p:ext uri="{BB962C8B-B14F-4D97-AF65-F5344CB8AC3E}">
        <p14:creationId xmlns:p14="http://schemas.microsoft.com/office/powerpoint/2010/main" val="2297831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Definir el Alcance</a:t>
            </a:r>
            <a:endParaRPr lang="es-AR" dirty="0"/>
          </a:p>
        </p:txBody>
      </p:sp>
      <p:sp>
        <p:nvSpPr>
          <p:cNvPr id="3" name="Marcador de contenido 2"/>
          <p:cNvSpPr>
            <a:spLocks noGrp="1"/>
          </p:cNvSpPr>
          <p:nvPr>
            <p:ph idx="1"/>
          </p:nvPr>
        </p:nvSpPr>
        <p:spPr>
          <a:xfrm>
            <a:off x="2589212" y="1445231"/>
            <a:ext cx="8915400" cy="1472629"/>
          </a:xfrm>
        </p:spPr>
        <p:txBody>
          <a:bodyPr>
            <a:noAutofit/>
          </a:bodyPr>
          <a:lstStyle/>
          <a:p>
            <a:r>
              <a:rPr lang="es-AR" sz="2000" i="1" dirty="0"/>
              <a:t>“Es el proceso que consiste en desarrollar una descripción detallada del proyecto y del producto.”</a:t>
            </a:r>
          </a:p>
          <a:p>
            <a:r>
              <a:rPr lang="es-AR" sz="2000" dirty="0"/>
              <a:t>Durante el proceso de planificación, el alcance del proyecto se define y se describe de manera más específica conforme se va recabando mayor información acerca del proyecto.</a:t>
            </a:r>
          </a:p>
        </p:txBody>
      </p:sp>
      <p:pic>
        <p:nvPicPr>
          <p:cNvPr id="4" name="Imagen 3"/>
          <p:cNvPicPr>
            <a:picLocks noChangeAspect="1"/>
          </p:cNvPicPr>
          <p:nvPr/>
        </p:nvPicPr>
        <p:blipFill>
          <a:blip r:embed="rId2"/>
          <a:stretch>
            <a:fillRect/>
          </a:stretch>
        </p:blipFill>
        <p:spPr>
          <a:xfrm>
            <a:off x="2589212" y="3274948"/>
            <a:ext cx="9561926" cy="3577911"/>
          </a:xfrm>
          <a:prstGeom prst="rect">
            <a:avLst/>
          </a:prstGeom>
        </p:spPr>
      </p:pic>
    </p:spTree>
    <p:extLst>
      <p:ext uri="{BB962C8B-B14F-4D97-AF65-F5344CB8AC3E}">
        <p14:creationId xmlns:p14="http://schemas.microsoft.com/office/powerpoint/2010/main" val="578015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Definir el Alcance: Flujo de datos</a:t>
            </a:r>
            <a:endParaRPr lang="es-AR" dirty="0"/>
          </a:p>
        </p:txBody>
      </p:sp>
      <p:pic>
        <p:nvPicPr>
          <p:cNvPr id="4" name="Marcador de contenido 3"/>
          <p:cNvPicPr>
            <a:picLocks noGrp="1" noChangeAspect="1"/>
          </p:cNvPicPr>
          <p:nvPr>
            <p:ph idx="1"/>
          </p:nvPr>
        </p:nvPicPr>
        <p:blipFill>
          <a:blip r:embed="rId2"/>
          <a:stretch>
            <a:fillRect/>
          </a:stretch>
        </p:blipFill>
        <p:spPr>
          <a:xfrm>
            <a:off x="3071972" y="1376737"/>
            <a:ext cx="6983535" cy="5481263"/>
          </a:xfrm>
          <a:prstGeom prst="rect">
            <a:avLst/>
          </a:prstGeom>
        </p:spPr>
      </p:pic>
    </p:spTree>
    <p:extLst>
      <p:ext uri="{BB962C8B-B14F-4D97-AF65-F5344CB8AC3E}">
        <p14:creationId xmlns:p14="http://schemas.microsoft.com/office/powerpoint/2010/main" val="2320508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Definir el Alcance</a:t>
            </a:r>
            <a:endParaRPr lang="es-AR" dirty="0"/>
          </a:p>
        </p:txBody>
      </p:sp>
      <p:sp>
        <p:nvSpPr>
          <p:cNvPr id="3" name="Marcador de contenido 2"/>
          <p:cNvSpPr>
            <a:spLocks noGrp="1"/>
          </p:cNvSpPr>
          <p:nvPr>
            <p:ph idx="1"/>
          </p:nvPr>
        </p:nvSpPr>
        <p:spPr/>
        <p:txBody>
          <a:bodyPr>
            <a:normAutofit/>
          </a:bodyPr>
          <a:lstStyle/>
          <a:p>
            <a:r>
              <a:rPr lang="es-AR" dirty="0"/>
              <a:t>Definir el Alcance selecciona los requisitos definitivos del proyecto a partir de la documentación de requisitos desarrollada durante el proceso Recopilar Requisitos.</a:t>
            </a:r>
          </a:p>
          <a:p>
            <a:r>
              <a:rPr lang="es-AR" dirty="0"/>
              <a:t>El proceso puede ser iterativo a medida que se van encontrando m{as requisitos o definiendo las características del producto o los objetivos del proyecto.</a:t>
            </a:r>
          </a:p>
          <a:p>
            <a:r>
              <a:rPr lang="es-AR" dirty="0"/>
              <a:t>En proyectos de ciclo de vida iterativo, se desarrollará una visión de alto nivel para el proyecto global, pero el alcance detallado se determina para una iteración a la vez y la planificación detallada de la siguiente iteración se va realizando conforme avanza el trabajo en el alcance y los entregables actuales del proyecto.</a:t>
            </a:r>
          </a:p>
        </p:txBody>
      </p:sp>
    </p:spTree>
    <p:extLst>
      <p:ext uri="{BB962C8B-B14F-4D97-AF65-F5344CB8AC3E}">
        <p14:creationId xmlns:p14="http://schemas.microsoft.com/office/powerpoint/2010/main" val="2113877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Definir el Alcance: </a:t>
            </a:r>
            <a:r>
              <a:rPr lang="es-AR" b="1" dirty="0">
                <a:solidFill>
                  <a:srgbClr val="C00000"/>
                </a:solidFill>
              </a:rPr>
              <a:t>ENTRADAS</a:t>
            </a:r>
            <a:endParaRPr lang="es-AR" dirty="0">
              <a:solidFill>
                <a:srgbClr val="C00000"/>
              </a:solidFill>
            </a:endParaRPr>
          </a:p>
        </p:txBody>
      </p:sp>
      <p:sp>
        <p:nvSpPr>
          <p:cNvPr id="3" name="Marcador de contenido 2"/>
          <p:cNvSpPr>
            <a:spLocks noGrp="1"/>
          </p:cNvSpPr>
          <p:nvPr>
            <p:ph idx="1"/>
          </p:nvPr>
        </p:nvSpPr>
        <p:spPr>
          <a:xfrm>
            <a:off x="1551399" y="1417834"/>
            <a:ext cx="10640602" cy="5291191"/>
          </a:xfrm>
        </p:spPr>
        <p:txBody>
          <a:bodyPr>
            <a:noAutofit/>
          </a:bodyPr>
          <a:lstStyle/>
          <a:p>
            <a:r>
              <a:rPr lang="es-AR" sz="2000" b="1" dirty="0"/>
              <a:t>Acta de Constitución del Proyecto</a:t>
            </a:r>
            <a:r>
              <a:rPr lang="es-AR" sz="2000" dirty="0"/>
              <a:t>.  Proporciona la descripción de alto nivel del proyecto, las características del producto y los requisitos para aprobación.</a:t>
            </a:r>
          </a:p>
          <a:p>
            <a:r>
              <a:rPr lang="es-AR" sz="2000" b="1" dirty="0"/>
              <a:t>Plan para la Dirección del Proyecto</a:t>
            </a:r>
            <a:r>
              <a:rPr lang="es-AR" sz="2000" dirty="0"/>
              <a:t>. Un componente del plan para la dirección del proyecto incluye, entre otros, el plan para la gestión del alcance del proyecto, que documenta como se definirá, validará y controlará el alcance del proyecto.</a:t>
            </a:r>
          </a:p>
          <a:p>
            <a:r>
              <a:rPr lang="es-AR" sz="2000" b="1" dirty="0"/>
              <a:t>Documentos del Proyecto</a:t>
            </a:r>
            <a:r>
              <a:rPr lang="es-AR" sz="2000" dirty="0"/>
              <a:t>. Los ejemplos de documentos del proyecto que pueden ser considerados como entradas para este proceso incluyen, entre otros:</a:t>
            </a:r>
          </a:p>
          <a:p>
            <a:pPr lvl="1"/>
            <a:r>
              <a:rPr lang="es-AR" sz="1800" b="1" dirty="0"/>
              <a:t>Registro de supuestos.</a:t>
            </a:r>
            <a:r>
              <a:rPr lang="es-AR" sz="1800" dirty="0"/>
              <a:t> Identifica los supuestos y las restricciones sobre el producto, el proyecto, el entorno, los interesados, y otros factores que pueden influir en el alcance del proyecto y del producto.</a:t>
            </a:r>
          </a:p>
          <a:p>
            <a:pPr lvl="1"/>
            <a:r>
              <a:rPr lang="es-AR" sz="1800" b="1" dirty="0"/>
              <a:t>Documentación de requisitos. </a:t>
            </a:r>
            <a:r>
              <a:rPr lang="es-AR" sz="1800" dirty="0"/>
              <a:t>Identifica los requisitos que serán incorporados en el alcance.</a:t>
            </a:r>
          </a:p>
          <a:p>
            <a:pPr lvl="1"/>
            <a:r>
              <a:rPr lang="es-AR" sz="1800" b="1" dirty="0"/>
              <a:t>Registro de riesgos. </a:t>
            </a:r>
            <a:r>
              <a:rPr lang="es-AR" sz="1800" dirty="0"/>
              <a:t>Contiene las estrategias de respuesta que pueden afectar el alcance del proyecto, tales como la reducción o cambio del alcance del proyecto y del producto para evitar o mitigar un riesgo.</a:t>
            </a:r>
          </a:p>
        </p:txBody>
      </p:sp>
    </p:spTree>
    <p:extLst>
      <p:ext uri="{BB962C8B-B14F-4D97-AF65-F5344CB8AC3E}">
        <p14:creationId xmlns:p14="http://schemas.microsoft.com/office/powerpoint/2010/main" val="3626769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Definir el Alcance: </a:t>
            </a:r>
            <a:r>
              <a:rPr lang="es-AR" b="1" dirty="0">
                <a:solidFill>
                  <a:srgbClr val="C00000"/>
                </a:solidFill>
              </a:rPr>
              <a:t>ENTRADAS</a:t>
            </a:r>
            <a:endParaRPr lang="es-AR" dirty="0"/>
          </a:p>
        </p:txBody>
      </p:sp>
      <p:sp>
        <p:nvSpPr>
          <p:cNvPr id="3" name="Marcador de contenido 2"/>
          <p:cNvSpPr>
            <a:spLocks noGrp="1"/>
          </p:cNvSpPr>
          <p:nvPr>
            <p:ph idx="1"/>
          </p:nvPr>
        </p:nvSpPr>
        <p:spPr>
          <a:xfrm>
            <a:off x="2250040" y="1428108"/>
            <a:ext cx="9941960" cy="5260368"/>
          </a:xfrm>
        </p:spPr>
        <p:txBody>
          <a:bodyPr>
            <a:noAutofit/>
          </a:bodyPr>
          <a:lstStyle/>
          <a:p>
            <a:r>
              <a:rPr lang="es-AR" sz="2400" b="1" dirty="0"/>
              <a:t>Factores Ambientales de la Empresa. </a:t>
            </a:r>
            <a:r>
              <a:rPr lang="es-AR" sz="2400" dirty="0"/>
              <a:t>Los factores ambientales que pueden influir en el proceso incluyen, entre otros:</a:t>
            </a:r>
          </a:p>
          <a:p>
            <a:pPr lvl="1"/>
            <a:r>
              <a:rPr lang="es-AR" sz="2000" dirty="0"/>
              <a:t>Cultura de la organización,</a:t>
            </a:r>
          </a:p>
          <a:p>
            <a:pPr lvl="1"/>
            <a:r>
              <a:rPr lang="es-AR" sz="2000" dirty="0"/>
              <a:t>Infraestructura,</a:t>
            </a:r>
          </a:p>
          <a:p>
            <a:pPr lvl="1"/>
            <a:r>
              <a:rPr lang="es-AR" sz="2000" dirty="0"/>
              <a:t>Gestión de personal, y</a:t>
            </a:r>
          </a:p>
          <a:p>
            <a:pPr lvl="1"/>
            <a:r>
              <a:rPr lang="es-AR" sz="2000" dirty="0"/>
              <a:t>Condiciones del mercado.</a:t>
            </a:r>
          </a:p>
          <a:p>
            <a:r>
              <a:rPr lang="es-AR" sz="2400" b="1" dirty="0"/>
              <a:t>Activos de los Procesos de la Organización</a:t>
            </a:r>
            <a:r>
              <a:rPr lang="es-AR" sz="2400" dirty="0"/>
              <a:t>. Los activos que pueden influir en el proceso Definir el Alcance incluyen, entre otros:</a:t>
            </a:r>
          </a:p>
          <a:p>
            <a:pPr lvl="1"/>
            <a:r>
              <a:rPr lang="es-AR" sz="2000" dirty="0"/>
              <a:t>Políticas, procedimientos y plantillas para un enunciado del alcance del proyecto;</a:t>
            </a:r>
          </a:p>
          <a:p>
            <a:pPr lvl="1"/>
            <a:r>
              <a:rPr lang="es-AR" sz="2000" dirty="0"/>
              <a:t>Archivos de proyectos anteriores; y</a:t>
            </a:r>
          </a:p>
          <a:p>
            <a:pPr lvl="1"/>
            <a:r>
              <a:rPr lang="es-AR" sz="2000" dirty="0"/>
              <a:t>Lecciones aprendidas de fases o proyectos previos.</a:t>
            </a:r>
          </a:p>
        </p:txBody>
      </p:sp>
    </p:spTree>
    <p:extLst>
      <p:ext uri="{BB962C8B-B14F-4D97-AF65-F5344CB8AC3E}">
        <p14:creationId xmlns:p14="http://schemas.microsoft.com/office/powerpoint/2010/main" val="2298268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Definir el Alcance: </a:t>
            </a:r>
            <a:r>
              <a:rPr lang="es-AR" b="1" dirty="0">
                <a:solidFill>
                  <a:srgbClr val="C00000"/>
                </a:solidFill>
              </a:rPr>
              <a:t>H&amp;T</a:t>
            </a:r>
            <a:endParaRPr lang="es-AR" dirty="0"/>
          </a:p>
        </p:txBody>
      </p:sp>
      <p:sp>
        <p:nvSpPr>
          <p:cNvPr id="3" name="Marcador de contenido 2"/>
          <p:cNvSpPr>
            <a:spLocks noGrp="1"/>
          </p:cNvSpPr>
          <p:nvPr>
            <p:ph idx="1"/>
          </p:nvPr>
        </p:nvSpPr>
        <p:spPr>
          <a:xfrm>
            <a:off x="1972638" y="1469204"/>
            <a:ext cx="10219362" cy="5388796"/>
          </a:xfrm>
        </p:spPr>
        <p:txBody>
          <a:bodyPr>
            <a:noAutofit/>
          </a:bodyPr>
          <a:lstStyle/>
          <a:p>
            <a:r>
              <a:rPr lang="es-AR" sz="2000" b="1" dirty="0"/>
              <a:t>Juicio de Expertos</a:t>
            </a:r>
            <a:r>
              <a:rPr lang="es-AR" sz="2000" dirty="0"/>
              <a:t>.  Se debería considerar la pericia de los individuos o grupos que tengan conocimientos o experiencia con proyectos similares.</a:t>
            </a:r>
          </a:p>
          <a:p>
            <a:r>
              <a:rPr lang="es-AR" sz="2000" b="1" dirty="0"/>
              <a:t>Análisis de Datos</a:t>
            </a:r>
            <a:r>
              <a:rPr lang="es-AR" sz="2000" dirty="0"/>
              <a:t>. Un ejemplo de una técnica es el análisis de alternativas, que se puede utilizar para evaluar formas de satisfacer las necesidades y los objetivos definidos en el acta de constitución.</a:t>
            </a:r>
          </a:p>
          <a:p>
            <a:r>
              <a:rPr lang="es-AR" sz="2000" b="1" dirty="0"/>
              <a:t>Toma de Decisiones</a:t>
            </a:r>
            <a:r>
              <a:rPr lang="es-AR" sz="2000" dirty="0"/>
              <a:t>.  Una técnica que puede utilizarse es el análisis de decisiones con múltiples criterios, que utiliza una matriz de decisión para proporcionar un enfoque analítico sistemático para el establecimiento de criterios, tales como los requisitos, el cronograma, el presupuesto y los recursos, a fin de refinar el alcance del proyecto y del producto para el proyecto.</a:t>
            </a:r>
          </a:p>
          <a:p>
            <a:r>
              <a:rPr lang="es-AR" sz="2000" b="1" dirty="0"/>
              <a:t>Habilidades Interpersonales y de Equipo</a:t>
            </a:r>
            <a:r>
              <a:rPr lang="es-AR" sz="2000" dirty="0"/>
              <a:t>. Una técnica es la facilitación. Se utiliza en talleres y sesiones de trabajo con los interesados clave quienes tienen una variedad de expectativas o campos de especialización. El objetivo es llegar a un entendimiento inter-funcional y común de los entregables del proyecto y los límites del proyecto y del producto.</a:t>
            </a:r>
          </a:p>
        </p:txBody>
      </p:sp>
    </p:spTree>
    <p:extLst>
      <p:ext uri="{BB962C8B-B14F-4D97-AF65-F5344CB8AC3E}">
        <p14:creationId xmlns:p14="http://schemas.microsoft.com/office/powerpoint/2010/main" val="2289829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Definir el Alcance: </a:t>
            </a:r>
            <a:r>
              <a:rPr lang="es-AR" b="1" dirty="0">
                <a:solidFill>
                  <a:srgbClr val="C00000"/>
                </a:solidFill>
              </a:rPr>
              <a:t>H&amp;T</a:t>
            </a:r>
            <a:endParaRPr lang="es-AR" dirty="0"/>
          </a:p>
        </p:txBody>
      </p:sp>
      <p:sp>
        <p:nvSpPr>
          <p:cNvPr id="3" name="Marcador de contenido 2"/>
          <p:cNvSpPr>
            <a:spLocks noGrp="1"/>
          </p:cNvSpPr>
          <p:nvPr>
            <p:ph idx="1"/>
          </p:nvPr>
        </p:nvSpPr>
        <p:spPr>
          <a:xfrm>
            <a:off x="1972638" y="1469204"/>
            <a:ext cx="10219362" cy="5388796"/>
          </a:xfrm>
        </p:spPr>
        <p:txBody>
          <a:bodyPr>
            <a:noAutofit/>
          </a:bodyPr>
          <a:lstStyle/>
          <a:p>
            <a:r>
              <a:rPr lang="es-AR" sz="2000" dirty="0"/>
              <a:t>Análisis del Producto. Se puede utilizar para definir productos y servicios. Incluye hacer preguntas acerca de un producto o servicio y la formación de respuestas para describir el uso, las características y otros aspectos relevantes de lo que va a ser entregado.</a:t>
            </a:r>
          </a:p>
          <a:p>
            <a:r>
              <a:rPr lang="es-AR" sz="2000" dirty="0"/>
              <a:t>Cada área de aplicación cuenta con uno o varios métodos para traducir las descripciones de alto nivel del producto o del servicio en entregables significativos. Los requisitos son recolectados a un alto nivel y se descomponen al nivel de detalle necesario para diseñar el producto final. Las siguientes son algunas de las técnicas de análisis del producto:</a:t>
            </a:r>
          </a:p>
          <a:p>
            <a:pPr lvl="1"/>
            <a:r>
              <a:rPr lang="es-AR" sz="1800" dirty="0"/>
              <a:t>Desglose del producto,</a:t>
            </a:r>
          </a:p>
          <a:p>
            <a:pPr lvl="1"/>
            <a:r>
              <a:rPr lang="es-AR" sz="1800" dirty="0"/>
              <a:t>Análisis de requisitos,</a:t>
            </a:r>
          </a:p>
          <a:p>
            <a:pPr lvl="1"/>
            <a:r>
              <a:rPr lang="es-AR" sz="1800" dirty="0"/>
              <a:t>Análisis de sistemas,</a:t>
            </a:r>
          </a:p>
          <a:p>
            <a:pPr lvl="1"/>
            <a:r>
              <a:rPr lang="es-AR" sz="1800" dirty="0"/>
              <a:t>Ingeniería de sistemas,</a:t>
            </a:r>
          </a:p>
          <a:p>
            <a:pPr lvl="1"/>
            <a:r>
              <a:rPr lang="es-AR" sz="1800" dirty="0"/>
              <a:t>Análisis del valor, e</a:t>
            </a:r>
          </a:p>
          <a:p>
            <a:pPr lvl="1"/>
            <a:r>
              <a:rPr lang="es-AR" sz="1800" dirty="0"/>
              <a:t>Ingeniería del valor.</a:t>
            </a:r>
            <a:endParaRPr lang="es-AR" sz="2000" dirty="0"/>
          </a:p>
        </p:txBody>
      </p:sp>
    </p:spTree>
    <p:extLst>
      <p:ext uri="{BB962C8B-B14F-4D97-AF65-F5344CB8AC3E}">
        <p14:creationId xmlns:p14="http://schemas.microsoft.com/office/powerpoint/2010/main" val="1938520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Definir el Alcance: </a:t>
            </a:r>
            <a:r>
              <a:rPr lang="es-AR" b="1" dirty="0">
                <a:solidFill>
                  <a:srgbClr val="C00000"/>
                </a:solidFill>
              </a:rPr>
              <a:t>SALIDAS</a:t>
            </a:r>
            <a:endParaRPr lang="es-AR" dirty="0"/>
          </a:p>
        </p:txBody>
      </p:sp>
      <p:sp>
        <p:nvSpPr>
          <p:cNvPr id="3" name="Marcador de contenido 2"/>
          <p:cNvSpPr>
            <a:spLocks noGrp="1"/>
          </p:cNvSpPr>
          <p:nvPr>
            <p:ph idx="1"/>
          </p:nvPr>
        </p:nvSpPr>
        <p:spPr>
          <a:xfrm>
            <a:off x="2270589" y="1496601"/>
            <a:ext cx="9921411" cy="5361399"/>
          </a:xfrm>
        </p:spPr>
        <p:txBody>
          <a:bodyPr>
            <a:normAutofit lnSpcReduction="10000"/>
          </a:bodyPr>
          <a:lstStyle/>
          <a:p>
            <a:r>
              <a:rPr lang="es-AR" b="1" dirty="0"/>
              <a:t>Enunciado del alcance del proyecto</a:t>
            </a:r>
            <a:r>
              <a:rPr lang="es-AR" dirty="0"/>
              <a:t>. El enunciado del alcance del proyecto documenta el alcance en su totalidad, incluyendo el alcance del proyecto y del producto. En el se describen en detalle los entregables del proyecto. También proporciona un entendimiento común del alcance del proyecto entre los interesados en el mismo. Puede contener exclusiones explicitas del alcance, que pueden ayudar a gestionar las expectativas de los interesados. El enunciado incluye:</a:t>
            </a:r>
          </a:p>
          <a:p>
            <a:pPr lvl="1"/>
            <a:r>
              <a:rPr lang="es-AR" b="1" dirty="0"/>
              <a:t>Descripción del alcance del producto. C</a:t>
            </a:r>
            <a:r>
              <a:rPr lang="es-AR" dirty="0"/>
              <a:t>aracterísticas del producto, servicio o resultado descrito en el acta de constitución del proyecto y en la documentación de requisitos.</a:t>
            </a:r>
          </a:p>
          <a:p>
            <a:pPr lvl="1"/>
            <a:r>
              <a:rPr lang="es-AR" b="1" dirty="0"/>
              <a:t>Entregables. </a:t>
            </a:r>
            <a:r>
              <a:rPr lang="es-AR" dirty="0"/>
              <a:t>Cualquier producto, resultado o capacidad único y verificable para ejecutar un servicio que se debe producir para completar un proceso, una fase o un proyecto. Los entregables también incluyen resultados complementarios, tales como los informes y la documentación de dirección del proyecto. </a:t>
            </a:r>
          </a:p>
          <a:p>
            <a:pPr lvl="1"/>
            <a:r>
              <a:rPr lang="es-AR" b="1" dirty="0"/>
              <a:t>Criterios de aceptación. </a:t>
            </a:r>
            <a:r>
              <a:rPr lang="es-AR" dirty="0"/>
              <a:t>Conjunto de condiciones que deben cumplirse para aceptar los entregables.</a:t>
            </a:r>
          </a:p>
          <a:p>
            <a:pPr lvl="1"/>
            <a:r>
              <a:rPr lang="es-AR" b="1" dirty="0"/>
              <a:t>Exclusiones del proyecto. </a:t>
            </a:r>
            <a:r>
              <a:rPr lang="es-AR" dirty="0"/>
              <a:t>Identifica lo que esta excluido del proyecto. Establecer explícitamente lo que esta fuera del alcance del proyecto ayuda a gestionar las expectativas de los interesados y puede reducir la corrupción o deslizamiento del alcance.</a:t>
            </a:r>
          </a:p>
        </p:txBody>
      </p:sp>
    </p:spTree>
    <p:extLst>
      <p:ext uri="{BB962C8B-B14F-4D97-AF65-F5344CB8AC3E}">
        <p14:creationId xmlns:p14="http://schemas.microsoft.com/office/powerpoint/2010/main" val="1980102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Definir el Alcance: </a:t>
            </a:r>
            <a:r>
              <a:rPr lang="es-AR" b="1" dirty="0">
                <a:solidFill>
                  <a:srgbClr val="C00000"/>
                </a:solidFill>
              </a:rPr>
              <a:t>SALIDAS</a:t>
            </a:r>
            <a:endParaRPr lang="es-AR" dirty="0"/>
          </a:p>
        </p:txBody>
      </p:sp>
      <p:sp>
        <p:nvSpPr>
          <p:cNvPr id="3" name="Marcador de contenido 2"/>
          <p:cNvSpPr>
            <a:spLocks noGrp="1"/>
          </p:cNvSpPr>
          <p:nvPr>
            <p:ph idx="1"/>
          </p:nvPr>
        </p:nvSpPr>
        <p:spPr>
          <a:xfrm>
            <a:off x="2589212" y="2133600"/>
            <a:ext cx="8915400" cy="2099353"/>
          </a:xfrm>
        </p:spPr>
        <p:txBody>
          <a:bodyPr>
            <a:noAutofit/>
          </a:bodyPr>
          <a:lstStyle/>
          <a:p>
            <a:r>
              <a:rPr lang="es-AR" sz="3600" b="1" dirty="0"/>
              <a:t>Actualizaciones a los documentos del proyecto</a:t>
            </a:r>
            <a:r>
              <a:rPr lang="es-AR" sz="3600" dirty="0"/>
              <a:t>:</a:t>
            </a:r>
          </a:p>
          <a:p>
            <a:pPr lvl="1"/>
            <a:r>
              <a:rPr lang="es-AR" sz="3200" dirty="0"/>
              <a:t>Registro de supuestos</a:t>
            </a:r>
          </a:p>
          <a:p>
            <a:pPr lvl="1"/>
            <a:r>
              <a:rPr lang="es-AR" sz="3200" dirty="0"/>
              <a:t>Documentación de requisitos</a:t>
            </a:r>
          </a:p>
          <a:p>
            <a:pPr lvl="1"/>
            <a:r>
              <a:rPr lang="es-AR" sz="3200" dirty="0"/>
              <a:t>Matriz de trazabilidad de requisitos</a:t>
            </a:r>
          </a:p>
          <a:p>
            <a:pPr lvl="1"/>
            <a:r>
              <a:rPr lang="es-AR" sz="3200" dirty="0"/>
              <a:t>Registro de interesados</a:t>
            </a:r>
          </a:p>
        </p:txBody>
      </p:sp>
    </p:spTree>
    <p:extLst>
      <p:ext uri="{BB962C8B-B14F-4D97-AF65-F5344CB8AC3E}">
        <p14:creationId xmlns:p14="http://schemas.microsoft.com/office/powerpoint/2010/main" val="2004820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Crear la Estructura de Desglose del Trabajo</a:t>
            </a:r>
            <a:endParaRPr lang="es-AR" dirty="0"/>
          </a:p>
        </p:txBody>
      </p:sp>
      <p:sp>
        <p:nvSpPr>
          <p:cNvPr id="3" name="Marcador de contenido 2"/>
          <p:cNvSpPr>
            <a:spLocks noGrp="1"/>
          </p:cNvSpPr>
          <p:nvPr>
            <p:ph idx="1"/>
          </p:nvPr>
        </p:nvSpPr>
        <p:spPr/>
        <p:txBody>
          <a:bodyPr>
            <a:noAutofit/>
          </a:bodyPr>
          <a:lstStyle/>
          <a:p>
            <a:r>
              <a:rPr lang="es-AR" sz="2000" i="1" dirty="0"/>
              <a:t>“Es el proceso que consiste en subdividir los entregables del proyecto y el trabajo del proyecto en componentes más pequeños y más fáciles de manejar.”</a:t>
            </a:r>
          </a:p>
          <a:p>
            <a:r>
              <a:rPr lang="es-AR" sz="2000" dirty="0"/>
              <a:t>La estructura de desglose del trabajo (EDT) es una descomposición jerárquica, basada en los entregables del proyecto que debe ejecutar el equipo del proyecto para lograr los objetivos del proyecto y crear los entregables requeridos, con cada nivel descendente de la EDT representando una definición cada vez más detallada del trabajo del proyecto.</a:t>
            </a:r>
          </a:p>
          <a:p>
            <a:r>
              <a:rPr lang="es-AR" sz="2000" dirty="0"/>
              <a:t>La EDT organiza y define el alcance total del proyecto y representa el trabajo especificado en la declaración del alcance del proyecto aprobada y vigente.</a:t>
            </a:r>
          </a:p>
        </p:txBody>
      </p:sp>
    </p:spTree>
    <p:extLst>
      <p:ext uri="{BB962C8B-B14F-4D97-AF65-F5344CB8AC3E}">
        <p14:creationId xmlns:p14="http://schemas.microsoft.com/office/powerpoint/2010/main" val="1393740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Gestión</a:t>
            </a:r>
            <a:r>
              <a:rPr lang="en-US" dirty="0"/>
              <a:t> del </a:t>
            </a:r>
            <a:r>
              <a:rPr lang="en-US" dirty="0" err="1"/>
              <a:t>Alcance</a:t>
            </a:r>
            <a:r>
              <a:rPr lang="en-US" dirty="0"/>
              <a:t>: </a:t>
            </a:r>
            <a:r>
              <a:rPr lang="en-US" dirty="0" err="1"/>
              <a:t>Introducción</a:t>
            </a:r>
            <a:endParaRPr lang="en-US" dirty="0"/>
          </a:p>
        </p:txBody>
      </p:sp>
      <p:sp>
        <p:nvSpPr>
          <p:cNvPr id="3" name="Marcador de contenido 2"/>
          <p:cNvSpPr>
            <a:spLocks noGrp="1"/>
          </p:cNvSpPr>
          <p:nvPr>
            <p:ph idx="1"/>
          </p:nvPr>
        </p:nvSpPr>
        <p:spPr>
          <a:xfrm>
            <a:off x="2589212" y="2133600"/>
            <a:ext cx="8915400" cy="1687629"/>
          </a:xfrm>
        </p:spPr>
        <p:txBody>
          <a:bodyPr>
            <a:noAutofit/>
          </a:bodyPr>
          <a:lstStyle/>
          <a:p>
            <a:r>
              <a:rPr lang="es-AR" sz="3200" dirty="0"/>
              <a:t>El grado de cumplimiento del </a:t>
            </a:r>
            <a:r>
              <a:rPr lang="es-AR" sz="3200" i="1" dirty="0"/>
              <a:t>alcance del proyecto </a:t>
            </a:r>
            <a:r>
              <a:rPr lang="es-AR" sz="3200" dirty="0"/>
              <a:t>se mide con relación al </a:t>
            </a:r>
            <a:r>
              <a:rPr lang="es-AR" sz="3200" i="1" dirty="0"/>
              <a:t>plan para la dirección del proyecto</a:t>
            </a:r>
            <a:r>
              <a:rPr lang="es-AR" sz="3200" dirty="0"/>
              <a:t>.</a:t>
            </a:r>
          </a:p>
          <a:p>
            <a:endParaRPr lang="es-AR" sz="3200" dirty="0"/>
          </a:p>
          <a:p>
            <a:r>
              <a:rPr lang="es-AR" sz="3200" dirty="0"/>
              <a:t>El grado de cumplimiento del </a:t>
            </a:r>
            <a:r>
              <a:rPr lang="es-AR" sz="3200" i="1" dirty="0"/>
              <a:t>producto </a:t>
            </a:r>
            <a:r>
              <a:rPr lang="es-AR" sz="3200" dirty="0"/>
              <a:t>se mide con relación con los </a:t>
            </a:r>
            <a:r>
              <a:rPr lang="es-AR" sz="3200" i="1" dirty="0"/>
              <a:t>requisitos del producto</a:t>
            </a:r>
            <a:r>
              <a:rPr lang="es-AR" sz="3200" dirty="0"/>
              <a:t>.</a:t>
            </a:r>
            <a:endParaRPr lang="en-US" sz="3200" dirty="0"/>
          </a:p>
        </p:txBody>
      </p:sp>
    </p:spTree>
    <p:extLst>
      <p:ext uri="{BB962C8B-B14F-4D97-AF65-F5344CB8AC3E}">
        <p14:creationId xmlns:p14="http://schemas.microsoft.com/office/powerpoint/2010/main" val="1606179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Crear la Estructura de Desglose del Trabajo</a:t>
            </a:r>
            <a:endParaRPr lang="es-AR" dirty="0"/>
          </a:p>
        </p:txBody>
      </p:sp>
      <p:sp>
        <p:nvSpPr>
          <p:cNvPr id="3" name="Marcador de contenido 2"/>
          <p:cNvSpPr>
            <a:spLocks noGrp="1"/>
          </p:cNvSpPr>
          <p:nvPr>
            <p:ph idx="1"/>
          </p:nvPr>
        </p:nvSpPr>
        <p:spPr>
          <a:xfrm>
            <a:off x="2589212" y="2133600"/>
            <a:ext cx="8915400" cy="4575208"/>
          </a:xfrm>
        </p:spPr>
        <p:txBody>
          <a:bodyPr>
            <a:noAutofit/>
          </a:bodyPr>
          <a:lstStyle/>
          <a:p>
            <a:r>
              <a:rPr lang="es-AR" sz="2400" i="1" dirty="0"/>
              <a:t>“</a:t>
            </a:r>
            <a:r>
              <a:rPr lang="es-AR" sz="2000" dirty="0"/>
              <a:t>El trabajo planificado está contenido en el nivel más bajo de los componentes de la EDT, denominados paquetes de trabajo”.</a:t>
            </a:r>
          </a:p>
          <a:p>
            <a:r>
              <a:rPr lang="es-AR" sz="2000" dirty="0"/>
              <a:t>Un paquete de trabajo puede ser programado, monitoreado, controlado, y su costo puede ser estimado.</a:t>
            </a:r>
          </a:p>
          <a:p>
            <a:r>
              <a:rPr lang="es-AR" sz="2000" dirty="0"/>
              <a:t>La EDT comúnmente tiene dos tipos de formatos:</a:t>
            </a:r>
          </a:p>
          <a:p>
            <a:pPr lvl="1"/>
            <a:r>
              <a:rPr lang="es-AR" sz="1800" dirty="0" err="1"/>
              <a:t>Outline</a:t>
            </a:r>
            <a:r>
              <a:rPr lang="es-AR" sz="1800" dirty="0"/>
              <a:t> (formato </a:t>
            </a:r>
            <a:r>
              <a:rPr lang="es-AR" sz="1800" dirty="0" err="1"/>
              <a:t>indentado</a:t>
            </a:r>
            <a:r>
              <a:rPr lang="es-AR" sz="1800" dirty="0"/>
              <a:t>)</a:t>
            </a:r>
          </a:p>
          <a:p>
            <a:pPr lvl="1"/>
            <a:r>
              <a:rPr lang="es-AR" sz="1800" dirty="0"/>
              <a:t>Gráfico (árbol de tareas tipo Gráfico de Organización)</a:t>
            </a:r>
          </a:p>
          <a:p>
            <a:r>
              <a:rPr lang="es-AR" sz="2000" dirty="0"/>
              <a:t>Utiliza un sistema de numeración decimal, </a:t>
            </a:r>
            <a:r>
              <a:rPr lang="es-AR" sz="2000" dirty="0" err="1"/>
              <a:t>Ej</a:t>
            </a:r>
            <a:r>
              <a:rPr lang="es-AR" sz="2000" dirty="0"/>
              <a:t>: 3.1.5, 0 (cero) es típicamente el nivel mas alto.</a:t>
            </a:r>
          </a:p>
          <a:p>
            <a:r>
              <a:rPr lang="es-AR" sz="2000" dirty="0"/>
              <a:t>Muestra las relaciones “contenido en”.</a:t>
            </a:r>
          </a:p>
          <a:p>
            <a:r>
              <a:rPr lang="es-AR" sz="2000" dirty="0"/>
              <a:t>No muestra necesariamente otras dependencias.</a:t>
            </a:r>
          </a:p>
          <a:p>
            <a:r>
              <a:rPr lang="es-AR" sz="2000" dirty="0"/>
              <a:t>No muestra duraciones (todavía).</a:t>
            </a:r>
            <a:endParaRPr lang="es-AR" sz="2400" dirty="0"/>
          </a:p>
        </p:txBody>
      </p:sp>
    </p:spTree>
    <p:extLst>
      <p:ext uri="{BB962C8B-B14F-4D97-AF65-F5344CB8AC3E}">
        <p14:creationId xmlns:p14="http://schemas.microsoft.com/office/powerpoint/2010/main" val="3020213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Crear la Estructura de Desglose del Trabajo</a:t>
            </a:r>
            <a:endParaRPr lang="es-AR" dirty="0"/>
          </a:p>
        </p:txBody>
      </p:sp>
      <p:sp>
        <p:nvSpPr>
          <p:cNvPr id="3" name="Marcador de contenido 2"/>
          <p:cNvSpPr>
            <a:spLocks noGrp="1"/>
          </p:cNvSpPr>
          <p:nvPr>
            <p:ph idx="1"/>
          </p:nvPr>
        </p:nvSpPr>
        <p:spPr>
          <a:xfrm>
            <a:off x="2589212" y="2133600"/>
            <a:ext cx="8915400" cy="4575208"/>
          </a:xfrm>
        </p:spPr>
        <p:txBody>
          <a:bodyPr>
            <a:noAutofit/>
          </a:bodyPr>
          <a:lstStyle/>
          <a:p>
            <a:r>
              <a:rPr lang="es-AR" dirty="0"/>
              <a:t>Un paquete de trabajo se puede utilizar para agrupar las actividades donde el trabajo es programado y estimado, seguido y controlado. En el contexto de la EDT/WBS, la palabra </a:t>
            </a:r>
            <a:r>
              <a:rPr lang="es-AR" b="1" u="sng" dirty="0"/>
              <a:t>trabajo</a:t>
            </a:r>
            <a:r>
              <a:rPr lang="es-AR" dirty="0"/>
              <a:t> se refiere a los productos o entregables del trabajo que son el resultado de la actividad realizada, y no a la actividad en si misma.</a:t>
            </a:r>
          </a:p>
          <a:p>
            <a:r>
              <a:rPr lang="es-AR" dirty="0"/>
              <a:t>El trabajo planificado esta contenido en el nivel mas bajo de los componentes de la EDT/WBS, denominados paquetes de trabajo.</a:t>
            </a:r>
            <a:endParaRPr lang="es-AR" sz="2400" dirty="0"/>
          </a:p>
        </p:txBody>
      </p:sp>
    </p:spTree>
    <p:extLst>
      <p:ext uri="{BB962C8B-B14F-4D97-AF65-F5344CB8AC3E}">
        <p14:creationId xmlns:p14="http://schemas.microsoft.com/office/powerpoint/2010/main" val="22857912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Crear la EDT</a:t>
            </a:r>
          </a:p>
        </p:txBody>
      </p:sp>
      <p:pic>
        <p:nvPicPr>
          <p:cNvPr id="4" name="Marcador de contenido 3"/>
          <p:cNvPicPr>
            <a:picLocks noGrp="1" noChangeAspect="1"/>
          </p:cNvPicPr>
          <p:nvPr>
            <p:ph idx="1"/>
          </p:nvPr>
        </p:nvPicPr>
        <p:blipFill>
          <a:blip r:embed="rId2"/>
          <a:stretch>
            <a:fillRect/>
          </a:stretch>
        </p:blipFill>
        <p:spPr>
          <a:xfrm>
            <a:off x="2032138" y="2300438"/>
            <a:ext cx="10145350" cy="3484345"/>
          </a:xfrm>
          <a:prstGeom prst="rect">
            <a:avLst/>
          </a:prstGeom>
        </p:spPr>
      </p:pic>
    </p:spTree>
    <p:extLst>
      <p:ext uri="{BB962C8B-B14F-4D97-AF65-F5344CB8AC3E}">
        <p14:creationId xmlns:p14="http://schemas.microsoft.com/office/powerpoint/2010/main" val="269238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Crear la EDT: Flujo de Datos</a:t>
            </a:r>
          </a:p>
        </p:txBody>
      </p:sp>
      <p:pic>
        <p:nvPicPr>
          <p:cNvPr id="4" name="Marcador de contenido 3"/>
          <p:cNvPicPr>
            <a:picLocks noGrp="1" noChangeAspect="1"/>
          </p:cNvPicPr>
          <p:nvPr>
            <p:ph idx="1"/>
          </p:nvPr>
        </p:nvPicPr>
        <p:blipFill>
          <a:blip r:embed="rId2"/>
          <a:stretch>
            <a:fillRect/>
          </a:stretch>
        </p:blipFill>
        <p:spPr>
          <a:xfrm>
            <a:off x="2909677" y="1366786"/>
            <a:ext cx="8402967" cy="5370897"/>
          </a:xfrm>
          <a:prstGeom prst="rect">
            <a:avLst/>
          </a:prstGeom>
        </p:spPr>
      </p:pic>
    </p:spTree>
    <p:extLst>
      <p:ext uri="{BB962C8B-B14F-4D97-AF65-F5344CB8AC3E}">
        <p14:creationId xmlns:p14="http://schemas.microsoft.com/office/powerpoint/2010/main" val="30130197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Crear la EDT: </a:t>
            </a:r>
            <a:r>
              <a:rPr lang="es-AR" dirty="0">
                <a:solidFill>
                  <a:srgbClr val="C00000"/>
                </a:solidFill>
              </a:rPr>
              <a:t>ENTRADAS</a:t>
            </a:r>
          </a:p>
        </p:txBody>
      </p:sp>
      <p:sp>
        <p:nvSpPr>
          <p:cNvPr id="3" name="Marcador de contenido 2"/>
          <p:cNvSpPr>
            <a:spLocks noGrp="1"/>
          </p:cNvSpPr>
          <p:nvPr>
            <p:ph idx="1"/>
          </p:nvPr>
        </p:nvSpPr>
        <p:spPr>
          <a:xfrm>
            <a:off x="2589212" y="1357162"/>
            <a:ext cx="9602788" cy="5500838"/>
          </a:xfrm>
        </p:spPr>
        <p:txBody>
          <a:bodyPr>
            <a:noAutofit/>
          </a:bodyPr>
          <a:lstStyle/>
          <a:p>
            <a:r>
              <a:rPr lang="es-AR" sz="2000" b="1" dirty="0"/>
              <a:t>Plan para la Dirección del Proyecto</a:t>
            </a:r>
            <a:r>
              <a:rPr lang="es-AR" sz="2000" dirty="0"/>
              <a:t>. Los componentes incluyen el plan para la gestión del alcance, el cual documenta como será creada la EDT a partir del enunciado del alcance del proyecto.</a:t>
            </a:r>
          </a:p>
          <a:p>
            <a:r>
              <a:rPr lang="es-AR" sz="2000" b="1" dirty="0"/>
              <a:t>Documentos del Proyecto</a:t>
            </a:r>
            <a:r>
              <a:rPr lang="es-AR" sz="2000" dirty="0"/>
              <a:t>. Los documentos que pueden ser considerados como entradas para este proceso incluyen, entre otros:</a:t>
            </a:r>
          </a:p>
          <a:p>
            <a:pPr lvl="1"/>
            <a:r>
              <a:rPr lang="es-AR" sz="1800" b="1" dirty="0"/>
              <a:t>Enunciado del Alcance del Proyecto.</a:t>
            </a:r>
            <a:r>
              <a:rPr lang="es-AR" sz="1800" dirty="0"/>
              <a:t> Describe el trabajo que se realizará y el trabajo excluido.</a:t>
            </a:r>
          </a:p>
          <a:p>
            <a:pPr lvl="1"/>
            <a:r>
              <a:rPr lang="es-AR" sz="1800" b="1" dirty="0"/>
              <a:t>Documentación de requisitos. </a:t>
            </a:r>
            <a:r>
              <a:rPr lang="es-AR" sz="1800" dirty="0"/>
              <a:t>Describen cómo los requisitos individuales cumplen con las necesidades de negocio del proyecto.</a:t>
            </a:r>
          </a:p>
          <a:p>
            <a:r>
              <a:rPr lang="es-AR" sz="2000" b="1" dirty="0"/>
              <a:t>Factores Ambientales De La Empresa</a:t>
            </a:r>
            <a:r>
              <a:rPr lang="es-AR" sz="2000" dirty="0"/>
              <a:t>. Los factores que pueden influir son los estándares EDT específicos de la industria que son relevantes para la naturaleza del proyecto. Estos estándares pueden servir como fuentes de referencia externas para la creación de la EDT.</a:t>
            </a:r>
          </a:p>
          <a:p>
            <a:r>
              <a:rPr lang="es-AR" sz="2000" b="1" dirty="0"/>
              <a:t>Activos de los Procesos de la Organización</a:t>
            </a:r>
            <a:r>
              <a:rPr lang="es-AR" sz="2000" dirty="0"/>
              <a:t>. Políticas, procedimientos y plantillas de la EDT; archivos de proyectos anteriores; y lecciones aprendidas.</a:t>
            </a:r>
          </a:p>
        </p:txBody>
      </p:sp>
    </p:spTree>
    <p:extLst>
      <p:ext uri="{BB962C8B-B14F-4D97-AF65-F5344CB8AC3E}">
        <p14:creationId xmlns:p14="http://schemas.microsoft.com/office/powerpoint/2010/main" val="2197538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Crear la EDT: </a:t>
            </a:r>
            <a:r>
              <a:rPr lang="es-AR" b="1" dirty="0">
                <a:solidFill>
                  <a:srgbClr val="C00000"/>
                </a:solidFill>
              </a:rPr>
              <a:t>H&amp;T</a:t>
            </a:r>
          </a:p>
        </p:txBody>
      </p:sp>
      <p:sp>
        <p:nvSpPr>
          <p:cNvPr id="3" name="Marcador de contenido 2"/>
          <p:cNvSpPr>
            <a:spLocks noGrp="1"/>
          </p:cNvSpPr>
          <p:nvPr>
            <p:ph idx="1"/>
          </p:nvPr>
        </p:nvSpPr>
        <p:spPr>
          <a:xfrm>
            <a:off x="2589212" y="1264555"/>
            <a:ext cx="9509744" cy="3777622"/>
          </a:xfrm>
        </p:spPr>
        <p:txBody>
          <a:bodyPr>
            <a:noAutofit/>
          </a:bodyPr>
          <a:lstStyle/>
          <a:p>
            <a:r>
              <a:rPr lang="es-AR" b="1" dirty="0"/>
              <a:t>Juicio de Expertos</a:t>
            </a:r>
            <a:r>
              <a:rPr lang="es-AR" dirty="0"/>
              <a:t>. </a:t>
            </a:r>
          </a:p>
          <a:p>
            <a:r>
              <a:rPr lang="es-AR" b="1" dirty="0"/>
              <a:t>Descomposición</a:t>
            </a:r>
            <a:r>
              <a:rPr lang="es-AR" dirty="0"/>
              <a:t>. Es una técnica utilizada para dividir y subdividir el alcance del proyecto y los entregables del proyecto en partes más pequeñas y manejables. El paquete de trabajo es el trabajo definido en el nivel mas bajo de la EDT para el cual se puede </a:t>
            </a:r>
            <a:r>
              <a:rPr lang="es-AR" b="1" dirty="0"/>
              <a:t>estimar y gestionar el costo y la duración</a:t>
            </a:r>
            <a:r>
              <a:rPr lang="es-AR" dirty="0"/>
              <a:t>. </a:t>
            </a:r>
          </a:p>
          <a:p>
            <a:pPr marL="355600" indent="0">
              <a:buNone/>
            </a:pPr>
            <a:r>
              <a:rPr lang="es-AR" dirty="0"/>
              <a:t>El nivel de descomposición es a menudo guiado por el grado de control necesario para dirigir el proyecto de manera efectiva. </a:t>
            </a:r>
          </a:p>
          <a:p>
            <a:pPr marL="355600" indent="0">
              <a:buNone/>
            </a:pPr>
            <a:r>
              <a:rPr lang="es-AR" dirty="0"/>
              <a:t>El nivel de detalle para los paquetes de trabajo varia en función del tamaño y la complejidad del proyecto. </a:t>
            </a:r>
          </a:p>
          <a:p>
            <a:pPr marL="355600" indent="0">
              <a:buNone/>
            </a:pPr>
            <a:r>
              <a:rPr lang="es-AR" dirty="0"/>
              <a:t>Lac actividades de la descomposición son:</a:t>
            </a:r>
          </a:p>
          <a:p>
            <a:pPr lvl="1"/>
            <a:r>
              <a:rPr lang="es-AR" dirty="0"/>
              <a:t>Identificar y analizar los entregables y el trabajo relacionado,</a:t>
            </a:r>
          </a:p>
          <a:p>
            <a:pPr lvl="1"/>
            <a:r>
              <a:rPr lang="es-AR" dirty="0"/>
              <a:t>Estructurar y organizar la EDT,</a:t>
            </a:r>
          </a:p>
          <a:p>
            <a:pPr lvl="1"/>
            <a:r>
              <a:rPr lang="es-AR" dirty="0"/>
              <a:t>Descomponer los niveles superiores en componentes detallados de nivel inferior,</a:t>
            </a:r>
          </a:p>
          <a:p>
            <a:pPr lvl="1"/>
            <a:r>
              <a:rPr lang="es-AR" dirty="0"/>
              <a:t>Desarrollar y asignar códigos de identificación a los componentes de la EDT; y</a:t>
            </a:r>
          </a:p>
          <a:p>
            <a:pPr lvl="1"/>
            <a:r>
              <a:rPr lang="es-AR" dirty="0"/>
              <a:t>Verificar que el grado de descomposición de los entregables sea el adecuado.</a:t>
            </a:r>
          </a:p>
        </p:txBody>
      </p:sp>
    </p:spTree>
    <p:extLst>
      <p:ext uri="{BB962C8B-B14F-4D97-AF65-F5344CB8AC3E}">
        <p14:creationId xmlns:p14="http://schemas.microsoft.com/office/powerpoint/2010/main" val="1295485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Crear la EDT</a:t>
            </a:r>
          </a:p>
        </p:txBody>
      </p:sp>
      <p:sp>
        <p:nvSpPr>
          <p:cNvPr id="3" name="Marcador de contenido 2"/>
          <p:cNvSpPr>
            <a:spLocks noGrp="1"/>
          </p:cNvSpPr>
          <p:nvPr>
            <p:ph idx="1"/>
          </p:nvPr>
        </p:nvSpPr>
        <p:spPr>
          <a:xfrm>
            <a:off x="1982804" y="1517582"/>
            <a:ext cx="10039150" cy="5340417"/>
          </a:xfrm>
        </p:spPr>
        <p:txBody>
          <a:bodyPr>
            <a:noAutofit/>
          </a:bodyPr>
          <a:lstStyle/>
          <a:p>
            <a:r>
              <a:rPr lang="es-AR" sz="2000" dirty="0"/>
              <a:t>Se puede crear a través de varios enfoques. Enfoque descendente, el uso de guías especificas de la organización y el uso de plantillas de la EDT. Enfoque ascendente para subcomponentes del grupo. </a:t>
            </a:r>
          </a:p>
          <a:p>
            <a:r>
              <a:rPr lang="es-AR" sz="2000" dirty="0"/>
              <a:t>La estructura se puede representar de diferentes maneras, tales como:</a:t>
            </a:r>
          </a:p>
          <a:p>
            <a:pPr lvl="1"/>
            <a:r>
              <a:rPr lang="es-AR" sz="2000" dirty="0"/>
              <a:t>Utilizando las fases del ciclo de vida del proyecto como segundo nivel de descomposición, con los entregables del producto y del proyecto insertados en el tercer nivel, como se ilustra en el Grafico 5-13;</a:t>
            </a:r>
          </a:p>
          <a:p>
            <a:pPr lvl="1"/>
            <a:r>
              <a:rPr lang="es-AR" sz="2000" dirty="0"/>
              <a:t>Utilizando los entregables principales como segundo nivel de descomposición, como se muestra en el Grafico 5-14 e</a:t>
            </a:r>
          </a:p>
          <a:p>
            <a:pPr lvl="1"/>
            <a:r>
              <a:rPr lang="es-AR" sz="2000" dirty="0"/>
              <a:t>Incorporando componentes de nivel inferior que pueden desarrollar organizaciones externas al equipo del proyecto, como por ejemplo trabajo contratado. Así, el vendedor desarrollara la EDT para el contrato como parte del trabajo contratado.</a:t>
            </a:r>
          </a:p>
          <a:p>
            <a:r>
              <a:rPr lang="es-AR" sz="2200" dirty="0"/>
              <a:t>Que no falte nada, pero no demasiado detalle… ¿?</a:t>
            </a:r>
          </a:p>
        </p:txBody>
      </p:sp>
    </p:spTree>
    <p:extLst>
      <p:ext uri="{BB962C8B-B14F-4D97-AF65-F5344CB8AC3E}">
        <p14:creationId xmlns:p14="http://schemas.microsoft.com/office/powerpoint/2010/main" val="19820134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559797"/>
          </a:xfrm>
        </p:spPr>
        <p:txBody>
          <a:bodyPr>
            <a:normAutofit/>
          </a:bodyPr>
          <a:lstStyle/>
          <a:p>
            <a:r>
              <a:rPr lang="es-AR" sz="2400" b="1" dirty="0"/>
              <a:t>Gráfico 5-13. Ejemplo de una EDT organizada por Fases</a:t>
            </a:r>
            <a:endParaRPr lang="es-AR" sz="2400" dirty="0"/>
          </a:p>
        </p:txBody>
      </p:sp>
      <p:pic>
        <p:nvPicPr>
          <p:cNvPr id="4" name="Marcador de contenido 3"/>
          <p:cNvPicPr>
            <a:picLocks noGrp="1" noChangeAspect="1"/>
          </p:cNvPicPr>
          <p:nvPr>
            <p:ph idx="1"/>
          </p:nvPr>
        </p:nvPicPr>
        <p:blipFill>
          <a:blip r:embed="rId2"/>
          <a:stretch>
            <a:fillRect/>
          </a:stretch>
        </p:blipFill>
        <p:spPr>
          <a:xfrm>
            <a:off x="2225665" y="1463040"/>
            <a:ext cx="9945210" cy="5362125"/>
          </a:xfrm>
          <a:prstGeom prst="rect">
            <a:avLst/>
          </a:prstGeom>
        </p:spPr>
      </p:pic>
    </p:spTree>
    <p:extLst>
      <p:ext uri="{BB962C8B-B14F-4D97-AF65-F5344CB8AC3E}">
        <p14:creationId xmlns:p14="http://schemas.microsoft.com/office/powerpoint/2010/main" val="32696432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4047" y="624110"/>
            <a:ext cx="10497954" cy="523550"/>
          </a:xfrm>
        </p:spPr>
        <p:txBody>
          <a:bodyPr>
            <a:normAutofit/>
          </a:bodyPr>
          <a:lstStyle/>
          <a:p>
            <a:r>
              <a:rPr lang="es-AR" sz="2400" b="1" dirty="0"/>
              <a:t>Gráfico 5-14. Ejemplo de EDT basada en los Entregables Principales</a:t>
            </a:r>
            <a:endParaRPr lang="es-AR" sz="2400" dirty="0"/>
          </a:p>
        </p:txBody>
      </p:sp>
      <p:pic>
        <p:nvPicPr>
          <p:cNvPr id="4" name="Marcador de contenido 3"/>
          <p:cNvPicPr>
            <a:picLocks noGrp="1" noChangeAspect="1"/>
          </p:cNvPicPr>
          <p:nvPr>
            <p:ph idx="1"/>
          </p:nvPr>
        </p:nvPicPr>
        <p:blipFill>
          <a:blip r:embed="rId2"/>
          <a:stretch>
            <a:fillRect/>
          </a:stretch>
        </p:blipFill>
        <p:spPr>
          <a:xfrm>
            <a:off x="2483318" y="1147660"/>
            <a:ext cx="8961120" cy="5645506"/>
          </a:xfrm>
          <a:prstGeom prst="rect">
            <a:avLst/>
          </a:prstGeom>
        </p:spPr>
      </p:pic>
    </p:spTree>
    <p:extLst>
      <p:ext uri="{BB962C8B-B14F-4D97-AF65-F5344CB8AC3E}">
        <p14:creationId xmlns:p14="http://schemas.microsoft.com/office/powerpoint/2010/main" val="25786575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Crear la EDT: </a:t>
            </a:r>
            <a:r>
              <a:rPr lang="es-AR" b="1" dirty="0">
                <a:solidFill>
                  <a:srgbClr val="C00000"/>
                </a:solidFill>
              </a:rPr>
              <a:t>regla del 100%</a:t>
            </a:r>
          </a:p>
        </p:txBody>
      </p:sp>
      <p:sp>
        <p:nvSpPr>
          <p:cNvPr id="3" name="Marcador de contenido 2"/>
          <p:cNvSpPr>
            <a:spLocks noGrp="1"/>
          </p:cNvSpPr>
          <p:nvPr>
            <p:ph idx="1"/>
          </p:nvPr>
        </p:nvSpPr>
        <p:spPr>
          <a:xfrm>
            <a:off x="2589211" y="2133599"/>
            <a:ext cx="9519369" cy="4546333"/>
          </a:xfrm>
        </p:spPr>
        <p:txBody>
          <a:bodyPr>
            <a:noAutofit/>
          </a:bodyPr>
          <a:lstStyle/>
          <a:p>
            <a:r>
              <a:rPr lang="es-AR" sz="2000" dirty="0"/>
              <a:t>La EDT representa todo el trabajo necesario para realizar el producto y el proyecto, e incluye el trabajo de dirección del proyecto. El total del trabajo correspondiente a los niveles inferiores debería corresponder al acumulado para los niveles superiores, de modo que no se omita nada y que no se efectúe trabajo extra. Esto se denomina en ocasiones la regla del 100%.</a:t>
            </a:r>
          </a:p>
          <a:p>
            <a:r>
              <a:rPr lang="es-AR" sz="2000" dirty="0"/>
              <a:t>Esta regla establece que:</a:t>
            </a:r>
          </a:p>
          <a:p>
            <a:pPr lvl="1"/>
            <a:r>
              <a:rPr lang="es-AR" sz="1800" dirty="0"/>
              <a:t>La EDT incluye el 100% de todo el trabajo definido en el alcance del proyecto. Debe incluir todos los entregables del proyecto.</a:t>
            </a:r>
          </a:p>
          <a:p>
            <a:pPr lvl="1"/>
            <a:r>
              <a:rPr lang="es-AR" sz="1800" dirty="0"/>
              <a:t>De forma que, cuando se suman los componentes del nivel inferior, que se descomponen desde el nivel más alto, deben sumar el 100% del alcance.</a:t>
            </a:r>
          </a:p>
          <a:p>
            <a:pPr lvl="1"/>
            <a:r>
              <a:rPr lang="es-AR" sz="1800" dirty="0"/>
              <a:t>La mejor manera de aplicar esta regla, es crear la EDT en términos de los resultados que esperamos obtener. Para ello, debemos utilizar sustantivos en lugar de verbos.</a:t>
            </a:r>
          </a:p>
          <a:p>
            <a:endParaRPr lang="es-AR" sz="2000" dirty="0"/>
          </a:p>
        </p:txBody>
      </p:sp>
    </p:spTree>
    <p:extLst>
      <p:ext uri="{BB962C8B-B14F-4D97-AF65-F5344CB8AC3E}">
        <p14:creationId xmlns:p14="http://schemas.microsoft.com/office/powerpoint/2010/main" val="1658188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Recopilar</a:t>
            </a:r>
            <a:r>
              <a:rPr lang="en-US" b="1" dirty="0"/>
              <a:t> </a:t>
            </a:r>
            <a:r>
              <a:rPr lang="en-US" b="1" dirty="0" err="1"/>
              <a:t>Requisitos</a:t>
            </a:r>
            <a:endParaRPr lang="en-US" dirty="0"/>
          </a:p>
        </p:txBody>
      </p:sp>
      <p:sp>
        <p:nvSpPr>
          <p:cNvPr id="3" name="Marcador de contenido 2"/>
          <p:cNvSpPr>
            <a:spLocks noGrp="1"/>
          </p:cNvSpPr>
          <p:nvPr>
            <p:ph idx="1"/>
          </p:nvPr>
        </p:nvSpPr>
        <p:spPr>
          <a:xfrm>
            <a:off x="2589212" y="2133600"/>
            <a:ext cx="8915400" cy="3516429"/>
          </a:xfrm>
        </p:spPr>
        <p:txBody>
          <a:bodyPr>
            <a:noAutofit/>
          </a:bodyPr>
          <a:lstStyle/>
          <a:p>
            <a:r>
              <a:rPr lang="es-AR" sz="2000" i="1" dirty="0"/>
              <a:t>“Es el proceso que consiste en definir y documentar las necesidades de los interesados a fin de cumplir con los </a:t>
            </a:r>
            <a:r>
              <a:rPr lang="en-US" sz="2000" i="1" dirty="0" err="1"/>
              <a:t>objetivos</a:t>
            </a:r>
            <a:r>
              <a:rPr lang="en-US" sz="2000" i="1" dirty="0"/>
              <a:t> del </a:t>
            </a:r>
            <a:r>
              <a:rPr lang="en-US" sz="2000" i="1" dirty="0" err="1"/>
              <a:t>proyecto</a:t>
            </a:r>
            <a:r>
              <a:rPr lang="en-US" sz="2000" i="1" dirty="0"/>
              <a:t>.”</a:t>
            </a:r>
          </a:p>
          <a:p>
            <a:r>
              <a:rPr lang="es-AR" sz="2000" dirty="0"/>
              <a:t>Los requisitos incluyen las necesidades, deseos y expectativas cuantificadas y documentadas del patrocinador, del cliente y de otros </a:t>
            </a:r>
            <a:r>
              <a:rPr lang="en-US" sz="2000" dirty="0" err="1"/>
              <a:t>interesados</a:t>
            </a:r>
            <a:r>
              <a:rPr lang="en-US" sz="2000" dirty="0"/>
              <a:t>.</a:t>
            </a:r>
          </a:p>
          <a:p>
            <a:r>
              <a:rPr lang="es-AR" sz="2000" dirty="0"/>
              <a:t>Deben recabarse, analizarse y registrarse con un nivel de detalle suficiente, que permita medirlos una vez que se inicia el proyecto. Recopilar Requisitos significa definir y gestionar las expectativas del </a:t>
            </a:r>
            <a:r>
              <a:rPr lang="en-US" sz="2000" dirty="0" err="1"/>
              <a:t>cliente</a:t>
            </a:r>
            <a:r>
              <a:rPr lang="en-US" sz="2000" dirty="0"/>
              <a:t>.</a:t>
            </a:r>
          </a:p>
          <a:p>
            <a:r>
              <a:rPr lang="es-AR" sz="2000" dirty="0"/>
              <a:t>Los requisitos constituyen la base de la EDT. La planificación del costo, del cronograma y de la calidad se efectúa en función de ellos.</a:t>
            </a:r>
            <a:endParaRPr lang="en-US" sz="2000" dirty="0"/>
          </a:p>
        </p:txBody>
      </p:sp>
    </p:spTree>
    <p:extLst>
      <p:ext uri="{BB962C8B-B14F-4D97-AF65-F5344CB8AC3E}">
        <p14:creationId xmlns:p14="http://schemas.microsoft.com/office/powerpoint/2010/main" val="11777565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Crear la EDT: </a:t>
            </a:r>
            <a:r>
              <a:rPr lang="es-AR" b="1" dirty="0">
                <a:solidFill>
                  <a:srgbClr val="C00000"/>
                </a:solidFill>
              </a:rPr>
              <a:t>regla del 100%</a:t>
            </a:r>
          </a:p>
        </p:txBody>
      </p:sp>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620732" y="2250963"/>
            <a:ext cx="10478223" cy="4164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801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Crear la EDT: </a:t>
            </a:r>
            <a:r>
              <a:rPr lang="es-AR" b="1" dirty="0">
                <a:solidFill>
                  <a:srgbClr val="C00000"/>
                </a:solidFill>
              </a:rPr>
              <a:t>SALIDAS</a:t>
            </a:r>
          </a:p>
        </p:txBody>
      </p:sp>
      <p:sp>
        <p:nvSpPr>
          <p:cNvPr id="3" name="Marcador de contenido 2"/>
          <p:cNvSpPr>
            <a:spLocks noGrp="1"/>
          </p:cNvSpPr>
          <p:nvPr>
            <p:ph idx="1"/>
          </p:nvPr>
        </p:nvSpPr>
        <p:spPr>
          <a:xfrm>
            <a:off x="2589212" y="1264555"/>
            <a:ext cx="8915400" cy="5511630"/>
          </a:xfrm>
        </p:spPr>
        <p:txBody>
          <a:bodyPr>
            <a:noAutofit/>
          </a:bodyPr>
          <a:lstStyle/>
          <a:p>
            <a:r>
              <a:rPr lang="es-AR" sz="2000" b="1" dirty="0"/>
              <a:t>Línea Base del Alcance</a:t>
            </a:r>
            <a:r>
              <a:rPr lang="es-AR" sz="2000" dirty="0"/>
              <a:t>. La línea base del alcance es la versión aprobada de un enunciado del alcance, EDT y su diccionario de la EDT asociado, que solo se puede modificar a través de procedimientos formales de control de cambios y que se utiliza como base de comparación. </a:t>
            </a:r>
          </a:p>
          <a:p>
            <a:pPr marL="355600" indent="0">
              <a:buNone/>
            </a:pPr>
            <a:r>
              <a:rPr lang="es-AR" sz="2000" dirty="0"/>
              <a:t>Componentes:</a:t>
            </a:r>
          </a:p>
          <a:p>
            <a:pPr lvl="1"/>
            <a:r>
              <a:rPr lang="es-AR" b="1" dirty="0"/>
              <a:t>Enunciado del Alcance del Proyecto. I</a:t>
            </a:r>
            <a:r>
              <a:rPr lang="es-AR" dirty="0"/>
              <a:t>ncluye la descripción del alcance, los entregables principales, los supuestos y las restricciones del proyecto.</a:t>
            </a:r>
          </a:p>
          <a:p>
            <a:pPr lvl="1"/>
            <a:r>
              <a:rPr lang="es-AR" b="1" dirty="0"/>
              <a:t>EDT.</a:t>
            </a:r>
            <a:endParaRPr lang="es-AR" dirty="0"/>
          </a:p>
          <a:p>
            <a:pPr lvl="1"/>
            <a:r>
              <a:rPr lang="es-AR" b="1" dirty="0"/>
              <a:t>Paquete de trabajo. </a:t>
            </a:r>
            <a:r>
              <a:rPr lang="es-AR" dirty="0"/>
              <a:t>Nivel más bajo de la EDT con identificador único, que proporcionan una estructura para la suma jerárquica de los costos, cronograma, e información de recursos y forman un código de cuentas. Cada paquete de trabajo forma parte de una cuenta de control. </a:t>
            </a:r>
          </a:p>
          <a:p>
            <a:pPr marL="722313" lvl="1" indent="0">
              <a:buNone/>
            </a:pPr>
            <a:r>
              <a:rPr lang="es-AR" dirty="0"/>
              <a:t>Una cuenta de control es un punto de control de gestión en que se integran el alcance, el presupuesto y el cronograma, y se comparan con el valor ganado para la medición del desempeño. Una cuenta de control tiene dos o mas paquetes de trabajo, aunque cada paquete de trabajo este asociado con una cuenta de control única.</a:t>
            </a:r>
          </a:p>
        </p:txBody>
      </p:sp>
    </p:spTree>
    <p:extLst>
      <p:ext uri="{BB962C8B-B14F-4D97-AF65-F5344CB8AC3E}">
        <p14:creationId xmlns:p14="http://schemas.microsoft.com/office/powerpoint/2010/main" val="33543795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Crear la EDT: </a:t>
            </a:r>
            <a:r>
              <a:rPr lang="es-AR" b="1" dirty="0">
                <a:solidFill>
                  <a:srgbClr val="C00000"/>
                </a:solidFill>
              </a:rPr>
              <a:t>SALIDAS</a:t>
            </a:r>
          </a:p>
        </p:txBody>
      </p:sp>
      <p:sp>
        <p:nvSpPr>
          <p:cNvPr id="3" name="Marcador de contenido 2"/>
          <p:cNvSpPr>
            <a:spLocks noGrp="1"/>
          </p:cNvSpPr>
          <p:nvPr>
            <p:ph idx="1"/>
          </p:nvPr>
        </p:nvSpPr>
        <p:spPr>
          <a:xfrm>
            <a:off x="2592592" y="1399309"/>
            <a:ext cx="9093296" cy="1480686"/>
          </a:xfrm>
        </p:spPr>
        <p:txBody>
          <a:bodyPr>
            <a:noAutofit/>
          </a:bodyPr>
          <a:lstStyle/>
          <a:p>
            <a:r>
              <a:rPr lang="es-AR" b="1" dirty="0"/>
              <a:t>Paquete de planificación. </a:t>
            </a:r>
            <a:r>
              <a:rPr lang="es-AR" dirty="0"/>
              <a:t>Una cuenta de control puede incluir uno o más paquetes de planificación. Un paquete de planificación es un componente de la estructura de desglose del trabajo por debajo de la cuenta de control y por encima del paquete de trabajo, con un contenido de trabajo conocido pero sin actividades detalladas en el cronograma.</a:t>
            </a:r>
            <a:endParaRPr lang="es-AR" b="1" dirty="0"/>
          </a:p>
          <a:p>
            <a:r>
              <a:rPr lang="es-AR" b="1" dirty="0"/>
              <a:t>Diccionario de la EDT: </a:t>
            </a:r>
            <a:r>
              <a:rPr lang="es-AR" dirty="0"/>
              <a:t>es un documento cuya función es respaldar la EDT. El diccionario de la EDT proporciona una descripción más detallada de los componentes de la EDT:</a:t>
            </a:r>
          </a:p>
        </p:txBody>
      </p:sp>
      <p:sp>
        <p:nvSpPr>
          <p:cNvPr id="4" name="Marcador de contenido 2"/>
          <p:cNvSpPr txBox="1">
            <a:spLocks/>
          </p:cNvSpPr>
          <p:nvPr/>
        </p:nvSpPr>
        <p:spPr>
          <a:xfrm>
            <a:off x="3080084" y="3948400"/>
            <a:ext cx="8605804" cy="1807508"/>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AR" dirty="0"/>
              <a:t>El identificador del código de cuentas</a:t>
            </a:r>
          </a:p>
          <a:p>
            <a:r>
              <a:rPr lang="es-AR" dirty="0"/>
              <a:t>La descripción del trabajo</a:t>
            </a:r>
          </a:p>
          <a:p>
            <a:r>
              <a:rPr lang="es-AR" dirty="0"/>
              <a:t>Supuestos y restricciones</a:t>
            </a:r>
          </a:p>
          <a:p>
            <a:r>
              <a:rPr lang="es-AR" dirty="0"/>
              <a:t>La organización responsable</a:t>
            </a:r>
          </a:p>
          <a:p>
            <a:r>
              <a:rPr lang="es-AR" dirty="0"/>
              <a:t>Una lista de hitos del cronograma</a:t>
            </a:r>
          </a:p>
          <a:p>
            <a:r>
              <a:rPr lang="es-AR" dirty="0"/>
              <a:t>Las actividades asociadas del cronograma</a:t>
            </a:r>
          </a:p>
          <a:p>
            <a:r>
              <a:rPr lang="es-AR" dirty="0"/>
              <a:t>Los recursos necesarios</a:t>
            </a:r>
          </a:p>
          <a:p>
            <a:r>
              <a:rPr lang="es-AR" dirty="0"/>
              <a:t>Los estimados de costo</a:t>
            </a:r>
          </a:p>
          <a:p>
            <a:r>
              <a:rPr lang="es-AR" dirty="0"/>
              <a:t>Los requisitos de calidad</a:t>
            </a:r>
          </a:p>
          <a:p>
            <a:r>
              <a:rPr lang="es-AR" dirty="0"/>
              <a:t>Los criterios de aceptación</a:t>
            </a:r>
          </a:p>
          <a:p>
            <a:r>
              <a:rPr lang="es-AR" dirty="0"/>
              <a:t>Las referencias técnicas</a:t>
            </a:r>
          </a:p>
          <a:p>
            <a:r>
              <a:rPr lang="es-AR" dirty="0"/>
              <a:t>La información de acuerdos</a:t>
            </a:r>
          </a:p>
        </p:txBody>
      </p:sp>
    </p:spTree>
    <p:extLst>
      <p:ext uri="{BB962C8B-B14F-4D97-AF65-F5344CB8AC3E}">
        <p14:creationId xmlns:p14="http://schemas.microsoft.com/office/powerpoint/2010/main" val="1512142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Crear la EDT: </a:t>
            </a:r>
            <a:r>
              <a:rPr lang="es-AR" b="1" dirty="0">
                <a:solidFill>
                  <a:srgbClr val="C00000"/>
                </a:solidFill>
              </a:rPr>
              <a:t>SALIDAS</a:t>
            </a:r>
          </a:p>
        </p:txBody>
      </p:sp>
      <p:sp>
        <p:nvSpPr>
          <p:cNvPr id="3" name="Marcador de contenido 2"/>
          <p:cNvSpPr>
            <a:spLocks noGrp="1"/>
          </p:cNvSpPr>
          <p:nvPr>
            <p:ph idx="1"/>
          </p:nvPr>
        </p:nvSpPr>
        <p:spPr>
          <a:xfrm>
            <a:off x="2592592" y="1399308"/>
            <a:ext cx="9093296" cy="5458691"/>
          </a:xfrm>
        </p:spPr>
        <p:txBody>
          <a:bodyPr>
            <a:noAutofit/>
          </a:bodyPr>
          <a:lstStyle/>
          <a:p>
            <a:r>
              <a:rPr lang="es-AR" sz="2800" b="1" dirty="0"/>
              <a:t>Actualizaciones a los Documentos del Proyecto</a:t>
            </a:r>
            <a:r>
              <a:rPr lang="es-AR" sz="2800" dirty="0"/>
              <a:t>. Los documentos del proyecto que pueden actualizarse como resultado de llevar a cabo este proceso incluyen, entre otros:</a:t>
            </a:r>
          </a:p>
          <a:p>
            <a:pPr lvl="1"/>
            <a:r>
              <a:rPr lang="es-AR" sz="2400" b="1" dirty="0"/>
              <a:t>Registro de supuestos. </a:t>
            </a:r>
            <a:r>
              <a:rPr lang="es-AR" sz="2400" dirty="0"/>
              <a:t>El registro de supuestos es actualizado con supuestos o restricciones adicionales que fueron identificados durante el proceso Crear la EDT.</a:t>
            </a:r>
          </a:p>
          <a:p>
            <a:pPr lvl="1"/>
            <a:r>
              <a:rPr lang="es-AR" sz="2400" b="1" dirty="0"/>
              <a:t>Documentación de requisitos.</a:t>
            </a:r>
            <a:r>
              <a:rPr lang="es-AR" sz="2400" dirty="0"/>
              <a:t> La documentación de requisitos puede ser actualizada para incluir los cambios aprobados resultantes del proceso Crear la EDT/WBS.</a:t>
            </a:r>
          </a:p>
        </p:txBody>
      </p:sp>
    </p:spTree>
    <p:extLst>
      <p:ext uri="{BB962C8B-B14F-4D97-AF65-F5344CB8AC3E}">
        <p14:creationId xmlns:p14="http://schemas.microsoft.com/office/powerpoint/2010/main" val="16639803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Crear la EDT: Ejercicio</a:t>
            </a:r>
          </a:p>
        </p:txBody>
      </p:sp>
      <p:sp>
        <p:nvSpPr>
          <p:cNvPr id="5" name="Marcador de contenido 4"/>
          <p:cNvSpPr>
            <a:spLocks noGrp="1"/>
          </p:cNvSpPr>
          <p:nvPr>
            <p:ph idx="1"/>
          </p:nvPr>
        </p:nvSpPr>
        <p:spPr/>
        <p:txBody>
          <a:bodyPr/>
          <a:lstStyle/>
          <a:p>
            <a:r>
              <a:rPr lang="es-AR" dirty="0"/>
              <a:t>División en grupos de trabajo de 3 estudiantes.</a:t>
            </a:r>
          </a:p>
          <a:p>
            <a:r>
              <a:rPr lang="es-AR" dirty="0"/>
              <a:t>Crear la EDT para el proyecto:</a:t>
            </a:r>
          </a:p>
          <a:p>
            <a:pPr lvl="1"/>
            <a:r>
              <a:rPr lang="es-AR" dirty="0"/>
              <a:t>Realizar un contrato de locación de servicios para atención al público, partiendo de la convocatoria de interesado hasta la firma.</a:t>
            </a:r>
          </a:p>
          <a:p>
            <a:pPr lvl="1"/>
            <a:r>
              <a:rPr lang="es-AR" dirty="0"/>
              <a:t>Construir un dron: al menos analizar los principales ítems considerando la ingeniería y construcción.</a:t>
            </a:r>
          </a:p>
          <a:p>
            <a:pPr lvl="1"/>
            <a:r>
              <a:rPr lang="es-AR" dirty="0"/>
              <a:t>Desarrollar un software de gestión de stock. Tres niveles iniciales como mínimo.</a:t>
            </a:r>
          </a:p>
          <a:p>
            <a:pPr lvl="1"/>
            <a:r>
              <a:rPr lang="es-AR" dirty="0"/>
              <a:t>Implementar un plan de calidad de construcción de software.</a:t>
            </a:r>
          </a:p>
          <a:p>
            <a:pPr lvl="1"/>
            <a:endParaRPr lang="es-AR" dirty="0"/>
          </a:p>
        </p:txBody>
      </p:sp>
    </p:spTree>
    <p:extLst>
      <p:ext uri="{BB962C8B-B14F-4D97-AF65-F5344CB8AC3E}">
        <p14:creationId xmlns:p14="http://schemas.microsoft.com/office/powerpoint/2010/main" val="20996140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Validar el Alcance</a:t>
            </a:r>
            <a:r>
              <a:rPr lang="es-AR" dirty="0"/>
              <a:t> </a:t>
            </a:r>
          </a:p>
        </p:txBody>
      </p:sp>
      <p:sp>
        <p:nvSpPr>
          <p:cNvPr id="3" name="Marcador de contenido 2"/>
          <p:cNvSpPr>
            <a:spLocks noGrp="1"/>
          </p:cNvSpPr>
          <p:nvPr>
            <p:ph idx="1"/>
          </p:nvPr>
        </p:nvSpPr>
        <p:spPr>
          <a:xfrm>
            <a:off x="2592925" y="1402080"/>
            <a:ext cx="8915400" cy="2082265"/>
          </a:xfrm>
        </p:spPr>
        <p:txBody>
          <a:bodyPr/>
          <a:lstStyle/>
          <a:p>
            <a:r>
              <a:rPr lang="es-AR" i="1" dirty="0"/>
              <a:t>“Consiste en formalizar la aceptación de los entregables del proyecto que se han completado.”</a:t>
            </a:r>
          </a:p>
          <a:p>
            <a:r>
              <a:rPr lang="es-AR" dirty="0"/>
              <a:t>Incluye revisar los entregables con el cliente o el patrocinador para asegurarse de que se han completado satisfactoriamente y para obtener de ellos su aceptación formal.</a:t>
            </a:r>
          </a:p>
          <a:p>
            <a:r>
              <a:rPr lang="es-AR" dirty="0"/>
              <a:t>Verificación del Alcance &lt;&gt; Control de Calidad</a:t>
            </a:r>
          </a:p>
        </p:txBody>
      </p:sp>
      <p:pic>
        <p:nvPicPr>
          <p:cNvPr id="4" name="Imagen 3"/>
          <p:cNvPicPr>
            <a:picLocks noChangeAspect="1"/>
          </p:cNvPicPr>
          <p:nvPr/>
        </p:nvPicPr>
        <p:blipFill>
          <a:blip r:embed="rId2"/>
          <a:stretch>
            <a:fillRect/>
          </a:stretch>
        </p:blipFill>
        <p:spPr>
          <a:xfrm>
            <a:off x="3218566" y="3484345"/>
            <a:ext cx="7648355" cy="3385338"/>
          </a:xfrm>
          <a:prstGeom prst="rect">
            <a:avLst/>
          </a:prstGeom>
        </p:spPr>
      </p:pic>
    </p:spTree>
    <p:extLst>
      <p:ext uri="{BB962C8B-B14F-4D97-AF65-F5344CB8AC3E}">
        <p14:creationId xmlns:p14="http://schemas.microsoft.com/office/powerpoint/2010/main" val="25913110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Validar el Alcance</a:t>
            </a:r>
            <a:r>
              <a:rPr lang="es-AR" dirty="0"/>
              <a:t>: Flujo de Datos</a:t>
            </a:r>
          </a:p>
        </p:txBody>
      </p:sp>
      <p:pic>
        <p:nvPicPr>
          <p:cNvPr id="4" name="Marcador de contenido 3"/>
          <p:cNvPicPr>
            <a:picLocks noGrp="1" noChangeAspect="1"/>
          </p:cNvPicPr>
          <p:nvPr>
            <p:ph idx="1"/>
          </p:nvPr>
        </p:nvPicPr>
        <p:blipFill>
          <a:blip r:embed="rId2"/>
          <a:stretch>
            <a:fillRect/>
          </a:stretch>
        </p:blipFill>
        <p:spPr>
          <a:xfrm>
            <a:off x="3946359" y="1339353"/>
            <a:ext cx="6391174" cy="5531233"/>
          </a:xfrm>
          <a:prstGeom prst="rect">
            <a:avLst/>
          </a:prstGeom>
        </p:spPr>
      </p:pic>
    </p:spTree>
    <p:extLst>
      <p:ext uri="{BB962C8B-B14F-4D97-AF65-F5344CB8AC3E}">
        <p14:creationId xmlns:p14="http://schemas.microsoft.com/office/powerpoint/2010/main" val="18603610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Validar el Alcance</a:t>
            </a:r>
          </a:p>
        </p:txBody>
      </p:sp>
      <p:sp>
        <p:nvSpPr>
          <p:cNvPr id="3" name="Marcador de contenido 2"/>
          <p:cNvSpPr>
            <a:spLocks noGrp="1"/>
          </p:cNvSpPr>
          <p:nvPr>
            <p:ph idx="1"/>
          </p:nvPr>
        </p:nvSpPr>
        <p:spPr/>
        <p:txBody>
          <a:bodyPr>
            <a:normAutofit/>
          </a:bodyPr>
          <a:lstStyle/>
          <a:p>
            <a:r>
              <a:rPr lang="es-AR" sz="2400" dirty="0"/>
              <a:t>El proceso Validar el Alcance difiere del proceso Controlar la Calidad en que el primero se ocupa principalmente de la </a:t>
            </a:r>
            <a:r>
              <a:rPr lang="es-AR" sz="2400" b="1" dirty="0"/>
              <a:t>aceptación</a:t>
            </a:r>
            <a:r>
              <a:rPr lang="es-AR" sz="2400" dirty="0"/>
              <a:t> de los entregables, mientras que el segundo se ocupa fundamentalmente de corroborar la </a:t>
            </a:r>
            <a:r>
              <a:rPr lang="es-AR" sz="2400" b="1" dirty="0"/>
              <a:t>corrección</a:t>
            </a:r>
            <a:r>
              <a:rPr lang="es-AR" sz="2400" dirty="0"/>
              <a:t> de los entregables y su </a:t>
            </a:r>
            <a:r>
              <a:rPr lang="es-AR" sz="2400" b="1" dirty="0"/>
              <a:t>cumplimiento</a:t>
            </a:r>
            <a:r>
              <a:rPr lang="es-AR" sz="2400" dirty="0"/>
              <a:t> con los </a:t>
            </a:r>
            <a:r>
              <a:rPr lang="es-AR" sz="2400" b="1" dirty="0"/>
              <a:t>requisitos de calidad </a:t>
            </a:r>
            <a:r>
              <a:rPr lang="es-AR" sz="2400" dirty="0"/>
              <a:t>especificados para los mismos.</a:t>
            </a:r>
          </a:p>
        </p:txBody>
      </p:sp>
    </p:spTree>
    <p:extLst>
      <p:ext uri="{BB962C8B-B14F-4D97-AF65-F5344CB8AC3E}">
        <p14:creationId xmlns:p14="http://schemas.microsoft.com/office/powerpoint/2010/main" val="34984528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Validar el Alcance</a:t>
            </a:r>
            <a:r>
              <a:rPr lang="es-AR" dirty="0"/>
              <a:t>: </a:t>
            </a:r>
            <a:r>
              <a:rPr lang="es-AR" b="1" dirty="0">
                <a:solidFill>
                  <a:srgbClr val="C00000"/>
                </a:solidFill>
              </a:rPr>
              <a:t>ENTRADAS</a:t>
            </a:r>
          </a:p>
        </p:txBody>
      </p:sp>
      <p:sp>
        <p:nvSpPr>
          <p:cNvPr id="3" name="Marcador de contenido 2"/>
          <p:cNvSpPr>
            <a:spLocks noGrp="1"/>
          </p:cNvSpPr>
          <p:nvPr>
            <p:ph idx="1"/>
          </p:nvPr>
        </p:nvSpPr>
        <p:spPr/>
        <p:txBody>
          <a:bodyPr>
            <a:noAutofit/>
          </a:bodyPr>
          <a:lstStyle/>
          <a:p>
            <a:r>
              <a:rPr lang="es-AR" sz="2400" b="1" dirty="0"/>
              <a:t>Plan para la Dirección del Proyecto </a:t>
            </a:r>
            <a:r>
              <a:rPr lang="es-AR" sz="2400" dirty="0"/>
              <a:t>. Los componentes del plan para la dirección del proyecto incluyen, entre otros:</a:t>
            </a:r>
          </a:p>
          <a:p>
            <a:pPr lvl="1"/>
            <a:r>
              <a:rPr lang="es-AR" sz="2000" b="1" dirty="0"/>
              <a:t>Plan para la gestión del alcance del proyecto.</a:t>
            </a:r>
            <a:r>
              <a:rPr lang="es-AR" sz="2000" dirty="0"/>
              <a:t> Especifica como se obtendrá la aceptación formal de los entregables del proyecto.</a:t>
            </a:r>
          </a:p>
          <a:p>
            <a:pPr lvl="1"/>
            <a:r>
              <a:rPr lang="es-AR" sz="2000" b="1" dirty="0"/>
              <a:t>Plan de gestión de los requisitos.</a:t>
            </a:r>
            <a:r>
              <a:rPr lang="es-AR" sz="2000" dirty="0"/>
              <a:t> Describe como se validan los requisitos del proyecto.</a:t>
            </a:r>
          </a:p>
          <a:p>
            <a:pPr lvl="1"/>
            <a:r>
              <a:rPr lang="es-AR" sz="2000" b="1" dirty="0"/>
              <a:t>Línea base del alcance.</a:t>
            </a:r>
            <a:r>
              <a:rPr lang="es-AR" sz="2000" dirty="0"/>
              <a:t> La línea base del alcance se compara con los resultados reales para determinar si es necesario implementar un cambio, una acción preventiva o una acción correctiva.</a:t>
            </a:r>
          </a:p>
        </p:txBody>
      </p:sp>
    </p:spTree>
    <p:extLst>
      <p:ext uri="{BB962C8B-B14F-4D97-AF65-F5344CB8AC3E}">
        <p14:creationId xmlns:p14="http://schemas.microsoft.com/office/powerpoint/2010/main" val="3387514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Validar el Alcance</a:t>
            </a:r>
            <a:r>
              <a:rPr lang="es-AR" dirty="0"/>
              <a:t>: </a:t>
            </a:r>
            <a:r>
              <a:rPr lang="es-AR" b="1" dirty="0">
                <a:solidFill>
                  <a:srgbClr val="C00000"/>
                </a:solidFill>
              </a:rPr>
              <a:t>ENTRADAS</a:t>
            </a:r>
          </a:p>
        </p:txBody>
      </p:sp>
      <p:sp>
        <p:nvSpPr>
          <p:cNvPr id="3" name="Marcador de contenido 2"/>
          <p:cNvSpPr>
            <a:spLocks noGrp="1"/>
          </p:cNvSpPr>
          <p:nvPr>
            <p:ph idx="1"/>
          </p:nvPr>
        </p:nvSpPr>
        <p:spPr>
          <a:xfrm>
            <a:off x="2589212" y="1671587"/>
            <a:ext cx="9602788" cy="5008346"/>
          </a:xfrm>
        </p:spPr>
        <p:txBody>
          <a:bodyPr>
            <a:noAutofit/>
          </a:bodyPr>
          <a:lstStyle/>
          <a:p>
            <a:r>
              <a:rPr lang="es-AR" b="1" dirty="0"/>
              <a:t>Documentos del Proyecto:</a:t>
            </a:r>
          </a:p>
          <a:p>
            <a:r>
              <a:rPr lang="es-AR" b="1" dirty="0"/>
              <a:t>Registro de lecciones aprendidas.</a:t>
            </a:r>
            <a:r>
              <a:rPr lang="es-AR" dirty="0"/>
              <a:t> Las lecciones aprendidas anteriormente en el proyecto pueden ser aplicadas a fases posteriores en el mismo para mejorar la eficiencia y la efectividad de la validación de entregables.</a:t>
            </a:r>
          </a:p>
          <a:p>
            <a:r>
              <a:rPr lang="es-AR" b="1" dirty="0"/>
              <a:t>Informes de calidad. </a:t>
            </a:r>
            <a:r>
              <a:rPr lang="es-AR" dirty="0"/>
              <a:t>La información presentada en el informe de calidad puede incluir todos los incidentes sobre el aseguramiento de la calidad gestionados o escalados por el equipo, las recomendaciones de mejora, y el resumen de las conclusiones del proceso Controlar la Calidad. Esta información es revisada antes de la aceptación del producto.</a:t>
            </a:r>
          </a:p>
          <a:p>
            <a:r>
              <a:rPr lang="es-AR" b="1" dirty="0"/>
              <a:t>Documentación de requisitos. </a:t>
            </a:r>
            <a:r>
              <a:rPr lang="es-AR" dirty="0"/>
              <a:t>Los requisitos se comparan con los resultados reales para determinar si es necesario implementar un cambio, una acción preventiva o una acción correctiva.</a:t>
            </a:r>
          </a:p>
          <a:p>
            <a:r>
              <a:rPr lang="es-AR" b="1" dirty="0"/>
              <a:t>Matriz de trazabilidad de requisitos.</a:t>
            </a:r>
            <a:r>
              <a:rPr lang="es-AR" dirty="0"/>
              <a:t> Contiene información sobre los requisitos, incluyendo la forma en que serán validados.</a:t>
            </a:r>
            <a:endParaRPr lang="es-AR" sz="2000" dirty="0"/>
          </a:p>
        </p:txBody>
      </p:sp>
    </p:spTree>
    <p:extLst>
      <p:ext uri="{BB962C8B-B14F-4D97-AF65-F5344CB8AC3E}">
        <p14:creationId xmlns:p14="http://schemas.microsoft.com/office/powerpoint/2010/main" val="3531115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Recopilar</a:t>
            </a:r>
            <a:r>
              <a:rPr lang="en-US" b="1" dirty="0"/>
              <a:t> </a:t>
            </a:r>
            <a:r>
              <a:rPr lang="en-US" b="1" dirty="0" err="1"/>
              <a:t>Requisitos</a:t>
            </a:r>
            <a:endParaRPr lang="en-US" dirty="0"/>
          </a:p>
        </p:txBody>
      </p:sp>
      <p:pic>
        <p:nvPicPr>
          <p:cNvPr id="4" name="Marcador de contenido 3"/>
          <p:cNvPicPr>
            <a:picLocks noGrp="1" noChangeAspect="1"/>
          </p:cNvPicPr>
          <p:nvPr>
            <p:ph idx="1"/>
          </p:nvPr>
        </p:nvPicPr>
        <p:blipFill>
          <a:blip r:embed="rId2"/>
          <a:stretch>
            <a:fillRect/>
          </a:stretch>
        </p:blipFill>
        <p:spPr>
          <a:xfrm>
            <a:off x="2594013" y="1463039"/>
            <a:ext cx="9408689" cy="5408449"/>
          </a:xfrm>
          <a:prstGeom prst="rect">
            <a:avLst/>
          </a:prstGeom>
        </p:spPr>
      </p:pic>
    </p:spTree>
    <p:extLst>
      <p:ext uri="{BB962C8B-B14F-4D97-AF65-F5344CB8AC3E}">
        <p14:creationId xmlns:p14="http://schemas.microsoft.com/office/powerpoint/2010/main" val="2895089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Validar el Alcance</a:t>
            </a:r>
            <a:r>
              <a:rPr lang="es-AR" dirty="0"/>
              <a:t>: </a:t>
            </a:r>
            <a:r>
              <a:rPr lang="es-AR" b="1" dirty="0">
                <a:solidFill>
                  <a:srgbClr val="C00000"/>
                </a:solidFill>
              </a:rPr>
              <a:t>ENTRADAS</a:t>
            </a:r>
          </a:p>
        </p:txBody>
      </p:sp>
      <p:sp>
        <p:nvSpPr>
          <p:cNvPr id="3" name="Marcador de contenido 2"/>
          <p:cNvSpPr>
            <a:spLocks noGrp="1"/>
          </p:cNvSpPr>
          <p:nvPr>
            <p:ph idx="1"/>
          </p:nvPr>
        </p:nvSpPr>
        <p:spPr>
          <a:xfrm>
            <a:off x="2589212" y="1671587"/>
            <a:ext cx="9602788" cy="5008346"/>
          </a:xfrm>
        </p:spPr>
        <p:txBody>
          <a:bodyPr>
            <a:noAutofit/>
          </a:bodyPr>
          <a:lstStyle/>
          <a:p>
            <a:r>
              <a:rPr lang="es-AR" sz="2400" b="1" dirty="0"/>
              <a:t>Entregables Verificados</a:t>
            </a:r>
            <a:r>
              <a:rPr lang="es-AR" sz="2400" dirty="0"/>
              <a:t>. Son entregables del proyecto que se han completado y verificado en términos de exactitud a través del proceso Controlar la Calidad.</a:t>
            </a:r>
          </a:p>
          <a:p>
            <a:endParaRPr lang="es-AR" sz="2400" dirty="0"/>
          </a:p>
          <a:p>
            <a:r>
              <a:rPr lang="es-AR" sz="2400" b="1" dirty="0"/>
              <a:t>Datos de Desempeño del Trabajo</a:t>
            </a:r>
            <a:r>
              <a:rPr lang="es-AR" sz="2400" dirty="0"/>
              <a:t>. Pueden incluir el grado de cumplimiento con los requisitos, el numero de no conformidades, la gravedad de las no conformidades o el numero de ciclos de validación realizados en un periodo de tiempo determinado.</a:t>
            </a:r>
            <a:endParaRPr lang="es-AR" sz="2800" dirty="0"/>
          </a:p>
        </p:txBody>
      </p:sp>
    </p:spTree>
    <p:extLst>
      <p:ext uri="{BB962C8B-B14F-4D97-AF65-F5344CB8AC3E}">
        <p14:creationId xmlns:p14="http://schemas.microsoft.com/office/powerpoint/2010/main" val="19626810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Validar el Alcance</a:t>
            </a:r>
            <a:r>
              <a:rPr lang="es-AR" dirty="0"/>
              <a:t>: </a:t>
            </a:r>
            <a:r>
              <a:rPr lang="es-AR" b="1" dirty="0">
                <a:solidFill>
                  <a:srgbClr val="C00000"/>
                </a:solidFill>
              </a:rPr>
              <a:t>H&amp;T</a:t>
            </a:r>
          </a:p>
        </p:txBody>
      </p:sp>
      <p:sp>
        <p:nvSpPr>
          <p:cNvPr id="3" name="Marcador de contenido 2"/>
          <p:cNvSpPr>
            <a:spLocks noGrp="1"/>
          </p:cNvSpPr>
          <p:nvPr>
            <p:ph idx="1"/>
          </p:nvPr>
        </p:nvSpPr>
        <p:spPr>
          <a:xfrm>
            <a:off x="2589212" y="1671587"/>
            <a:ext cx="9602788" cy="5008346"/>
          </a:xfrm>
        </p:spPr>
        <p:txBody>
          <a:bodyPr>
            <a:noAutofit/>
          </a:bodyPr>
          <a:lstStyle/>
          <a:p>
            <a:r>
              <a:rPr lang="es-AR" sz="2400" b="1" dirty="0"/>
              <a:t>Inspección</a:t>
            </a:r>
            <a:r>
              <a:rPr lang="es-AR" sz="2400" dirty="0"/>
              <a:t>. Incluye actividades tales como medir, examinar y validar para determinar si el trabajo y los entregables cumplen con los requisitos y los criterios de aceptación del producto. Las inspecciones se denominan también revisiones, revisiones del producto y revisiones generales. En algunas áreas de aplicación, estos diferentes términos tienen significados singulares y específicos.</a:t>
            </a:r>
          </a:p>
          <a:p>
            <a:endParaRPr lang="es-AR" sz="2400" dirty="0"/>
          </a:p>
          <a:p>
            <a:r>
              <a:rPr lang="es-AR" sz="2400" b="1" dirty="0"/>
              <a:t>Toma de Decisiones</a:t>
            </a:r>
            <a:r>
              <a:rPr lang="es-AR" sz="2400" dirty="0"/>
              <a:t>. Un ejemplo de toma de decisiones que se puede utilizar en este proceso incluye, entre otras, la votación. La votación es utilizada para llegar a una conclusión cuando la validación es realizada por el equipo del proyecto y otros interesados.</a:t>
            </a:r>
            <a:endParaRPr lang="es-AR" sz="3600" dirty="0"/>
          </a:p>
        </p:txBody>
      </p:sp>
    </p:spTree>
    <p:extLst>
      <p:ext uri="{BB962C8B-B14F-4D97-AF65-F5344CB8AC3E}">
        <p14:creationId xmlns:p14="http://schemas.microsoft.com/office/powerpoint/2010/main" val="6680158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Validar el Alcance</a:t>
            </a:r>
            <a:r>
              <a:rPr lang="es-AR" dirty="0"/>
              <a:t>: </a:t>
            </a:r>
            <a:r>
              <a:rPr lang="es-AR" b="1" dirty="0">
                <a:solidFill>
                  <a:srgbClr val="C00000"/>
                </a:solidFill>
              </a:rPr>
              <a:t>SALIDAS</a:t>
            </a:r>
          </a:p>
        </p:txBody>
      </p:sp>
      <p:sp>
        <p:nvSpPr>
          <p:cNvPr id="3" name="Marcador de contenido 2"/>
          <p:cNvSpPr>
            <a:spLocks noGrp="1"/>
          </p:cNvSpPr>
          <p:nvPr>
            <p:ph idx="1"/>
          </p:nvPr>
        </p:nvSpPr>
        <p:spPr>
          <a:xfrm>
            <a:off x="2589212" y="1671587"/>
            <a:ext cx="9602788" cy="5008346"/>
          </a:xfrm>
        </p:spPr>
        <p:txBody>
          <a:bodyPr>
            <a:noAutofit/>
          </a:bodyPr>
          <a:lstStyle/>
          <a:p>
            <a:r>
              <a:rPr lang="es-AR" b="1" dirty="0"/>
              <a:t>Entregables Aceptados</a:t>
            </a:r>
            <a:r>
              <a:rPr lang="es-AR" dirty="0"/>
              <a:t>. Los entregables que cumplen con los criterios de aceptación son formalmente firmados y aprobados por el cliente o el patrocinador. La documentación formal recibida del cliente o del patrocinador que reconoce la aceptación formal de los entregables del proyecto por parte de los interesados es transferida al proceso Cerrar el Proyecto o Fase.</a:t>
            </a:r>
          </a:p>
          <a:p>
            <a:r>
              <a:rPr lang="es-AR" b="1" dirty="0"/>
              <a:t>Información de Desempeño del Trabajo</a:t>
            </a:r>
            <a:r>
              <a:rPr lang="es-AR" dirty="0"/>
              <a:t>. La información de desempeño del trabajo incluye información sobre el avance del proyecto, tal como cuales entregables han sido aceptados y cuales no han sido aceptados y las razones para ello. Esta información se documenta y se comunica a los interesados.</a:t>
            </a:r>
          </a:p>
          <a:p>
            <a:r>
              <a:rPr lang="es-AR" b="1" dirty="0"/>
              <a:t>Solicitudes de Cambio</a:t>
            </a:r>
            <a:r>
              <a:rPr lang="es-AR" dirty="0"/>
              <a:t>. Los entregables completados que no han sido aceptados formalmente se documentan junto con las razones por las cuales no fueron aceptados. Esos entregables podrían requerir una solicitud de cambio para la reparación de defectos. Las solicitudes de cambio se procesan para su revisión y tratamiento por medio del proceso Realizar el Control Integrado de Cambios.</a:t>
            </a:r>
            <a:endParaRPr lang="es-AR" sz="3600" dirty="0"/>
          </a:p>
        </p:txBody>
      </p:sp>
    </p:spTree>
    <p:extLst>
      <p:ext uri="{BB962C8B-B14F-4D97-AF65-F5344CB8AC3E}">
        <p14:creationId xmlns:p14="http://schemas.microsoft.com/office/powerpoint/2010/main" val="33502659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Validar el Alcance</a:t>
            </a:r>
            <a:r>
              <a:rPr lang="es-AR" dirty="0"/>
              <a:t>: </a:t>
            </a:r>
            <a:r>
              <a:rPr lang="es-AR" b="1" dirty="0">
                <a:solidFill>
                  <a:srgbClr val="C00000"/>
                </a:solidFill>
              </a:rPr>
              <a:t>SALIDAS</a:t>
            </a:r>
          </a:p>
        </p:txBody>
      </p:sp>
      <p:sp>
        <p:nvSpPr>
          <p:cNvPr id="3" name="Marcador de contenido 2"/>
          <p:cNvSpPr>
            <a:spLocks noGrp="1"/>
          </p:cNvSpPr>
          <p:nvPr>
            <p:ph idx="1"/>
          </p:nvPr>
        </p:nvSpPr>
        <p:spPr>
          <a:xfrm>
            <a:off x="2589212" y="1671587"/>
            <a:ext cx="9602788" cy="5008346"/>
          </a:xfrm>
        </p:spPr>
        <p:txBody>
          <a:bodyPr>
            <a:noAutofit/>
          </a:bodyPr>
          <a:lstStyle/>
          <a:p>
            <a:r>
              <a:rPr lang="es-AR" b="1" dirty="0"/>
              <a:t>Actualizaciones a los Documentos del Proyecto</a:t>
            </a:r>
            <a:r>
              <a:rPr lang="es-AR" dirty="0"/>
              <a:t>. Los documentos del proyecto que pueden actualizarse como resultado de llevar a cabo este proceso incluyen, entre otros:</a:t>
            </a:r>
          </a:p>
          <a:p>
            <a:r>
              <a:rPr lang="es-AR" b="1" dirty="0"/>
              <a:t>Registro de lecciones aprendidas</a:t>
            </a:r>
            <a:r>
              <a:rPr lang="es-AR" dirty="0"/>
              <a:t>. El registro de lecciones aprendidas se actualiza con información sobre las dificultades encontradas y como podrían haberse evitado, así como los enfoques que han funcionado bien para la validación de los entregables.</a:t>
            </a:r>
          </a:p>
          <a:p>
            <a:r>
              <a:rPr lang="es-AR" b="1" dirty="0"/>
              <a:t>Documentación de requisitos.</a:t>
            </a:r>
            <a:r>
              <a:rPr lang="es-AR" dirty="0"/>
              <a:t> La documentación de requisitos puede ser actualizada con los resultados reales de la actividad de validación. Es de particular interés cuando los resultados reales son mejores que el requisito o cuando se renuncio a un requisito.</a:t>
            </a:r>
          </a:p>
          <a:p>
            <a:r>
              <a:rPr lang="es-AR" b="1" dirty="0"/>
              <a:t>Matriz de trazabilidad de requisitos. </a:t>
            </a:r>
            <a:r>
              <a:rPr lang="es-AR" dirty="0"/>
              <a:t>La matriz de trazabilidad de requisitos es actualizada con los resultados de la validación, incluyendo el método utilizado y el resultado.</a:t>
            </a:r>
            <a:endParaRPr lang="es-AR" sz="3600" dirty="0"/>
          </a:p>
        </p:txBody>
      </p:sp>
    </p:spTree>
    <p:extLst>
      <p:ext uri="{BB962C8B-B14F-4D97-AF65-F5344CB8AC3E}">
        <p14:creationId xmlns:p14="http://schemas.microsoft.com/office/powerpoint/2010/main" val="31477702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Controlar el Alcance</a:t>
            </a:r>
          </a:p>
        </p:txBody>
      </p:sp>
      <p:sp>
        <p:nvSpPr>
          <p:cNvPr id="3" name="Marcador de contenido 2"/>
          <p:cNvSpPr>
            <a:spLocks noGrp="1"/>
          </p:cNvSpPr>
          <p:nvPr>
            <p:ph idx="1"/>
          </p:nvPr>
        </p:nvSpPr>
        <p:spPr/>
        <p:txBody>
          <a:bodyPr>
            <a:noAutofit/>
          </a:bodyPr>
          <a:lstStyle/>
          <a:p>
            <a:r>
              <a:rPr lang="es-AR" sz="2000" i="1" dirty="0"/>
              <a:t>“Es el proceso por el que se monitorea el estado del alcance del proyecto y del producto, y se gestionan cambios a la línea base del alcance.”</a:t>
            </a:r>
          </a:p>
          <a:p>
            <a:r>
              <a:rPr lang="es-AR" sz="2000" dirty="0"/>
              <a:t>Asegura que todos los cambios solicitados o las acciones </a:t>
            </a:r>
            <a:r>
              <a:rPr lang="pt-BR" sz="2000" dirty="0"/>
              <a:t>preventivas o </a:t>
            </a:r>
            <a:r>
              <a:rPr lang="pt-BR" sz="2000" dirty="0" err="1"/>
              <a:t>correctivas</a:t>
            </a:r>
            <a:r>
              <a:rPr lang="pt-BR" sz="2000" dirty="0"/>
              <a:t> recomendadas se </a:t>
            </a:r>
            <a:r>
              <a:rPr lang="pt-BR" sz="2000" dirty="0" err="1"/>
              <a:t>procesen</a:t>
            </a:r>
            <a:r>
              <a:rPr lang="pt-BR" sz="2000" dirty="0"/>
              <a:t> a través </a:t>
            </a:r>
            <a:r>
              <a:rPr lang="es-AR" sz="2000" dirty="0"/>
              <a:t>del proceso Realizar el Control Integrado de Cambios.</a:t>
            </a:r>
          </a:p>
          <a:p>
            <a:r>
              <a:rPr lang="es-AR" sz="2000" dirty="0"/>
              <a:t>También se utiliza para gestionar los cambios reales cuando suceden y se integra a los otros procesos de control.</a:t>
            </a:r>
          </a:p>
          <a:p>
            <a:r>
              <a:rPr lang="es-AR" sz="2000" dirty="0"/>
              <a:t>La expansión incontrolada del alcance del producto o del proyecto sin ajustes de tiempo, costo y recursos se denomina corrupción o deslizamiento del alcance. Los cambios son inevitables; por lo tanto, es obligatorio para todo proyecto contar con algún tipo de proceso de control de cambios.</a:t>
            </a:r>
          </a:p>
        </p:txBody>
      </p:sp>
    </p:spTree>
    <p:extLst>
      <p:ext uri="{BB962C8B-B14F-4D97-AF65-F5344CB8AC3E}">
        <p14:creationId xmlns:p14="http://schemas.microsoft.com/office/powerpoint/2010/main" val="8508764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Controlar el Alcance: Proceso</a:t>
            </a:r>
          </a:p>
        </p:txBody>
      </p:sp>
      <p:pic>
        <p:nvPicPr>
          <p:cNvPr id="4" name="Imagen 3"/>
          <p:cNvPicPr>
            <a:picLocks noChangeAspect="1"/>
          </p:cNvPicPr>
          <p:nvPr/>
        </p:nvPicPr>
        <p:blipFill>
          <a:blip r:embed="rId2"/>
          <a:stretch>
            <a:fillRect/>
          </a:stretch>
        </p:blipFill>
        <p:spPr>
          <a:xfrm>
            <a:off x="2589212" y="1776196"/>
            <a:ext cx="9419930" cy="5081804"/>
          </a:xfrm>
          <a:prstGeom prst="rect">
            <a:avLst/>
          </a:prstGeom>
        </p:spPr>
      </p:pic>
    </p:spTree>
    <p:extLst>
      <p:ext uri="{BB962C8B-B14F-4D97-AF65-F5344CB8AC3E}">
        <p14:creationId xmlns:p14="http://schemas.microsoft.com/office/powerpoint/2010/main" val="570354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Controlar el Alcance: Flujo de Datos</a:t>
            </a:r>
            <a:endParaRPr lang="es-AR" dirty="0"/>
          </a:p>
        </p:txBody>
      </p:sp>
      <p:pic>
        <p:nvPicPr>
          <p:cNvPr id="4" name="Marcador de contenido 3"/>
          <p:cNvPicPr>
            <a:picLocks noGrp="1" noChangeAspect="1"/>
          </p:cNvPicPr>
          <p:nvPr>
            <p:ph idx="1"/>
          </p:nvPr>
        </p:nvPicPr>
        <p:blipFill>
          <a:blip r:embed="rId2"/>
          <a:stretch>
            <a:fillRect/>
          </a:stretch>
        </p:blipFill>
        <p:spPr>
          <a:xfrm>
            <a:off x="3975234" y="1335006"/>
            <a:ext cx="6227545" cy="5449102"/>
          </a:xfrm>
          <a:prstGeom prst="rect">
            <a:avLst/>
          </a:prstGeom>
        </p:spPr>
      </p:pic>
    </p:spTree>
    <p:extLst>
      <p:ext uri="{BB962C8B-B14F-4D97-AF65-F5344CB8AC3E}">
        <p14:creationId xmlns:p14="http://schemas.microsoft.com/office/powerpoint/2010/main" val="2996968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Controlar el Alcance: </a:t>
            </a:r>
            <a:r>
              <a:rPr lang="es-AR" b="1" dirty="0">
                <a:solidFill>
                  <a:srgbClr val="C00000"/>
                </a:solidFill>
              </a:rPr>
              <a:t>ENTRADAS</a:t>
            </a:r>
          </a:p>
        </p:txBody>
      </p:sp>
      <p:sp>
        <p:nvSpPr>
          <p:cNvPr id="3" name="Marcador de contenido 2"/>
          <p:cNvSpPr>
            <a:spLocks noGrp="1"/>
          </p:cNvSpPr>
          <p:nvPr>
            <p:ph idx="1"/>
          </p:nvPr>
        </p:nvSpPr>
        <p:spPr>
          <a:xfrm>
            <a:off x="2589212" y="1584959"/>
            <a:ext cx="9602788" cy="5143099"/>
          </a:xfrm>
        </p:spPr>
        <p:txBody>
          <a:bodyPr>
            <a:noAutofit/>
          </a:bodyPr>
          <a:lstStyle/>
          <a:p>
            <a:r>
              <a:rPr lang="es-AR" b="1" dirty="0"/>
              <a:t>Plan para la Dirección del Proyecto</a:t>
            </a:r>
            <a:r>
              <a:rPr lang="es-AR" dirty="0"/>
              <a:t>. Componentes:</a:t>
            </a:r>
          </a:p>
          <a:p>
            <a:pPr lvl="1"/>
            <a:r>
              <a:rPr lang="es-AR" b="1" dirty="0"/>
              <a:t>Plan para la gestión del alcance del proyecto. </a:t>
            </a:r>
            <a:r>
              <a:rPr lang="es-AR" dirty="0"/>
              <a:t>Documenta cómo se controlarán el alcance del proyecto y del producto.</a:t>
            </a:r>
          </a:p>
          <a:p>
            <a:pPr lvl="1"/>
            <a:r>
              <a:rPr lang="es-AR" b="1" dirty="0"/>
              <a:t>Plan de gestión de los requisitos. </a:t>
            </a:r>
            <a:r>
              <a:rPr lang="es-AR" dirty="0"/>
              <a:t>Describe como serán gestionados los requisitos del proyecto.</a:t>
            </a:r>
          </a:p>
          <a:p>
            <a:pPr lvl="1"/>
            <a:r>
              <a:rPr lang="es-AR" b="1" dirty="0"/>
              <a:t>Plan de gestión de cambios.</a:t>
            </a:r>
            <a:r>
              <a:rPr lang="es-AR" dirty="0"/>
              <a:t> Define el proceso para gestionar los cambios en el proyecto.</a:t>
            </a:r>
          </a:p>
          <a:p>
            <a:pPr lvl="1"/>
            <a:r>
              <a:rPr lang="es-AR" b="1" dirty="0"/>
              <a:t>Plan de gestión de la configuración.</a:t>
            </a:r>
            <a:r>
              <a:rPr lang="es-AR" dirty="0"/>
              <a:t> Define los elementos que son configurables, los que requieren un control formal de cambios, y el proceso para controlar los cambios de estos elementos.</a:t>
            </a:r>
          </a:p>
          <a:p>
            <a:pPr lvl="1"/>
            <a:r>
              <a:rPr lang="es-AR" b="1" dirty="0"/>
              <a:t>Línea base del alcance. </a:t>
            </a:r>
            <a:r>
              <a:rPr lang="es-AR" dirty="0"/>
              <a:t>Se compara con los resultados reales para determinar si es necesario implementar un cambio, una acción preventiva o una acción correctiva.</a:t>
            </a:r>
          </a:p>
          <a:p>
            <a:pPr lvl="1"/>
            <a:r>
              <a:rPr lang="es-AR" b="1" dirty="0"/>
              <a:t>Línea base para la medición del desempeño. </a:t>
            </a:r>
            <a:r>
              <a:rPr lang="es-AR" dirty="0"/>
              <a:t>Al utilizar el análisis del valor ganado, la línea base para la medición del desempeño se compara con los resultados reales para determinar si es necesario implementar un cambio, una acción preventiva o una acción correctiva.</a:t>
            </a:r>
          </a:p>
        </p:txBody>
      </p:sp>
    </p:spTree>
    <p:extLst>
      <p:ext uri="{BB962C8B-B14F-4D97-AF65-F5344CB8AC3E}">
        <p14:creationId xmlns:p14="http://schemas.microsoft.com/office/powerpoint/2010/main" val="12842788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Controlar el Alcance: </a:t>
            </a:r>
            <a:r>
              <a:rPr lang="es-AR" b="1" dirty="0">
                <a:solidFill>
                  <a:srgbClr val="C00000"/>
                </a:solidFill>
              </a:rPr>
              <a:t>ENTRADAS</a:t>
            </a:r>
          </a:p>
        </p:txBody>
      </p:sp>
      <p:sp>
        <p:nvSpPr>
          <p:cNvPr id="3" name="Marcador de contenido 2"/>
          <p:cNvSpPr>
            <a:spLocks noGrp="1"/>
          </p:cNvSpPr>
          <p:nvPr>
            <p:ph idx="1"/>
          </p:nvPr>
        </p:nvSpPr>
        <p:spPr>
          <a:xfrm>
            <a:off x="2589212" y="1584960"/>
            <a:ext cx="9602788" cy="3777622"/>
          </a:xfrm>
        </p:spPr>
        <p:txBody>
          <a:bodyPr>
            <a:noAutofit/>
          </a:bodyPr>
          <a:lstStyle/>
          <a:p>
            <a:r>
              <a:rPr lang="es-AR" sz="2400" b="1" dirty="0"/>
              <a:t>Documentos del Proyecto</a:t>
            </a:r>
          </a:p>
          <a:p>
            <a:pPr lvl="1"/>
            <a:r>
              <a:rPr lang="es-AR" sz="2000" b="1" dirty="0"/>
              <a:t>Registro de lecciones aprendidas.</a:t>
            </a:r>
            <a:r>
              <a:rPr lang="es-AR" sz="2000" dirty="0"/>
              <a:t> Las lecciones aprendidas en el proyecto pueden aplicarse a fases mas tardías del proyecto para mejorar el control de su alcance.</a:t>
            </a:r>
          </a:p>
          <a:p>
            <a:pPr lvl="1"/>
            <a:r>
              <a:rPr lang="es-AR" sz="2000" b="1" dirty="0"/>
              <a:t>Documentación de requisitos. </a:t>
            </a:r>
            <a:r>
              <a:rPr lang="es-AR" sz="2000" dirty="0"/>
              <a:t>Se utiliza para detectar cualquier desviación en el alcance acordado para el proyecto o producto.</a:t>
            </a:r>
          </a:p>
          <a:p>
            <a:pPr lvl="1"/>
            <a:r>
              <a:rPr lang="es-AR" sz="2000" b="1" dirty="0"/>
              <a:t>Matriz de trazabilidad de requisitos. </a:t>
            </a:r>
            <a:r>
              <a:rPr lang="es-AR" sz="2000" dirty="0"/>
              <a:t>Ayuda a detectar el impacto de cualquier cambio o desviación de la línea base del alcance sobre los objetivos del proyecto. También puede proporcionar el estado de los requisitos bajo control.</a:t>
            </a:r>
          </a:p>
          <a:p>
            <a:r>
              <a:rPr lang="es-AR" sz="2400" b="1" dirty="0"/>
              <a:t>Datos de Desempeño del Trabajo</a:t>
            </a:r>
            <a:r>
              <a:rPr lang="es-AR" sz="2400" dirty="0"/>
              <a:t>. Pueden incluir el número de solicitudes de cambio recibidas, el numero de solicitudes aceptadas o el número de entregables que se han verificado, validado y completado.</a:t>
            </a:r>
          </a:p>
        </p:txBody>
      </p:sp>
    </p:spTree>
    <p:extLst>
      <p:ext uri="{BB962C8B-B14F-4D97-AF65-F5344CB8AC3E}">
        <p14:creationId xmlns:p14="http://schemas.microsoft.com/office/powerpoint/2010/main" val="26768017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Controlar el Alcance: </a:t>
            </a:r>
            <a:r>
              <a:rPr lang="es-AR" b="1" dirty="0">
                <a:solidFill>
                  <a:srgbClr val="C00000"/>
                </a:solidFill>
              </a:rPr>
              <a:t>ENTRADAS</a:t>
            </a:r>
          </a:p>
        </p:txBody>
      </p:sp>
      <p:sp>
        <p:nvSpPr>
          <p:cNvPr id="3" name="Marcador de contenido 2"/>
          <p:cNvSpPr>
            <a:spLocks noGrp="1"/>
          </p:cNvSpPr>
          <p:nvPr>
            <p:ph idx="1"/>
          </p:nvPr>
        </p:nvSpPr>
        <p:spPr>
          <a:xfrm>
            <a:off x="2589212" y="1584960"/>
            <a:ext cx="9602788" cy="3777622"/>
          </a:xfrm>
        </p:spPr>
        <p:txBody>
          <a:bodyPr>
            <a:noAutofit/>
          </a:bodyPr>
          <a:lstStyle/>
          <a:p>
            <a:r>
              <a:rPr lang="es-AR" sz="2800" b="1" dirty="0"/>
              <a:t>Activos de los Procesos de la Organización</a:t>
            </a:r>
            <a:r>
              <a:rPr lang="es-AR" sz="2800" dirty="0"/>
              <a:t>. Los activos de los procesos de la organización que pueden influir en el proceso Controlar el Alcance incluyen, entre otros:</a:t>
            </a:r>
          </a:p>
          <a:p>
            <a:pPr lvl="1"/>
            <a:r>
              <a:rPr lang="es-AR" sz="2400" dirty="0"/>
              <a:t>Políticas, procedimientos y guías existentes, formales e informales, relacionados con el control del alcance; y</a:t>
            </a:r>
          </a:p>
          <a:p>
            <a:pPr lvl="1"/>
            <a:r>
              <a:rPr lang="es-AR" sz="2400" dirty="0"/>
              <a:t>Métodos de monitoreo y comunicación y las plantillas que se utilizarán.</a:t>
            </a:r>
            <a:endParaRPr lang="es-AR" sz="3200" dirty="0"/>
          </a:p>
        </p:txBody>
      </p:sp>
    </p:spTree>
    <p:extLst>
      <p:ext uri="{BB962C8B-B14F-4D97-AF65-F5344CB8AC3E}">
        <p14:creationId xmlns:p14="http://schemas.microsoft.com/office/powerpoint/2010/main" val="2421626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4658627" y="1283493"/>
            <a:ext cx="4831882" cy="5518139"/>
          </a:xfrm>
          <a:prstGeom prst="rect">
            <a:avLst/>
          </a:prstGeom>
        </p:spPr>
      </p:pic>
      <p:sp>
        <p:nvSpPr>
          <p:cNvPr id="5" name="Título 1"/>
          <p:cNvSpPr>
            <a:spLocks noGrp="1"/>
          </p:cNvSpPr>
          <p:nvPr>
            <p:ph type="title"/>
          </p:nvPr>
        </p:nvSpPr>
        <p:spPr/>
        <p:txBody>
          <a:bodyPr/>
          <a:lstStyle/>
          <a:p>
            <a:r>
              <a:rPr lang="en-US" b="1" dirty="0" err="1"/>
              <a:t>Recopilar</a:t>
            </a:r>
            <a:r>
              <a:rPr lang="en-US" b="1" dirty="0"/>
              <a:t> </a:t>
            </a:r>
            <a:r>
              <a:rPr lang="en-US" b="1" dirty="0" err="1"/>
              <a:t>Requisitos</a:t>
            </a:r>
            <a:r>
              <a:rPr lang="en-US" b="1" dirty="0"/>
              <a:t>: </a:t>
            </a:r>
            <a:r>
              <a:rPr lang="en-US" b="1" dirty="0" err="1"/>
              <a:t>Flujo</a:t>
            </a:r>
            <a:r>
              <a:rPr lang="en-US" b="1" dirty="0"/>
              <a:t> de </a:t>
            </a:r>
            <a:r>
              <a:rPr lang="en-US" b="1" dirty="0" err="1"/>
              <a:t>datos</a:t>
            </a:r>
            <a:endParaRPr lang="en-US" dirty="0"/>
          </a:p>
        </p:txBody>
      </p:sp>
    </p:spTree>
    <p:extLst>
      <p:ext uri="{BB962C8B-B14F-4D97-AF65-F5344CB8AC3E}">
        <p14:creationId xmlns:p14="http://schemas.microsoft.com/office/powerpoint/2010/main" val="29657110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Controlar el Alcance: </a:t>
            </a:r>
            <a:r>
              <a:rPr lang="es-AR" b="1" dirty="0">
                <a:solidFill>
                  <a:srgbClr val="C00000"/>
                </a:solidFill>
              </a:rPr>
              <a:t>H&amp;T</a:t>
            </a:r>
            <a:endParaRPr lang="es-AR" dirty="0"/>
          </a:p>
        </p:txBody>
      </p:sp>
      <p:sp>
        <p:nvSpPr>
          <p:cNvPr id="3" name="Marcador de contenido 2"/>
          <p:cNvSpPr>
            <a:spLocks noGrp="1"/>
          </p:cNvSpPr>
          <p:nvPr>
            <p:ph idx="1"/>
          </p:nvPr>
        </p:nvSpPr>
        <p:spPr/>
        <p:txBody>
          <a:bodyPr>
            <a:normAutofit/>
          </a:bodyPr>
          <a:lstStyle/>
          <a:p>
            <a:r>
              <a:rPr lang="es-AR" dirty="0"/>
              <a:t>Análisis de Datos. Las técnicas de análisis de datos que pueden utilizarse en el proceso Controlar el alcance incluyen, entre otras:</a:t>
            </a:r>
          </a:p>
          <a:p>
            <a:pPr lvl="1"/>
            <a:r>
              <a:rPr lang="es-AR" b="1" dirty="0"/>
              <a:t>Análisis de variación. </a:t>
            </a:r>
            <a:r>
              <a:rPr lang="es-AR" dirty="0"/>
              <a:t>El análisis de variación es utilizado para comparar la línea base con los resultados reales y determinar si la variación esta dentro del monto de umbral o si la acción correctiva o preventiva es apropiada.</a:t>
            </a:r>
          </a:p>
          <a:p>
            <a:pPr lvl="1"/>
            <a:r>
              <a:rPr lang="es-AR" b="1" dirty="0"/>
              <a:t>Análisis de tendencias.</a:t>
            </a:r>
            <a:r>
              <a:rPr lang="es-AR" dirty="0"/>
              <a:t> El análisis de tendencias examina el desempeño del proyecto a lo largo del tiempo para determinar si esta mejorando o si se esta deteriorando.</a:t>
            </a:r>
          </a:p>
          <a:p>
            <a:r>
              <a:rPr lang="es-AR" dirty="0"/>
              <a:t>Los aspectos importantes del control del alcance del proyecto consisten en determinar la causa y el grado de la desviación con relación a la línea base del alcance y decidir si son necesarias acciones correctivas o preventivas.</a:t>
            </a:r>
          </a:p>
        </p:txBody>
      </p:sp>
    </p:spTree>
    <p:extLst>
      <p:ext uri="{BB962C8B-B14F-4D97-AF65-F5344CB8AC3E}">
        <p14:creationId xmlns:p14="http://schemas.microsoft.com/office/powerpoint/2010/main" val="37510400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Técnicas Análisis de tendencias y de variación</a:t>
            </a:r>
          </a:p>
        </p:txBody>
      </p:sp>
      <p:sp>
        <p:nvSpPr>
          <p:cNvPr id="3" name="Marcador de contenido 2"/>
          <p:cNvSpPr>
            <a:spLocks noGrp="1"/>
          </p:cNvSpPr>
          <p:nvPr>
            <p:ph idx="1"/>
          </p:nvPr>
        </p:nvSpPr>
        <p:spPr>
          <a:xfrm>
            <a:off x="1982804" y="1681224"/>
            <a:ext cx="10209195" cy="5176776"/>
          </a:xfrm>
        </p:spPr>
        <p:txBody>
          <a:bodyPr>
            <a:noAutofit/>
          </a:bodyPr>
          <a:lstStyle/>
          <a:p>
            <a:r>
              <a:rPr lang="es-AR" b="1" dirty="0"/>
              <a:t>Análisis de tendencias. </a:t>
            </a:r>
            <a:r>
              <a:rPr lang="es-AR" dirty="0"/>
              <a:t>Se utiliza para pronosticar el desempeño futuro en función de los resultados pasados. El mismo examina el futuro del proyecto en busca de retrasos esperados y advierte con antelación al director del proyecto que si las tendencias establecidas persisten, podrían ocurrir problemas mas tarde en el cronograma. Esta información se pone a disposición lo suficientemente temprano en la línea de tiempo del proyecto, para que el equipo del proyecto tenga tiempo de analizar y corregir cualquier anomalía.</a:t>
            </a:r>
          </a:p>
          <a:p>
            <a:r>
              <a:rPr lang="es-AR" dirty="0"/>
              <a:t>Los resultados pueden utilizarse para recomendar acciones preventivas.</a:t>
            </a:r>
          </a:p>
          <a:p>
            <a:r>
              <a:rPr lang="es-AR" b="1" dirty="0"/>
              <a:t>Análisis de variación. </a:t>
            </a:r>
            <a:r>
              <a:rPr lang="es-AR" dirty="0"/>
              <a:t>Revisa las diferencias (o variación) entre el desempeño planificado y el real. Esto puede incluir estimaciones de la duración, estimaciones de costos, utilización de recursos, tarifas de recursos, desempeño técnico y otras métricas.</a:t>
            </a:r>
          </a:p>
          <a:p>
            <a:r>
              <a:rPr lang="es-AR" dirty="0"/>
              <a:t>El análisis de variación puede llevarse a cabo en cada Área de Conocimiento de acuerdo con sus variables particulares. En el proceso Monitorear y Controlar el Trabajo del Proyecto, el análisis de variación revisa las variaciones desde una perspectiva integral considerando las variaciones de costo, tiempo, técnicas y de recursos relacionadas entre si, para obtener una visión general de la variación del proyecto. Esto permite iniciar las acciones preventivas o correctivas adecuadas.</a:t>
            </a:r>
          </a:p>
        </p:txBody>
      </p:sp>
    </p:spTree>
    <p:extLst>
      <p:ext uri="{BB962C8B-B14F-4D97-AF65-F5344CB8AC3E}">
        <p14:creationId xmlns:p14="http://schemas.microsoft.com/office/powerpoint/2010/main" val="2360381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Controlar el Alcance: </a:t>
            </a:r>
            <a:r>
              <a:rPr lang="es-AR" b="1" dirty="0">
                <a:solidFill>
                  <a:srgbClr val="C00000"/>
                </a:solidFill>
              </a:rPr>
              <a:t>SALIDAS</a:t>
            </a:r>
            <a:endParaRPr lang="es-AR" dirty="0"/>
          </a:p>
        </p:txBody>
      </p:sp>
      <p:sp>
        <p:nvSpPr>
          <p:cNvPr id="3" name="Marcador de contenido 2"/>
          <p:cNvSpPr>
            <a:spLocks noGrp="1"/>
          </p:cNvSpPr>
          <p:nvPr>
            <p:ph idx="1"/>
          </p:nvPr>
        </p:nvSpPr>
        <p:spPr/>
        <p:txBody>
          <a:bodyPr>
            <a:normAutofit/>
          </a:bodyPr>
          <a:lstStyle/>
          <a:p>
            <a:r>
              <a:rPr lang="es-AR" b="1" dirty="0"/>
              <a:t>Información de Desempeño del Trabajo</a:t>
            </a:r>
            <a:r>
              <a:rPr lang="es-AR" dirty="0"/>
              <a:t>. La información producida incluye correlaciones y contexto sobre el desempeño del alcance del proyecto y del producto en comparación con la línea base del alcance. Puede incluir las categorías de los cambios recibidos, las variaciones del alcance identificadas y sus causas, el impacto de estas en el cronograma o en el costo, y el pronóstico del desempeño futuro del alcance. </a:t>
            </a:r>
          </a:p>
          <a:p>
            <a:r>
              <a:rPr lang="es-AR" b="1" dirty="0"/>
              <a:t>Solicitudes de Cambio</a:t>
            </a:r>
            <a:r>
              <a:rPr lang="es-AR" dirty="0"/>
              <a:t>. El análisis del desempeño del proyecto puede dar lugar a una solicitud de cambio de las líneas base del alcance y del cronograma o de otros componentes del plan para la dirección del proyecto. Las solicitudes de cambio se procesan para su revisión y tratamiento por medio del proceso Realizar el Control Integrado de Cambios.</a:t>
            </a:r>
          </a:p>
        </p:txBody>
      </p:sp>
    </p:spTree>
    <p:extLst>
      <p:ext uri="{BB962C8B-B14F-4D97-AF65-F5344CB8AC3E}">
        <p14:creationId xmlns:p14="http://schemas.microsoft.com/office/powerpoint/2010/main" val="40660551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Controlar el Alcance: </a:t>
            </a:r>
            <a:r>
              <a:rPr lang="es-AR" b="1" dirty="0">
                <a:solidFill>
                  <a:srgbClr val="C00000"/>
                </a:solidFill>
              </a:rPr>
              <a:t>SALIDAS</a:t>
            </a:r>
          </a:p>
        </p:txBody>
      </p:sp>
      <p:sp>
        <p:nvSpPr>
          <p:cNvPr id="3" name="Marcador de contenido 2"/>
          <p:cNvSpPr>
            <a:spLocks noGrp="1"/>
          </p:cNvSpPr>
          <p:nvPr>
            <p:ph idx="1"/>
          </p:nvPr>
        </p:nvSpPr>
        <p:spPr>
          <a:xfrm>
            <a:off x="2589212" y="1386038"/>
            <a:ext cx="8915400" cy="4525184"/>
          </a:xfrm>
        </p:spPr>
        <p:txBody>
          <a:bodyPr>
            <a:noAutofit/>
          </a:bodyPr>
          <a:lstStyle/>
          <a:p>
            <a:r>
              <a:rPr lang="es-AR" b="1" dirty="0"/>
              <a:t>Actualizaciones del Plan para la Dirección del Proyecto. </a:t>
            </a:r>
            <a:r>
              <a:rPr lang="es-AR" dirty="0"/>
              <a:t>Cualquier cambio en el plan para la dirección del proyecto pasa por el proceso de control de cambios de la organización mediante una solicitud de cambio. Los componentes que pueden requerir una solicitud de cambio para el plan para la dirección del proyecto incluyen, entre otros:</a:t>
            </a:r>
          </a:p>
          <a:p>
            <a:pPr lvl="1"/>
            <a:r>
              <a:rPr lang="es-AR" b="1" dirty="0"/>
              <a:t>Plan para la gestión del alcance del proyecto. </a:t>
            </a:r>
            <a:r>
              <a:rPr lang="es-AR" dirty="0"/>
              <a:t>Puede ser actualizado para reflejar un cambio en la forma de gestionar el alcance.</a:t>
            </a:r>
          </a:p>
          <a:p>
            <a:pPr lvl="1"/>
            <a:r>
              <a:rPr lang="es-AR" b="1" dirty="0"/>
              <a:t>Línea base del alcance.</a:t>
            </a:r>
            <a:r>
              <a:rPr lang="es-AR" dirty="0"/>
              <a:t> Los cambios en la línea base del alcance son incorporados en respuesta a los cambios aprobados en alcance, enunciado del alcance, la EDT, o el diccionario de la EDT. En algunos casos las variaciones del alcance pueden ser tan importantes que se torna necesario revisar la línea base del alcance para proporcionar una base realista para la medición del desempeño.</a:t>
            </a:r>
          </a:p>
          <a:p>
            <a:pPr lvl="1"/>
            <a:r>
              <a:rPr lang="es-AR" b="1" dirty="0"/>
              <a:t>Línea base del cronograma. </a:t>
            </a:r>
            <a:r>
              <a:rPr lang="es-AR" dirty="0"/>
              <a:t>Los cambios de la línea base del cronograma se incorporan en respuesta a los cambios aprobados en el alcance del proyecto, los recursos o las estimaciones del cronograma. En algunos casos las variaciones del cronograma pueden ser tan importantes que se torna necesario revisar la línea base del cronograma a fin de proporcionar una base realista para la medición del desempeño.</a:t>
            </a:r>
            <a:endParaRPr lang="es-AR" sz="800" dirty="0"/>
          </a:p>
        </p:txBody>
      </p:sp>
    </p:spTree>
    <p:extLst>
      <p:ext uri="{BB962C8B-B14F-4D97-AF65-F5344CB8AC3E}">
        <p14:creationId xmlns:p14="http://schemas.microsoft.com/office/powerpoint/2010/main" val="39897458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Controlar el Alcance: </a:t>
            </a:r>
            <a:r>
              <a:rPr lang="es-AR" b="1" dirty="0">
                <a:solidFill>
                  <a:srgbClr val="C00000"/>
                </a:solidFill>
              </a:rPr>
              <a:t>SALIDAS</a:t>
            </a:r>
          </a:p>
        </p:txBody>
      </p:sp>
      <p:sp>
        <p:nvSpPr>
          <p:cNvPr id="3" name="Marcador de contenido 2"/>
          <p:cNvSpPr>
            <a:spLocks noGrp="1"/>
          </p:cNvSpPr>
          <p:nvPr>
            <p:ph idx="1"/>
          </p:nvPr>
        </p:nvSpPr>
        <p:spPr>
          <a:xfrm>
            <a:off x="2589212" y="1386038"/>
            <a:ext cx="9602788" cy="3570973"/>
          </a:xfrm>
        </p:spPr>
        <p:txBody>
          <a:bodyPr>
            <a:noAutofit/>
          </a:bodyPr>
          <a:lstStyle/>
          <a:p>
            <a:pPr lvl="1"/>
            <a:r>
              <a:rPr lang="es-AR" b="1" dirty="0"/>
              <a:t>Línea base de costos.</a:t>
            </a:r>
            <a:r>
              <a:rPr lang="es-AR" dirty="0"/>
              <a:t> Los cambios de la línea base de costos se incorporan en respuesta a los cambios aprobados en el alcance del proyecto, los recursos o las estimaciones de costos. En algunos casos las variaciones del costo pueden ser tan importantes que se torna necesario revisar la línea base de costos para proporcionar una base realista para la medición del desempeño.</a:t>
            </a:r>
          </a:p>
          <a:p>
            <a:pPr lvl="1"/>
            <a:r>
              <a:rPr lang="es-AR" b="1" dirty="0"/>
              <a:t>Línea base para la medición del desempeño</a:t>
            </a:r>
            <a:r>
              <a:rPr lang="es-AR" dirty="0"/>
              <a:t>. Los cambios de la línea base para la medición del desempeño se incorporan en respuesta los cambios aprobados en el alcance del proyecto, el desempeño del cronograma o las estimaciones de costos. En algunos casos las variaciones de desempeño pueden ser tan importantes que se plantea una solicitud de cambio para revisar la línea base para la medición del desempeño, a fin de proporcionar una base realista para la medición del desempeño.</a:t>
            </a:r>
          </a:p>
          <a:p>
            <a:r>
              <a:rPr lang="es-AR" dirty="0"/>
              <a:t>Actualizaciones a los Documentos del Proyecto.</a:t>
            </a:r>
          </a:p>
          <a:p>
            <a:pPr lvl="1"/>
            <a:r>
              <a:rPr lang="es-AR" b="1" dirty="0"/>
              <a:t>Registro de lecciones aprendidas. </a:t>
            </a:r>
            <a:r>
              <a:rPr lang="es-AR" dirty="0"/>
              <a:t>Puede actualizarse con técnicas que son eficientes y efectivas para controlar el alcance, incluyendo las causas de las variaciones y las acciones correctivas elegidas.</a:t>
            </a:r>
          </a:p>
          <a:p>
            <a:pPr lvl="1"/>
            <a:r>
              <a:rPr lang="es-AR" b="1" dirty="0"/>
              <a:t>Documentación de requisitos.</a:t>
            </a:r>
            <a:r>
              <a:rPr lang="es-AR" dirty="0"/>
              <a:t> Puede ser actualizada con requisitos adicionales o modificados.</a:t>
            </a:r>
          </a:p>
          <a:p>
            <a:pPr lvl="1"/>
            <a:r>
              <a:rPr lang="es-AR" b="1" dirty="0"/>
              <a:t>Matriz de trazabilidad de requisitos.</a:t>
            </a:r>
            <a:r>
              <a:rPr lang="es-AR" dirty="0"/>
              <a:t> Puede ser actualizada para reflejar las actualizaciones en la documentación de requisitos.</a:t>
            </a:r>
            <a:endParaRPr lang="es-AR" sz="900" dirty="0"/>
          </a:p>
        </p:txBody>
      </p:sp>
    </p:spTree>
    <p:extLst>
      <p:ext uri="{BB962C8B-B14F-4D97-AF65-F5344CB8AC3E}">
        <p14:creationId xmlns:p14="http://schemas.microsoft.com/office/powerpoint/2010/main" val="2711296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Recopilar</a:t>
            </a:r>
            <a:r>
              <a:rPr lang="en-US" b="1" dirty="0"/>
              <a:t> </a:t>
            </a:r>
            <a:r>
              <a:rPr lang="en-US" b="1" dirty="0" err="1"/>
              <a:t>Requisitos</a:t>
            </a:r>
            <a:r>
              <a:rPr lang="en-US" dirty="0"/>
              <a:t>: Entradas</a:t>
            </a:r>
          </a:p>
        </p:txBody>
      </p:sp>
      <p:sp>
        <p:nvSpPr>
          <p:cNvPr id="3" name="Marcador de contenido 2"/>
          <p:cNvSpPr>
            <a:spLocks noGrp="1"/>
          </p:cNvSpPr>
          <p:nvPr>
            <p:ph idx="1"/>
          </p:nvPr>
        </p:nvSpPr>
        <p:spPr>
          <a:xfrm>
            <a:off x="2589211" y="1305843"/>
            <a:ext cx="9461617" cy="2399899"/>
          </a:xfrm>
        </p:spPr>
        <p:txBody>
          <a:bodyPr>
            <a:noAutofit/>
          </a:bodyPr>
          <a:lstStyle/>
          <a:p>
            <a:r>
              <a:rPr lang="es-AR" sz="2400" b="1" dirty="0"/>
              <a:t>Acta de Constitución del Proyecto</a:t>
            </a:r>
            <a:r>
              <a:rPr lang="es-AR" sz="2400" dirty="0"/>
              <a:t>: se usa para proporcionar los requisitos de alto nivel del proyecto, así como una descripción de alto nivel del producto, de modo que puedan establecerse sus </a:t>
            </a:r>
            <a:r>
              <a:rPr lang="en-US" sz="2400" dirty="0" err="1"/>
              <a:t>requisitos</a:t>
            </a:r>
            <a:r>
              <a:rPr lang="en-US" sz="2400" dirty="0"/>
              <a:t> </a:t>
            </a:r>
            <a:r>
              <a:rPr lang="en-US" sz="2400" dirty="0" err="1"/>
              <a:t>detallados</a:t>
            </a:r>
            <a:r>
              <a:rPr lang="en-US" sz="2400" dirty="0"/>
              <a:t>.</a:t>
            </a:r>
          </a:p>
          <a:p>
            <a:r>
              <a:rPr lang="es-AR" sz="2400" b="1" dirty="0"/>
              <a:t>Plan Para la dirección del Proyecto</a:t>
            </a:r>
            <a:r>
              <a:rPr lang="es-AR" sz="2400" dirty="0"/>
              <a:t>: los componentes incluyen, entre otros:</a:t>
            </a:r>
          </a:p>
          <a:p>
            <a:pPr lvl="1"/>
            <a:r>
              <a:rPr lang="es-AR" sz="2000" b="1" dirty="0"/>
              <a:t>Plan para la gestión del alcance del proyecto. </a:t>
            </a:r>
            <a:r>
              <a:rPr lang="es-AR" sz="2000" dirty="0"/>
              <a:t>contiene información sobre como se definirá y se desarrollará el alcance del proyecto.</a:t>
            </a:r>
          </a:p>
          <a:p>
            <a:pPr lvl="1"/>
            <a:r>
              <a:rPr lang="es-AR" sz="2000" b="1" dirty="0"/>
              <a:t>Plan de gestión de los requisitos.</a:t>
            </a:r>
            <a:r>
              <a:rPr lang="es-AR" sz="2000" dirty="0"/>
              <a:t> Tiene información sobre como se recolectarán, analizarán y documentarán los requisitos del proyecto.</a:t>
            </a:r>
          </a:p>
          <a:p>
            <a:pPr lvl="1"/>
            <a:r>
              <a:rPr lang="es-AR" sz="2000" b="1" dirty="0"/>
              <a:t>Plan de involucramiento de los interesados.</a:t>
            </a:r>
            <a:r>
              <a:rPr lang="es-AR" sz="2000" dirty="0"/>
              <a:t> Se utiliza para comprender los requisitos de comunicación y el nivel de compromiso de los interesados a fin de evaluar y adaptarse al nivel de participación de los interesados en las actividades </a:t>
            </a:r>
            <a:r>
              <a:rPr lang="en-US" sz="2000" dirty="0" err="1"/>
              <a:t>relacionadas</a:t>
            </a:r>
            <a:r>
              <a:rPr lang="en-US" sz="2000" dirty="0"/>
              <a:t> con </a:t>
            </a:r>
            <a:r>
              <a:rPr lang="en-US" sz="2000" dirty="0" err="1"/>
              <a:t>los</a:t>
            </a:r>
            <a:r>
              <a:rPr lang="en-US" sz="2000" dirty="0"/>
              <a:t> </a:t>
            </a:r>
            <a:r>
              <a:rPr lang="en-US" sz="2000" dirty="0" err="1"/>
              <a:t>requisitos</a:t>
            </a:r>
            <a:r>
              <a:rPr lang="en-US" sz="2000" dirty="0"/>
              <a:t>.</a:t>
            </a:r>
            <a:endParaRPr lang="en-US" sz="2800" dirty="0"/>
          </a:p>
        </p:txBody>
      </p:sp>
    </p:spTree>
    <p:extLst>
      <p:ext uri="{BB962C8B-B14F-4D97-AF65-F5344CB8AC3E}">
        <p14:creationId xmlns:p14="http://schemas.microsoft.com/office/powerpoint/2010/main" val="296202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Recopilar</a:t>
            </a:r>
            <a:r>
              <a:rPr lang="en-US" b="1" dirty="0"/>
              <a:t> </a:t>
            </a:r>
            <a:r>
              <a:rPr lang="en-US" b="1" dirty="0" err="1"/>
              <a:t>Requisitos</a:t>
            </a:r>
            <a:r>
              <a:rPr lang="en-US" dirty="0"/>
              <a:t>: Entradas</a:t>
            </a:r>
          </a:p>
        </p:txBody>
      </p:sp>
      <p:sp>
        <p:nvSpPr>
          <p:cNvPr id="3" name="Marcador de contenido 2"/>
          <p:cNvSpPr>
            <a:spLocks noGrp="1"/>
          </p:cNvSpPr>
          <p:nvPr>
            <p:ph idx="1"/>
          </p:nvPr>
        </p:nvSpPr>
        <p:spPr>
          <a:xfrm>
            <a:off x="2589211" y="1305843"/>
            <a:ext cx="9461617" cy="2399899"/>
          </a:xfrm>
        </p:spPr>
        <p:txBody>
          <a:bodyPr>
            <a:noAutofit/>
          </a:bodyPr>
          <a:lstStyle/>
          <a:p>
            <a:r>
              <a:rPr lang="en-US" sz="2400" b="1" dirty="0" err="1"/>
              <a:t>Documentos</a:t>
            </a:r>
            <a:r>
              <a:rPr lang="en-US" sz="2400" b="1" dirty="0"/>
              <a:t> del Proyecto</a:t>
            </a:r>
            <a:r>
              <a:rPr lang="en-US" sz="2400" dirty="0"/>
              <a:t>. </a:t>
            </a:r>
            <a:r>
              <a:rPr lang="es-AR" sz="2400" dirty="0"/>
              <a:t>Los ejemplos de documentos del proyecto que pueden ser considerados como entradas para este proceso incluyen, </a:t>
            </a:r>
            <a:r>
              <a:rPr lang="en-US" sz="2400" dirty="0"/>
              <a:t>entre </a:t>
            </a:r>
            <a:r>
              <a:rPr lang="en-US" sz="2400" dirty="0" err="1"/>
              <a:t>otros</a:t>
            </a:r>
            <a:r>
              <a:rPr lang="en-US" sz="2400" dirty="0"/>
              <a:t>:</a:t>
            </a:r>
          </a:p>
          <a:p>
            <a:pPr lvl="1"/>
            <a:r>
              <a:rPr lang="es-AR" sz="2000" b="1" dirty="0"/>
              <a:t>Registro de Supuestos.</a:t>
            </a:r>
            <a:r>
              <a:rPr lang="es-AR" sz="2000" dirty="0"/>
              <a:t> Identifica supuestos sobre el producto, el proyecto, el entorno, los interesados, y otros factores que pueden influir en los requisitos.</a:t>
            </a:r>
          </a:p>
          <a:p>
            <a:pPr lvl="1"/>
            <a:r>
              <a:rPr lang="es-AR" sz="2000" b="1" dirty="0"/>
              <a:t>Registro de lecciones aprendidas.</a:t>
            </a:r>
            <a:r>
              <a:rPr lang="es-AR" sz="2000" dirty="0"/>
              <a:t> Se utiliza para proporcionar información sobre las técnicas efectivas de recolección de requisitos, sobre todo para los proyectos que estén utilizando una metodología de desarrollo de productos iterativa o adaptativa.</a:t>
            </a:r>
          </a:p>
          <a:p>
            <a:pPr lvl="1"/>
            <a:r>
              <a:rPr lang="es-AR" sz="2000" b="1" dirty="0"/>
              <a:t>Registro de Interesados. </a:t>
            </a:r>
            <a:r>
              <a:rPr lang="es-AR" sz="2000" dirty="0"/>
              <a:t>Se utiliza para identificar a los interesados capaces de proporcionar información acerca de los requisitos. También captura los requisitos y expectativas que tienen los interesados con relación al proyecto.</a:t>
            </a:r>
            <a:endParaRPr lang="en-US" sz="3200" dirty="0"/>
          </a:p>
        </p:txBody>
      </p:sp>
    </p:spTree>
    <p:extLst>
      <p:ext uri="{BB962C8B-B14F-4D97-AF65-F5344CB8AC3E}">
        <p14:creationId xmlns:p14="http://schemas.microsoft.com/office/powerpoint/2010/main" val="3990897566"/>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524</TotalTime>
  <Words>8365</Words>
  <Application>Microsoft Office PowerPoint</Application>
  <PresentationFormat>Panorámica</PresentationFormat>
  <Paragraphs>368</Paragraphs>
  <Slides>74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74</vt:i4>
      </vt:variant>
    </vt:vector>
  </HeadingPairs>
  <TitlesOfParts>
    <vt:vector size="78" baseType="lpstr">
      <vt:lpstr>Arial</vt:lpstr>
      <vt:lpstr>Century Gothic</vt:lpstr>
      <vt:lpstr>Wingdings 3</vt:lpstr>
      <vt:lpstr>Espiral</vt:lpstr>
      <vt:lpstr>Unidad 3: Gestión del alcance del Proyecto.</vt:lpstr>
      <vt:lpstr>Contenido</vt:lpstr>
      <vt:lpstr>Gestión del Alcance: Introducción</vt:lpstr>
      <vt:lpstr>Gestión del Alcance: Introducción</vt:lpstr>
      <vt:lpstr>Recopilar Requisitos</vt:lpstr>
      <vt:lpstr>Recopilar Requisitos</vt:lpstr>
      <vt:lpstr>Recopilar Requisitos: Flujo de datos</vt:lpstr>
      <vt:lpstr>Recopilar Requisitos: Entradas</vt:lpstr>
      <vt:lpstr>Recopilar Requisitos: Entradas</vt:lpstr>
      <vt:lpstr>Recopilar Requisitos: Entradas</vt:lpstr>
      <vt:lpstr>Recopilar Requisitos: Entradas</vt:lpstr>
      <vt:lpstr>Recopilar Requisitos: T&amp;H</vt:lpstr>
      <vt:lpstr>Recopilar Requisitos: T&amp;H</vt:lpstr>
      <vt:lpstr>Recopilar Requisitos: T&amp;H</vt:lpstr>
      <vt:lpstr>Recopilar Requisitos: T&amp;H</vt:lpstr>
      <vt:lpstr>Recopilar Requisitos: T&amp;H</vt:lpstr>
      <vt:lpstr>Recopilar Requisitos: T&amp;H</vt:lpstr>
      <vt:lpstr>Recopilar Requisitos: T&amp;H</vt:lpstr>
      <vt:lpstr>Recopilar Requisitos: T&amp;H</vt:lpstr>
      <vt:lpstr>Recopilar Requisitos: T&amp;H</vt:lpstr>
      <vt:lpstr>Recopilar Requisitos: T&amp;H</vt:lpstr>
      <vt:lpstr>Presentación de PowerPoint</vt:lpstr>
      <vt:lpstr>Recopilar Requisitos: T&amp;H</vt:lpstr>
      <vt:lpstr>Recopilar Requisitos: SALIDAS</vt:lpstr>
      <vt:lpstr>Recopilar Requisitos: SALIDAS</vt:lpstr>
      <vt:lpstr>Recopilar Requisitos: SALIDAS</vt:lpstr>
      <vt:lpstr>Recopilar Requisitos: SALIDAS</vt:lpstr>
      <vt:lpstr>Recopilar Requisitos: SALIDAS</vt:lpstr>
      <vt:lpstr>Presentación de PowerPoint</vt:lpstr>
      <vt:lpstr>Definir el Alcance</vt:lpstr>
      <vt:lpstr>Definir el Alcance: Flujo de datos</vt:lpstr>
      <vt:lpstr>Definir el Alcance</vt:lpstr>
      <vt:lpstr>Definir el Alcance: ENTRADAS</vt:lpstr>
      <vt:lpstr>Definir el Alcance: ENTRADAS</vt:lpstr>
      <vt:lpstr>Definir el Alcance: H&amp;T</vt:lpstr>
      <vt:lpstr>Definir el Alcance: H&amp;T</vt:lpstr>
      <vt:lpstr>Definir el Alcance: SALIDAS</vt:lpstr>
      <vt:lpstr>Definir el Alcance: SALIDAS</vt:lpstr>
      <vt:lpstr>Crear la Estructura de Desglose del Trabajo</vt:lpstr>
      <vt:lpstr>Crear la Estructura de Desglose del Trabajo</vt:lpstr>
      <vt:lpstr>Crear la Estructura de Desglose del Trabajo</vt:lpstr>
      <vt:lpstr>Crear la EDT</vt:lpstr>
      <vt:lpstr>Crear la EDT: Flujo de Datos</vt:lpstr>
      <vt:lpstr>Crear la EDT: ENTRADAS</vt:lpstr>
      <vt:lpstr>Crear la EDT: H&amp;T</vt:lpstr>
      <vt:lpstr>Crear la EDT</vt:lpstr>
      <vt:lpstr>Gráfico 5-13. Ejemplo de una EDT organizada por Fases</vt:lpstr>
      <vt:lpstr>Gráfico 5-14. Ejemplo de EDT basada en los Entregables Principales</vt:lpstr>
      <vt:lpstr>Crear la EDT: regla del 100%</vt:lpstr>
      <vt:lpstr>Crear la EDT: regla del 100%</vt:lpstr>
      <vt:lpstr>Crear la EDT: SALIDAS</vt:lpstr>
      <vt:lpstr>Crear la EDT: SALIDAS</vt:lpstr>
      <vt:lpstr>Crear la EDT: SALIDAS</vt:lpstr>
      <vt:lpstr>Crear la EDT: Ejercicio</vt:lpstr>
      <vt:lpstr>Validar el Alcance </vt:lpstr>
      <vt:lpstr>Validar el Alcance: Flujo de Datos</vt:lpstr>
      <vt:lpstr>Validar el Alcance</vt:lpstr>
      <vt:lpstr>Validar el Alcance: ENTRADAS</vt:lpstr>
      <vt:lpstr>Validar el Alcance: ENTRADAS</vt:lpstr>
      <vt:lpstr>Validar el Alcance: ENTRADAS</vt:lpstr>
      <vt:lpstr>Validar el Alcance: H&amp;T</vt:lpstr>
      <vt:lpstr>Validar el Alcance: SALIDAS</vt:lpstr>
      <vt:lpstr>Validar el Alcance: SALIDAS</vt:lpstr>
      <vt:lpstr>Controlar el Alcance</vt:lpstr>
      <vt:lpstr>Controlar el Alcance: Proceso</vt:lpstr>
      <vt:lpstr>Controlar el Alcance: Flujo de Datos</vt:lpstr>
      <vt:lpstr>Controlar el Alcance: ENTRADAS</vt:lpstr>
      <vt:lpstr>Controlar el Alcance: ENTRADAS</vt:lpstr>
      <vt:lpstr>Controlar el Alcance: ENTRADAS</vt:lpstr>
      <vt:lpstr>Controlar el Alcance: H&amp;T</vt:lpstr>
      <vt:lpstr>Técnicas Análisis de tendencias y de variación</vt:lpstr>
      <vt:lpstr>Controlar el Alcance: SALIDAS</vt:lpstr>
      <vt:lpstr>Controlar el Alcance: SALIDAS</vt:lpstr>
      <vt:lpstr>Controlar el Alcance: SALIDAS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3: Gestión del alcance del Proyecto.</dc:title>
  <dc:creator>Usuario de Windows</dc:creator>
  <cp:lastModifiedBy>Santiago Bargas</cp:lastModifiedBy>
  <cp:revision>44</cp:revision>
  <dcterms:created xsi:type="dcterms:W3CDTF">2022-02-15T19:52:48Z</dcterms:created>
  <dcterms:modified xsi:type="dcterms:W3CDTF">2024-04-05T15:24:49Z</dcterms:modified>
</cp:coreProperties>
</file>