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59" r:id="rId16"/>
    <p:sldId id="271" r:id="rId17"/>
    <p:sldId id="272" r:id="rId18"/>
    <p:sldId id="273" r:id="rId19"/>
    <p:sldId id="274" r:id="rId20"/>
    <p:sldId id="275" r:id="rId21"/>
    <p:sldId id="276" r:id="rId22"/>
    <p:sldId id="279" r:id="rId23"/>
    <p:sldId id="277" r:id="rId24"/>
    <p:sldId id="278" r:id="rId25"/>
    <p:sldId id="280" r:id="rId26"/>
    <p:sldId id="281" r:id="rId27"/>
    <p:sldId id="282" r:id="rId28"/>
    <p:sldId id="283" r:id="rId29"/>
    <p:sldId id="284" r:id="rId30"/>
    <p:sldId id="285" r:id="rId31"/>
    <p:sldId id="287" r:id="rId32"/>
    <p:sldId id="288" r:id="rId33"/>
    <p:sldId id="286" r:id="rId34"/>
    <p:sldId id="289" r:id="rId35"/>
    <p:sldId id="290" r:id="rId36"/>
    <p:sldId id="305" r:id="rId37"/>
    <p:sldId id="306" r:id="rId38"/>
    <p:sldId id="307" r:id="rId39"/>
    <p:sldId id="308" r:id="rId40"/>
    <p:sldId id="309" r:id="rId41"/>
    <p:sldId id="310" r:id="rId42"/>
    <p:sldId id="311" r:id="rId43"/>
    <p:sldId id="312" r:id="rId44"/>
    <p:sldId id="313" r:id="rId45"/>
    <p:sldId id="291" r:id="rId46"/>
    <p:sldId id="292" r:id="rId47"/>
    <p:sldId id="314" r:id="rId48"/>
    <p:sldId id="315" r:id="rId49"/>
    <p:sldId id="293" r:id="rId50"/>
    <p:sldId id="294" r:id="rId51"/>
    <p:sldId id="295" r:id="rId52"/>
    <p:sldId id="296" r:id="rId53"/>
    <p:sldId id="297" r:id="rId54"/>
    <p:sldId id="298" r:id="rId55"/>
    <p:sldId id="316" r:id="rId56"/>
    <p:sldId id="300" r:id="rId57"/>
    <p:sldId id="301" r:id="rId58"/>
    <p:sldId id="302" r:id="rId59"/>
    <p:sldId id="303" r:id="rId60"/>
    <p:sldId id="304" r:id="rId61"/>
    <p:sldId id="317" r:id="rId62"/>
    <p:sldId id="318" r:id="rId63"/>
    <p:sldId id="324" r:id="rId64"/>
    <p:sldId id="319" r:id="rId65"/>
    <p:sldId id="320" r:id="rId66"/>
    <p:sldId id="321" r:id="rId67"/>
    <p:sldId id="323" r:id="rId68"/>
    <p:sldId id="325" r:id="rId69"/>
    <p:sldId id="322" r:id="rId70"/>
    <p:sldId id="326" r:id="rId71"/>
    <p:sldId id="327" r:id="rId72"/>
    <p:sldId id="329" r:id="rId73"/>
    <p:sldId id="330" r:id="rId74"/>
    <p:sldId id="328"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2" r:id="rId96"/>
    <p:sldId id="351"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6" d="100"/>
          <a:sy n="66" d="100"/>
        </p:scale>
        <p:origin x="52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b="1" dirty="0"/>
              <a:t>Unidad 4: </a:t>
            </a:r>
            <a:r>
              <a:rPr lang="es-AR" dirty="0"/>
              <a:t>Gestión del</a:t>
            </a:r>
            <a:br>
              <a:rPr lang="es-AR" dirty="0"/>
            </a:br>
            <a:r>
              <a:rPr lang="es-AR" dirty="0"/>
              <a:t>Tiempo del Proyecto</a:t>
            </a:r>
          </a:p>
        </p:txBody>
      </p:sp>
      <p:sp>
        <p:nvSpPr>
          <p:cNvPr id="3" name="Subtítulo 2"/>
          <p:cNvSpPr>
            <a:spLocks noGrp="1"/>
          </p:cNvSpPr>
          <p:nvPr>
            <p:ph type="subTitle" idx="1"/>
          </p:nvPr>
        </p:nvSpPr>
        <p:spPr/>
        <p:txBody>
          <a:bodyPr>
            <a:noAutofit/>
          </a:bodyPr>
          <a:lstStyle/>
          <a:p>
            <a:pPr algn="r"/>
            <a:r>
              <a:rPr lang="es-AR" sz="1600" i="1" dirty="0"/>
              <a:t>Cátedra: Administración de Proyectos de Software</a:t>
            </a:r>
          </a:p>
          <a:p>
            <a:pPr algn="r"/>
            <a:r>
              <a:rPr lang="pt-BR" sz="1600" i="1" dirty="0"/>
              <a:t>Docentes: Ing. </a:t>
            </a:r>
            <a:r>
              <a:rPr lang="pt-BR" sz="1600" i="1" dirty="0" smtClean="0"/>
              <a:t>Carlos Giorgetti – </a:t>
            </a:r>
            <a:r>
              <a:rPr lang="pt-BR" sz="1600" i="1" dirty="0"/>
              <a:t>Ing. Viviana Santucci – Ing. Milagros Schneider</a:t>
            </a:r>
          </a:p>
          <a:p>
            <a:pPr algn="r"/>
            <a:r>
              <a:rPr lang="es-AR" sz="1600" dirty="0"/>
              <a:t>Ingeniería en Informática</a:t>
            </a:r>
          </a:p>
          <a:p>
            <a:pPr algn="r"/>
            <a:r>
              <a:rPr lang="es-AR" sz="1600" dirty="0"/>
              <a:t>Facultad de Ingeniería en Ciencias Hídricas</a:t>
            </a:r>
          </a:p>
          <a:p>
            <a:pPr algn="r"/>
            <a:r>
              <a:rPr lang="es-AR" sz="1600" dirty="0"/>
              <a:t>Universidad Nacional del Litoral</a:t>
            </a:r>
          </a:p>
        </p:txBody>
      </p:sp>
    </p:spTree>
    <p:extLst>
      <p:ext uri="{BB962C8B-B14F-4D97-AF65-F5344CB8AC3E}">
        <p14:creationId xmlns:p14="http://schemas.microsoft.com/office/powerpoint/2010/main" val="88565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Planificar la Gestión del Cronograma: </a:t>
            </a:r>
            <a:r>
              <a:rPr lang="es-AR" b="1" dirty="0" smtClean="0">
                <a:solidFill>
                  <a:srgbClr val="C00000"/>
                </a:solidFill>
              </a:rPr>
              <a:t>Entradas</a:t>
            </a:r>
            <a:endParaRPr lang="es-AR" b="1" dirty="0">
              <a:solidFill>
                <a:srgbClr val="C00000"/>
              </a:solidFill>
            </a:endParaRPr>
          </a:p>
        </p:txBody>
      </p:sp>
      <p:sp>
        <p:nvSpPr>
          <p:cNvPr id="3" name="Marcador de contenido 2"/>
          <p:cNvSpPr>
            <a:spLocks noGrp="1"/>
          </p:cNvSpPr>
          <p:nvPr>
            <p:ph idx="1"/>
          </p:nvPr>
        </p:nvSpPr>
        <p:spPr/>
        <p:txBody>
          <a:bodyPr>
            <a:normAutofit/>
          </a:bodyPr>
          <a:lstStyle/>
          <a:p>
            <a:r>
              <a:rPr lang="es-AR" b="1" dirty="0" smtClean="0"/>
              <a:t>Acta de Constitución del Proyecto</a:t>
            </a:r>
          </a:p>
          <a:p>
            <a:r>
              <a:rPr lang="es-AR" b="1" dirty="0" smtClean="0"/>
              <a:t>Plan para </a:t>
            </a:r>
            <a:r>
              <a:rPr lang="es-AR" b="1" dirty="0"/>
              <a:t>l</a:t>
            </a:r>
            <a:r>
              <a:rPr lang="es-AR" b="1" dirty="0" smtClean="0"/>
              <a:t>a Dirección del Proyecto</a:t>
            </a:r>
            <a:r>
              <a:rPr lang="es-AR" dirty="0" smtClean="0"/>
              <a:t>. Los </a:t>
            </a:r>
            <a:r>
              <a:rPr lang="es-AR" dirty="0"/>
              <a:t>componentes </a:t>
            </a:r>
            <a:r>
              <a:rPr lang="es-AR" dirty="0" smtClean="0"/>
              <a:t>incluyen</a:t>
            </a:r>
            <a:r>
              <a:rPr lang="es-AR" dirty="0"/>
              <a:t>, entre otros:</a:t>
            </a:r>
          </a:p>
          <a:p>
            <a:pPr lvl="1"/>
            <a:r>
              <a:rPr lang="es-AR" b="1" dirty="0" smtClean="0"/>
              <a:t>Plan </a:t>
            </a:r>
            <a:r>
              <a:rPr lang="es-AR" b="1" dirty="0"/>
              <a:t>de gestión del alcance</a:t>
            </a:r>
            <a:r>
              <a:rPr lang="es-AR" b="1" dirty="0" smtClean="0"/>
              <a:t>.</a:t>
            </a:r>
            <a:r>
              <a:rPr lang="es-AR" dirty="0" smtClean="0"/>
              <a:t> Describe </a:t>
            </a:r>
            <a:r>
              <a:rPr lang="es-AR" dirty="0"/>
              <a:t>el modo en que el alcance </a:t>
            </a:r>
            <a:r>
              <a:rPr lang="es-AR" dirty="0" smtClean="0"/>
              <a:t>será </a:t>
            </a:r>
            <a:r>
              <a:rPr lang="es-AR" dirty="0"/>
              <a:t>definido y desarrollado, lo que proporcionara </a:t>
            </a:r>
            <a:r>
              <a:rPr lang="es-AR" dirty="0" smtClean="0"/>
              <a:t>información </a:t>
            </a:r>
            <a:r>
              <a:rPr lang="es-AR" dirty="0"/>
              <a:t>sobre </a:t>
            </a:r>
            <a:r>
              <a:rPr lang="es-AR" dirty="0" smtClean="0"/>
              <a:t>como se </a:t>
            </a:r>
            <a:r>
              <a:rPr lang="es-AR" dirty="0"/>
              <a:t>ha de desarrollar el cronograma.</a:t>
            </a:r>
          </a:p>
          <a:p>
            <a:pPr lvl="1"/>
            <a:r>
              <a:rPr lang="es-AR" b="1" dirty="0" smtClean="0"/>
              <a:t>Enfoque </a:t>
            </a:r>
            <a:r>
              <a:rPr lang="es-AR" b="1" dirty="0"/>
              <a:t>de desarrollo. </a:t>
            </a:r>
            <a:r>
              <a:rPr lang="es-AR" dirty="0" smtClean="0"/>
              <a:t>Ayuda </a:t>
            </a:r>
            <a:r>
              <a:rPr lang="es-AR" dirty="0"/>
              <a:t>a </a:t>
            </a:r>
            <a:r>
              <a:rPr lang="es-AR" dirty="0" smtClean="0"/>
              <a:t>definir el </a:t>
            </a:r>
            <a:r>
              <a:rPr lang="es-AR" dirty="0"/>
              <a:t>enfoque de </a:t>
            </a:r>
            <a:r>
              <a:rPr lang="es-AR" dirty="0" smtClean="0"/>
              <a:t>programación, </a:t>
            </a:r>
            <a:r>
              <a:rPr lang="es-AR" dirty="0"/>
              <a:t>las </a:t>
            </a:r>
            <a:r>
              <a:rPr lang="es-AR" dirty="0" smtClean="0"/>
              <a:t>técnicas </a:t>
            </a:r>
            <a:r>
              <a:rPr lang="es-AR" dirty="0"/>
              <a:t>de </a:t>
            </a:r>
            <a:r>
              <a:rPr lang="es-AR" dirty="0" smtClean="0"/>
              <a:t>estimación, </a:t>
            </a:r>
            <a:r>
              <a:rPr lang="es-AR" dirty="0"/>
              <a:t>las herramientas de </a:t>
            </a:r>
            <a:r>
              <a:rPr lang="es-AR" dirty="0" smtClean="0"/>
              <a:t>programación </a:t>
            </a:r>
            <a:r>
              <a:rPr lang="es-AR" dirty="0"/>
              <a:t>y las </a:t>
            </a:r>
            <a:r>
              <a:rPr lang="es-AR" dirty="0" smtClean="0"/>
              <a:t>técnicas para controlar </a:t>
            </a:r>
            <a:r>
              <a:rPr lang="es-AR" dirty="0"/>
              <a:t>el cronograma</a:t>
            </a:r>
            <a:r>
              <a:rPr lang="es-AR" dirty="0" smtClean="0"/>
              <a:t>.</a:t>
            </a:r>
          </a:p>
          <a:p>
            <a:r>
              <a:rPr lang="es-AR" b="1" dirty="0" smtClean="0"/>
              <a:t>Factores Ambientales de </a:t>
            </a:r>
            <a:r>
              <a:rPr lang="es-AR" b="1" dirty="0"/>
              <a:t>l</a:t>
            </a:r>
            <a:r>
              <a:rPr lang="es-AR" b="1" dirty="0" smtClean="0"/>
              <a:t>a Empresa</a:t>
            </a:r>
            <a:r>
              <a:rPr lang="es-AR" dirty="0" smtClean="0"/>
              <a:t>.</a:t>
            </a:r>
          </a:p>
          <a:p>
            <a:r>
              <a:rPr lang="es-AR" b="1" dirty="0" smtClean="0"/>
              <a:t>Activos de los Procesos de </a:t>
            </a:r>
            <a:r>
              <a:rPr lang="es-AR" b="1" dirty="0"/>
              <a:t>l</a:t>
            </a:r>
            <a:r>
              <a:rPr lang="es-AR" b="1" dirty="0" smtClean="0"/>
              <a:t>a Organización</a:t>
            </a:r>
            <a:r>
              <a:rPr lang="es-AR" dirty="0" smtClean="0"/>
              <a:t>.</a:t>
            </a:r>
            <a:endParaRPr lang="es-AR" dirty="0"/>
          </a:p>
        </p:txBody>
      </p:sp>
    </p:spTree>
    <p:extLst>
      <p:ext uri="{BB962C8B-B14F-4D97-AF65-F5344CB8AC3E}">
        <p14:creationId xmlns:p14="http://schemas.microsoft.com/office/powerpoint/2010/main" val="103428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Planificar la Gestión del Cronograma: </a:t>
            </a:r>
            <a:r>
              <a:rPr lang="es-AR" b="1" dirty="0" smtClean="0">
                <a:solidFill>
                  <a:srgbClr val="C00000"/>
                </a:solidFill>
              </a:rPr>
              <a:t>H&amp;T</a:t>
            </a:r>
            <a:endParaRPr lang="es-AR" dirty="0"/>
          </a:p>
        </p:txBody>
      </p:sp>
      <p:sp>
        <p:nvSpPr>
          <p:cNvPr id="3" name="Marcador de contenido 2"/>
          <p:cNvSpPr>
            <a:spLocks noGrp="1"/>
          </p:cNvSpPr>
          <p:nvPr>
            <p:ph idx="1"/>
          </p:nvPr>
        </p:nvSpPr>
        <p:spPr>
          <a:xfrm>
            <a:off x="2592925" y="1835217"/>
            <a:ext cx="8915400" cy="4724400"/>
          </a:xfrm>
        </p:spPr>
        <p:txBody>
          <a:bodyPr>
            <a:noAutofit/>
          </a:bodyPr>
          <a:lstStyle/>
          <a:p>
            <a:r>
              <a:rPr lang="es-AR" sz="2000" b="1" dirty="0" smtClean="0"/>
              <a:t>Juicio de Expertos</a:t>
            </a:r>
            <a:r>
              <a:rPr lang="es-AR" sz="2000" dirty="0" smtClean="0"/>
              <a:t>. Individuos </a:t>
            </a:r>
            <a:r>
              <a:rPr lang="es-AR" sz="2000" dirty="0"/>
              <a:t>o grupos con </a:t>
            </a:r>
            <a:r>
              <a:rPr lang="es-AR" sz="2000" dirty="0" smtClean="0"/>
              <a:t>conocimientos especializados </a:t>
            </a:r>
            <a:r>
              <a:rPr lang="es-AR" sz="2000" dirty="0"/>
              <a:t>en proyectos similares anteriores:</a:t>
            </a:r>
          </a:p>
          <a:p>
            <a:pPr lvl="1"/>
            <a:r>
              <a:rPr lang="es-AR" sz="1800" dirty="0" smtClean="0"/>
              <a:t>Desarrollo</a:t>
            </a:r>
            <a:r>
              <a:rPr lang="es-AR" sz="1800" dirty="0"/>
              <a:t>, </a:t>
            </a:r>
            <a:r>
              <a:rPr lang="es-AR" sz="1800" dirty="0" smtClean="0"/>
              <a:t>gestión </a:t>
            </a:r>
            <a:r>
              <a:rPr lang="es-AR" sz="1800" dirty="0"/>
              <a:t>y control del cronograma;</a:t>
            </a:r>
          </a:p>
          <a:p>
            <a:pPr lvl="1"/>
            <a:r>
              <a:rPr lang="es-AR" sz="1800" dirty="0" smtClean="0"/>
              <a:t>Metodologías </a:t>
            </a:r>
            <a:r>
              <a:rPr lang="es-AR" sz="1800" dirty="0"/>
              <a:t>de </a:t>
            </a:r>
            <a:r>
              <a:rPr lang="es-AR" sz="1800" dirty="0" smtClean="0"/>
              <a:t>programación </a:t>
            </a:r>
            <a:r>
              <a:rPr lang="es-AR" sz="1800" dirty="0"/>
              <a:t>(p.ej., ciclo de vida predictivo o adaptativo);</a:t>
            </a:r>
          </a:p>
          <a:p>
            <a:pPr lvl="1"/>
            <a:r>
              <a:rPr lang="es-AR" sz="1800" dirty="0" smtClean="0"/>
              <a:t>Software </a:t>
            </a:r>
            <a:r>
              <a:rPr lang="es-AR" sz="1800" dirty="0"/>
              <a:t>de </a:t>
            </a:r>
            <a:r>
              <a:rPr lang="es-AR" sz="1800" dirty="0" smtClean="0"/>
              <a:t>programación; </a:t>
            </a:r>
            <a:r>
              <a:rPr lang="es-AR" sz="1800" dirty="0"/>
              <a:t>y</a:t>
            </a:r>
          </a:p>
          <a:p>
            <a:pPr lvl="1"/>
            <a:r>
              <a:rPr lang="es-AR" sz="1800" dirty="0" smtClean="0"/>
              <a:t>La </a:t>
            </a:r>
            <a:r>
              <a:rPr lang="es-AR" sz="1800" dirty="0"/>
              <a:t>industria </a:t>
            </a:r>
            <a:r>
              <a:rPr lang="es-AR" sz="1800" dirty="0" smtClean="0"/>
              <a:t>específica </a:t>
            </a:r>
            <a:r>
              <a:rPr lang="es-AR" sz="1800" dirty="0"/>
              <a:t>para la cual se desarrolla el proyecto</a:t>
            </a:r>
            <a:r>
              <a:rPr lang="es-AR" sz="1800" dirty="0" smtClean="0"/>
              <a:t>.</a:t>
            </a:r>
          </a:p>
          <a:p>
            <a:r>
              <a:rPr lang="es-AR" sz="2000" b="1" dirty="0" smtClean="0"/>
              <a:t>Análisis de Datos</a:t>
            </a:r>
            <a:r>
              <a:rPr lang="es-AR" sz="2000" dirty="0" smtClean="0"/>
              <a:t>. </a:t>
            </a:r>
          </a:p>
          <a:p>
            <a:pPr lvl="1"/>
            <a:r>
              <a:rPr lang="es-AR" sz="1800" dirty="0" smtClean="0"/>
              <a:t>Análisis de alternativas: Puede </a:t>
            </a:r>
            <a:r>
              <a:rPr lang="es-AR" sz="1800" dirty="0"/>
              <a:t>incluir determinar </a:t>
            </a:r>
            <a:r>
              <a:rPr lang="es-AR" sz="1800" dirty="0" smtClean="0"/>
              <a:t>la metodología </a:t>
            </a:r>
            <a:r>
              <a:rPr lang="es-AR" sz="1800" dirty="0"/>
              <a:t>de </a:t>
            </a:r>
            <a:r>
              <a:rPr lang="es-AR" sz="1800" dirty="0" smtClean="0"/>
              <a:t>programación </a:t>
            </a:r>
            <a:r>
              <a:rPr lang="es-AR" sz="1800" dirty="0"/>
              <a:t>usar, o como </a:t>
            </a:r>
            <a:r>
              <a:rPr lang="es-AR" sz="1800" dirty="0" smtClean="0"/>
              <a:t>combinar diversos métodos </a:t>
            </a:r>
            <a:r>
              <a:rPr lang="es-AR" sz="1800" dirty="0"/>
              <a:t>en el proyecto. </a:t>
            </a:r>
            <a:r>
              <a:rPr lang="es-AR" sz="1800" dirty="0" smtClean="0"/>
              <a:t>También </a:t>
            </a:r>
            <a:r>
              <a:rPr lang="es-AR" sz="1800" dirty="0"/>
              <a:t>puede incluir determinar el grado de detalle que requiere el cronograma, </a:t>
            </a:r>
            <a:r>
              <a:rPr lang="es-AR" sz="1800" dirty="0" smtClean="0"/>
              <a:t>la duración </a:t>
            </a:r>
            <a:r>
              <a:rPr lang="es-AR" sz="1800" dirty="0"/>
              <a:t>de las olas para la </a:t>
            </a:r>
            <a:r>
              <a:rPr lang="es-AR" sz="1800" dirty="0" smtClean="0"/>
              <a:t>planificación </a:t>
            </a:r>
            <a:r>
              <a:rPr lang="es-AR" sz="1800" dirty="0"/>
              <a:t>gradual y la frecuencia con que </a:t>
            </a:r>
            <a:r>
              <a:rPr lang="es-AR" sz="1800" dirty="0" smtClean="0"/>
              <a:t>debería </a:t>
            </a:r>
            <a:r>
              <a:rPr lang="es-AR" sz="1800" dirty="0"/>
              <a:t>revisarse y actualizarse. </a:t>
            </a:r>
            <a:endParaRPr lang="es-AR" sz="1800" dirty="0" smtClean="0"/>
          </a:p>
          <a:p>
            <a:r>
              <a:rPr lang="es-AR" sz="2000" b="1" dirty="0" smtClean="0"/>
              <a:t>Reuniones</a:t>
            </a:r>
            <a:r>
              <a:rPr lang="es-AR" sz="2000" dirty="0" smtClean="0"/>
              <a:t>.</a:t>
            </a:r>
            <a:endParaRPr lang="es-AR" sz="2000" dirty="0"/>
          </a:p>
        </p:txBody>
      </p:sp>
    </p:spTree>
    <p:extLst>
      <p:ext uri="{BB962C8B-B14F-4D97-AF65-F5344CB8AC3E}">
        <p14:creationId xmlns:p14="http://schemas.microsoft.com/office/powerpoint/2010/main" val="1596711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Planificar la Gestión del Cronograma: </a:t>
            </a:r>
            <a:r>
              <a:rPr lang="es-AR" b="1" dirty="0" smtClean="0">
                <a:solidFill>
                  <a:srgbClr val="C00000"/>
                </a:solidFill>
              </a:rPr>
              <a:t>SALIDAS</a:t>
            </a:r>
            <a:endParaRPr lang="es-AR" dirty="0"/>
          </a:p>
        </p:txBody>
      </p:sp>
      <p:sp>
        <p:nvSpPr>
          <p:cNvPr id="3" name="Marcador de contenido 2"/>
          <p:cNvSpPr>
            <a:spLocks noGrp="1"/>
          </p:cNvSpPr>
          <p:nvPr>
            <p:ph idx="1"/>
          </p:nvPr>
        </p:nvSpPr>
        <p:spPr>
          <a:xfrm>
            <a:off x="2589212" y="2133600"/>
            <a:ext cx="9602788" cy="3777622"/>
          </a:xfrm>
        </p:spPr>
        <p:txBody>
          <a:bodyPr>
            <a:noAutofit/>
          </a:bodyPr>
          <a:lstStyle/>
          <a:p>
            <a:r>
              <a:rPr lang="es-AR" sz="1600" b="1" dirty="0" smtClean="0"/>
              <a:t>Plan de Gestión del Cronograma</a:t>
            </a:r>
            <a:r>
              <a:rPr lang="es-AR" sz="1600" dirty="0" smtClean="0"/>
              <a:t>. Establece los criterios </a:t>
            </a:r>
            <a:r>
              <a:rPr lang="es-AR" sz="1600" dirty="0"/>
              <a:t>y las actividades para desarrollar, monitorear y controlar el cronograma. </a:t>
            </a:r>
            <a:r>
              <a:rPr lang="es-AR" sz="1600" dirty="0" smtClean="0"/>
              <a:t>Puede </a:t>
            </a:r>
            <a:r>
              <a:rPr lang="es-AR" sz="1600" dirty="0"/>
              <a:t>ser formal o informal, de </a:t>
            </a:r>
            <a:r>
              <a:rPr lang="es-AR" sz="1600" dirty="0" smtClean="0"/>
              <a:t>carácter </a:t>
            </a:r>
            <a:r>
              <a:rPr lang="es-AR" sz="1600" dirty="0"/>
              <a:t>detallado o mas general, e incluye los </a:t>
            </a:r>
            <a:r>
              <a:rPr lang="es-AR" sz="1600" dirty="0" smtClean="0"/>
              <a:t>umbrales de </a:t>
            </a:r>
            <a:r>
              <a:rPr lang="es-AR" sz="1600" dirty="0"/>
              <a:t>control apropiados</a:t>
            </a:r>
            <a:r>
              <a:rPr lang="es-AR" sz="1600" dirty="0" smtClean="0"/>
              <a:t>.</a:t>
            </a:r>
          </a:p>
          <a:p>
            <a:r>
              <a:rPr lang="es-AR" sz="1600" dirty="0"/>
              <a:t>El plan de </a:t>
            </a:r>
            <a:r>
              <a:rPr lang="es-AR" sz="1600" dirty="0" smtClean="0"/>
              <a:t>gestión </a:t>
            </a:r>
            <a:r>
              <a:rPr lang="es-AR" sz="1600" dirty="0"/>
              <a:t>del cronograma puede establecer lo siguiente:</a:t>
            </a:r>
          </a:p>
          <a:p>
            <a:pPr lvl="1"/>
            <a:r>
              <a:rPr lang="es-AR" b="1" dirty="0" smtClean="0"/>
              <a:t>Desarrollo </a:t>
            </a:r>
            <a:r>
              <a:rPr lang="es-AR" b="1" dirty="0"/>
              <a:t>del modelo de programación del proyecto. </a:t>
            </a:r>
            <a:r>
              <a:rPr lang="es-AR" dirty="0"/>
              <a:t>Se especifican la </a:t>
            </a:r>
            <a:r>
              <a:rPr lang="es-AR" dirty="0" smtClean="0"/>
              <a:t>metodología </a:t>
            </a:r>
            <a:r>
              <a:rPr lang="es-AR" dirty="0"/>
              <a:t>y la herramienta </a:t>
            </a:r>
            <a:r>
              <a:rPr lang="es-AR" dirty="0" smtClean="0"/>
              <a:t>de programación </a:t>
            </a:r>
            <a:r>
              <a:rPr lang="es-AR" dirty="0"/>
              <a:t>a utilizar en el desarrollo del modelo de </a:t>
            </a:r>
            <a:r>
              <a:rPr lang="es-AR" dirty="0" smtClean="0"/>
              <a:t>programación. </a:t>
            </a:r>
          </a:p>
          <a:p>
            <a:pPr lvl="1"/>
            <a:r>
              <a:rPr lang="es-AR" b="1" dirty="0" smtClean="0"/>
              <a:t>Duración </a:t>
            </a:r>
            <a:r>
              <a:rPr lang="es-AR" b="1" dirty="0"/>
              <a:t>de las liberaciones y las iteraciones. </a:t>
            </a:r>
            <a:r>
              <a:rPr lang="es-AR" dirty="0" smtClean="0"/>
              <a:t>En un </a:t>
            </a:r>
            <a:r>
              <a:rPr lang="es-AR" dirty="0"/>
              <a:t>ciclo de vida adaptativo, los </a:t>
            </a:r>
            <a:r>
              <a:rPr lang="es-AR" dirty="0" smtClean="0"/>
              <a:t>periodos preestablecidos </a:t>
            </a:r>
            <a:r>
              <a:rPr lang="es-AR" dirty="0"/>
              <a:t>para liberaciones, olas e iteraciones </a:t>
            </a:r>
            <a:r>
              <a:rPr lang="es-AR" dirty="0" smtClean="0"/>
              <a:t>están </a:t>
            </a:r>
            <a:r>
              <a:rPr lang="es-AR" dirty="0"/>
              <a:t>especificados. </a:t>
            </a:r>
            <a:r>
              <a:rPr lang="es-AR" dirty="0" smtClean="0"/>
              <a:t>Son períodos de tiempo en que el </a:t>
            </a:r>
            <a:r>
              <a:rPr lang="es-AR" dirty="0"/>
              <a:t>equipo trabaja de manera continua hacia la </a:t>
            </a:r>
            <a:r>
              <a:rPr lang="es-AR" dirty="0" smtClean="0"/>
              <a:t>realización </a:t>
            </a:r>
            <a:r>
              <a:rPr lang="es-AR" dirty="0"/>
              <a:t>de una meta. </a:t>
            </a:r>
            <a:r>
              <a:rPr lang="es-AR" dirty="0" smtClean="0"/>
              <a:t>Los periodos </a:t>
            </a:r>
            <a:r>
              <a:rPr lang="es-AR" dirty="0"/>
              <a:t>preestablecidos (time-</a:t>
            </a:r>
            <a:r>
              <a:rPr lang="es-AR" dirty="0" err="1"/>
              <a:t>boxing</a:t>
            </a:r>
            <a:r>
              <a:rPr lang="es-AR" dirty="0"/>
              <a:t>) ayudan a minimizar la </a:t>
            </a:r>
            <a:r>
              <a:rPr lang="es-AR" dirty="0" smtClean="0"/>
              <a:t>corrupción </a:t>
            </a:r>
            <a:r>
              <a:rPr lang="es-AR" dirty="0"/>
              <a:t>o deslizamiento del alcance, ya </a:t>
            </a:r>
            <a:r>
              <a:rPr lang="es-AR" dirty="0" smtClean="0"/>
              <a:t>que fuerza </a:t>
            </a:r>
            <a:r>
              <a:rPr lang="es-AR" dirty="0"/>
              <a:t>a los equipos a procesar primero las </a:t>
            </a:r>
            <a:r>
              <a:rPr lang="es-AR" dirty="0" smtClean="0"/>
              <a:t>características </a:t>
            </a:r>
            <a:r>
              <a:rPr lang="es-AR" dirty="0"/>
              <a:t>esenciales y luego otras </a:t>
            </a:r>
            <a:r>
              <a:rPr lang="es-AR" dirty="0" smtClean="0"/>
              <a:t>características, </a:t>
            </a:r>
            <a:r>
              <a:rPr lang="es-AR" dirty="0"/>
              <a:t>cuando </a:t>
            </a:r>
            <a:r>
              <a:rPr lang="es-AR" dirty="0" smtClean="0"/>
              <a:t>lo permita </a:t>
            </a:r>
            <a:r>
              <a:rPr lang="es-AR" dirty="0"/>
              <a:t>el tiempo.</a:t>
            </a:r>
          </a:p>
          <a:p>
            <a:pPr lvl="1"/>
            <a:r>
              <a:rPr lang="es-AR" b="1" dirty="0" smtClean="0"/>
              <a:t>Nivel </a:t>
            </a:r>
            <a:r>
              <a:rPr lang="es-AR" b="1" dirty="0"/>
              <a:t>de exactitud. </a:t>
            </a:r>
            <a:r>
              <a:rPr lang="es-AR" dirty="0" smtClean="0"/>
              <a:t>Especifica </a:t>
            </a:r>
            <a:r>
              <a:rPr lang="es-AR" dirty="0"/>
              <a:t>el rango aceptable utilizado para hacer estimaciones </a:t>
            </a:r>
            <a:r>
              <a:rPr lang="es-AR" dirty="0" smtClean="0"/>
              <a:t>realistas sobre </a:t>
            </a:r>
            <a:r>
              <a:rPr lang="es-AR" dirty="0"/>
              <a:t>la </a:t>
            </a:r>
            <a:r>
              <a:rPr lang="es-AR" dirty="0" smtClean="0"/>
              <a:t>duración </a:t>
            </a:r>
            <a:r>
              <a:rPr lang="es-AR" dirty="0"/>
              <a:t>de las actividades y puede contemplar una cantidad para contingencias.</a:t>
            </a:r>
          </a:p>
        </p:txBody>
      </p:sp>
    </p:spTree>
    <p:extLst>
      <p:ext uri="{BB962C8B-B14F-4D97-AF65-F5344CB8AC3E}">
        <p14:creationId xmlns:p14="http://schemas.microsoft.com/office/powerpoint/2010/main" val="1642922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Planificar la Gestión del Cronograma: </a:t>
            </a:r>
            <a:r>
              <a:rPr lang="es-AR" b="1" dirty="0" smtClean="0">
                <a:solidFill>
                  <a:srgbClr val="C00000"/>
                </a:solidFill>
              </a:rPr>
              <a:t>SALIDAS</a:t>
            </a:r>
            <a:endParaRPr lang="es-AR" dirty="0"/>
          </a:p>
        </p:txBody>
      </p:sp>
      <p:sp>
        <p:nvSpPr>
          <p:cNvPr id="3" name="Marcador de contenido 2"/>
          <p:cNvSpPr>
            <a:spLocks noGrp="1"/>
          </p:cNvSpPr>
          <p:nvPr>
            <p:ph idx="1"/>
          </p:nvPr>
        </p:nvSpPr>
        <p:spPr/>
        <p:txBody>
          <a:bodyPr>
            <a:noAutofit/>
          </a:bodyPr>
          <a:lstStyle/>
          <a:p>
            <a:r>
              <a:rPr lang="es-AR" sz="1600" b="1" dirty="0" smtClean="0"/>
              <a:t>Unidades </a:t>
            </a:r>
            <a:r>
              <a:rPr lang="es-AR" sz="1600" b="1" dirty="0"/>
              <a:t>de medida. </a:t>
            </a:r>
            <a:r>
              <a:rPr lang="es-AR" sz="1600" dirty="0"/>
              <a:t>Se definen, para cada uno de los recursos, las unidades que se </a:t>
            </a:r>
            <a:r>
              <a:rPr lang="es-AR" sz="1600" dirty="0" smtClean="0"/>
              <a:t>utilizarán </a:t>
            </a:r>
            <a:r>
              <a:rPr lang="es-AR" sz="1600" dirty="0"/>
              <a:t>en las </a:t>
            </a:r>
            <a:r>
              <a:rPr lang="es-AR" sz="1600" dirty="0" smtClean="0"/>
              <a:t>mediciones (tales </a:t>
            </a:r>
            <a:r>
              <a:rPr lang="es-AR" sz="1600" dirty="0"/>
              <a:t>como las horas, los </a:t>
            </a:r>
            <a:r>
              <a:rPr lang="es-AR" sz="1600" dirty="0" smtClean="0"/>
              <a:t>días </a:t>
            </a:r>
            <a:r>
              <a:rPr lang="es-AR" sz="1600" dirty="0"/>
              <a:t>o las semanas de trabajo del personal para medidas de tiempo, o </a:t>
            </a:r>
            <a:r>
              <a:rPr lang="es-AR" sz="1600" dirty="0" err="1" smtClean="0"/>
              <a:t>mtrs</a:t>
            </a:r>
            <a:r>
              <a:rPr lang="es-AR" sz="1600" dirty="0"/>
              <a:t>, litros</a:t>
            </a:r>
            <a:r>
              <a:rPr lang="es-AR" sz="1600" dirty="0" smtClean="0"/>
              <a:t>, ton., </a:t>
            </a:r>
            <a:r>
              <a:rPr lang="es-AR" sz="1600" dirty="0" err="1" smtClean="0"/>
              <a:t>kms</a:t>
            </a:r>
            <a:r>
              <a:rPr lang="es-AR" sz="1600" dirty="0" smtClean="0"/>
              <a:t> para </a:t>
            </a:r>
            <a:r>
              <a:rPr lang="es-AR" sz="1600" dirty="0"/>
              <a:t>medidas de cantidades).</a:t>
            </a:r>
          </a:p>
          <a:p>
            <a:r>
              <a:rPr lang="es-AR" sz="1600" b="1" dirty="0" smtClean="0"/>
              <a:t>Enlaces </a:t>
            </a:r>
            <a:r>
              <a:rPr lang="es-AR" sz="1600" b="1" dirty="0"/>
              <a:t>con los procedimientos de la organización. </a:t>
            </a:r>
            <a:r>
              <a:rPr lang="es-AR" sz="1600" dirty="0"/>
              <a:t>La estructura de desglose del trabajo (EDT/WBS) </a:t>
            </a:r>
            <a:r>
              <a:rPr lang="es-AR" sz="1600" dirty="0" smtClean="0"/>
              <a:t>establece </a:t>
            </a:r>
            <a:r>
              <a:rPr lang="es-AR" sz="1600" dirty="0"/>
              <a:t>el marco general para el plan de </a:t>
            </a:r>
            <a:r>
              <a:rPr lang="es-AR" sz="1600" dirty="0" smtClean="0"/>
              <a:t>gestión </a:t>
            </a:r>
            <a:r>
              <a:rPr lang="es-AR" sz="1600" dirty="0"/>
              <a:t>del cronograma y permite que haya coherencia con </a:t>
            </a:r>
            <a:r>
              <a:rPr lang="es-AR" sz="1600" dirty="0" smtClean="0"/>
              <a:t>las estimaciones </a:t>
            </a:r>
            <a:r>
              <a:rPr lang="es-AR" sz="1600" dirty="0"/>
              <a:t>y los cronogramas resultantes.</a:t>
            </a:r>
          </a:p>
          <a:p>
            <a:r>
              <a:rPr lang="es-AR" sz="1600" b="1" dirty="0" smtClean="0"/>
              <a:t>Mantenimiento </a:t>
            </a:r>
            <a:r>
              <a:rPr lang="es-AR" sz="1600" b="1" dirty="0"/>
              <a:t>del modelo de programación del proyecto. </a:t>
            </a:r>
            <a:r>
              <a:rPr lang="es-AR" sz="1600" dirty="0"/>
              <a:t>Se define el proceso que se </a:t>
            </a:r>
            <a:r>
              <a:rPr lang="es-AR" sz="1600" dirty="0" smtClean="0"/>
              <a:t>utilizará para actualizar </a:t>
            </a:r>
            <a:r>
              <a:rPr lang="es-AR" sz="1600" dirty="0"/>
              <a:t>el estado y registrar el avance </a:t>
            </a:r>
            <a:r>
              <a:rPr lang="es-AR" sz="1600" dirty="0" smtClean="0"/>
              <a:t>en </a:t>
            </a:r>
            <a:r>
              <a:rPr lang="es-AR" sz="1600" dirty="0"/>
              <a:t>el modelo de </a:t>
            </a:r>
            <a:r>
              <a:rPr lang="es-AR" sz="1600" dirty="0" smtClean="0"/>
              <a:t>programación </a:t>
            </a:r>
            <a:r>
              <a:rPr lang="es-AR" sz="1600" dirty="0"/>
              <a:t>a lo largo de la </a:t>
            </a:r>
            <a:r>
              <a:rPr lang="es-AR" sz="1600" dirty="0" smtClean="0"/>
              <a:t>ejecución del proyecto.</a:t>
            </a:r>
            <a:endParaRPr lang="es-AR" sz="1600" dirty="0"/>
          </a:p>
          <a:p>
            <a:r>
              <a:rPr lang="es-AR" sz="1600" b="1" dirty="0" smtClean="0"/>
              <a:t>Umbrales </a:t>
            </a:r>
            <a:r>
              <a:rPr lang="es-AR" sz="1600" b="1" dirty="0"/>
              <a:t>de control. </a:t>
            </a:r>
            <a:r>
              <a:rPr lang="es-AR" sz="1600" dirty="0"/>
              <a:t>Para monitorear el </a:t>
            </a:r>
            <a:r>
              <a:rPr lang="es-AR" sz="1600" dirty="0" smtClean="0"/>
              <a:t>desempeño </a:t>
            </a:r>
            <a:r>
              <a:rPr lang="es-AR" sz="1600" dirty="0"/>
              <a:t>del cronograma, pueden definirse umbrales de </a:t>
            </a:r>
            <a:r>
              <a:rPr lang="es-AR" sz="1600" dirty="0" smtClean="0"/>
              <a:t>variación, que </a:t>
            </a:r>
            <a:r>
              <a:rPr lang="es-AR" sz="1600" dirty="0"/>
              <a:t>establecen un valor acordado para la </a:t>
            </a:r>
            <a:r>
              <a:rPr lang="es-AR" sz="1600" dirty="0" smtClean="0"/>
              <a:t>variación </a:t>
            </a:r>
            <a:r>
              <a:rPr lang="es-AR" sz="1600" dirty="0"/>
              <a:t>permitida antes de que sea necesario tomar medidas</a:t>
            </a:r>
            <a:r>
              <a:rPr lang="es-AR" sz="1600" dirty="0" smtClean="0"/>
              <a:t>. Los </a:t>
            </a:r>
            <a:r>
              <a:rPr lang="es-AR" sz="1600" dirty="0"/>
              <a:t>umbrales se expresan habitualmente como un porcentaje de </a:t>
            </a:r>
            <a:r>
              <a:rPr lang="es-AR" sz="1600" dirty="0" smtClean="0"/>
              <a:t>desviación </a:t>
            </a:r>
            <a:r>
              <a:rPr lang="es-AR" sz="1600" dirty="0"/>
              <a:t>con respecto a los </a:t>
            </a:r>
            <a:r>
              <a:rPr lang="es-AR" sz="1600" dirty="0" smtClean="0"/>
              <a:t>parámetros establecidos </a:t>
            </a:r>
            <a:r>
              <a:rPr lang="es-AR" sz="1600" dirty="0"/>
              <a:t>en la </a:t>
            </a:r>
            <a:r>
              <a:rPr lang="es-AR" sz="1600" dirty="0" smtClean="0"/>
              <a:t>línea </a:t>
            </a:r>
            <a:r>
              <a:rPr lang="es-AR" sz="1600" dirty="0"/>
              <a:t>base del plan.</a:t>
            </a:r>
          </a:p>
        </p:txBody>
      </p:sp>
    </p:spTree>
    <p:extLst>
      <p:ext uri="{BB962C8B-B14F-4D97-AF65-F5344CB8AC3E}">
        <p14:creationId xmlns:p14="http://schemas.microsoft.com/office/powerpoint/2010/main" val="112363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Planificar la Gestión del Cronograma: </a:t>
            </a:r>
            <a:r>
              <a:rPr lang="es-AR" b="1" dirty="0">
                <a:solidFill>
                  <a:srgbClr val="C00000"/>
                </a:solidFill>
              </a:rPr>
              <a:t>SALIDAS</a:t>
            </a:r>
            <a:endParaRPr lang="es-AR" dirty="0"/>
          </a:p>
        </p:txBody>
      </p:sp>
      <p:sp>
        <p:nvSpPr>
          <p:cNvPr id="3" name="Marcador de contenido 2"/>
          <p:cNvSpPr>
            <a:spLocks noGrp="1"/>
          </p:cNvSpPr>
          <p:nvPr>
            <p:ph idx="1"/>
          </p:nvPr>
        </p:nvSpPr>
        <p:spPr/>
        <p:txBody>
          <a:bodyPr>
            <a:noAutofit/>
          </a:bodyPr>
          <a:lstStyle/>
          <a:p>
            <a:r>
              <a:rPr lang="es-AR" sz="2000" b="1" dirty="0" smtClean="0"/>
              <a:t>Reglas </a:t>
            </a:r>
            <a:r>
              <a:rPr lang="es-AR" sz="2000" b="1" dirty="0"/>
              <a:t>para la medición del desempeño. </a:t>
            </a:r>
            <a:r>
              <a:rPr lang="es-AR" sz="2000" dirty="0"/>
              <a:t>Se establecen </a:t>
            </a:r>
            <a:r>
              <a:rPr lang="es-AR" sz="2000" dirty="0" smtClean="0"/>
              <a:t>reglas, </a:t>
            </a:r>
            <a:r>
              <a:rPr lang="es-AR" sz="2000" dirty="0"/>
              <a:t>tales </a:t>
            </a:r>
            <a:r>
              <a:rPr lang="es-AR" sz="2000" dirty="0" smtClean="0"/>
              <a:t>como la gestión </a:t>
            </a:r>
            <a:r>
              <a:rPr lang="es-AR" sz="2000" dirty="0"/>
              <a:t>del valor ganado (EVM) u otras reglas de mediciones </a:t>
            </a:r>
            <a:r>
              <a:rPr lang="es-AR" sz="2000" dirty="0" smtClean="0"/>
              <a:t>físicas. </a:t>
            </a:r>
            <a:r>
              <a:rPr lang="es-AR" sz="2000" dirty="0"/>
              <a:t>El plan de </a:t>
            </a:r>
            <a:r>
              <a:rPr lang="es-AR" sz="2000" dirty="0" smtClean="0"/>
              <a:t>gestión </a:t>
            </a:r>
            <a:r>
              <a:rPr lang="es-AR" sz="2000" dirty="0"/>
              <a:t>del cronograma </a:t>
            </a:r>
            <a:r>
              <a:rPr lang="es-AR" sz="2000" dirty="0" smtClean="0"/>
              <a:t>podría especificar </a:t>
            </a:r>
            <a:r>
              <a:rPr lang="es-AR" sz="2000" dirty="0"/>
              <a:t>por ejemplo:</a:t>
            </a:r>
          </a:p>
          <a:p>
            <a:pPr lvl="1"/>
            <a:r>
              <a:rPr lang="es-AR" sz="1800" dirty="0" smtClean="0"/>
              <a:t>Reglas </a:t>
            </a:r>
            <a:r>
              <a:rPr lang="es-AR" sz="1800" dirty="0"/>
              <a:t>para establecer el porcentaje completado,</a:t>
            </a:r>
          </a:p>
          <a:p>
            <a:pPr lvl="1"/>
            <a:r>
              <a:rPr lang="es-AR" sz="1800" dirty="0" smtClean="0"/>
              <a:t>Técnicas </a:t>
            </a:r>
            <a:r>
              <a:rPr lang="es-AR" sz="1800" dirty="0"/>
              <a:t>de EVM (p.ej., </a:t>
            </a:r>
            <a:r>
              <a:rPr lang="es-AR" sz="1800" dirty="0" smtClean="0"/>
              <a:t>líneas </a:t>
            </a:r>
            <a:r>
              <a:rPr lang="es-AR" sz="1800" dirty="0"/>
              <a:t>base, formula fija, porcentaje completado, etc.) que se </a:t>
            </a:r>
            <a:r>
              <a:rPr lang="es-AR" sz="1800" dirty="0" smtClean="0"/>
              <a:t>utilizarán</a:t>
            </a:r>
            <a:r>
              <a:rPr lang="es-AR" sz="1800" dirty="0"/>
              <a:t>. </a:t>
            </a:r>
            <a:r>
              <a:rPr lang="en-US" sz="1800" dirty="0" smtClean="0"/>
              <a:t>y</a:t>
            </a:r>
            <a:endParaRPr lang="en-US" sz="1800" dirty="0"/>
          </a:p>
          <a:p>
            <a:pPr lvl="1"/>
            <a:r>
              <a:rPr lang="es-AR" sz="1800" dirty="0" smtClean="0"/>
              <a:t>Medidas </a:t>
            </a:r>
            <a:r>
              <a:rPr lang="es-AR" sz="1800" dirty="0"/>
              <a:t>del </a:t>
            </a:r>
            <a:r>
              <a:rPr lang="es-AR" sz="1800" dirty="0" smtClean="0"/>
              <a:t>desempeño </a:t>
            </a:r>
            <a:r>
              <a:rPr lang="es-AR" sz="1800" dirty="0"/>
              <a:t>del cronograma, tales como la </a:t>
            </a:r>
            <a:r>
              <a:rPr lang="es-AR" sz="1800" dirty="0" smtClean="0"/>
              <a:t>variación </a:t>
            </a:r>
            <a:r>
              <a:rPr lang="es-AR" sz="1800" dirty="0"/>
              <a:t>del cronograma (SV) y el </a:t>
            </a:r>
            <a:r>
              <a:rPr lang="es-AR" sz="1800" dirty="0" smtClean="0"/>
              <a:t>índice de desempeño </a:t>
            </a:r>
            <a:r>
              <a:rPr lang="es-AR" sz="1800" dirty="0"/>
              <a:t>del cronograma (SPI), que se utilizan para evaluar la magnitud de la </a:t>
            </a:r>
            <a:r>
              <a:rPr lang="es-AR" sz="1800" dirty="0" smtClean="0"/>
              <a:t>variación </a:t>
            </a:r>
            <a:r>
              <a:rPr lang="es-AR" sz="1800" dirty="0"/>
              <a:t>con respecto a </a:t>
            </a:r>
            <a:r>
              <a:rPr lang="es-AR" sz="1800" dirty="0" smtClean="0"/>
              <a:t>la </a:t>
            </a:r>
            <a:r>
              <a:rPr lang="it-IT" sz="1800" dirty="0" smtClean="0"/>
              <a:t>linea </a:t>
            </a:r>
            <a:r>
              <a:rPr lang="it-IT" sz="1800" dirty="0"/>
              <a:t>base original del cronograma.</a:t>
            </a:r>
          </a:p>
          <a:p>
            <a:r>
              <a:rPr lang="es-AR" sz="2000" b="1" dirty="0" smtClean="0"/>
              <a:t>Formatos </a:t>
            </a:r>
            <a:r>
              <a:rPr lang="es-AR" sz="2000" b="1" dirty="0"/>
              <a:t>de los informes. </a:t>
            </a:r>
            <a:r>
              <a:rPr lang="es-AR" sz="2000" dirty="0"/>
              <a:t>Se definen los formatos y la frecuencia de </a:t>
            </a:r>
            <a:r>
              <a:rPr lang="es-AR" sz="2000" dirty="0" smtClean="0"/>
              <a:t>presentación </a:t>
            </a:r>
            <a:r>
              <a:rPr lang="es-AR" sz="2000" dirty="0"/>
              <a:t>de los diferentes </a:t>
            </a:r>
            <a:r>
              <a:rPr lang="es-AR" sz="2000" dirty="0" smtClean="0"/>
              <a:t>informes relativos </a:t>
            </a:r>
            <a:r>
              <a:rPr lang="es-AR" sz="2000" dirty="0"/>
              <a:t>al cronograma.</a:t>
            </a:r>
          </a:p>
        </p:txBody>
      </p:sp>
    </p:spTree>
    <p:extLst>
      <p:ext uri="{BB962C8B-B14F-4D97-AF65-F5344CB8AC3E}">
        <p14:creationId xmlns:p14="http://schemas.microsoft.com/office/powerpoint/2010/main" val="99097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Proceso: </a:t>
            </a:r>
            <a:r>
              <a:rPr lang="es-AR" b="1" dirty="0">
                <a:solidFill>
                  <a:srgbClr val="C00000"/>
                </a:solidFill>
              </a:rPr>
              <a:t>Definir las </a:t>
            </a:r>
            <a:r>
              <a:rPr lang="es-AR" b="1" dirty="0" smtClean="0">
                <a:solidFill>
                  <a:srgbClr val="C00000"/>
                </a:solidFill>
              </a:rPr>
              <a:t>Actividades</a:t>
            </a:r>
            <a:r>
              <a:rPr lang="es-AR" dirty="0" smtClean="0"/>
              <a:t/>
            </a:r>
            <a:br>
              <a:rPr lang="es-AR" dirty="0" smtClean="0"/>
            </a:br>
            <a:endParaRPr lang="es-AR" dirty="0"/>
          </a:p>
        </p:txBody>
      </p:sp>
      <p:sp>
        <p:nvSpPr>
          <p:cNvPr id="3" name="Marcador de contenido 2"/>
          <p:cNvSpPr>
            <a:spLocks noGrp="1"/>
          </p:cNvSpPr>
          <p:nvPr>
            <p:ph idx="1"/>
          </p:nvPr>
        </p:nvSpPr>
        <p:spPr>
          <a:xfrm>
            <a:off x="2589212" y="2133600"/>
            <a:ext cx="8915400" cy="1793507"/>
          </a:xfrm>
        </p:spPr>
        <p:txBody>
          <a:bodyPr/>
          <a:lstStyle/>
          <a:p>
            <a:r>
              <a:rPr lang="es-AR" b="1" dirty="0"/>
              <a:t>Objetivos</a:t>
            </a:r>
            <a:r>
              <a:rPr lang="es-AR" dirty="0"/>
              <a:t>:</a:t>
            </a:r>
          </a:p>
          <a:p>
            <a:r>
              <a:rPr lang="es-AR" dirty="0" smtClean="0"/>
              <a:t>En </a:t>
            </a:r>
            <a:r>
              <a:rPr lang="es-AR" dirty="0"/>
              <a:t>este proceso se </a:t>
            </a:r>
            <a:r>
              <a:rPr lang="es-AR" dirty="0" smtClean="0"/>
              <a:t>identifican, principalmente</a:t>
            </a:r>
            <a:r>
              <a:rPr lang="es-AR" dirty="0"/>
              <a:t>, las tareas necesarias </a:t>
            </a:r>
            <a:r>
              <a:rPr lang="es-AR" dirty="0" smtClean="0"/>
              <a:t>para completar </a:t>
            </a:r>
            <a:r>
              <a:rPr lang="es-AR" dirty="0"/>
              <a:t>el producto del proyecto.</a:t>
            </a:r>
          </a:p>
          <a:p>
            <a:r>
              <a:rPr lang="es-AR" dirty="0" smtClean="0"/>
              <a:t>Los </a:t>
            </a:r>
            <a:r>
              <a:rPr lang="es-AR" dirty="0"/>
              <a:t>paquetes de trabajo pueden </a:t>
            </a:r>
            <a:r>
              <a:rPr lang="es-AR" dirty="0" smtClean="0"/>
              <a:t>ser desgranados </a:t>
            </a:r>
            <a:r>
              <a:rPr lang="es-AR" dirty="0"/>
              <a:t>en unidades </a:t>
            </a:r>
            <a:r>
              <a:rPr lang="es-AR" dirty="0" smtClean="0"/>
              <a:t>menores, denominadas </a:t>
            </a:r>
            <a:r>
              <a:rPr lang="es-AR" dirty="0"/>
              <a:t>actividades.</a:t>
            </a:r>
          </a:p>
        </p:txBody>
      </p:sp>
      <p:pic>
        <p:nvPicPr>
          <p:cNvPr id="4" name="Imagen 3"/>
          <p:cNvPicPr>
            <a:picLocks noChangeAspect="1"/>
          </p:cNvPicPr>
          <p:nvPr/>
        </p:nvPicPr>
        <p:blipFill>
          <a:blip r:embed="rId2"/>
          <a:stretch>
            <a:fillRect/>
          </a:stretch>
        </p:blipFill>
        <p:spPr>
          <a:xfrm>
            <a:off x="2589212" y="3927107"/>
            <a:ext cx="9645889" cy="2656573"/>
          </a:xfrm>
          <a:prstGeom prst="rect">
            <a:avLst/>
          </a:prstGeom>
        </p:spPr>
      </p:pic>
    </p:spTree>
    <p:extLst>
      <p:ext uri="{BB962C8B-B14F-4D97-AF65-F5344CB8AC3E}">
        <p14:creationId xmlns:p14="http://schemas.microsoft.com/office/powerpoint/2010/main" val="3981165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solidFill>
                  <a:schemeClr val="tx1"/>
                </a:solidFill>
              </a:rPr>
              <a:t>Definir </a:t>
            </a:r>
            <a:r>
              <a:rPr lang="es-AR" dirty="0">
                <a:solidFill>
                  <a:schemeClr val="tx1"/>
                </a:solidFill>
              </a:rPr>
              <a:t>las </a:t>
            </a:r>
            <a:r>
              <a:rPr lang="es-AR" dirty="0" smtClean="0">
                <a:solidFill>
                  <a:schemeClr val="tx1"/>
                </a:solidFill>
              </a:rPr>
              <a:t>Actividades: </a:t>
            </a:r>
            <a:r>
              <a:rPr lang="es-AR" b="1" dirty="0" smtClean="0">
                <a:solidFill>
                  <a:srgbClr val="C00000"/>
                </a:solidFill>
              </a:rPr>
              <a:t>Flujo de Datos</a:t>
            </a:r>
            <a:r>
              <a:rPr lang="es-AR" dirty="0"/>
              <a:t/>
            </a:r>
            <a:br>
              <a:rPr lang="es-AR" dirty="0"/>
            </a:br>
            <a:endParaRPr lang="es-AR" dirty="0"/>
          </a:p>
        </p:txBody>
      </p:sp>
      <p:pic>
        <p:nvPicPr>
          <p:cNvPr id="4" name="Imagen 3"/>
          <p:cNvPicPr>
            <a:picLocks noChangeAspect="1"/>
          </p:cNvPicPr>
          <p:nvPr/>
        </p:nvPicPr>
        <p:blipFill>
          <a:blip r:embed="rId2"/>
          <a:stretch>
            <a:fillRect/>
          </a:stretch>
        </p:blipFill>
        <p:spPr>
          <a:xfrm>
            <a:off x="2949513" y="1814331"/>
            <a:ext cx="9188565" cy="4644221"/>
          </a:xfrm>
          <a:prstGeom prst="rect">
            <a:avLst/>
          </a:prstGeom>
        </p:spPr>
      </p:pic>
    </p:spTree>
    <p:extLst>
      <p:ext uri="{BB962C8B-B14F-4D97-AF65-F5344CB8AC3E}">
        <p14:creationId xmlns:p14="http://schemas.microsoft.com/office/powerpoint/2010/main" val="3865181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Definir las Actividades: </a:t>
            </a:r>
            <a:r>
              <a:rPr lang="es-AR" b="1" dirty="0" smtClean="0">
                <a:solidFill>
                  <a:srgbClr val="C00000"/>
                </a:solidFill>
              </a:rPr>
              <a:t>Entradas</a:t>
            </a:r>
            <a:endParaRPr lang="es-AR" b="1" dirty="0">
              <a:solidFill>
                <a:srgbClr val="C00000"/>
              </a:solidFill>
            </a:endParaRPr>
          </a:p>
        </p:txBody>
      </p:sp>
      <p:sp>
        <p:nvSpPr>
          <p:cNvPr id="3" name="Marcador de contenido 2"/>
          <p:cNvSpPr>
            <a:spLocks noGrp="1"/>
          </p:cNvSpPr>
          <p:nvPr>
            <p:ph idx="1"/>
          </p:nvPr>
        </p:nvSpPr>
        <p:spPr>
          <a:xfrm>
            <a:off x="1318662" y="1286583"/>
            <a:ext cx="10873338" cy="4912093"/>
          </a:xfrm>
        </p:spPr>
        <p:txBody>
          <a:bodyPr>
            <a:noAutofit/>
          </a:bodyPr>
          <a:lstStyle/>
          <a:p>
            <a:r>
              <a:rPr lang="es-AR" sz="1600" b="1" dirty="0" smtClean="0"/>
              <a:t>Plan Para La Dirección Del Proyecto</a:t>
            </a:r>
            <a:r>
              <a:rPr lang="es-AR" sz="1600" dirty="0" smtClean="0"/>
              <a:t>.  </a:t>
            </a:r>
            <a:r>
              <a:rPr lang="es-AR" sz="1600" dirty="0"/>
              <a:t>Los </a:t>
            </a:r>
            <a:r>
              <a:rPr lang="es-AR" sz="1600" dirty="0" smtClean="0"/>
              <a:t>componentes </a:t>
            </a:r>
            <a:r>
              <a:rPr lang="es-AR" sz="1600" dirty="0"/>
              <a:t>incluyen, entre otros:</a:t>
            </a:r>
          </a:p>
          <a:p>
            <a:pPr lvl="1"/>
            <a:r>
              <a:rPr lang="es-AR" b="1" dirty="0" smtClean="0"/>
              <a:t>Plan </a:t>
            </a:r>
            <a:r>
              <a:rPr lang="es-AR" b="1" dirty="0"/>
              <a:t>de gestión del cronograma</a:t>
            </a:r>
            <a:r>
              <a:rPr lang="es-AR" b="1" dirty="0" smtClean="0"/>
              <a:t>.</a:t>
            </a:r>
            <a:r>
              <a:rPr lang="es-AR" dirty="0" smtClean="0"/>
              <a:t> Define la metodología </a:t>
            </a:r>
            <a:r>
              <a:rPr lang="es-AR" dirty="0"/>
              <a:t>de </a:t>
            </a:r>
            <a:r>
              <a:rPr lang="es-AR" dirty="0" smtClean="0"/>
              <a:t>programación, </a:t>
            </a:r>
            <a:r>
              <a:rPr lang="es-AR" dirty="0"/>
              <a:t>la </a:t>
            </a:r>
            <a:r>
              <a:rPr lang="es-AR" dirty="0" smtClean="0"/>
              <a:t>duración </a:t>
            </a:r>
            <a:r>
              <a:rPr lang="es-AR" dirty="0"/>
              <a:t>de las olas para la </a:t>
            </a:r>
            <a:r>
              <a:rPr lang="es-AR" dirty="0" smtClean="0"/>
              <a:t>planificación </a:t>
            </a:r>
            <a:r>
              <a:rPr lang="es-AR" dirty="0"/>
              <a:t>gradual y el nivel de </a:t>
            </a:r>
            <a:r>
              <a:rPr lang="es-AR" dirty="0" smtClean="0"/>
              <a:t>detalle necesario.</a:t>
            </a:r>
            <a:endParaRPr lang="es-AR" dirty="0"/>
          </a:p>
          <a:p>
            <a:pPr lvl="1"/>
            <a:r>
              <a:rPr lang="es-AR" b="1" dirty="0" smtClean="0"/>
              <a:t>Línea </a:t>
            </a:r>
            <a:r>
              <a:rPr lang="es-AR" b="1" dirty="0"/>
              <a:t>base del alcance. </a:t>
            </a:r>
            <a:r>
              <a:rPr lang="es-AR" dirty="0" smtClean="0"/>
              <a:t>La EDT, </a:t>
            </a:r>
            <a:r>
              <a:rPr lang="es-AR" dirty="0"/>
              <a:t>los entregables, las restricciones y </a:t>
            </a:r>
            <a:r>
              <a:rPr lang="es-AR" dirty="0" smtClean="0"/>
              <a:t>los supuestos </a:t>
            </a:r>
            <a:r>
              <a:rPr lang="es-AR" dirty="0"/>
              <a:t>del proyecto, que se documentan en la </a:t>
            </a:r>
            <a:r>
              <a:rPr lang="es-AR" dirty="0" smtClean="0"/>
              <a:t>línea </a:t>
            </a:r>
            <a:r>
              <a:rPr lang="es-AR" dirty="0"/>
              <a:t>base del alcance, se deben tener en cuenta de </a:t>
            </a:r>
            <a:r>
              <a:rPr lang="es-AR" dirty="0" smtClean="0"/>
              <a:t>manera explicita </a:t>
            </a:r>
            <a:r>
              <a:rPr lang="es-AR" dirty="0"/>
              <a:t>a la hora de definir las actividades.</a:t>
            </a:r>
          </a:p>
          <a:p>
            <a:r>
              <a:rPr lang="es-AR" sz="1600" b="1" dirty="0" smtClean="0"/>
              <a:t>Factores Ambientales de </a:t>
            </a:r>
            <a:r>
              <a:rPr lang="es-AR" sz="1600" b="1" dirty="0"/>
              <a:t>l</a:t>
            </a:r>
            <a:r>
              <a:rPr lang="es-AR" sz="1600" b="1" dirty="0" smtClean="0"/>
              <a:t>a Empresa</a:t>
            </a:r>
            <a:r>
              <a:rPr lang="es-AR" sz="1600" dirty="0" smtClean="0"/>
              <a:t>.  Los </a:t>
            </a:r>
            <a:r>
              <a:rPr lang="es-AR" sz="1600" dirty="0"/>
              <a:t>factores ambientales de la empresa que influyen en el proceso Definir las Actividades incluyen, entre otros</a:t>
            </a:r>
            <a:r>
              <a:rPr lang="es-AR" sz="1600" dirty="0" smtClean="0"/>
              <a:t>: cultura </a:t>
            </a:r>
            <a:r>
              <a:rPr lang="es-AR" sz="1600" dirty="0"/>
              <a:t>y la estructura de la </a:t>
            </a:r>
            <a:r>
              <a:rPr lang="es-AR" sz="1600" dirty="0" smtClean="0"/>
              <a:t>organización, información </a:t>
            </a:r>
            <a:r>
              <a:rPr lang="es-AR" sz="1600" dirty="0"/>
              <a:t>comercial de dominio publico almacenada en bases de datos comerciales, </a:t>
            </a:r>
            <a:r>
              <a:rPr lang="es-AR" sz="1600" dirty="0" smtClean="0"/>
              <a:t>y sistema </a:t>
            </a:r>
            <a:r>
              <a:rPr lang="es-AR" sz="1600" dirty="0"/>
              <a:t>de </a:t>
            </a:r>
            <a:r>
              <a:rPr lang="es-AR" sz="1600" dirty="0" smtClean="0"/>
              <a:t>información </a:t>
            </a:r>
            <a:r>
              <a:rPr lang="es-AR" sz="1600" dirty="0"/>
              <a:t>para la </a:t>
            </a:r>
            <a:r>
              <a:rPr lang="es-AR" sz="1600" dirty="0" smtClean="0"/>
              <a:t>dirección </a:t>
            </a:r>
            <a:r>
              <a:rPr lang="es-AR" sz="1600" dirty="0"/>
              <a:t>de proyectos (PMIS).</a:t>
            </a:r>
          </a:p>
          <a:p>
            <a:r>
              <a:rPr lang="es-AR" sz="1600" b="1" dirty="0" smtClean="0"/>
              <a:t>Activos de </a:t>
            </a:r>
            <a:r>
              <a:rPr lang="es-AR" sz="1600" b="1" dirty="0"/>
              <a:t>l</a:t>
            </a:r>
            <a:r>
              <a:rPr lang="es-AR" sz="1600" b="1" dirty="0" smtClean="0"/>
              <a:t>os Procesos de </a:t>
            </a:r>
            <a:r>
              <a:rPr lang="es-AR" sz="1600" b="1" dirty="0"/>
              <a:t>l</a:t>
            </a:r>
            <a:r>
              <a:rPr lang="es-AR" sz="1600" b="1" dirty="0" smtClean="0"/>
              <a:t>a Organización</a:t>
            </a:r>
            <a:r>
              <a:rPr lang="es-AR" sz="1600" dirty="0" smtClean="0"/>
              <a:t>. </a:t>
            </a:r>
          </a:p>
          <a:p>
            <a:pPr lvl="1"/>
            <a:r>
              <a:rPr lang="es-AR" dirty="0" smtClean="0"/>
              <a:t>Repositorio </a:t>
            </a:r>
            <a:r>
              <a:rPr lang="es-AR" dirty="0"/>
              <a:t>de lecciones aprendidas, que contiene </a:t>
            </a:r>
            <a:r>
              <a:rPr lang="es-AR" dirty="0" smtClean="0"/>
              <a:t>información histórica.</a:t>
            </a:r>
            <a:endParaRPr lang="es-AR" dirty="0"/>
          </a:p>
          <a:p>
            <a:pPr lvl="1"/>
            <a:r>
              <a:rPr lang="es-AR" dirty="0" smtClean="0"/>
              <a:t>Procesos </a:t>
            </a:r>
            <a:r>
              <a:rPr lang="es-AR" dirty="0"/>
              <a:t>estandarizados,</a:t>
            </a:r>
          </a:p>
          <a:p>
            <a:pPr lvl="1"/>
            <a:r>
              <a:rPr lang="es-AR" dirty="0" smtClean="0"/>
              <a:t>Plantillas </a:t>
            </a:r>
            <a:r>
              <a:rPr lang="es-AR" dirty="0"/>
              <a:t>que contengan una lista de actividades </a:t>
            </a:r>
            <a:r>
              <a:rPr lang="es-AR" dirty="0" smtClean="0"/>
              <a:t>estándar </a:t>
            </a:r>
            <a:r>
              <a:rPr lang="es-AR" dirty="0"/>
              <a:t>o una parte de una lista de actividades de un </a:t>
            </a:r>
            <a:r>
              <a:rPr lang="es-AR" dirty="0" smtClean="0"/>
              <a:t>proyecto </a:t>
            </a:r>
            <a:r>
              <a:rPr lang="es-AR" dirty="0"/>
              <a:t>previo, y </a:t>
            </a:r>
          </a:p>
          <a:p>
            <a:pPr lvl="1"/>
            <a:r>
              <a:rPr lang="es-AR" dirty="0" smtClean="0"/>
              <a:t>Políticas, </a:t>
            </a:r>
            <a:r>
              <a:rPr lang="es-AR" dirty="0"/>
              <a:t>procedimientos y </a:t>
            </a:r>
            <a:r>
              <a:rPr lang="es-AR" dirty="0" smtClean="0"/>
              <a:t>guías </a:t>
            </a:r>
            <a:r>
              <a:rPr lang="es-AR" dirty="0"/>
              <a:t>existentes relacionados con la </a:t>
            </a:r>
            <a:r>
              <a:rPr lang="es-AR" dirty="0" smtClean="0"/>
              <a:t>planificación </a:t>
            </a:r>
            <a:r>
              <a:rPr lang="es-AR" dirty="0"/>
              <a:t>de las actividades, ya sean formales o informales, tales como la </a:t>
            </a:r>
            <a:r>
              <a:rPr lang="es-AR" dirty="0" smtClean="0"/>
              <a:t>metodología </a:t>
            </a:r>
            <a:r>
              <a:rPr lang="es-AR" dirty="0"/>
              <a:t>de </a:t>
            </a:r>
            <a:r>
              <a:rPr lang="es-AR" dirty="0" smtClean="0"/>
              <a:t>programación, </a:t>
            </a:r>
            <a:r>
              <a:rPr lang="es-AR" dirty="0"/>
              <a:t>que se han de tener en cuenta a la hora </a:t>
            </a:r>
            <a:r>
              <a:rPr lang="es-AR" dirty="0" smtClean="0"/>
              <a:t>de definir </a:t>
            </a:r>
            <a:r>
              <a:rPr lang="es-AR" dirty="0"/>
              <a:t>las actividades.</a:t>
            </a:r>
          </a:p>
        </p:txBody>
      </p:sp>
    </p:spTree>
    <p:extLst>
      <p:ext uri="{BB962C8B-B14F-4D97-AF65-F5344CB8AC3E}">
        <p14:creationId xmlns:p14="http://schemas.microsoft.com/office/powerpoint/2010/main" val="4225653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Definir las Actividades: </a:t>
            </a:r>
            <a:r>
              <a:rPr lang="es-AR" b="1" dirty="0" smtClean="0">
                <a:solidFill>
                  <a:srgbClr val="C00000"/>
                </a:solidFill>
              </a:rPr>
              <a:t>H&amp;T</a:t>
            </a:r>
            <a:endParaRPr lang="es-AR" dirty="0"/>
          </a:p>
        </p:txBody>
      </p:sp>
      <p:sp>
        <p:nvSpPr>
          <p:cNvPr id="3" name="Marcador de contenido 2"/>
          <p:cNvSpPr>
            <a:spLocks noGrp="1"/>
          </p:cNvSpPr>
          <p:nvPr>
            <p:ph idx="1"/>
          </p:nvPr>
        </p:nvSpPr>
        <p:spPr>
          <a:xfrm>
            <a:off x="2592925" y="1356364"/>
            <a:ext cx="9602788" cy="5501636"/>
          </a:xfrm>
        </p:spPr>
        <p:txBody>
          <a:bodyPr>
            <a:noAutofit/>
          </a:bodyPr>
          <a:lstStyle/>
          <a:p>
            <a:r>
              <a:rPr lang="es-AR" b="1" dirty="0" smtClean="0"/>
              <a:t>Juicio de Expertos</a:t>
            </a:r>
            <a:r>
              <a:rPr lang="es-AR" dirty="0" smtClean="0"/>
              <a:t>.</a:t>
            </a:r>
          </a:p>
          <a:p>
            <a:r>
              <a:rPr lang="es-AR" b="1" dirty="0" smtClean="0"/>
              <a:t>Descomposición. </a:t>
            </a:r>
            <a:r>
              <a:rPr lang="es-AR" dirty="0" smtClean="0"/>
              <a:t>Técnica </a:t>
            </a:r>
            <a:r>
              <a:rPr lang="es-AR" dirty="0"/>
              <a:t>utilizada para dividir y subdividir el alcance </a:t>
            </a:r>
            <a:r>
              <a:rPr lang="es-AR" dirty="0" smtClean="0"/>
              <a:t>y </a:t>
            </a:r>
            <a:r>
              <a:rPr lang="es-AR" dirty="0"/>
              <a:t>los entregables del proyecto en partes mas </a:t>
            </a:r>
            <a:r>
              <a:rPr lang="es-AR" dirty="0" smtClean="0"/>
              <a:t>pequeñas </a:t>
            </a:r>
            <a:r>
              <a:rPr lang="es-AR" dirty="0"/>
              <a:t>y </a:t>
            </a:r>
            <a:r>
              <a:rPr lang="es-AR" dirty="0" smtClean="0"/>
              <a:t>manejables. </a:t>
            </a:r>
            <a:r>
              <a:rPr lang="es-AR" dirty="0"/>
              <a:t>Las actividades representan el </a:t>
            </a:r>
            <a:r>
              <a:rPr lang="es-AR" dirty="0" smtClean="0"/>
              <a:t>esfuerzo necesario </a:t>
            </a:r>
            <a:r>
              <a:rPr lang="es-AR" dirty="0"/>
              <a:t>para completar un paquete de trabajo. </a:t>
            </a:r>
            <a:r>
              <a:rPr lang="es-AR" dirty="0" smtClean="0"/>
              <a:t>Este </a:t>
            </a:r>
            <a:r>
              <a:rPr lang="es-AR" dirty="0"/>
              <a:t>proceso </a:t>
            </a:r>
            <a:r>
              <a:rPr lang="es-AR" dirty="0" smtClean="0"/>
              <a:t>establece </a:t>
            </a:r>
            <a:r>
              <a:rPr lang="es-AR" dirty="0"/>
              <a:t>las salidas finales </a:t>
            </a:r>
            <a:r>
              <a:rPr lang="es-AR" dirty="0" smtClean="0"/>
              <a:t>como actividades </a:t>
            </a:r>
            <a:r>
              <a:rPr lang="es-AR" dirty="0"/>
              <a:t>y no como </a:t>
            </a:r>
            <a:r>
              <a:rPr lang="es-AR" dirty="0" smtClean="0"/>
              <a:t>entregables.</a:t>
            </a:r>
          </a:p>
          <a:p>
            <a:r>
              <a:rPr lang="es-AR" b="1" dirty="0" smtClean="0"/>
              <a:t>Planificación Gradual</a:t>
            </a:r>
            <a:r>
              <a:rPr lang="es-AR" dirty="0" smtClean="0"/>
              <a:t>. Es </a:t>
            </a:r>
            <a:r>
              <a:rPr lang="es-AR" dirty="0"/>
              <a:t>una </a:t>
            </a:r>
            <a:r>
              <a:rPr lang="es-AR" dirty="0" smtClean="0"/>
              <a:t>técnica </a:t>
            </a:r>
            <a:r>
              <a:rPr lang="es-AR" dirty="0"/>
              <a:t>de </a:t>
            </a:r>
            <a:r>
              <a:rPr lang="es-AR" dirty="0" smtClean="0"/>
              <a:t>planificación </a:t>
            </a:r>
            <a:r>
              <a:rPr lang="es-AR" dirty="0"/>
              <a:t>iterativa en la cual el trabajo a realizar a corto plazo </a:t>
            </a:r>
            <a:r>
              <a:rPr lang="es-AR" dirty="0" smtClean="0"/>
              <a:t>se planifica </a:t>
            </a:r>
            <a:r>
              <a:rPr lang="es-AR" dirty="0"/>
              <a:t>en detalle, mientras que el trabajo futuro se planifica a un nivel superior. Es una forma de </a:t>
            </a:r>
            <a:r>
              <a:rPr lang="es-AR" dirty="0" smtClean="0"/>
              <a:t>elaboración progresiva aplicable </a:t>
            </a:r>
            <a:r>
              <a:rPr lang="es-AR" dirty="0"/>
              <a:t>a paquetes de trabajo, paquetes de </a:t>
            </a:r>
            <a:r>
              <a:rPr lang="es-AR" dirty="0" smtClean="0"/>
              <a:t>planificación </a:t>
            </a:r>
            <a:r>
              <a:rPr lang="es-AR" dirty="0"/>
              <a:t>y </a:t>
            </a:r>
            <a:r>
              <a:rPr lang="es-AR" dirty="0" smtClean="0"/>
              <a:t>planificación </a:t>
            </a:r>
            <a:r>
              <a:rPr lang="es-AR" dirty="0"/>
              <a:t>de liberaciones, cuando se usa un enfoque </a:t>
            </a:r>
            <a:r>
              <a:rPr lang="es-AR" dirty="0" smtClean="0"/>
              <a:t>ágil o </a:t>
            </a:r>
            <a:r>
              <a:rPr lang="es-AR" dirty="0"/>
              <a:t>en cascada. Por lo tanto, en </a:t>
            </a:r>
            <a:r>
              <a:rPr lang="es-AR" dirty="0" smtClean="0"/>
              <a:t>función </a:t>
            </a:r>
            <a:r>
              <a:rPr lang="es-AR" dirty="0"/>
              <a:t>de su </a:t>
            </a:r>
            <a:r>
              <a:rPr lang="es-AR" dirty="0" smtClean="0"/>
              <a:t>ubicación </a:t>
            </a:r>
            <a:r>
              <a:rPr lang="es-AR" dirty="0"/>
              <a:t>en el ciclo de vida del proyecto, el trabajo puede estar </a:t>
            </a:r>
            <a:r>
              <a:rPr lang="es-AR" dirty="0" smtClean="0"/>
              <a:t>descrito con </a:t>
            </a:r>
            <a:r>
              <a:rPr lang="es-AR" dirty="0"/>
              <a:t>diferentes niveles de detalle. Durante la </a:t>
            </a:r>
            <a:r>
              <a:rPr lang="es-AR" dirty="0" smtClean="0"/>
              <a:t>planificación estratégica </a:t>
            </a:r>
            <a:r>
              <a:rPr lang="es-AR" dirty="0"/>
              <a:t>temprana, en que la </a:t>
            </a:r>
            <a:r>
              <a:rPr lang="es-AR" dirty="0" smtClean="0"/>
              <a:t>información </a:t>
            </a:r>
            <a:r>
              <a:rPr lang="es-AR" dirty="0"/>
              <a:t>esta </a:t>
            </a:r>
            <a:r>
              <a:rPr lang="es-AR" dirty="0" smtClean="0"/>
              <a:t>menos definida</a:t>
            </a:r>
            <a:r>
              <a:rPr lang="es-AR" dirty="0"/>
              <a:t>, los paquetes de trabajo pueden descomponerse hasta el nivel de detalle que se conozca. Conforme se </a:t>
            </a:r>
            <a:r>
              <a:rPr lang="es-AR" dirty="0" smtClean="0"/>
              <a:t>vaya conociendo más </a:t>
            </a:r>
            <a:r>
              <a:rPr lang="es-AR" dirty="0"/>
              <a:t>acerca de los </a:t>
            </a:r>
            <a:r>
              <a:rPr lang="es-AR" dirty="0" smtClean="0"/>
              <a:t>próximos </a:t>
            </a:r>
            <a:r>
              <a:rPr lang="es-AR" dirty="0"/>
              <a:t>eventos en el corto plazo, los paquetes de trabajo se </a:t>
            </a:r>
            <a:r>
              <a:rPr lang="es-AR" dirty="0" smtClean="0"/>
              <a:t>podrán </a:t>
            </a:r>
            <a:r>
              <a:rPr lang="es-AR" dirty="0"/>
              <a:t>ir </a:t>
            </a:r>
            <a:r>
              <a:rPr lang="es-AR" dirty="0" smtClean="0"/>
              <a:t>descomponiendo en </a:t>
            </a:r>
            <a:r>
              <a:rPr lang="es-AR" dirty="0"/>
              <a:t>actividades</a:t>
            </a:r>
            <a:r>
              <a:rPr lang="es-AR" dirty="0" smtClean="0"/>
              <a:t>.</a:t>
            </a:r>
          </a:p>
          <a:p>
            <a:r>
              <a:rPr lang="es-AR" b="1" dirty="0" smtClean="0"/>
              <a:t>Reuniones.</a:t>
            </a:r>
          </a:p>
          <a:p>
            <a:r>
              <a:rPr lang="es-AR" b="1" dirty="0" smtClean="0"/>
              <a:t>Plantillas.</a:t>
            </a:r>
            <a:endParaRPr lang="es-AR" b="1" dirty="0"/>
          </a:p>
        </p:txBody>
      </p:sp>
    </p:spTree>
    <p:extLst>
      <p:ext uri="{BB962C8B-B14F-4D97-AF65-F5344CB8AC3E}">
        <p14:creationId xmlns:p14="http://schemas.microsoft.com/office/powerpoint/2010/main" val="4210981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Definir las Actividades: </a:t>
            </a:r>
            <a:r>
              <a:rPr lang="es-AR" b="1" dirty="0" smtClean="0">
                <a:solidFill>
                  <a:srgbClr val="C00000"/>
                </a:solidFill>
              </a:rPr>
              <a:t>SALIDAS</a:t>
            </a:r>
            <a:endParaRPr lang="es-AR" dirty="0"/>
          </a:p>
        </p:txBody>
      </p:sp>
      <p:sp>
        <p:nvSpPr>
          <p:cNvPr id="3" name="Marcador de contenido 2"/>
          <p:cNvSpPr>
            <a:spLocks noGrp="1"/>
          </p:cNvSpPr>
          <p:nvPr>
            <p:ph idx="1"/>
          </p:nvPr>
        </p:nvSpPr>
        <p:spPr>
          <a:xfrm>
            <a:off x="2589212" y="2133600"/>
            <a:ext cx="8915400" cy="4724400"/>
          </a:xfrm>
        </p:spPr>
        <p:txBody>
          <a:bodyPr>
            <a:normAutofit/>
          </a:bodyPr>
          <a:lstStyle/>
          <a:p>
            <a:r>
              <a:rPr lang="es-AR" sz="2000" b="1" dirty="0"/>
              <a:t>Lista de Actividades</a:t>
            </a:r>
            <a:r>
              <a:rPr lang="es-AR" sz="2000" dirty="0" smtClean="0"/>
              <a:t>. Incluye un </a:t>
            </a:r>
            <a:r>
              <a:rPr lang="es-AR" sz="2000" dirty="0"/>
              <a:t>identificador de la </a:t>
            </a:r>
            <a:r>
              <a:rPr lang="es-AR" sz="2000" dirty="0" smtClean="0"/>
              <a:t>actividad </a:t>
            </a:r>
            <a:r>
              <a:rPr lang="es-AR" sz="2000" dirty="0"/>
              <a:t>y </a:t>
            </a:r>
            <a:r>
              <a:rPr lang="es-AR" sz="2000" dirty="0" smtClean="0"/>
              <a:t>una descripción </a:t>
            </a:r>
            <a:r>
              <a:rPr lang="es-AR" sz="2000" dirty="0"/>
              <a:t>del alcance del trabajo, con el </a:t>
            </a:r>
            <a:r>
              <a:rPr lang="es-AR" sz="2000" dirty="0" smtClean="0"/>
              <a:t>detalle </a:t>
            </a:r>
            <a:r>
              <a:rPr lang="es-AR" sz="2000" dirty="0"/>
              <a:t>suficiente para </a:t>
            </a:r>
            <a:r>
              <a:rPr lang="es-AR" sz="2000" dirty="0" smtClean="0"/>
              <a:t>comprender </a:t>
            </a:r>
            <a:r>
              <a:rPr lang="es-AR" sz="2000" dirty="0"/>
              <a:t>el trabajo que deben realizar.</a:t>
            </a:r>
          </a:p>
          <a:p>
            <a:r>
              <a:rPr lang="es-AR" sz="2000" b="1" dirty="0" smtClean="0"/>
              <a:t>Atributos </a:t>
            </a:r>
            <a:r>
              <a:rPr lang="es-AR" sz="2000" b="1" dirty="0"/>
              <a:t>de las actividades</a:t>
            </a:r>
            <a:r>
              <a:rPr lang="es-AR" sz="2000" dirty="0"/>
              <a:t>: agregan detalle a la actividad</a:t>
            </a:r>
            <a:r>
              <a:rPr lang="es-AR" sz="2000" dirty="0" smtClean="0"/>
              <a:t>, ejemplos</a:t>
            </a:r>
            <a:r>
              <a:rPr lang="es-AR" sz="2000" dirty="0"/>
              <a:t>: identificador de la actividad, el identificador de la EDT y </a:t>
            </a:r>
            <a:r>
              <a:rPr lang="es-AR" sz="2000" dirty="0" smtClean="0"/>
              <a:t>el nombre </a:t>
            </a:r>
            <a:r>
              <a:rPr lang="es-AR" sz="2000" dirty="0"/>
              <a:t>de la actividad, y una vez terminado, pueden incluir </a:t>
            </a:r>
            <a:r>
              <a:rPr lang="es-AR" sz="2000" dirty="0" smtClean="0"/>
              <a:t>los códigos </a:t>
            </a:r>
            <a:r>
              <a:rPr lang="es-AR" sz="2000" dirty="0"/>
              <a:t>de la actividad, la descripción de la actividad, </a:t>
            </a:r>
            <a:r>
              <a:rPr lang="es-AR" sz="2000" dirty="0" smtClean="0"/>
              <a:t>las actividades </a:t>
            </a:r>
            <a:r>
              <a:rPr lang="es-AR" sz="2000" dirty="0"/>
              <a:t>predecesoras, las actividades sucesoras, las </a:t>
            </a:r>
            <a:r>
              <a:rPr lang="es-AR" sz="2000" dirty="0" smtClean="0"/>
              <a:t>relaciones lógicas</a:t>
            </a:r>
            <a:r>
              <a:rPr lang="es-AR" sz="2000" dirty="0"/>
              <a:t>, los requisitos de recursos, las fechas impuestas, </a:t>
            </a:r>
            <a:r>
              <a:rPr lang="es-AR" sz="2000" dirty="0" smtClean="0"/>
              <a:t>las restricciones </a:t>
            </a:r>
            <a:r>
              <a:rPr lang="es-AR" sz="2000" dirty="0"/>
              <a:t>y los supuestos.</a:t>
            </a:r>
          </a:p>
          <a:p>
            <a:r>
              <a:rPr lang="es-AR" sz="2000" b="1" dirty="0" smtClean="0"/>
              <a:t>Lista </a:t>
            </a:r>
            <a:r>
              <a:rPr lang="es-AR" sz="2000" b="1" dirty="0"/>
              <a:t>de Hitos: </a:t>
            </a:r>
            <a:r>
              <a:rPr lang="es-AR" sz="2000" dirty="0"/>
              <a:t>identifica todos los hitos e indica si éstos </a:t>
            </a:r>
            <a:r>
              <a:rPr lang="es-AR" sz="2000" dirty="0" smtClean="0"/>
              <a:t>son obligatorios</a:t>
            </a:r>
            <a:r>
              <a:rPr lang="es-AR" sz="2000" dirty="0"/>
              <a:t>, como los exigidos por contrato, u opcionales, como </a:t>
            </a:r>
            <a:r>
              <a:rPr lang="es-AR" sz="2000" dirty="0" smtClean="0"/>
              <a:t>los basados </a:t>
            </a:r>
            <a:r>
              <a:rPr lang="es-AR" sz="2000" dirty="0"/>
              <a:t>en la información histórica</a:t>
            </a:r>
            <a:r>
              <a:rPr lang="es-AR" sz="2000" dirty="0" smtClean="0"/>
              <a:t>. No tienen duración, son eventos.</a:t>
            </a:r>
          </a:p>
          <a:p>
            <a:endParaRPr lang="es-AR" sz="2000" dirty="0"/>
          </a:p>
        </p:txBody>
      </p:sp>
    </p:spTree>
    <p:extLst>
      <p:ext uri="{BB962C8B-B14F-4D97-AF65-F5344CB8AC3E}">
        <p14:creationId xmlns:p14="http://schemas.microsoft.com/office/powerpoint/2010/main" val="2190642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Gestión </a:t>
            </a:r>
            <a:r>
              <a:rPr lang="es-AR" dirty="0"/>
              <a:t>del Cronograma del Proyecto</a:t>
            </a:r>
          </a:p>
        </p:txBody>
      </p:sp>
      <p:sp>
        <p:nvSpPr>
          <p:cNvPr id="3" name="Marcador de contenido 2"/>
          <p:cNvSpPr>
            <a:spLocks noGrp="1"/>
          </p:cNvSpPr>
          <p:nvPr>
            <p:ph idx="1"/>
          </p:nvPr>
        </p:nvSpPr>
        <p:spPr>
          <a:xfrm>
            <a:off x="2406317" y="1549667"/>
            <a:ext cx="9683014" cy="5308333"/>
          </a:xfrm>
        </p:spPr>
        <p:txBody>
          <a:bodyPr>
            <a:normAutofit fontScale="92500" lnSpcReduction="10000"/>
          </a:bodyPr>
          <a:lstStyle/>
          <a:p>
            <a:r>
              <a:rPr lang="es-AR" b="1" dirty="0"/>
              <a:t>Planificar la Gestión del Cronograma—</a:t>
            </a:r>
            <a:r>
              <a:rPr lang="es-AR" dirty="0"/>
              <a:t>Es el proceso de establecer las políticas, los procedimientos y la documentación para planificar, desarrollar, gestionar, ejecutar y controlar el cronograma del proyecto.</a:t>
            </a:r>
          </a:p>
          <a:p>
            <a:r>
              <a:rPr lang="es-AR" dirty="0" smtClean="0"/>
              <a:t>Incluye </a:t>
            </a:r>
            <a:r>
              <a:rPr lang="es-AR" dirty="0"/>
              <a:t>los procesos requeridos para administrar la </a:t>
            </a:r>
            <a:r>
              <a:rPr lang="es-AR" dirty="0" smtClean="0"/>
              <a:t>finalización </a:t>
            </a:r>
            <a:r>
              <a:rPr lang="es-AR" dirty="0"/>
              <a:t>del </a:t>
            </a:r>
            <a:r>
              <a:rPr lang="es-AR" dirty="0" smtClean="0"/>
              <a:t>proyecto </a:t>
            </a:r>
            <a:r>
              <a:rPr lang="es-AR" b="1" dirty="0" smtClean="0"/>
              <a:t>a </a:t>
            </a:r>
            <a:r>
              <a:rPr lang="es-AR" b="1" dirty="0"/>
              <a:t>tiempo</a:t>
            </a:r>
            <a:r>
              <a:rPr lang="es-AR" dirty="0"/>
              <a:t>. Los procesos de </a:t>
            </a:r>
            <a:r>
              <a:rPr lang="es-AR" dirty="0" smtClean="0"/>
              <a:t>Gestión </a:t>
            </a:r>
            <a:r>
              <a:rPr lang="es-AR" dirty="0"/>
              <a:t>del Cronograma del Proyecto son</a:t>
            </a:r>
            <a:r>
              <a:rPr lang="es-AR" dirty="0" smtClean="0"/>
              <a:t>:</a:t>
            </a:r>
          </a:p>
          <a:p>
            <a:r>
              <a:rPr lang="es-AR" b="1" dirty="0" smtClean="0"/>
              <a:t>Definir </a:t>
            </a:r>
            <a:r>
              <a:rPr lang="es-AR" b="1" dirty="0"/>
              <a:t>las Actividades—</a:t>
            </a:r>
            <a:r>
              <a:rPr lang="es-AR" dirty="0"/>
              <a:t>Es el proceso de identificar y documentar las acciones </a:t>
            </a:r>
            <a:r>
              <a:rPr lang="es-AR" dirty="0" smtClean="0"/>
              <a:t>específicas </a:t>
            </a:r>
            <a:r>
              <a:rPr lang="es-AR" dirty="0"/>
              <a:t>que se </a:t>
            </a:r>
            <a:r>
              <a:rPr lang="es-AR" dirty="0" smtClean="0"/>
              <a:t>deben realizar </a:t>
            </a:r>
            <a:r>
              <a:rPr lang="es-AR" dirty="0"/>
              <a:t>para elaborar los entregables del proyecto.</a:t>
            </a:r>
          </a:p>
          <a:p>
            <a:r>
              <a:rPr lang="es-AR" b="1" dirty="0" smtClean="0"/>
              <a:t>Secuenciar </a:t>
            </a:r>
            <a:r>
              <a:rPr lang="es-AR" b="1" dirty="0"/>
              <a:t>las Actividades—</a:t>
            </a:r>
            <a:r>
              <a:rPr lang="es-AR" dirty="0"/>
              <a:t>Es el proceso de identificar y documentar las relaciones entre las </a:t>
            </a:r>
            <a:r>
              <a:rPr lang="es-AR" dirty="0" smtClean="0"/>
              <a:t>actividades del </a:t>
            </a:r>
            <a:r>
              <a:rPr lang="es-AR" dirty="0"/>
              <a:t>proyecto.</a:t>
            </a:r>
          </a:p>
          <a:p>
            <a:r>
              <a:rPr lang="es-AR" b="1" dirty="0" smtClean="0"/>
              <a:t>Estimar </a:t>
            </a:r>
            <a:r>
              <a:rPr lang="es-AR" b="1" dirty="0"/>
              <a:t>la Duración de las Actividades—</a:t>
            </a:r>
            <a:r>
              <a:rPr lang="es-AR" dirty="0"/>
              <a:t>Es el proceso de realizar una </a:t>
            </a:r>
            <a:r>
              <a:rPr lang="es-AR" dirty="0" smtClean="0"/>
              <a:t>estimación </a:t>
            </a:r>
            <a:r>
              <a:rPr lang="es-AR" dirty="0"/>
              <a:t>de la cantidad de </a:t>
            </a:r>
            <a:r>
              <a:rPr lang="es-AR" dirty="0" smtClean="0"/>
              <a:t>periodos de </a:t>
            </a:r>
            <a:r>
              <a:rPr lang="es-AR" dirty="0"/>
              <a:t>trabajo necesarios para finalizar las actividades individuales con los recursos estimados.</a:t>
            </a:r>
          </a:p>
          <a:p>
            <a:r>
              <a:rPr lang="es-AR" b="1" dirty="0" smtClean="0"/>
              <a:t>Desarrollar </a:t>
            </a:r>
            <a:r>
              <a:rPr lang="es-AR" b="1" dirty="0"/>
              <a:t>el Cronograma—</a:t>
            </a:r>
            <a:r>
              <a:rPr lang="es-AR" dirty="0"/>
              <a:t>Es el proceso de analizar secuencias de actividades, duraciones, </a:t>
            </a:r>
            <a:r>
              <a:rPr lang="es-AR" dirty="0" smtClean="0"/>
              <a:t>requisitos de </a:t>
            </a:r>
            <a:r>
              <a:rPr lang="es-AR" dirty="0"/>
              <a:t>recursos y restricciones del cronograma para crear el modelo del cronograma del proyecto para la </a:t>
            </a:r>
            <a:r>
              <a:rPr lang="es-AR" dirty="0" smtClean="0"/>
              <a:t>ejecución, el monitoreo </a:t>
            </a:r>
            <a:r>
              <a:rPr lang="es-AR" dirty="0"/>
              <a:t>y el control del proyecto.</a:t>
            </a:r>
          </a:p>
          <a:p>
            <a:r>
              <a:rPr lang="es-AR" b="1" dirty="0" smtClean="0"/>
              <a:t>Controlar </a:t>
            </a:r>
            <a:r>
              <a:rPr lang="es-AR" b="1" dirty="0"/>
              <a:t>el Cronograma—</a:t>
            </a:r>
            <a:r>
              <a:rPr lang="es-AR" dirty="0"/>
              <a:t>Es el proceso de monitorear el estado del proyecto para actualizar el </a:t>
            </a:r>
            <a:r>
              <a:rPr lang="es-AR" dirty="0" smtClean="0"/>
              <a:t>cronograma del </a:t>
            </a:r>
            <a:r>
              <a:rPr lang="es-AR" dirty="0"/>
              <a:t>proyecto y gestionar cambios a la </a:t>
            </a:r>
            <a:r>
              <a:rPr lang="es-AR" dirty="0" smtClean="0"/>
              <a:t>línea </a:t>
            </a:r>
            <a:r>
              <a:rPr lang="es-AR" dirty="0"/>
              <a:t>base del cronograma.</a:t>
            </a:r>
          </a:p>
        </p:txBody>
      </p:sp>
    </p:spTree>
    <p:extLst>
      <p:ext uri="{BB962C8B-B14F-4D97-AF65-F5344CB8AC3E}">
        <p14:creationId xmlns:p14="http://schemas.microsoft.com/office/powerpoint/2010/main" val="770586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Definir las Actividades: </a:t>
            </a:r>
            <a:r>
              <a:rPr lang="es-AR" b="1" dirty="0" smtClean="0">
                <a:solidFill>
                  <a:srgbClr val="C00000"/>
                </a:solidFill>
              </a:rPr>
              <a:t>SALIDAS</a:t>
            </a:r>
            <a:endParaRPr lang="es-AR" dirty="0"/>
          </a:p>
        </p:txBody>
      </p:sp>
      <p:sp>
        <p:nvSpPr>
          <p:cNvPr id="3" name="Marcador de contenido 2"/>
          <p:cNvSpPr>
            <a:spLocks noGrp="1"/>
          </p:cNvSpPr>
          <p:nvPr>
            <p:ph idx="1"/>
          </p:nvPr>
        </p:nvSpPr>
        <p:spPr>
          <a:xfrm>
            <a:off x="2589212" y="2133600"/>
            <a:ext cx="9602788" cy="4724400"/>
          </a:xfrm>
        </p:spPr>
        <p:txBody>
          <a:bodyPr>
            <a:normAutofit/>
          </a:bodyPr>
          <a:lstStyle/>
          <a:p>
            <a:r>
              <a:rPr lang="es-AR" sz="2000" b="1" dirty="0" smtClean="0"/>
              <a:t>Solicitudes de Cambio</a:t>
            </a:r>
            <a:r>
              <a:rPr lang="es-AR" sz="2000" dirty="0" smtClean="0"/>
              <a:t>. La elaboración progresiva de </a:t>
            </a:r>
            <a:r>
              <a:rPr lang="es-AR" sz="2000" dirty="0"/>
              <a:t>los entregables en actividades puede revelar trabajo que inicialmente no formaba parte de las </a:t>
            </a:r>
            <a:r>
              <a:rPr lang="es-AR" sz="2000" dirty="0" smtClean="0"/>
              <a:t>líneas </a:t>
            </a:r>
            <a:r>
              <a:rPr lang="es-AR" sz="2000" dirty="0"/>
              <a:t>base del </a:t>
            </a:r>
            <a:r>
              <a:rPr lang="es-AR" sz="2000" dirty="0" smtClean="0"/>
              <a:t>proyecto, generando </a:t>
            </a:r>
            <a:r>
              <a:rPr lang="es-AR" sz="2000" dirty="0"/>
              <a:t>una solicitud de cambio. </a:t>
            </a:r>
            <a:endParaRPr lang="es-AR" sz="2000" dirty="0" smtClean="0"/>
          </a:p>
          <a:p>
            <a:r>
              <a:rPr lang="es-AR" sz="2000" b="1" dirty="0" smtClean="0"/>
              <a:t>Actualizaciones del Plan para la Dirección del Proyecto</a:t>
            </a:r>
            <a:r>
              <a:rPr lang="es-AR" sz="2000" dirty="0" smtClean="0"/>
              <a:t>. Cualquier cambio en el plan pasa por el proceso de control de cambios de la organización. Los componentes que pueden requerir una solicitud de cambio incluyen, entre otros:</a:t>
            </a:r>
          </a:p>
          <a:p>
            <a:pPr lvl="1"/>
            <a:r>
              <a:rPr lang="es-AR" sz="1800" b="1" dirty="0" smtClean="0"/>
              <a:t>Línea </a:t>
            </a:r>
            <a:r>
              <a:rPr lang="es-AR" sz="1800" b="1" dirty="0"/>
              <a:t>base del cronograma</a:t>
            </a:r>
            <a:r>
              <a:rPr lang="es-AR" sz="1800" b="1" dirty="0" smtClean="0"/>
              <a:t>.</a:t>
            </a:r>
            <a:r>
              <a:rPr lang="es-AR" sz="1800" dirty="0" smtClean="0"/>
              <a:t> </a:t>
            </a:r>
            <a:r>
              <a:rPr lang="es-AR" sz="1800" dirty="0"/>
              <a:t>Este proceso puede revelar trabajo que no </a:t>
            </a:r>
            <a:r>
              <a:rPr lang="es-AR" sz="1800" dirty="0" smtClean="0"/>
              <a:t>era parte </a:t>
            </a:r>
            <a:r>
              <a:rPr lang="es-AR" sz="1800" dirty="0"/>
              <a:t>de la </a:t>
            </a:r>
            <a:r>
              <a:rPr lang="es-AR" sz="1800" dirty="0" smtClean="0"/>
              <a:t>línea </a:t>
            </a:r>
            <a:r>
              <a:rPr lang="es-AR" sz="1800" dirty="0"/>
              <a:t>base del cronograma inicial, </a:t>
            </a:r>
            <a:r>
              <a:rPr lang="es-AR" sz="1800" dirty="0" smtClean="0"/>
              <a:t>requiriéndose </a:t>
            </a:r>
            <a:r>
              <a:rPr lang="es-AR" sz="1800" dirty="0"/>
              <a:t>un cambio en las fechas de entrega u otros </a:t>
            </a:r>
            <a:r>
              <a:rPr lang="es-AR" sz="1800" dirty="0" smtClean="0"/>
              <a:t>hitos significativos </a:t>
            </a:r>
            <a:r>
              <a:rPr lang="es-AR" sz="1800" dirty="0"/>
              <a:t>del cronograma que forman parte de la </a:t>
            </a:r>
            <a:r>
              <a:rPr lang="es-AR" sz="1800" dirty="0" smtClean="0"/>
              <a:t>línea </a:t>
            </a:r>
            <a:r>
              <a:rPr lang="es-AR" sz="1800" dirty="0"/>
              <a:t>base del mismo.</a:t>
            </a:r>
          </a:p>
          <a:p>
            <a:pPr lvl="1"/>
            <a:r>
              <a:rPr lang="es-AR" sz="1800" b="1" dirty="0" smtClean="0"/>
              <a:t>Línea </a:t>
            </a:r>
            <a:r>
              <a:rPr lang="es-AR" sz="1800" b="1" dirty="0"/>
              <a:t>base de costos</a:t>
            </a:r>
            <a:r>
              <a:rPr lang="es-AR" sz="1800" b="1" dirty="0" smtClean="0"/>
              <a:t>.</a:t>
            </a:r>
            <a:r>
              <a:rPr lang="es-AR" sz="1800" dirty="0" smtClean="0"/>
              <a:t> </a:t>
            </a:r>
            <a:r>
              <a:rPr lang="es-AR" sz="1800" dirty="0"/>
              <a:t>Los cambios de la </a:t>
            </a:r>
            <a:r>
              <a:rPr lang="es-AR" sz="1800" dirty="0" smtClean="0"/>
              <a:t>línea </a:t>
            </a:r>
            <a:r>
              <a:rPr lang="es-AR" sz="1800" dirty="0"/>
              <a:t>base de costos se incorporan </a:t>
            </a:r>
            <a:r>
              <a:rPr lang="es-AR" sz="1800" dirty="0" smtClean="0"/>
              <a:t>en respuesta </a:t>
            </a:r>
            <a:r>
              <a:rPr lang="es-AR" sz="1800" dirty="0"/>
              <a:t>a los cambios aprobados en las actividades del cronograma.</a:t>
            </a:r>
          </a:p>
        </p:txBody>
      </p:sp>
    </p:spTree>
    <p:extLst>
      <p:ext uri="{BB962C8B-B14F-4D97-AF65-F5344CB8AC3E}">
        <p14:creationId xmlns:p14="http://schemas.microsoft.com/office/powerpoint/2010/main" val="3069028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Proceso: </a:t>
            </a:r>
            <a:r>
              <a:rPr lang="es-AR" b="1" dirty="0">
                <a:solidFill>
                  <a:srgbClr val="C00000"/>
                </a:solidFill>
              </a:rPr>
              <a:t>Secuenciar las </a:t>
            </a:r>
            <a:r>
              <a:rPr lang="es-AR" b="1" dirty="0" smtClean="0">
                <a:solidFill>
                  <a:srgbClr val="C00000"/>
                </a:solidFill>
              </a:rPr>
              <a:t>Actividades</a:t>
            </a:r>
            <a:endParaRPr lang="es-AR" dirty="0"/>
          </a:p>
        </p:txBody>
      </p:sp>
      <p:sp>
        <p:nvSpPr>
          <p:cNvPr id="3" name="Marcador de contenido 2"/>
          <p:cNvSpPr>
            <a:spLocks noGrp="1"/>
          </p:cNvSpPr>
          <p:nvPr>
            <p:ph idx="1"/>
          </p:nvPr>
        </p:nvSpPr>
        <p:spPr>
          <a:xfrm>
            <a:off x="2589212" y="2133600"/>
            <a:ext cx="8915400" cy="1524000"/>
          </a:xfrm>
        </p:spPr>
        <p:txBody>
          <a:bodyPr/>
          <a:lstStyle/>
          <a:p>
            <a:r>
              <a:rPr lang="es-AR" b="1" dirty="0" smtClean="0"/>
              <a:t>Objetivos</a:t>
            </a:r>
            <a:r>
              <a:rPr lang="es-AR" dirty="0"/>
              <a:t>:</a:t>
            </a:r>
          </a:p>
          <a:p>
            <a:r>
              <a:rPr lang="es-AR" dirty="0"/>
              <a:t>Identificar y documentar las </a:t>
            </a:r>
            <a:r>
              <a:rPr lang="es-AR" dirty="0" smtClean="0"/>
              <a:t>relaciones lógicas </a:t>
            </a:r>
            <a:r>
              <a:rPr lang="es-AR" dirty="0"/>
              <a:t>entre las actividades del proyecto</a:t>
            </a:r>
            <a:r>
              <a:rPr lang="es-AR" dirty="0" smtClean="0"/>
              <a:t>. </a:t>
            </a:r>
            <a:r>
              <a:rPr lang="es-AR" dirty="0"/>
              <a:t>Este proceso se lleva a cabo a lo largo de todo </a:t>
            </a:r>
            <a:r>
              <a:rPr lang="es-AR" dirty="0" smtClean="0"/>
              <a:t>el proyecto</a:t>
            </a:r>
            <a:r>
              <a:rPr lang="es-AR" dirty="0"/>
              <a:t>.</a:t>
            </a:r>
          </a:p>
          <a:p>
            <a:r>
              <a:rPr lang="es-AR" dirty="0"/>
              <a:t>¿Todas las actividades tienen </a:t>
            </a:r>
            <a:r>
              <a:rPr lang="es-AR" dirty="0" smtClean="0"/>
              <a:t>relaciones con </a:t>
            </a:r>
            <a:r>
              <a:rPr lang="es-AR" dirty="0"/>
              <a:t>otras actividades?</a:t>
            </a:r>
          </a:p>
        </p:txBody>
      </p:sp>
      <p:pic>
        <p:nvPicPr>
          <p:cNvPr id="4" name="Imagen 3"/>
          <p:cNvPicPr>
            <a:picLocks noChangeAspect="1"/>
          </p:cNvPicPr>
          <p:nvPr/>
        </p:nvPicPr>
        <p:blipFill>
          <a:blip r:embed="rId2"/>
          <a:stretch>
            <a:fillRect/>
          </a:stretch>
        </p:blipFill>
        <p:spPr>
          <a:xfrm>
            <a:off x="2589212" y="3657599"/>
            <a:ext cx="8412464" cy="3203101"/>
          </a:xfrm>
          <a:prstGeom prst="rect">
            <a:avLst/>
          </a:prstGeom>
        </p:spPr>
      </p:pic>
    </p:spTree>
    <p:extLst>
      <p:ext uri="{BB962C8B-B14F-4D97-AF65-F5344CB8AC3E}">
        <p14:creationId xmlns:p14="http://schemas.microsoft.com/office/powerpoint/2010/main" val="3203506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Proceso: </a:t>
            </a:r>
            <a:r>
              <a:rPr lang="es-AR" b="1" dirty="0">
                <a:solidFill>
                  <a:srgbClr val="C00000"/>
                </a:solidFill>
              </a:rPr>
              <a:t>Secuenciar las Actividades</a:t>
            </a:r>
            <a:endParaRPr lang="es-AR" dirty="0"/>
          </a:p>
        </p:txBody>
      </p:sp>
      <p:sp>
        <p:nvSpPr>
          <p:cNvPr id="3" name="Marcador de contenido 2"/>
          <p:cNvSpPr>
            <a:spLocks noGrp="1"/>
          </p:cNvSpPr>
          <p:nvPr>
            <p:ph idx="1"/>
          </p:nvPr>
        </p:nvSpPr>
        <p:spPr>
          <a:xfrm>
            <a:off x="2589212" y="2133599"/>
            <a:ext cx="9602788" cy="4228699"/>
          </a:xfrm>
        </p:spPr>
        <p:txBody>
          <a:bodyPr>
            <a:noAutofit/>
          </a:bodyPr>
          <a:lstStyle/>
          <a:p>
            <a:r>
              <a:rPr lang="es-AR" sz="2400" dirty="0"/>
              <a:t>Cada actividad, a </a:t>
            </a:r>
            <a:r>
              <a:rPr lang="es-AR" sz="2400" dirty="0" smtClean="0"/>
              <a:t>excepción </a:t>
            </a:r>
            <a:r>
              <a:rPr lang="es-AR" sz="2400" dirty="0"/>
              <a:t>de la primera y la ultima, se </a:t>
            </a:r>
            <a:r>
              <a:rPr lang="es-AR" sz="2400" dirty="0" smtClean="0"/>
              <a:t>debería </a:t>
            </a:r>
            <a:r>
              <a:rPr lang="es-AR" sz="2400" dirty="0"/>
              <a:t>conectar con al menos una actividad </a:t>
            </a:r>
            <a:r>
              <a:rPr lang="es-AR" sz="2400" dirty="0" smtClean="0"/>
              <a:t>predecesora y </a:t>
            </a:r>
            <a:r>
              <a:rPr lang="es-AR" sz="2400" dirty="0"/>
              <a:t>con al menos una actividad sucesora, con una adecuada </a:t>
            </a:r>
            <a:r>
              <a:rPr lang="es-AR" sz="2400" dirty="0" smtClean="0"/>
              <a:t>relación lógica. </a:t>
            </a:r>
            <a:r>
              <a:rPr lang="es-AR" sz="2400" dirty="0"/>
              <a:t>Se </a:t>
            </a:r>
            <a:r>
              <a:rPr lang="es-AR" sz="2400" dirty="0" smtClean="0"/>
              <a:t>deberían diseñar </a:t>
            </a:r>
            <a:r>
              <a:rPr lang="es-AR" sz="2400" dirty="0"/>
              <a:t>las relaciones </a:t>
            </a:r>
            <a:r>
              <a:rPr lang="es-AR" sz="2400" dirty="0" smtClean="0"/>
              <a:t>lógicas de </a:t>
            </a:r>
            <a:r>
              <a:rPr lang="es-AR" sz="2400" dirty="0"/>
              <a:t>manera que se genere un cronograma del proyecto realista</a:t>
            </a:r>
            <a:r>
              <a:rPr lang="es-AR" sz="2400" dirty="0" smtClean="0"/>
              <a:t>.</a:t>
            </a:r>
          </a:p>
          <a:p>
            <a:r>
              <a:rPr lang="es-AR" sz="2400" dirty="0" smtClean="0"/>
              <a:t>Podría </a:t>
            </a:r>
            <a:r>
              <a:rPr lang="es-AR" sz="2400" dirty="0"/>
              <a:t>ser necesario incluir adelantos o retrasos </a:t>
            </a:r>
            <a:r>
              <a:rPr lang="es-AR" sz="2400" dirty="0" smtClean="0"/>
              <a:t>entre las </a:t>
            </a:r>
            <a:r>
              <a:rPr lang="es-AR" sz="2400" dirty="0"/>
              <a:t>actividades para poder sustentar un cronograma del proyecto realista y viable</a:t>
            </a:r>
            <a:r>
              <a:rPr lang="es-AR" sz="2400" dirty="0" smtClean="0"/>
              <a:t>.</a:t>
            </a:r>
          </a:p>
          <a:p>
            <a:r>
              <a:rPr lang="es-AR" sz="2400" dirty="0"/>
              <a:t>El proceso Secuenciar las Actividades se concentra en convertir las actividades del proyecto de una lista a un </a:t>
            </a:r>
            <a:r>
              <a:rPr lang="es-AR" sz="2400" dirty="0" smtClean="0"/>
              <a:t>diagrama.</a:t>
            </a:r>
            <a:endParaRPr lang="es-AR" sz="2400" dirty="0"/>
          </a:p>
        </p:txBody>
      </p:sp>
    </p:spTree>
    <p:extLst>
      <p:ext uri="{BB962C8B-B14F-4D97-AF65-F5344CB8AC3E}">
        <p14:creationId xmlns:p14="http://schemas.microsoft.com/office/powerpoint/2010/main" val="3072039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Secuenciar las Actividades: </a:t>
            </a:r>
            <a:r>
              <a:rPr lang="es-AR" b="1" dirty="0" smtClean="0">
                <a:solidFill>
                  <a:srgbClr val="C00000"/>
                </a:solidFill>
              </a:rPr>
              <a:t>Flujo de Datos</a:t>
            </a:r>
            <a:endParaRPr lang="es-AR" b="1" dirty="0">
              <a:solidFill>
                <a:srgbClr val="C00000"/>
              </a:solidFill>
            </a:endParaRPr>
          </a:p>
        </p:txBody>
      </p:sp>
      <p:pic>
        <p:nvPicPr>
          <p:cNvPr id="4" name="Marcador de contenido 3"/>
          <p:cNvPicPr>
            <a:picLocks noGrp="1" noChangeAspect="1"/>
          </p:cNvPicPr>
          <p:nvPr>
            <p:ph idx="1"/>
          </p:nvPr>
        </p:nvPicPr>
        <p:blipFill>
          <a:blip r:embed="rId2"/>
          <a:stretch>
            <a:fillRect/>
          </a:stretch>
        </p:blipFill>
        <p:spPr>
          <a:xfrm>
            <a:off x="3728707" y="2037350"/>
            <a:ext cx="7358653" cy="4785892"/>
          </a:xfrm>
          <a:prstGeom prst="rect">
            <a:avLst/>
          </a:prstGeom>
        </p:spPr>
      </p:pic>
    </p:spTree>
    <p:extLst>
      <p:ext uri="{BB962C8B-B14F-4D97-AF65-F5344CB8AC3E}">
        <p14:creationId xmlns:p14="http://schemas.microsoft.com/office/powerpoint/2010/main" val="1338331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Secuenciar las </a:t>
            </a:r>
            <a:r>
              <a:rPr lang="es-AR" dirty="0" smtClean="0"/>
              <a:t>Actividades: </a:t>
            </a:r>
            <a:r>
              <a:rPr lang="es-AR" b="1" dirty="0" smtClean="0">
                <a:solidFill>
                  <a:srgbClr val="C00000"/>
                </a:solidFill>
              </a:rPr>
              <a:t>Entradas</a:t>
            </a:r>
            <a:r>
              <a:rPr lang="es-AR" dirty="0"/>
              <a:t/>
            </a:r>
            <a:br>
              <a:rPr lang="es-AR" dirty="0"/>
            </a:br>
            <a:endParaRPr lang="es-AR" dirty="0"/>
          </a:p>
        </p:txBody>
      </p:sp>
      <p:sp>
        <p:nvSpPr>
          <p:cNvPr id="3" name="Marcador de contenido 2"/>
          <p:cNvSpPr>
            <a:spLocks noGrp="1"/>
          </p:cNvSpPr>
          <p:nvPr>
            <p:ph idx="1"/>
          </p:nvPr>
        </p:nvSpPr>
        <p:spPr>
          <a:xfrm>
            <a:off x="2589212" y="1402080"/>
            <a:ext cx="8915400" cy="3777622"/>
          </a:xfrm>
        </p:spPr>
        <p:txBody>
          <a:bodyPr>
            <a:noAutofit/>
          </a:bodyPr>
          <a:lstStyle/>
          <a:p>
            <a:r>
              <a:rPr lang="es-AR" sz="2200" b="1" dirty="0" smtClean="0"/>
              <a:t>Lista </a:t>
            </a:r>
            <a:r>
              <a:rPr lang="es-AR" sz="2200" b="1" dirty="0"/>
              <a:t>de Actividades</a:t>
            </a:r>
            <a:r>
              <a:rPr lang="es-AR" sz="2200" dirty="0"/>
              <a:t>: proceso anterior.</a:t>
            </a:r>
          </a:p>
          <a:p>
            <a:r>
              <a:rPr lang="es-AR" sz="2200" b="1" dirty="0" smtClean="0"/>
              <a:t>Atributos </a:t>
            </a:r>
            <a:r>
              <a:rPr lang="es-AR" sz="2200" b="1" dirty="0"/>
              <a:t>de la Actividad</a:t>
            </a:r>
            <a:r>
              <a:rPr lang="es-AR" sz="2200" dirty="0"/>
              <a:t>: proceso anterior.</a:t>
            </a:r>
          </a:p>
          <a:p>
            <a:r>
              <a:rPr lang="es-AR" sz="2200" b="1" dirty="0" smtClean="0"/>
              <a:t>Lista </a:t>
            </a:r>
            <a:r>
              <a:rPr lang="es-AR" sz="2200" b="1" dirty="0"/>
              <a:t>de Hitos</a:t>
            </a:r>
            <a:r>
              <a:rPr lang="es-AR" sz="2200" dirty="0"/>
              <a:t>: proceso anterior.</a:t>
            </a:r>
          </a:p>
          <a:p>
            <a:r>
              <a:rPr lang="es-AR" sz="2200" b="1" dirty="0" smtClean="0"/>
              <a:t>Declaración </a:t>
            </a:r>
            <a:r>
              <a:rPr lang="es-AR" sz="2200" b="1" dirty="0"/>
              <a:t>del Alcance del Proyecto</a:t>
            </a:r>
            <a:r>
              <a:rPr lang="es-AR" sz="2200" dirty="0" smtClean="0"/>
              <a:t>: contiene </a:t>
            </a:r>
            <a:r>
              <a:rPr lang="es-AR" sz="2200" dirty="0"/>
              <a:t>la descripción del alcance del producto</a:t>
            </a:r>
            <a:r>
              <a:rPr lang="es-AR" sz="2200" dirty="0" smtClean="0"/>
              <a:t>, que </a:t>
            </a:r>
            <a:r>
              <a:rPr lang="es-AR" sz="2200" dirty="0"/>
              <a:t>incluye las características del producto </a:t>
            </a:r>
            <a:r>
              <a:rPr lang="es-AR" sz="2200" dirty="0" smtClean="0"/>
              <a:t>que pueden </a:t>
            </a:r>
            <a:r>
              <a:rPr lang="es-AR" sz="2200" dirty="0"/>
              <a:t>afectar el establecimiento de </a:t>
            </a:r>
            <a:r>
              <a:rPr lang="es-AR" sz="2200" dirty="0" smtClean="0"/>
              <a:t>la secuencia </a:t>
            </a:r>
            <a:r>
              <a:rPr lang="es-AR" sz="2200" dirty="0"/>
              <a:t>de las actividades.</a:t>
            </a:r>
          </a:p>
          <a:p>
            <a:r>
              <a:rPr lang="es-AR" sz="2200" b="1" dirty="0" smtClean="0"/>
              <a:t>Activos </a:t>
            </a:r>
            <a:r>
              <a:rPr lang="es-AR" sz="2200" b="1" dirty="0"/>
              <a:t>de los Procesos de la Organización</a:t>
            </a:r>
            <a:r>
              <a:rPr lang="es-AR" sz="2200" dirty="0" smtClean="0"/>
              <a:t>: los </a:t>
            </a:r>
            <a:r>
              <a:rPr lang="es-AR" sz="2200" dirty="0"/>
              <a:t>archivos de proyecto provenientes de la base </a:t>
            </a:r>
            <a:r>
              <a:rPr lang="es-AR" sz="2200" dirty="0" smtClean="0"/>
              <a:t>de conocimiento </a:t>
            </a:r>
            <a:r>
              <a:rPr lang="es-AR" sz="2200" dirty="0"/>
              <a:t>de la empresa, que se utilizan en </a:t>
            </a:r>
            <a:r>
              <a:rPr lang="es-AR" sz="2200" dirty="0" smtClean="0"/>
              <a:t>la metodología </a:t>
            </a:r>
            <a:r>
              <a:rPr lang="es-AR" sz="2200" dirty="0"/>
              <a:t>de </a:t>
            </a:r>
            <a:r>
              <a:rPr lang="es-AR" sz="2200" dirty="0" smtClean="0"/>
              <a:t>planificación.</a:t>
            </a:r>
          </a:p>
          <a:p>
            <a:r>
              <a:rPr lang="es-AR" sz="2200" b="1" dirty="0" smtClean="0"/>
              <a:t>Registros de Supuestos</a:t>
            </a:r>
            <a:r>
              <a:rPr lang="es-AR" sz="2200" dirty="0" smtClean="0"/>
              <a:t>.</a:t>
            </a:r>
          </a:p>
          <a:p>
            <a:r>
              <a:rPr lang="es-AR" sz="2200" b="1" dirty="0" smtClean="0"/>
              <a:t>Factores Ambientales y Activos de la organización</a:t>
            </a:r>
            <a:r>
              <a:rPr lang="es-AR" sz="2200" dirty="0" smtClean="0"/>
              <a:t>.</a:t>
            </a:r>
            <a:endParaRPr lang="es-AR" sz="2200" dirty="0"/>
          </a:p>
        </p:txBody>
      </p:sp>
    </p:spTree>
    <p:extLst>
      <p:ext uri="{BB962C8B-B14F-4D97-AF65-F5344CB8AC3E}">
        <p14:creationId xmlns:p14="http://schemas.microsoft.com/office/powerpoint/2010/main" val="17955008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Secuenciar las </a:t>
            </a:r>
            <a:r>
              <a:rPr lang="es-AR" dirty="0" smtClean="0"/>
              <a:t>Actividades: </a:t>
            </a:r>
            <a:r>
              <a:rPr lang="es-AR" b="1" dirty="0" smtClean="0">
                <a:solidFill>
                  <a:srgbClr val="C00000"/>
                </a:solidFill>
              </a:rPr>
              <a:t>H&amp;T</a:t>
            </a:r>
            <a:endParaRPr lang="es-AR" b="1" dirty="0">
              <a:solidFill>
                <a:srgbClr val="C00000"/>
              </a:solidFill>
            </a:endParaRPr>
          </a:p>
        </p:txBody>
      </p:sp>
      <p:sp>
        <p:nvSpPr>
          <p:cNvPr id="3" name="Marcador de contenido 2"/>
          <p:cNvSpPr>
            <a:spLocks noGrp="1"/>
          </p:cNvSpPr>
          <p:nvPr>
            <p:ph idx="1"/>
          </p:nvPr>
        </p:nvSpPr>
        <p:spPr>
          <a:xfrm>
            <a:off x="2589212" y="1507957"/>
            <a:ext cx="8915400" cy="2137612"/>
          </a:xfrm>
        </p:spPr>
        <p:txBody>
          <a:bodyPr/>
          <a:lstStyle/>
          <a:p>
            <a:r>
              <a:rPr lang="es-AR" b="1" dirty="0"/>
              <a:t>Método de Diagramación por Precedencia (PDM): </a:t>
            </a:r>
            <a:r>
              <a:rPr lang="es-AR" dirty="0"/>
              <a:t>es utilizado </a:t>
            </a:r>
            <a:r>
              <a:rPr lang="es-AR" dirty="0" smtClean="0"/>
              <a:t>en el </a:t>
            </a:r>
            <a:r>
              <a:rPr lang="es-AR" dirty="0"/>
              <a:t>método de la ruta crítica (CPM) para crear un diagrama de red </a:t>
            </a:r>
            <a:r>
              <a:rPr lang="es-AR" dirty="0" smtClean="0"/>
              <a:t>del cronograma </a:t>
            </a:r>
            <a:r>
              <a:rPr lang="es-AR" dirty="0"/>
              <a:t>del proyecto.</a:t>
            </a:r>
          </a:p>
          <a:p>
            <a:pPr lvl="1"/>
            <a:r>
              <a:rPr lang="es-AR" b="1" dirty="0" smtClean="0"/>
              <a:t>Nodos  		Actividades</a:t>
            </a:r>
            <a:r>
              <a:rPr lang="es-AR" b="1" dirty="0"/>
              <a:t>.</a:t>
            </a:r>
          </a:p>
          <a:p>
            <a:pPr lvl="1"/>
            <a:r>
              <a:rPr lang="es-AR" b="1" dirty="0" smtClean="0"/>
              <a:t>Flechas  		Relaciones </a:t>
            </a:r>
            <a:r>
              <a:rPr lang="es-AR" b="1" dirty="0"/>
              <a:t>Lógicas.</a:t>
            </a:r>
          </a:p>
          <a:p>
            <a:r>
              <a:rPr lang="es-AR" dirty="0"/>
              <a:t>Esta técnica también se denomina actividad en el nodo (AON).</a:t>
            </a:r>
          </a:p>
        </p:txBody>
      </p:sp>
      <p:sp>
        <p:nvSpPr>
          <p:cNvPr id="4" name="Flecha derecha 3"/>
          <p:cNvSpPr/>
          <p:nvPr/>
        </p:nvSpPr>
        <p:spPr>
          <a:xfrm>
            <a:off x="4243137" y="2581510"/>
            <a:ext cx="683394" cy="154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Flecha derecha 4"/>
          <p:cNvSpPr/>
          <p:nvPr/>
        </p:nvSpPr>
        <p:spPr>
          <a:xfrm>
            <a:off x="4243137" y="2958673"/>
            <a:ext cx="683394" cy="154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Imagen 5"/>
          <p:cNvPicPr>
            <a:picLocks noChangeAspect="1"/>
          </p:cNvPicPr>
          <p:nvPr/>
        </p:nvPicPr>
        <p:blipFill>
          <a:blip r:embed="rId2"/>
          <a:stretch>
            <a:fillRect/>
          </a:stretch>
        </p:blipFill>
        <p:spPr>
          <a:xfrm>
            <a:off x="3423649" y="3645569"/>
            <a:ext cx="6702128" cy="2138178"/>
          </a:xfrm>
          <a:prstGeom prst="rect">
            <a:avLst/>
          </a:prstGeom>
        </p:spPr>
      </p:pic>
      <p:pic>
        <p:nvPicPr>
          <p:cNvPr id="7" name="Imagen 6"/>
          <p:cNvPicPr>
            <a:picLocks noChangeAspect="1"/>
          </p:cNvPicPr>
          <p:nvPr/>
        </p:nvPicPr>
        <p:blipFill>
          <a:blip r:embed="rId3"/>
          <a:stretch>
            <a:fillRect/>
          </a:stretch>
        </p:blipFill>
        <p:spPr>
          <a:xfrm>
            <a:off x="3423648" y="5908995"/>
            <a:ext cx="6663799" cy="876816"/>
          </a:xfrm>
          <a:prstGeom prst="rect">
            <a:avLst/>
          </a:prstGeom>
        </p:spPr>
      </p:pic>
    </p:spTree>
    <p:extLst>
      <p:ext uri="{BB962C8B-B14F-4D97-AF65-F5344CB8AC3E}">
        <p14:creationId xmlns:p14="http://schemas.microsoft.com/office/powerpoint/2010/main" val="2990009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Secuenciar las Actividades: </a:t>
            </a:r>
            <a:r>
              <a:rPr lang="es-AR" b="1" dirty="0" smtClean="0">
                <a:solidFill>
                  <a:srgbClr val="C00000"/>
                </a:solidFill>
              </a:rPr>
              <a:t>H&amp;T - PDM</a:t>
            </a:r>
            <a:endParaRPr lang="es-AR" dirty="0"/>
          </a:p>
        </p:txBody>
      </p:sp>
      <p:sp>
        <p:nvSpPr>
          <p:cNvPr id="3" name="Marcador de contenido 2"/>
          <p:cNvSpPr>
            <a:spLocks noGrp="1"/>
          </p:cNvSpPr>
          <p:nvPr>
            <p:ph idx="1"/>
          </p:nvPr>
        </p:nvSpPr>
        <p:spPr>
          <a:xfrm>
            <a:off x="1501541" y="1517584"/>
            <a:ext cx="10690459" cy="1504749"/>
          </a:xfrm>
        </p:spPr>
        <p:txBody>
          <a:bodyPr>
            <a:noAutofit/>
          </a:bodyPr>
          <a:lstStyle/>
          <a:p>
            <a:r>
              <a:rPr lang="es-AR" sz="2000" dirty="0"/>
              <a:t>El PDM incluye cuatro tipos de dependencias o relaciones </a:t>
            </a:r>
            <a:r>
              <a:rPr lang="es-AR" sz="2000" dirty="0" smtClean="0"/>
              <a:t>lógicas. </a:t>
            </a:r>
            <a:r>
              <a:rPr lang="es-AR" sz="2000" dirty="0"/>
              <a:t>Una actividad predecesora es una actividad </a:t>
            </a:r>
            <a:r>
              <a:rPr lang="es-AR" sz="2000" dirty="0" smtClean="0"/>
              <a:t>que precede </a:t>
            </a:r>
            <a:r>
              <a:rPr lang="es-AR" sz="2000" dirty="0"/>
              <a:t>desde el punto de vista </a:t>
            </a:r>
            <a:r>
              <a:rPr lang="es-AR" sz="2000" dirty="0" smtClean="0"/>
              <a:t>lógico </a:t>
            </a:r>
            <a:r>
              <a:rPr lang="es-AR" sz="2000" dirty="0"/>
              <a:t>a una actividad </a:t>
            </a:r>
            <a:r>
              <a:rPr lang="es-AR" sz="2000" dirty="0" smtClean="0"/>
              <a:t>dependiente. </a:t>
            </a:r>
            <a:r>
              <a:rPr lang="es-AR" sz="2000" dirty="0"/>
              <a:t>Una actividad sucesora es </a:t>
            </a:r>
            <a:r>
              <a:rPr lang="es-AR" sz="2000" dirty="0" smtClean="0"/>
              <a:t>una actividad </a:t>
            </a:r>
            <a:r>
              <a:rPr lang="es-AR" sz="2000" dirty="0"/>
              <a:t>dependiente que ocurre de manera </a:t>
            </a:r>
            <a:r>
              <a:rPr lang="es-AR" sz="2000" dirty="0" smtClean="0"/>
              <a:t>lógica después </a:t>
            </a:r>
            <a:r>
              <a:rPr lang="es-AR" sz="2000" dirty="0"/>
              <a:t>de otra actividad en un cronograma. </a:t>
            </a:r>
          </a:p>
        </p:txBody>
      </p:sp>
      <p:pic>
        <p:nvPicPr>
          <p:cNvPr id="4" name="Imagen 3"/>
          <p:cNvPicPr>
            <a:picLocks noChangeAspect="1"/>
          </p:cNvPicPr>
          <p:nvPr/>
        </p:nvPicPr>
        <p:blipFill>
          <a:blip r:embed="rId2"/>
          <a:stretch>
            <a:fillRect/>
          </a:stretch>
        </p:blipFill>
        <p:spPr>
          <a:xfrm>
            <a:off x="2972975" y="2841585"/>
            <a:ext cx="6967959" cy="4016415"/>
          </a:xfrm>
          <a:prstGeom prst="rect">
            <a:avLst/>
          </a:prstGeom>
        </p:spPr>
      </p:pic>
    </p:spTree>
    <p:extLst>
      <p:ext uri="{BB962C8B-B14F-4D97-AF65-F5344CB8AC3E}">
        <p14:creationId xmlns:p14="http://schemas.microsoft.com/office/powerpoint/2010/main" val="18607699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2133599"/>
            <a:ext cx="9602788" cy="4642585"/>
          </a:xfrm>
        </p:spPr>
        <p:txBody>
          <a:bodyPr>
            <a:normAutofit lnSpcReduction="10000"/>
          </a:bodyPr>
          <a:lstStyle/>
          <a:p>
            <a:r>
              <a:rPr lang="es-AR" b="1" dirty="0" smtClean="0"/>
              <a:t>Final </a:t>
            </a:r>
            <a:r>
              <a:rPr lang="es-AR" b="1" dirty="0"/>
              <a:t>a Inicio (FS). </a:t>
            </a:r>
            <a:r>
              <a:rPr lang="es-AR" dirty="0" smtClean="0"/>
              <a:t>Relación lógica </a:t>
            </a:r>
            <a:r>
              <a:rPr lang="es-AR" dirty="0"/>
              <a:t>en la cual una actividad sucesora no puede comenzar hasta que </a:t>
            </a:r>
            <a:r>
              <a:rPr lang="es-AR" dirty="0" smtClean="0"/>
              <a:t>haya concluido </a:t>
            </a:r>
            <a:r>
              <a:rPr lang="es-AR" dirty="0"/>
              <a:t>una actividad predecesora. Por ejemplo, la </a:t>
            </a:r>
            <a:r>
              <a:rPr lang="es-AR" dirty="0" smtClean="0"/>
              <a:t>instalación </a:t>
            </a:r>
            <a:r>
              <a:rPr lang="es-AR" dirty="0"/>
              <a:t>del sistema operativo en una PC (sucesora) </a:t>
            </a:r>
            <a:r>
              <a:rPr lang="es-AR" dirty="0" smtClean="0"/>
              <a:t>no puede </a:t>
            </a:r>
            <a:r>
              <a:rPr lang="es-AR" dirty="0"/>
              <a:t>comenzar hasta que el hardware de la PC sea ensamblado (predecesora).</a:t>
            </a:r>
          </a:p>
          <a:p>
            <a:r>
              <a:rPr lang="es-AR" b="1" dirty="0" smtClean="0"/>
              <a:t>Final </a:t>
            </a:r>
            <a:r>
              <a:rPr lang="es-AR" b="1" dirty="0"/>
              <a:t>a Final (FF). </a:t>
            </a:r>
            <a:r>
              <a:rPr lang="es-AR" dirty="0" smtClean="0"/>
              <a:t>Relación lógica </a:t>
            </a:r>
            <a:r>
              <a:rPr lang="es-AR" dirty="0"/>
              <a:t>en la cual una actividad sucesora no puede finalizar hasta que haya </a:t>
            </a:r>
            <a:r>
              <a:rPr lang="es-AR" dirty="0" smtClean="0"/>
              <a:t>concluido una </a:t>
            </a:r>
            <a:r>
              <a:rPr lang="es-AR" dirty="0"/>
              <a:t>actividad predecesora. Por ejemplo, es necesario terminar de redactar un documento (predecesora) antes </a:t>
            </a:r>
            <a:r>
              <a:rPr lang="es-AR" dirty="0" smtClean="0"/>
              <a:t>de que </a:t>
            </a:r>
            <a:r>
              <a:rPr lang="es-AR" dirty="0"/>
              <a:t>pueda finalizar su </a:t>
            </a:r>
            <a:r>
              <a:rPr lang="es-AR" dirty="0" smtClean="0"/>
              <a:t>edición </a:t>
            </a:r>
            <a:r>
              <a:rPr lang="es-AR" dirty="0"/>
              <a:t>(sucesora).</a:t>
            </a:r>
          </a:p>
          <a:p>
            <a:r>
              <a:rPr lang="es-AR" b="1" dirty="0" smtClean="0"/>
              <a:t>Inicio </a:t>
            </a:r>
            <a:r>
              <a:rPr lang="es-AR" b="1" dirty="0"/>
              <a:t>a Inicio (SS). </a:t>
            </a:r>
            <a:r>
              <a:rPr lang="es-AR" dirty="0" smtClean="0"/>
              <a:t>Relación lógica </a:t>
            </a:r>
            <a:r>
              <a:rPr lang="es-AR" dirty="0"/>
              <a:t>en la cual una actividad sucesora no puede comenzar hasta que </a:t>
            </a:r>
            <a:r>
              <a:rPr lang="es-AR" dirty="0" smtClean="0"/>
              <a:t>haya comenzado </a:t>
            </a:r>
            <a:r>
              <a:rPr lang="es-AR" dirty="0"/>
              <a:t>una actividad predecesora. Por ejemplo, nivelar el cemento (sucesora) no puede comenzar antes </a:t>
            </a:r>
            <a:r>
              <a:rPr lang="es-AR" dirty="0" smtClean="0"/>
              <a:t>de comenzar </a:t>
            </a:r>
            <a:r>
              <a:rPr lang="es-AR" dirty="0"/>
              <a:t>a verter los cimientos (predecesora).</a:t>
            </a:r>
          </a:p>
          <a:p>
            <a:r>
              <a:rPr lang="es-AR" b="1" dirty="0" smtClean="0"/>
              <a:t>Inicio </a:t>
            </a:r>
            <a:r>
              <a:rPr lang="es-AR" b="1" dirty="0"/>
              <a:t>a Final (SF). </a:t>
            </a:r>
            <a:r>
              <a:rPr lang="es-AR" dirty="0" smtClean="0"/>
              <a:t>Relación lógica </a:t>
            </a:r>
            <a:r>
              <a:rPr lang="es-AR" dirty="0"/>
              <a:t>en la cual una actividad sucesora no puede finalizar hasta que haya </a:t>
            </a:r>
            <a:r>
              <a:rPr lang="es-AR" dirty="0" smtClean="0"/>
              <a:t>comenzado una </a:t>
            </a:r>
            <a:r>
              <a:rPr lang="es-AR" dirty="0"/>
              <a:t>actividad predecesora. Por ejemplo, un nuevo sistema de cuentas a pagar (sucesora) tiene que </a:t>
            </a:r>
            <a:r>
              <a:rPr lang="es-AR" dirty="0" smtClean="0"/>
              <a:t>comenzar antes </a:t>
            </a:r>
            <a:r>
              <a:rPr lang="es-AR" dirty="0"/>
              <a:t>de que el antiguo sistema de cuentas a pagar pueda ser anulado (predecesora).</a:t>
            </a:r>
          </a:p>
        </p:txBody>
      </p:sp>
      <p:sp>
        <p:nvSpPr>
          <p:cNvPr id="4" name="Título 1"/>
          <p:cNvSpPr>
            <a:spLocks noGrp="1"/>
          </p:cNvSpPr>
          <p:nvPr>
            <p:ph type="title"/>
          </p:nvPr>
        </p:nvSpPr>
        <p:spPr/>
        <p:txBody>
          <a:bodyPr/>
          <a:lstStyle/>
          <a:p>
            <a:r>
              <a:rPr lang="es-AR" dirty="0"/>
              <a:t>Secuenciar las Actividades: </a:t>
            </a:r>
            <a:r>
              <a:rPr lang="es-AR" b="1" dirty="0" smtClean="0">
                <a:solidFill>
                  <a:srgbClr val="C00000"/>
                </a:solidFill>
              </a:rPr>
              <a:t>H&amp;T - PDM</a:t>
            </a:r>
            <a:endParaRPr lang="es-AR" dirty="0"/>
          </a:p>
        </p:txBody>
      </p:sp>
    </p:spTree>
    <p:extLst>
      <p:ext uri="{BB962C8B-B14F-4D97-AF65-F5344CB8AC3E}">
        <p14:creationId xmlns:p14="http://schemas.microsoft.com/office/powerpoint/2010/main" val="1985102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589212" y="2133599"/>
            <a:ext cx="9602788" cy="4642585"/>
          </a:xfrm>
        </p:spPr>
        <p:txBody>
          <a:bodyPr>
            <a:normAutofit/>
          </a:bodyPr>
          <a:lstStyle/>
          <a:p>
            <a:r>
              <a:rPr lang="es-AR" dirty="0"/>
              <a:t>El tipo de </a:t>
            </a:r>
            <a:r>
              <a:rPr lang="es-AR" dirty="0" smtClean="0"/>
              <a:t>relación </a:t>
            </a:r>
            <a:r>
              <a:rPr lang="es-AR" dirty="0"/>
              <a:t>de precedencia FS es el que se utiliza </a:t>
            </a:r>
            <a:r>
              <a:rPr lang="es-AR" dirty="0" smtClean="0"/>
              <a:t>más </a:t>
            </a:r>
            <a:r>
              <a:rPr lang="es-AR" dirty="0"/>
              <a:t>a menudo en el PDM. La </a:t>
            </a:r>
            <a:r>
              <a:rPr lang="es-AR" dirty="0" smtClean="0"/>
              <a:t>relación </a:t>
            </a:r>
            <a:r>
              <a:rPr lang="es-AR" dirty="0"/>
              <a:t>SF se </a:t>
            </a:r>
            <a:r>
              <a:rPr lang="es-AR" dirty="0" smtClean="0"/>
              <a:t>usa esporádicamente.</a:t>
            </a:r>
            <a:endParaRPr lang="es-AR" dirty="0"/>
          </a:p>
          <a:p>
            <a:r>
              <a:rPr lang="es-AR" dirty="0"/>
              <a:t>Dos actividades pueden tener dos relaciones </a:t>
            </a:r>
            <a:r>
              <a:rPr lang="es-AR" dirty="0" smtClean="0"/>
              <a:t>lógicas </a:t>
            </a:r>
            <a:r>
              <a:rPr lang="es-AR" dirty="0"/>
              <a:t>al mismo tiempo (por ejemplo, SS y FF). </a:t>
            </a:r>
            <a:endParaRPr lang="es-AR" dirty="0" smtClean="0"/>
          </a:p>
          <a:p>
            <a:r>
              <a:rPr lang="es-AR" dirty="0" smtClean="0"/>
              <a:t>Las </a:t>
            </a:r>
            <a:r>
              <a:rPr lang="es-AR" dirty="0"/>
              <a:t>relaciones </a:t>
            </a:r>
            <a:r>
              <a:rPr lang="es-AR" dirty="0" smtClean="0"/>
              <a:t>múltiples entre </a:t>
            </a:r>
            <a:r>
              <a:rPr lang="es-AR" dirty="0"/>
              <a:t>las mismas actividades </a:t>
            </a:r>
            <a:r>
              <a:rPr lang="es-AR" b="1" dirty="0"/>
              <a:t>no se recomiendan</a:t>
            </a:r>
            <a:r>
              <a:rPr lang="es-AR" dirty="0"/>
              <a:t>, por lo que se </a:t>
            </a:r>
            <a:r>
              <a:rPr lang="es-AR" dirty="0" smtClean="0"/>
              <a:t>deberá </a:t>
            </a:r>
            <a:r>
              <a:rPr lang="es-AR" dirty="0"/>
              <a:t>tomar una </a:t>
            </a:r>
            <a:r>
              <a:rPr lang="es-AR" dirty="0" smtClean="0"/>
              <a:t>decisión </a:t>
            </a:r>
            <a:r>
              <a:rPr lang="es-AR" dirty="0"/>
              <a:t>para seleccionar la </a:t>
            </a:r>
            <a:r>
              <a:rPr lang="es-AR" dirty="0" smtClean="0"/>
              <a:t>relación con </a:t>
            </a:r>
            <a:r>
              <a:rPr lang="es-AR" dirty="0"/>
              <a:t>el mayor impacto. </a:t>
            </a:r>
            <a:endParaRPr lang="es-AR" dirty="0" smtClean="0"/>
          </a:p>
          <a:p>
            <a:r>
              <a:rPr lang="es-AR" dirty="0" smtClean="0"/>
              <a:t>Los </a:t>
            </a:r>
            <a:r>
              <a:rPr lang="es-AR" dirty="0"/>
              <a:t>circuitos cerrados tampoco se recomiendan en las relaciones </a:t>
            </a:r>
            <a:r>
              <a:rPr lang="es-AR" dirty="0" smtClean="0"/>
              <a:t>lógicas.</a:t>
            </a:r>
            <a:endParaRPr lang="es-AR" dirty="0"/>
          </a:p>
        </p:txBody>
      </p:sp>
      <p:sp>
        <p:nvSpPr>
          <p:cNvPr id="4" name="Título 1"/>
          <p:cNvSpPr>
            <a:spLocks noGrp="1"/>
          </p:cNvSpPr>
          <p:nvPr>
            <p:ph type="title"/>
          </p:nvPr>
        </p:nvSpPr>
        <p:spPr/>
        <p:txBody>
          <a:bodyPr/>
          <a:lstStyle/>
          <a:p>
            <a:r>
              <a:rPr lang="es-AR" dirty="0"/>
              <a:t>Secuenciar las Actividades: </a:t>
            </a:r>
            <a:r>
              <a:rPr lang="es-AR" b="1" dirty="0" smtClean="0">
                <a:solidFill>
                  <a:srgbClr val="C00000"/>
                </a:solidFill>
              </a:rPr>
              <a:t>H&amp;T - PDM</a:t>
            </a:r>
            <a:endParaRPr lang="es-AR" dirty="0"/>
          </a:p>
        </p:txBody>
      </p:sp>
    </p:spTree>
    <p:extLst>
      <p:ext uri="{BB962C8B-B14F-4D97-AF65-F5344CB8AC3E}">
        <p14:creationId xmlns:p14="http://schemas.microsoft.com/office/powerpoint/2010/main" val="1923972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Secuenciar las Actividades: </a:t>
            </a:r>
            <a:r>
              <a:rPr lang="es-AR" b="1" dirty="0">
                <a:solidFill>
                  <a:srgbClr val="C00000"/>
                </a:solidFill>
              </a:rPr>
              <a:t>H&amp;T</a:t>
            </a:r>
            <a:endParaRPr lang="es-AR" dirty="0"/>
          </a:p>
        </p:txBody>
      </p:sp>
      <p:sp>
        <p:nvSpPr>
          <p:cNvPr id="3" name="Marcador de contenido 2"/>
          <p:cNvSpPr>
            <a:spLocks noGrp="1"/>
          </p:cNvSpPr>
          <p:nvPr>
            <p:ph idx="1"/>
          </p:nvPr>
        </p:nvSpPr>
        <p:spPr>
          <a:xfrm>
            <a:off x="2319689" y="1357162"/>
            <a:ext cx="9872312" cy="5500838"/>
          </a:xfrm>
        </p:spPr>
        <p:txBody>
          <a:bodyPr>
            <a:noAutofit/>
          </a:bodyPr>
          <a:lstStyle/>
          <a:p>
            <a:r>
              <a:rPr lang="es-AR" b="1" dirty="0" smtClean="0"/>
              <a:t>Determinación e Integración de las Dependencias</a:t>
            </a:r>
            <a:r>
              <a:rPr lang="es-AR" dirty="0" smtClean="0"/>
              <a:t>. </a:t>
            </a:r>
            <a:r>
              <a:rPr lang="es-AR" dirty="0"/>
              <a:t>Se pueden caracterizar las dependencias </a:t>
            </a:r>
            <a:r>
              <a:rPr lang="es-AR" dirty="0" smtClean="0"/>
              <a:t>en: </a:t>
            </a:r>
            <a:r>
              <a:rPr lang="es-AR" dirty="0"/>
              <a:t>obligatoria o discrecional, </a:t>
            </a:r>
            <a:r>
              <a:rPr lang="es-AR" dirty="0" smtClean="0"/>
              <a:t>interna o externa. </a:t>
            </a:r>
            <a:r>
              <a:rPr lang="es-AR" dirty="0"/>
              <a:t>La dependencia tiene cuatro atributos, pero solo se pueden aplicar </a:t>
            </a:r>
            <a:r>
              <a:rPr lang="es-AR" dirty="0" smtClean="0"/>
              <a:t>dos simultáneamente, </a:t>
            </a:r>
            <a:r>
              <a:rPr lang="es-AR" dirty="0"/>
              <a:t>de la siguiente forma: dependencias obligatorias externas, dependencias obligatorias internas</a:t>
            </a:r>
            <a:r>
              <a:rPr lang="es-AR" dirty="0" smtClean="0"/>
              <a:t>, dependencias discrecionales </a:t>
            </a:r>
            <a:r>
              <a:rPr lang="es-AR" dirty="0"/>
              <a:t>externas o dependencias discrecionales internas</a:t>
            </a:r>
            <a:r>
              <a:rPr lang="es-AR" dirty="0" smtClean="0"/>
              <a:t>.</a:t>
            </a:r>
          </a:p>
          <a:p>
            <a:pPr lvl="1"/>
            <a:r>
              <a:rPr lang="es-AR" b="1" dirty="0" smtClean="0"/>
              <a:t>Dependencias </a:t>
            </a:r>
            <a:r>
              <a:rPr lang="es-AR" b="1" dirty="0"/>
              <a:t>obligatorias. </a:t>
            </a:r>
            <a:r>
              <a:rPr lang="es-AR" dirty="0" smtClean="0"/>
              <a:t>Son </a:t>
            </a:r>
            <a:r>
              <a:rPr lang="es-AR" dirty="0"/>
              <a:t>las requeridas legalmente o por contrato o </a:t>
            </a:r>
            <a:r>
              <a:rPr lang="es-AR" dirty="0" smtClean="0"/>
              <a:t>las inherentes </a:t>
            </a:r>
            <a:r>
              <a:rPr lang="es-AR" dirty="0"/>
              <a:t>a la naturaleza del trabajo. </a:t>
            </a:r>
            <a:r>
              <a:rPr lang="es-AR" dirty="0" smtClean="0"/>
              <a:t>A </a:t>
            </a:r>
            <a:r>
              <a:rPr lang="es-AR" dirty="0"/>
              <a:t>menudo implican limitaciones </a:t>
            </a:r>
            <a:r>
              <a:rPr lang="es-AR" dirty="0" smtClean="0"/>
              <a:t>físicas.</a:t>
            </a:r>
          </a:p>
          <a:p>
            <a:pPr lvl="1"/>
            <a:r>
              <a:rPr lang="es-AR" dirty="0" smtClean="0"/>
              <a:t>Ejemplos: un proyecto </a:t>
            </a:r>
            <a:r>
              <a:rPr lang="es-AR" dirty="0"/>
              <a:t>de </a:t>
            </a:r>
            <a:r>
              <a:rPr lang="es-AR" dirty="0" smtClean="0"/>
              <a:t>construcción, </a:t>
            </a:r>
            <a:r>
              <a:rPr lang="es-AR" dirty="0"/>
              <a:t>en que es imposible erigir la superestructura hasta que no se </a:t>
            </a:r>
            <a:r>
              <a:rPr lang="es-AR" dirty="0" smtClean="0"/>
              <a:t>hayan construido </a:t>
            </a:r>
            <a:r>
              <a:rPr lang="es-AR" dirty="0"/>
              <a:t>los cimientos; o en un proyecto de </a:t>
            </a:r>
            <a:r>
              <a:rPr lang="es-AR" dirty="0" smtClean="0"/>
              <a:t>electrónica, </a:t>
            </a:r>
            <a:r>
              <a:rPr lang="es-AR" dirty="0"/>
              <a:t>en que es necesario haber construido el prototipo </a:t>
            </a:r>
            <a:r>
              <a:rPr lang="es-AR" dirty="0" smtClean="0"/>
              <a:t>para poder </a:t>
            </a:r>
            <a:r>
              <a:rPr lang="es-AR" dirty="0"/>
              <a:t>probarlo. </a:t>
            </a:r>
            <a:endParaRPr lang="es-AR" dirty="0" smtClean="0"/>
          </a:p>
          <a:p>
            <a:pPr lvl="1"/>
            <a:r>
              <a:rPr lang="es-AR" dirty="0"/>
              <a:t>L</a:t>
            </a:r>
            <a:r>
              <a:rPr lang="es-AR" dirty="0" smtClean="0"/>
              <a:t>as </a:t>
            </a:r>
            <a:r>
              <a:rPr lang="es-AR" dirty="0"/>
              <a:t>expresiones </a:t>
            </a:r>
            <a:r>
              <a:rPr lang="es-AR" dirty="0" smtClean="0"/>
              <a:t>“lógica </a:t>
            </a:r>
            <a:r>
              <a:rPr lang="es-AR" dirty="0"/>
              <a:t>dura” o “dependencias duras” </a:t>
            </a:r>
            <a:r>
              <a:rPr lang="es-AR" dirty="0" smtClean="0"/>
              <a:t>se usan para </a:t>
            </a:r>
            <a:r>
              <a:rPr lang="es-AR" dirty="0"/>
              <a:t>referirse a </a:t>
            </a:r>
            <a:r>
              <a:rPr lang="es-AR" dirty="0" smtClean="0"/>
              <a:t>las dependencias </a:t>
            </a:r>
            <a:r>
              <a:rPr lang="es-AR" dirty="0"/>
              <a:t>obligatorias. Las dependencias de tipo </a:t>
            </a:r>
            <a:r>
              <a:rPr lang="es-AR" dirty="0" smtClean="0"/>
              <a:t>técnico </a:t>
            </a:r>
            <a:r>
              <a:rPr lang="es-AR" dirty="0"/>
              <a:t>no son necesariamente obligatorias</a:t>
            </a:r>
            <a:r>
              <a:rPr lang="es-AR" dirty="0" smtClean="0"/>
              <a:t>.</a:t>
            </a:r>
            <a:endParaRPr lang="es-AR" dirty="0"/>
          </a:p>
          <a:p>
            <a:pPr lvl="1"/>
            <a:r>
              <a:rPr lang="es-AR" dirty="0"/>
              <a:t>No se deben confundir las dependencias obligatorias con la </a:t>
            </a:r>
            <a:r>
              <a:rPr lang="es-AR" dirty="0" smtClean="0"/>
              <a:t>asignación </a:t>
            </a:r>
            <a:r>
              <a:rPr lang="es-AR" dirty="0"/>
              <a:t>de restricciones de cronograma en </a:t>
            </a:r>
            <a:r>
              <a:rPr lang="es-AR" dirty="0" smtClean="0"/>
              <a:t>la herramienta </a:t>
            </a:r>
            <a:r>
              <a:rPr lang="es-AR" dirty="0"/>
              <a:t>de </a:t>
            </a:r>
            <a:r>
              <a:rPr lang="es-AR" dirty="0" smtClean="0"/>
              <a:t>programación.</a:t>
            </a:r>
            <a:endParaRPr lang="es-AR" dirty="0"/>
          </a:p>
        </p:txBody>
      </p:sp>
    </p:spTree>
    <p:extLst>
      <p:ext uri="{BB962C8B-B14F-4D97-AF65-F5344CB8AC3E}">
        <p14:creationId xmlns:p14="http://schemas.microsoft.com/office/powerpoint/2010/main" val="1297094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del Cronograma del Proyecto</a:t>
            </a:r>
          </a:p>
        </p:txBody>
      </p:sp>
      <p:sp>
        <p:nvSpPr>
          <p:cNvPr id="3" name="Marcador de contenido 2"/>
          <p:cNvSpPr>
            <a:spLocks noGrp="1"/>
          </p:cNvSpPr>
          <p:nvPr>
            <p:ph idx="1"/>
          </p:nvPr>
        </p:nvSpPr>
        <p:spPr/>
        <p:txBody>
          <a:bodyPr>
            <a:noAutofit/>
          </a:bodyPr>
          <a:lstStyle/>
          <a:p>
            <a:r>
              <a:rPr lang="es-AR" sz="2400" dirty="0" smtClean="0"/>
              <a:t>Para ello vamos a:</a:t>
            </a:r>
          </a:p>
          <a:p>
            <a:pPr lvl="1"/>
            <a:r>
              <a:rPr lang="es-AR" sz="2000" dirty="0"/>
              <a:t>Describir el proceso completo de plazos.</a:t>
            </a:r>
          </a:p>
          <a:p>
            <a:pPr lvl="1"/>
            <a:r>
              <a:rPr lang="es-AR" sz="2000" dirty="0" smtClean="0"/>
              <a:t>Comprender </a:t>
            </a:r>
            <a:r>
              <a:rPr lang="es-AR" sz="2000" dirty="0"/>
              <a:t>los conceptos de descomposición </a:t>
            </a:r>
            <a:r>
              <a:rPr lang="es-AR" sz="2000" dirty="0" smtClean="0"/>
              <a:t>y planificación </a:t>
            </a:r>
            <a:r>
              <a:rPr lang="es-AR" sz="2000" dirty="0"/>
              <a:t>gradual.</a:t>
            </a:r>
          </a:p>
          <a:p>
            <a:pPr lvl="1"/>
            <a:r>
              <a:rPr lang="es-AR" sz="2000" dirty="0" smtClean="0"/>
              <a:t>Analizar </a:t>
            </a:r>
            <a:r>
              <a:rPr lang="es-AR" sz="2000" dirty="0"/>
              <a:t>los distintos métodos de estimación de </a:t>
            </a:r>
            <a:r>
              <a:rPr lang="es-AR" sz="2000" dirty="0" smtClean="0"/>
              <a:t>las duraciones </a:t>
            </a:r>
            <a:r>
              <a:rPr lang="es-AR" sz="2000" dirty="0"/>
              <a:t>de las actividades y del proyecto</a:t>
            </a:r>
            <a:r>
              <a:rPr lang="es-AR" sz="2000" dirty="0" smtClean="0"/>
              <a:t>.</a:t>
            </a:r>
          </a:p>
          <a:p>
            <a:pPr lvl="1"/>
            <a:r>
              <a:rPr lang="es-AR" sz="2000" dirty="0" smtClean="0"/>
              <a:t>Desarrollar </a:t>
            </a:r>
            <a:r>
              <a:rPr lang="es-AR" sz="2000" dirty="0"/>
              <a:t>los fundamentos de los diagramas de </a:t>
            </a:r>
            <a:r>
              <a:rPr lang="es-AR" sz="2000" dirty="0" smtClean="0"/>
              <a:t>red y </a:t>
            </a:r>
            <a:r>
              <a:rPr lang="es-AR" sz="2000" dirty="0"/>
              <a:t>el camino crítico.</a:t>
            </a:r>
          </a:p>
          <a:p>
            <a:pPr lvl="1"/>
            <a:r>
              <a:rPr lang="es-AR" sz="2000" dirty="0" smtClean="0"/>
              <a:t>Estudiar </a:t>
            </a:r>
            <a:r>
              <a:rPr lang="es-AR" sz="2000" dirty="0"/>
              <a:t>el comportamiento de las </a:t>
            </a:r>
            <a:r>
              <a:rPr lang="es-AR" sz="2000" dirty="0" smtClean="0"/>
              <a:t>duraciones asignadas </a:t>
            </a:r>
            <a:r>
              <a:rPr lang="es-AR" sz="2000" dirty="0"/>
              <a:t>a las tareas al momento de la asignación </a:t>
            </a:r>
            <a:r>
              <a:rPr lang="es-AR" sz="2000" dirty="0" smtClean="0"/>
              <a:t>de recursos</a:t>
            </a:r>
            <a:r>
              <a:rPr lang="es-AR" sz="2000" dirty="0"/>
              <a:t>.</a:t>
            </a:r>
          </a:p>
          <a:p>
            <a:pPr lvl="1"/>
            <a:r>
              <a:rPr lang="es-AR" sz="2000" dirty="0" smtClean="0"/>
              <a:t>Entender </a:t>
            </a:r>
            <a:r>
              <a:rPr lang="es-AR" sz="2000" dirty="0"/>
              <a:t>cómo se arma el cronograma.</a:t>
            </a:r>
          </a:p>
        </p:txBody>
      </p:sp>
    </p:spTree>
    <p:extLst>
      <p:ext uri="{BB962C8B-B14F-4D97-AF65-F5344CB8AC3E}">
        <p14:creationId xmlns:p14="http://schemas.microsoft.com/office/powerpoint/2010/main" val="19015490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Secuenciar las Actividades: </a:t>
            </a:r>
            <a:r>
              <a:rPr lang="es-AR" b="1" dirty="0">
                <a:solidFill>
                  <a:srgbClr val="C00000"/>
                </a:solidFill>
              </a:rPr>
              <a:t>H&amp;T</a:t>
            </a:r>
            <a:endParaRPr lang="es-AR" dirty="0"/>
          </a:p>
        </p:txBody>
      </p:sp>
      <p:sp>
        <p:nvSpPr>
          <p:cNvPr id="3" name="Marcador de contenido 2"/>
          <p:cNvSpPr>
            <a:spLocks noGrp="1"/>
          </p:cNvSpPr>
          <p:nvPr>
            <p:ph idx="1"/>
          </p:nvPr>
        </p:nvSpPr>
        <p:spPr>
          <a:xfrm>
            <a:off x="2319689" y="1357162"/>
            <a:ext cx="9872312" cy="5500838"/>
          </a:xfrm>
        </p:spPr>
        <p:txBody>
          <a:bodyPr>
            <a:noAutofit/>
          </a:bodyPr>
          <a:lstStyle/>
          <a:p>
            <a:r>
              <a:rPr lang="es-AR" b="1" dirty="0" smtClean="0"/>
              <a:t>Dependencias </a:t>
            </a:r>
            <a:r>
              <a:rPr lang="es-AR" b="1" dirty="0"/>
              <a:t>discrecionales. </a:t>
            </a:r>
            <a:r>
              <a:rPr lang="es-AR" b="1" dirty="0" smtClean="0"/>
              <a:t>E</a:t>
            </a:r>
            <a:r>
              <a:rPr lang="es-AR" dirty="0" smtClean="0"/>
              <a:t>n </a:t>
            </a:r>
            <a:r>
              <a:rPr lang="es-AR" dirty="0"/>
              <a:t>ocasiones </a:t>
            </a:r>
            <a:r>
              <a:rPr lang="es-AR" dirty="0" smtClean="0"/>
              <a:t>denominadas “lógica </a:t>
            </a:r>
            <a:r>
              <a:rPr lang="es-AR" dirty="0"/>
              <a:t>preferida</a:t>
            </a:r>
            <a:r>
              <a:rPr lang="es-AR" dirty="0" smtClean="0"/>
              <a:t>”, “lógica </a:t>
            </a:r>
            <a:r>
              <a:rPr lang="es-AR" dirty="0"/>
              <a:t>preferencial” o </a:t>
            </a:r>
            <a:r>
              <a:rPr lang="es-AR" dirty="0" smtClean="0"/>
              <a:t>“lógica </a:t>
            </a:r>
            <a:r>
              <a:rPr lang="es-AR" dirty="0"/>
              <a:t>blanda”. </a:t>
            </a:r>
            <a:r>
              <a:rPr lang="es-AR" dirty="0" smtClean="0"/>
              <a:t>Se </a:t>
            </a:r>
            <a:r>
              <a:rPr lang="es-AR" dirty="0"/>
              <a:t>establecen con base en </a:t>
            </a:r>
            <a:r>
              <a:rPr lang="es-AR" dirty="0" smtClean="0"/>
              <a:t>el conocimiento </a:t>
            </a:r>
            <a:r>
              <a:rPr lang="es-AR" dirty="0"/>
              <a:t>de las mejores </a:t>
            </a:r>
            <a:r>
              <a:rPr lang="es-AR" dirty="0" smtClean="0"/>
              <a:t>prácticas </a:t>
            </a:r>
            <a:r>
              <a:rPr lang="es-AR" dirty="0"/>
              <a:t>dentro de un </a:t>
            </a:r>
            <a:r>
              <a:rPr lang="es-AR" dirty="0" smtClean="0"/>
              <a:t>área </a:t>
            </a:r>
            <a:r>
              <a:rPr lang="es-AR" dirty="0"/>
              <a:t>de </a:t>
            </a:r>
            <a:r>
              <a:rPr lang="es-AR" dirty="0" smtClean="0"/>
              <a:t>aplicación </a:t>
            </a:r>
            <a:r>
              <a:rPr lang="es-AR" dirty="0"/>
              <a:t>particular o a </a:t>
            </a:r>
            <a:r>
              <a:rPr lang="es-AR" dirty="0" smtClean="0"/>
              <a:t>algún </a:t>
            </a:r>
            <a:r>
              <a:rPr lang="es-AR" dirty="0"/>
              <a:t>aspecto poco </a:t>
            </a:r>
            <a:r>
              <a:rPr lang="es-AR" dirty="0" smtClean="0"/>
              <a:t>común del proyecto</a:t>
            </a:r>
            <a:r>
              <a:rPr lang="es-AR" dirty="0"/>
              <a:t>, donde se requiere una secuencia especifica, aunque existan otras secuencias aceptables. </a:t>
            </a:r>
            <a:endParaRPr lang="es-AR" dirty="0" smtClean="0"/>
          </a:p>
          <a:p>
            <a:r>
              <a:rPr lang="es-AR" dirty="0"/>
              <a:t>E</a:t>
            </a:r>
            <a:r>
              <a:rPr lang="es-AR" dirty="0" smtClean="0"/>
              <a:t>jemplo, las </a:t>
            </a:r>
            <a:r>
              <a:rPr lang="es-AR" dirty="0"/>
              <a:t>mejores </a:t>
            </a:r>
            <a:r>
              <a:rPr lang="es-AR" dirty="0" smtClean="0"/>
              <a:t>prácticas </a:t>
            </a:r>
            <a:r>
              <a:rPr lang="es-AR" dirty="0"/>
              <a:t>generalmente aceptadas recomiendan que durante la </a:t>
            </a:r>
            <a:r>
              <a:rPr lang="es-AR" dirty="0" smtClean="0"/>
              <a:t>construcción, </a:t>
            </a:r>
            <a:r>
              <a:rPr lang="es-AR" dirty="0"/>
              <a:t>el trabajo </a:t>
            </a:r>
            <a:r>
              <a:rPr lang="es-AR" dirty="0" smtClean="0"/>
              <a:t>eléctrico debería </a:t>
            </a:r>
            <a:r>
              <a:rPr lang="es-AR" dirty="0"/>
              <a:t>comenzar luego de terminar el trabajo de </a:t>
            </a:r>
            <a:r>
              <a:rPr lang="es-AR" dirty="0" smtClean="0"/>
              <a:t>plomería. </a:t>
            </a:r>
            <a:r>
              <a:rPr lang="es-AR" dirty="0"/>
              <a:t>Este orden no es obligatorio y ambas </a:t>
            </a:r>
            <a:r>
              <a:rPr lang="es-AR" dirty="0" smtClean="0"/>
              <a:t>actividades pueden </a:t>
            </a:r>
            <a:r>
              <a:rPr lang="es-AR" dirty="0"/>
              <a:t>ocurrir al mismo tiempo (en paralelo), pero realizar las actividades en orden secuencial reduce el </a:t>
            </a:r>
            <a:r>
              <a:rPr lang="es-AR" dirty="0" smtClean="0"/>
              <a:t>riesgo general </a:t>
            </a:r>
            <a:r>
              <a:rPr lang="es-AR" dirty="0"/>
              <a:t>del proyecto. </a:t>
            </a:r>
            <a:endParaRPr lang="es-AR" dirty="0" smtClean="0"/>
          </a:p>
          <a:p>
            <a:r>
              <a:rPr lang="es-AR" dirty="0"/>
              <a:t>Dictadas por el equipo, de acuerdo a su experiencia y </a:t>
            </a:r>
            <a:r>
              <a:rPr lang="es-AR" dirty="0" smtClean="0"/>
              <a:t>conocimiento sobre </a:t>
            </a:r>
            <a:r>
              <a:rPr lang="es-AR" dirty="0"/>
              <a:t>el producto del proyecto o la metodología empleada</a:t>
            </a:r>
            <a:r>
              <a:rPr lang="es-AR" dirty="0" smtClean="0"/>
              <a:t>. Ejemplo</a:t>
            </a:r>
            <a:r>
              <a:rPr lang="es-AR" dirty="0"/>
              <a:t>: Codificar un componente antes que otro.</a:t>
            </a:r>
            <a:endParaRPr lang="es-AR" dirty="0" smtClean="0"/>
          </a:p>
          <a:p>
            <a:r>
              <a:rPr lang="es-AR" dirty="0" smtClean="0"/>
              <a:t>Cuando </a:t>
            </a:r>
            <a:r>
              <a:rPr lang="es-AR" dirty="0"/>
              <a:t>se emplean </a:t>
            </a:r>
            <a:r>
              <a:rPr lang="es-AR" dirty="0" smtClean="0"/>
              <a:t>técnicas </a:t>
            </a:r>
            <a:r>
              <a:rPr lang="es-AR" dirty="0"/>
              <a:t>de </a:t>
            </a:r>
            <a:r>
              <a:rPr lang="es-AR" dirty="0" smtClean="0"/>
              <a:t>ejecución rápida, </a:t>
            </a:r>
            <a:r>
              <a:rPr lang="es-AR" dirty="0"/>
              <a:t>se </a:t>
            </a:r>
            <a:r>
              <a:rPr lang="es-AR" dirty="0" smtClean="0"/>
              <a:t>debería </a:t>
            </a:r>
            <a:r>
              <a:rPr lang="es-AR" dirty="0"/>
              <a:t>revisar estas dependencias discrecionales y </a:t>
            </a:r>
            <a:r>
              <a:rPr lang="es-AR" dirty="0" smtClean="0"/>
              <a:t>tener en </a:t>
            </a:r>
            <a:r>
              <a:rPr lang="es-AR" dirty="0"/>
              <a:t>cuenta su posible </a:t>
            </a:r>
            <a:r>
              <a:rPr lang="es-AR" dirty="0" smtClean="0"/>
              <a:t>modificación </a:t>
            </a:r>
            <a:r>
              <a:rPr lang="es-AR" dirty="0"/>
              <a:t>o </a:t>
            </a:r>
            <a:r>
              <a:rPr lang="es-AR" dirty="0" smtClean="0"/>
              <a:t>eliminación. </a:t>
            </a:r>
            <a:r>
              <a:rPr lang="es-AR" dirty="0"/>
              <a:t>El equipo del proyecto, durante el proceso de </a:t>
            </a:r>
            <a:r>
              <a:rPr lang="es-AR" dirty="0" smtClean="0"/>
              <a:t>secuenciación de las </a:t>
            </a:r>
            <a:r>
              <a:rPr lang="es-AR" dirty="0"/>
              <a:t>actividades, determina que dependencias son discrecionales.</a:t>
            </a:r>
          </a:p>
        </p:txBody>
      </p:sp>
    </p:spTree>
    <p:extLst>
      <p:ext uri="{BB962C8B-B14F-4D97-AF65-F5344CB8AC3E}">
        <p14:creationId xmlns:p14="http://schemas.microsoft.com/office/powerpoint/2010/main" val="37345509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Secuenciar las Actividades: </a:t>
            </a:r>
            <a:r>
              <a:rPr lang="es-AR" b="1" dirty="0">
                <a:solidFill>
                  <a:srgbClr val="C00000"/>
                </a:solidFill>
              </a:rPr>
              <a:t>H&amp;T</a:t>
            </a:r>
            <a:endParaRPr lang="es-AR" dirty="0"/>
          </a:p>
        </p:txBody>
      </p:sp>
      <p:sp>
        <p:nvSpPr>
          <p:cNvPr id="3" name="Marcador de contenido 2"/>
          <p:cNvSpPr>
            <a:spLocks noGrp="1"/>
          </p:cNvSpPr>
          <p:nvPr>
            <p:ph idx="1"/>
          </p:nvPr>
        </p:nvSpPr>
        <p:spPr>
          <a:xfrm>
            <a:off x="2319689" y="1896176"/>
            <a:ext cx="9872312" cy="4629752"/>
          </a:xfrm>
        </p:spPr>
        <p:txBody>
          <a:bodyPr>
            <a:noAutofit/>
          </a:bodyPr>
          <a:lstStyle/>
          <a:p>
            <a:r>
              <a:rPr lang="es-AR" sz="2000" b="1" dirty="0" smtClean="0"/>
              <a:t>Dependencias </a:t>
            </a:r>
            <a:r>
              <a:rPr lang="es-AR" sz="2000" b="1" dirty="0"/>
              <a:t>externas. </a:t>
            </a:r>
            <a:r>
              <a:rPr lang="es-AR" sz="2000" dirty="0" smtClean="0"/>
              <a:t>Implican una relación entre </a:t>
            </a:r>
            <a:r>
              <a:rPr lang="es-AR" sz="2000" dirty="0"/>
              <a:t>las actividades del </a:t>
            </a:r>
            <a:r>
              <a:rPr lang="es-AR" sz="2000" dirty="0" smtClean="0"/>
              <a:t>proyecto y </a:t>
            </a:r>
            <a:r>
              <a:rPr lang="es-AR" sz="2000" dirty="0"/>
              <a:t>aquellas que no pertenecen al proyecto. Por regla general estas dependencias </a:t>
            </a:r>
            <a:r>
              <a:rPr lang="es-AR" sz="2000" dirty="0" smtClean="0"/>
              <a:t>están </a:t>
            </a:r>
            <a:r>
              <a:rPr lang="es-AR" sz="2000" dirty="0"/>
              <a:t>fuera del control </a:t>
            </a:r>
            <a:r>
              <a:rPr lang="es-AR" sz="2000" dirty="0" smtClean="0"/>
              <a:t>del equipo </a:t>
            </a:r>
            <a:r>
              <a:rPr lang="es-AR" sz="2000" dirty="0"/>
              <a:t>del proyecto. </a:t>
            </a:r>
            <a:endParaRPr lang="es-AR" sz="2000" dirty="0" smtClean="0"/>
          </a:p>
          <a:p>
            <a:pPr lvl="1"/>
            <a:r>
              <a:rPr lang="es-AR" sz="1800" dirty="0" smtClean="0"/>
              <a:t>Ejemplo</a:t>
            </a:r>
            <a:r>
              <a:rPr lang="es-AR" sz="1800" dirty="0"/>
              <a:t>, la actividad de prueba en un proyecto de software puede depender de </a:t>
            </a:r>
            <a:r>
              <a:rPr lang="es-AR" sz="1800" dirty="0" smtClean="0"/>
              <a:t>la entrega </a:t>
            </a:r>
            <a:r>
              <a:rPr lang="es-AR" sz="1800" dirty="0"/>
              <a:t>del hardware por parte de una fuente </a:t>
            </a:r>
            <a:r>
              <a:rPr lang="es-AR" sz="1800" dirty="0" smtClean="0"/>
              <a:t>externa. </a:t>
            </a:r>
          </a:p>
          <a:p>
            <a:r>
              <a:rPr lang="es-AR" sz="2000" b="1" dirty="0" smtClean="0"/>
              <a:t>Dependencias </a:t>
            </a:r>
            <a:r>
              <a:rPr lang="es-AR" sz="2000" b="1" dirty="0"/>
              <a:t>internas. </a:t>
            </a:r>
            <a:r>
              <a:rPr lang="es-AR" sz="2000" dirty="0" smtClean="0"/>
              <a:t>Implican </a:t>
            </a:r>
            <a:r>
              <a:rPr lang="es-AR" sz="2000" dirty="0"/>
              <a:t>una </a:t>
            </a:r>
            <a:r>
              <a:rPr lang="es-AR" sz="2000" dirty="0" smtClean="0"/>
              <a:t>relación </a:t>
            </a:r>
            <a:r>
              <a:rPr lang="es-AR" sz="2000" dirty="0"/>
              <a:t>de precedencia entre </a:t>
            </a:r>
            <a:r>
              <a:rPr lang="es-AR" sz="2000" dirty="0" smtClean="0"/>
              <a:t>actividades del </a:t>
            </a:r>
            <a:r>
              <a:rPr lang="es-AR" sz="2000" dirty="0"/>
              <a:t>proyecto y por regla general </a:t>
            </a:r>
            <a:r>
              <a:rPr lang="es-AR" sz="2000" dirty="0" smtClean="0"/>
              <a:t>están </a:t>
            </a:r>
            <a:r>
              <a:rPr lang="es-AR" sz="2000" dirty="0"/>
              <a:t>bajo el control del equipo del proyecto. </a:t>
            </a:r>
            <a:endParaRPr lang="es-AR" sz="2000" dirty="0" smtClean="0"/>
          </a:p>
          <a:p>
            <a:pPr lvl="1"/>
            <a:r>
              <a:rPr lang="es-AR" sz="1800" dirty="0" smtClean="0"/>
              <a:t>Ejemplo</a:t>
            </a:r>
            <a:r>
              <a:rPr lang="es-AR" sz="1800" dirty="0"/>
              <a:t>, si el equipo </a:t>
            </a:r>
            <a:r>
              <a:rPr lang="es-AR" sz="1800" dirty="0" smtClean="0"/>
              <a:t>no puede </a:t>
            </a:r>
            <a:r>
              <a:rPr lang="es-AR" sz="1800" dirty="0"/>
              <a:t>probar una </a:t>
            </a:r>
            <a:r>
              <a:rPr lang="es-AR" sz="1800" dirty="0" smtClean="0"/>
              <a:t>máquina </a:t>
            </a:r>
            <a:r>
              <a:rPr lang="es-AR" sz="1800" dirty="0"/>
              <a:t>mientras no la haya ensamblado, existe una dependencia interna obligatoria. </a:t>
            </a:r>
            <a:endParaRPr lang="es-AR" sz="1800" dirty="0" smtClean="0"/>
          </a:p>
          <a:p>
            <a:r>
              <a:rPr lang="es-AR" sz="2000" dirty="0" smtClean="0"/>
              <a:t>El </a:t>
            </a:r>
            <a:r>
              <a:rPr lang="es-AR" sz="2000" dirty="0"/>
              <a:t>equipo de dirección del proyecto, durante el proceso de secuenciación de las actividades, determina que dependencias son </a:t>
            </a:r>
            <a:r>
              <a:rPr lang="es-AR" sz="2000" dirty="0" smtClean="0"/>
              <a:t>externas y cuáles internas.</a:t>
            </a:r>
            <a:endParaRPr lang="es-AR" sz="2000" dirty="0"/>
          </a:p>
          <a:p>
            <a:pPr lvl="1"/>
            <a:endParaRPr lang="es-AR" sz="1800" dirty="0"/>
          </a:p>
        </p:txBody>
      </p:sp>
    </p:spTree>
    <p:extLst>
      <p:ext uri="{BB962C8B-B14F-4D97-AF65-F5344CB8AC3E}">
        <p14:creationId xmlns:p14="http://schemas.microsoft.com/office/powerpoint/2010/main" val="26782550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Secuenciar las Actividades: </a:t>
            </a:r>
            <a:r>
              <a:rPr lang="es-AR" b="1" dirty="0">
                <a:solidFill>
                  <a:srgbClr val="C00000"/>
                </a:solidFill>
              </a:rPr>
              <a:t>H&amp;T</a:t>
            </a:r>
            <a:endParaRPr lang="es-AR" dirty="0"/>
          </a:p>
        </p:txBody>
      </p:sp>
      <p:sp>
        <p:nvSpPr>
          <p:cNvPr id="3" name="Marcador de contenido 2"/>
          <p:cNvSpPr>
            <a:spLocks noGrp="1"/>
          </p:cNvSpPr>
          <p:nvPr>
            <p:ph idx="1"/>
          </p:nvPr>
        </p:nvSpPr>
        <p:spPr>
          <a:xfrm>
            <a:off x="2088682" y="1896176"/>
            <a:ext cx="10103319" cy="2040557"/>
          </a:xfrm>
        </p:spPr>
        <p:txBody>
          <a:bodyPr>
            <a:noAutofit/>
          </a:bodyPr>
          <a:lstStyle/>
          <a:p>
            <a:r>
              <a:rPr lang="es-AR" sz="2000" b="1" dirty="0"/>
              <a:t>Aplicación de Adelantos y Retrasos: </a:t>
            </a:r>
            <a:r>
              <a:rPr lang="es-AR" sz="2000" dirty="0"/>
              <a:t>El equipo </a:t>
            </a:r>
            <a:r>
              <a:rPr lang="es-AR" sz="2000" dirty="0" smtClean="0"/>
              <a:t>de dirección </a:t>
            </a:r>
            <a:r>
              <a:rPr lang="es-AR" sz="2000" dirty="0"/>
              <a:t>de proyecto determina las dependencias </a:t>
            </a:r>
            <a:r>
              <a:rPr lang="es-AR" sz="2000" dirty="0" smtClean="0"/>
              <a:t>que pueden </a:t>
            </a:r>
            <a:r>
              <a:rPr lang="es-AR" sz="2000" dirty="0"/>
              <a:t>necesitar un adelanto o un retraso para </a:t>
            </a:r>
            <a:r>
              <a:rPr lang="es-AR" sz="2000" dirty="0" smtClean="0"/>
              <a:t>definir con </a:t>
            </a:r>
            <a:r>
              <a:rPr lang="es-AR" sz="2000" dirty="0"/>
              <a:t>exactitud la relación lógica.</a:t>
            </a:r>
          </a:p>
          <a:p>
            <a:r>
              <a:rPr lang="es-AR" sz="1800" dirty="0" smtClean="0"/>
              <a:t>Un </a:t>
            </a:r>
            <a:r>
              <a:rPr lang="es-AR" sz="1800" b="1" dirty="0"/>
              <a:t>adelanto </a:t>
            </a:r>
            <a:r>
              <a:rPr lang="es-AR" sz="1800" dirty="0"/>
              <a:t>permite una aceleración de la actividad sucesora</a:t>
            </a:r>
            <a:r>
              <a:rPr lang="es-AR" sz="1800" dirty="0" smtClean="0"/>
              <a:t>. </a:t>
            </a:r>
            <a:r>
              <a:rPr lang="es-AR" dirty="0" smtClean="0"/>
              <a:t>Es </a:t>
            </a:r>
            <a:r>
              <a:rPr lang="es-AR" dirty="0"/>
              <a:t>la cantidad de tiempo en que una actividad sucesora se puede anticipar con respecto a una </a:t>
            </a:r>
            <a:r>
              <a:rPr lang="es-AR" dirty="0" smtClean="0"/>
              <a:t>actividad predecesora. </a:t>
            </a:r>
            <a:r>
              <a:rPr lang="es-AR" dirty="0"/>
              <a:t>Esto se </a:t>
            </a:r>
            <a:r>
              <a:rPr lang="es-AR" dirty="0" smtClean="0"/>
              <a:t>representaría </a:t>
            </a:r>
            <a:r>
              <a:rPr lang="es-AR" dirty="0"/>
              <a:t>como una </a:t>
            </a:r>
            <a:r>
              <a:rPr lang="es-AR" dirty="0" smtClean="0"/>
              <a:t>relación lógica </a:t>
            </a:r>
            <a:r>
              <a:rPr lang="es-AR" dirty="0"/>
              <a:t>final a </a:t>
            </a:r>
            <a:r>
              <a:rPr lang="es-AR" dirty="0" smtClean="0"/>
              <a:t>inicio.</a:t>
            </a:r>
          </a:p>
          <a:p>
            <a:pPr marL="0" indent="0">
              <a:buNone/>
            </a:pPr>
            <a:endParaRPr lang="es-AR" sz="2000" dirty="0"/>
          </a:p>
        </p:txBody>
      </p:sp>
      <p:pic>
        <p:nvPicPr>
          <p:cNvPr id="4" name="Imagen 3"/>
          <p:cNvPicPr>
            <a:picLocks noChangeAspect="1"/>
          </p:cNvPicPr>
          <p:nvPr/>
        </p:nvPicPr>
        <p:blipFill>
          <a:blip r:embed="rId2"/>
          <a:stretch>
            <a:fillRect/>
          </a:stretch>
        </p:blipFill>
        <p:spPr>
          <a:xfrm>
            <a:off x="2958687" y="4042649"/>
            <a:ext cx="8418376" cy="2827172"/>
          </a:xfrm>
          <a:prstGeom prst="rect">
            <a:avLst/>
          </a:prstGeom>
        </p:spPr>
      </p:pic>
      <p:sp>
        <p:nvSpPr>
          <p:cNvPr id="5" name="CuadroTexto 4"/>
          <p:cNvSpPr txBox="1"/>
          <p:nvPr/>
        </p:nvSpPr>
        <p:spPr>
          <a:xfrm>
            <a:off x="3051208" y="6535551"/>
            <a:ext cx="5351647" cy="307777"/>
          </a:xfrm>
          <a:prstGeom prst="rect">
            <a:avLst/>
          </a:prstGeom>
          <a:noFill/>
        </p:spPr>
        <p:txBody>
          <a:bodyPr wrap="square" rtlCol="0">
            <a:spAutoFit/>
          </a:bodyPr>
          <a:lstStyle/>
          <a:p>
            <a:r>
              <a:rPr lang="es-AR" sz="1400" dirty="0"/>
              <a:t>Ejemplos de Adelantos y </a:t>
            </a:r>
            <a:r>
              <a:rPr lang="es-AR" sz="1400" dirty="0" smtClean="0"/>
              <a:t>Retrasos. Figura 6-11</a:t>
            </a:r>
            <a:endParaRPr lang="es-AR" sz="1400" dirty="0"/>
          </a:p>
        </p:txBody>
      </p:sp>
    </p:spTree>
    <p:extLst>
      <p:ext uri="{BB962C8B-B14F-4D97-AF65-F5344CB8AC3E}">
        <p14:creationId xmlns:p14="http://schemas.microsoft.com/office/powerpoint/2010/main" val="157434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Secuenciar las Actividades: </a:t>
            </a:r>
            <a:r>
              <a:rPr lang="es-AR" b="1" dirty="0">
                <a:solidFill>
                  <a:srgbClr val="C00000"/>
                </a:solidFill>
              </a:rPr>
              <a:t>H&amp;T</a:t>
            </a:r>
            <a:endParaRPr lang="es-AR" dirty="0"/>
          </a:p>
        </p:txBody>
      </p:sp>
      <p:sp>
        <p:nvSpPr>
          <p:cNvPr id="3" name="Marcador de contenido 2"/>
          <p:cNvSpPr>
            <a:spLocks noGrp="1"/>
          </p:cNvSpPr>
          <p:nvPr>
            <p:ph idx="1"/>
          </p:nvPr>
        </p:nvSpPr>
        <p:spPr>
          <a:xfrm>
            <a:off x="2589212" y="1440581"/>
            <a:ext cx="8915400" cy="879107"/>
          </a:xfrm>
        </p:spPr>
        <p:txBody>
          <a:bodyPr>
            <a:normAutofit lnSpcReduction="10000"/>
          </a:bodyPr>
          <a:lstStyle/>
          <a:p>
            <a:r>
              <a:rPr lang="es-AR" dirty="0"/>
              <a:t>Un </a:t>
            </a:r>
            <a:r>
              <a:rPr lang="es-AR" b="1" dirty="0"/>
              <a:t>retraso </a:t>
            </a:r>
            <a:r>
              <a:rPr lang="es-AR" dirty="0"/>
              <a:t>ocasiona una demora en la actividad sucesora. Un retraso es la cantidad de tiempo en que una actividad sucesora se retrasa con respecto a una actividad predecesora</a:t>
            </a:r>
            <a:r>
              <a:rPr lang="es-AR" dirty="0" smtClean="0"/>
              <a:t>.</a:t>
            </a:r>
          </a:p>
        </p:txBody>
      </p:sp>
      <p:pic>
        <p:nvPicPr>
          <p:cNvPr id="4" name="Imagen 3"/>
          <p:cNvPicPr>
            <a:picLocks noChangeAspect="1"/>
          </p:cNvPicPr>
          <p:nvPr/>
        </p:nvPicPr>
        <p:blipFill>
          <a:blip r:embed="rId2"/>
          <a:stretch>
            <a:fillRect/>
          </a:stretch>
        </p:blipFill>
        <p:spPr>
          <a:xfrm>
            <a:off x="2982410" y="2319689"/>
            <a:ext cx="7594438" cy="4538312"/>
          </a:xfrm>
          <a:prstGeom prst="rect">
            <a:avLst/>
          </a:prstGeom>
        </p:spPr>
      </p:pic>
      <p:sp>
        <p:nvSpPr>
          <p:cNvPr id="5" name="CuadroTexto 4"/>
          <p:cNvSpPr txBox="1"/>
          <p:nvPr/>
        </p:nvSpPr>
        <p:spPr>
          <a:xfrm>
            <a:off x="8864868" y="5934670"/>
            <a:ext cx="3099335" cy="923330"/>
          </a:xfrm>
          <a:prstGeom prst="rect">
            <a:avLst/>
          </a:prstGeom>
          <a:noFill/>
        </p:spPr>
        <p:txBody>
          <a:bodyPr wrap="square" rtlCol="0">
            <a:spAutoFit/>
          </a:bodyPr>
          <a:lstStyle/>
          <a:p>
            <a:r>
              <a:rPr lang="es-AR" dirty="0" smtClean="0"/>
              <a:t>Diagrama de Red con un retraso en una actividad con dependencia SS</a:t>
            </a:r>
            <a:endParaRPr lang="es-AR" dirty="0"/>
          </a:p>
        </p:txBody>
      </p:sp>
    </p:spTree>
    <p:extLst>
      <p:ext uri="{BB962C8B-B14F-4D97-AF65-F5344CB8AC3E}">
        <p14:creationId xmlns:p14="http://schemas.microsoft.com/office/powerpoint/2010/main" val="133352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Secuenciar las Actividades: </a:t>
            </a:r>
            <a:r>
              <a:rPr lang="es-AR" b="1" dirty="0">
                <a:solidFill>
                  <a:srgbClr val="C00000"/>
                </a:solidFill>
              </a:rPr>
              <a:t>H&amp;T</a:t>
            </a:r>
            <a:endParaRPr lang="es-AR" dirty="0"/>
          </a:p>
        </p:txBody>
      </p:sp>
      <p:sp>
        <p:nvSpPr>
          <p:cNvPr id="3" name="Marcador de contenido 2"/>
          <p:cNvSpPr>
            <a:spLocks noGrp="1"/>
          </p:cNvSpPr>
          <p:nvPr>
            <p:ph idx="1"/>
          </p:nvPr>
        </p:nvSpPr>
        <p:spPr/>
        <p:txBody>
          <a:bodyPr>
            <a:normAutofit/>
          </a:bodyPr>
          <a:lstStyle/>
          <a:p>
            <a:r>
              <a:rPr lang="es-AR" dirty="0"/>
              <a:t>El equipo de </a:t>
            </a:r>
            <a:r>
              <a:rPr lang="es-AR" dirty="0" smtClean="0"/>
              <a:t>dirección </a:t>
            </a:r>
            <a:r>
              <a:rPr lang="es-AR" dirty="0"/>
              <a:t>del proyecto determina las dependencias que </a:t>
            </a:r>
            <a:r>
              <a:rPr lang="es-AR" dirty="0" smtClean="0"/>
              <a:t>podrían </a:t>
            </a:r>
            <a:r>
              <a:rPr lang="es-AR" dirty="0"/>
              <a:t>requerir un adelanto o un </a:t>
            </a:r>
            <a:r>
              <a:rPr lang="es-AR" dirty="0" smtClean="0"/>
              <a:t>retraso para </a:t>
            </a:r>
            <a:r>
              <a:rPr lang="es-AR" dirty="0"/>
              <a:t>definir con exactitud la </a:t>
            </a:r>
            <a:r>
              <a:rPr lang="es-AR" dirty="0" smtClean="0"/>
              <a:t>relación lógica. </a:t>
            </a:r>
            <a:r>
              <a:rPr lang="es-AR" u="sng" dirty="0"/>
              <a:t>No </a:t>
            </a:r>
            <a:r>
              <a:rPr lang="es-AR" u="sng" dirty="0" smtClean="0"/>
              <a:t>deberían </a:t>
            </a:r>
            <a:r>
              <a:rPr lang="es-AR" u="sng" dirty="0"/>
              <a:t>utilizarse adelantos y retrasos para sustituir la </a:t>
            </a:r>
            <a:r>
              <a:rPr lang="es-AR" u="sng" dirty="0" smtClean="0"/>
              <a:t>lógica </a:t>
            </a:r>
            <a:r>
              <a:rPr lang="es-AR" u="sng" dirty="0"/>
              <a:t>de </a:t>
            </a:r>
            <a:r>
              <a:rPr lang="es-AR" u="sng" dirty="0" smtClean="0"/>
              <a:t>la programación</a:t>
            </a:r>
            <a:r>
              <a:rPr lang="es-AR" dirty="0" smtClean="0"/>
              <a:t>. Requieren documentación.</a:t>
            </a:r>
            <a:endParaRPr lang="es-AR" b="1" dirty="0" smtClean="0"/>
          </a:p>
          <a:p>
            <a:r>
              <a:rPr lang="es-AR" b="1" dirty="0" smtClean="0"/>
              <a:t>Plantillas </a:t>
            </a:r>
            <a:r>
              <a:rPr lang="es-AR" b="1" dirty="0"/>
              <a:t>de diagramas de red: </a:t>
            </a:r>
            <a:r>
              <a:rPr lang="es-AR" dirty="0"/>
              <a:t>Las plantillas de diagramas de red de proyectos anteriores pueden ser utilizadas en las fases tempranas del proyecto actual.</a:t>
            </a:r>
          </a:p>
          <a:p>
            <a:r>
              <a:rPr lang="es-AR" b="1" dirty="0" smtClean="0"/>
              <a:t>Sistema de Información para </a:t>
            </a:r>
            <a:r>
              <a:rPr lang="es-AR" b="1" dirty="0"/>
              <a:t>l</a:t>
            </a:r>
            <a:r>
              <a:rPr lang="es-AR" b="1" dirty="0" smtClean="0"/>
              <a:t>a Dirección de Proyectos. I</a:t>
            </a:r>
            <a:r>
              <a:rPr lang="es-AR" dirty="0" smtClean="0"/>
              <a:t>ncluyen </a:t>
            </a:r>
            <a:r>
              <a:rPr lang="es-AR" dirty="0"/>
              <a:t>software </a:t>
            </a:r>
            <a:r>
              <a:rPr lang="es-AR" dirty="0" smtClean="0"/>
              <a:t>de programación </a:t>
            </a:r>
            <a:r>
              <a:rPr lang="es-AR" dirty="0"/>
              <a:t>que ayuda a planificar, organizar y ajustar la secuencia de actividades; insertar las relaciones </a:t>
            </a:r>
            <a:r>
              <a:rPr lang="es-AR" dirty="0" smtClean="0"/>
              <a:t>lógicas, valores </a:t>
            </a:r>
            <a:r>
              <a:rPr lang="es-AR" dirty="0"/>
              <a:t>de adelanto y retraso; y diferenciar los distintos tipos de dependencias.</a:t>
            </a:r>
          </a:p>
        </p:txBody>
      </p:sp>
    </p:spTree>
    <p:extLst>
      <p:ext uri="{BB962C8B-B14F-4D97-AF65-F5344CB8AC3E}">
        <p14:creationId xmlns:p14="http://schemas.microsoft.com/office/powerpoint/2010/main" val="21566262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Secuenciar las </a:t>
            </a:r>
            <a:r>
              <a:rPr lang="es-AR" dirty="0" smtClean="0"/>
              <a:t>Actividades: </a:t>
            </a:r>
            <a:r>
              <a:rPr lang="es-AR" b="1" dirty="0" smtClean="0">
                <a:solidFill>
                  <a:srgbClr val="C00000"/>
                </a:solidFill>
              </a:rPr>
              <a:t>SALIDAS</a:t>
            </a:r>
            <a:r>
              <a:rPr lang="es-AR" dirty="0"/>
              <a:t/>
            </a:r>
            <a:br>
              <a:rPr lang="es-AR" dirty="0"/>
            </a:br>
            <a:endParaRPr lang="es-AR" dirty="0"/>
          </a:p>
        </p:txBody>
      </p:sp>
      <p:sp>
        <p:nvSpPr>
          <p:cNvPr id="3" name="Marcador de contenido 2"/>
          <p:cNvSpPr>
            <a:spLocks noGrp="1"/>
          </p:cNvSpPr>
          <p:nvPr>
            <p:ph idx="1"/>
          </p:nvPr>
        </p:nvSpPr>
        <p:spPr/>
        <p:txBody>
          <a:bodyPr>
            <a:normAutofit fontScale="92500" lnSpcReduction="10000"/>
          </a:bodyPr>
          <a:lstStyle/>
          <a:p>
            <a:r>
              <a:rPr lang="es-AR" b="1" dirty="0" smtClean="0"/>
              <a:t>Diagramas </a:t>
            </a:r>
            <a:r>
              <a:rPr lang="es-AR" b="1" dirty="0"/>
              <a:t>de red del </a:t>
            </a:r>
            <a:r>
              <a:rPr lang="es-AR" b="1" dirty="0" smtClean="0"/>
              <a:t>proyecto: </a:t>
            </a:r>
            <a:r>
              <a:rPr lang="es-AR" dirty="0" smtClean="0"/>
              <a:t>muestran </a:t>
            </a:r>
            <a:r>
              <a:rPr lang="es-AR" dirty="0"/>
              <a:t>las actividades y las </a:t>
            </a:r>
            <a:r>
              <a:rPr lang="es-AR" dirty="0" smtClean="0"/>
              <a:t>relaciones existentes </a:t>
            </a:r>
            <a:r>
              <a:rPr lang="es-AR" dirty="0"/>
              <a:t>entre ellas para un el proyecto</a:t>
            </a:r>
            <a:r>
              <a:rPr lang="es-AR" dirty="0" smtClean="0"/>
              <a:t>. Es </a:t>
            </a:r>
            <a:r>
              <a:rPr lang="es-AR" dirty="0"/>
              <a:t>una </a:t>
            </a:r>
            <a:r>
              <a:rPr lang="es-AR" dirty="0" smtClean="0"/>
              <a:t>representación gráfica </a:t>
            </a:r>
            <a:r>
              <a:rPr lang="es-AR" dirty="0"/>
              <a:t>de las relaciones </a:t>
            </a:r>
            <a:r>
              <a:rPr lang="es-AR" dirty="0" smtClean="0"/>
              <a:t>lógicas, también denominadas </a:t>
            </a:r>
            <a:r>
              <a:rPr lang="es-AR" dirty="0"/>
              <a:t>dependencias, entre las actividades </a:t>
            </a:r>
            <a:r>
              <a:rPr lang="es-AR" dirty="0" smtClean="0"/>
              <a:t>del proyecto.</a:t>
            </a:r>
          </a:p>
          <a:p>
            <a:r>
              <a:rPr lang="es-AR" dirty="0"/>
              <a:t>Las actividades que tienen </a:t>
            </a:r>
            <a:r>
              <a:rPr lang="es-AR" dirty="0" smtClean="0"/>
              <a:t>múltiples </a:t>
            </a:r>
            <a:r>
              <a:rPr lang="es-AR" dirty="0"/>
              <a:t>actividades predecesoras indican una convergencia de rutas. Las actividades </a:t>
            </a:r>
            <a:r>
              <a:rPr lang="es-AR" dirty="0" smtClean="0"/>
              <a:t>que tienen múltiples </a:t>
            </a:r>
            <a:r>
              <a:rPr lang="es-AR" dirty="0"/>
              <a:t>actividades sucesoras indican una divergencia de rutas. </a:t>
            </a:r>
            <a:r>
              <a:rPr lang="es-AR" dirty="0" smtClean="0"/>
              <a:t>Estas </a:t>
            </a:r>
            <a:r>
              <a:rPr lang="es-AR" dirty="0"/>
              <a:t>actividades </a:t>
            </a:r>
            <a:r>
              <a:rPr lang="es-AR" dirty="0" smtClean="0"/>
              <a:t>corren </a:t>
            </a:r>
            <a:r>
              <a:rPr lang="es-AR" dirty="0"/>
              <a:t>mayor riesgo, ya que son afectadas por </a:t>
            </a:r>
            <a:r>
              <a:rPr lang="es-AR" dirty="0" smtClean="0"/>
              <a:t>múltiples </a:t>
            </a:r>
            <a:r>
              <a:rPr lang="es-AR" dirty="0"/>
              <a:t>actividades o pueden afectar a </a:t>
            </a:r>
            <a:r>
              <a:rPr lang="es-AR" dirty="0" smtClean="0"/>
              <a:t>múltiples </a:t>
            </a:r>
            <a:r>
              <a:rPr lang="es-AR" dirty="0"/>
              <a:t>actividades</a:t>
            </a:r>
            <a:r>
              <a:rPr lang="es-AR" dirty="0" smtClean="0"/>
              <a:t>. (Ver figura 6-11)</a:t>
            </a:r>
          </a:p>
          <a:p>
            <a:r>
              <a:rPr lang="es-AR" b="1" dirty="0" smtClean="0"/>
              <a:t>Actualización </a:t>
            </a:r>
            <a:r>
              <a:rPr lang="es-AR" b="1" dirty="0"/>
              <a:t>de la documentación </a:t>
            </a:r>
            <a:r>
              <a:rPr lang="es-AR" b="1" dirty="0" smtClean="0"/>
              <a:t>del proyecto</a:t>
            </a:r>
            <a:r>
              <a:rPr lang="es-AR" b="1" dirty="0"/>
              <a:t>: </a:t>
            </a:r>
            <a:r>
              <a:rPr lang="es-AR" dirty="0"/>
              <a:t>La lista de actividades y </a:t>
            </a:r>
            <a:r>
              <a:rPr lang="es-AR" dirty="0" smtClean="0"/>
              <a:t>sus atributos</a:t>
            </a:r>
            <a:r>
              <a:rPr lang="es-AR" dirty="0"/>
              <a:t>, entre otros </a:t>
            </a:r>
            <a:r>
              <a:rPr lang="es-AR" dirty="0" smtClean="0"/>
              <a:t>documentos, deberán </a:t>
            </a:r>
            <a:r>
              <a:rPr lang="es-AR" dirty="0"/>
              <a:t>actualizarse a medida que </a:t>
            </a:r>
            <a:r>
              <a:rPr lang="es-AR" dirty="0" smtClean="0"/>
              <a:t>se avanza </a:t>
            </a:r>
            <a:r>
              <a:rPr lang="es-AR" dirty="0"/>
              <a:t>en el </a:t>
            </a:r>
            <a:r>
              <a:rPr lang="es-AR" dirty="0" smtClean="0"/>
              <a:t>proyecto. Los registros de supuestos con sus adelantos y retrasos deben formar parte de la documentación. Lista de hitos también debe formar parte de la documentación.</a:t>
            </a:r>
            <a:endParaRPr lang="es-AR" dirty="0"/>
          </a:p>
        </p:txBody>
      </p:sp>
    </p:spTree>
    <p:extLst>
      <p:ext uri="{BB962C8B-B14F-4D97-AF65-F5344CB8AC3E}">
        <p14:creationId xmlns:p14="http://schemas.microsoft.com/office/powerpoint/2010/main" val="7470945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Proceso: </a:t>
            </a:r>
            <a:r>
              <a:rPr lang="es-AR" b="1" dirty="0">
                <a:solidFill>
                  <a:srgbClr val="C00000"/>
                </a:solidFill>
              </a:rPr>
              <a:t>Estimar los Recursos de</a:t>
            </a:r>
            <a:br>
              <a:rPr lang="es-AR" b="1" dirty="0">
                <a:solidFill>
                  <a:srgbClr val="C00000"/>
                </a:solidFill>
              </a:rPr>
            </a:br>
            <a:r>
              <a:rPr lang="es-AR" b="1" dirty="0">
                <a:solidFill>
                  <a:srgbClr val="C00000"/>
                </a:solidFill>
              </a:rPr>
              <a:t>las </a:t>
            </a:r>
            <a:r>
              <a:rPr lang="es-AR" b="1" dirty="0" smtClean="0">
                <a:solidFill>
                  <a:srgbClr val="C00000"/>
                </a:solidFill>
              </a:rPr>
              <a:t>Actividades</a:t>
            </a:r>
            <a:endParaRPr lang="es-AR" dirty="0"/>
          </a:p>
        </p:txBody>
      </p:sp>
      <p:sp>
        <p:nvSpPr>
          <p:cNvPr id="3" name="Marcador de contenido 2"/>
          <p:cNvSpPr>
            <a:spLocks noGrp="1"/>
          </p:cNvSpPr>
          <p:nvPr>
            <p:ph idx="1"/>
          </p:nvPr>
        </p:nvSpPr>
        <p:spPr>
          <a:xfrm>
            <a:off x="2589212" y="2133600"/>
            <a:ext cx="8915400" cy="821356"/>
          </a:xfrm>
        </p:spPr>
        <p:txBody>
          <a:bodyPr/>
          <a:lstStyle/>
          <a:p>
            <a:r>
              <a:rPr lang="es-AR" b="1" dirty="0"/>
              <a:t>Objetivos</a:t>
            </a:r>
            <a:r>
              <a:rPr lang="es-AR" dirty="0" smtClean="0"/>
              <a:t>: Estimar </a:t>
            </a:r>
            <a:r>
              <a:rPr lang="es-AR" dirty="0"/>
              <a:t>el tipo y las cantidades </a:t>
            </a:r>
            <a:r>
              <a:rPr lang="es-AR" dirty="0" smtClean="0"/>
              <a:t>de materiales</a:t>
            </a:r>
            <a:r>
              <a:rPr lang="es-AR" dirty="0"/>
              <a:t>, personas, equipos o </a:t>
            </a:r>
            <a:r>
              <a:rPr lang="es-AR" dirty="0" smtClean="0"/>
              <a:t>suministros requeridos </a:t>
            </a:r>
            <a:r>
              <a:rPr lang="es-AR" dirty="0"/>
              <a:t>para ejecutar cada actividad.</a:t>
            </a:r>
          </a:p>
        </p:txBody>
      </p:sp>
      <p:pic>
        <p:nvPicPr>
          <p:cNvPr id="4" name="Imagen 3"/>
          <p:cNvPicPr>
            <a:picLocks noChangeAspect="1"/>
          </p:cNvPicPr>
          <p:nvPr/>
        </p:nvPicPr>
        <p:blipFill>
          <a:blip r:embed="rId2"/>
          <a:stretch>
            <a:fillRect/>
          </a:stretch>
        </p:blipFill>
        <p:spPr>
          <a:xfrm>
            <a:off x="2791001" y="2954956"/>
            <a:ext cx="9163576" cy="3886204"/>
          </a:xfrm>
          <a:prstGeom prst="rect">
            <a:avLst/>
          </a:prstGeom>
        </p:spPr>
      </p:pic>
    </p:spTree>
    <p:extLst>
      <p:ext uri="{BB962C8B-B14F-4D97-AF65-F5344CB8AC3E}">
        <p14:creationId xmlns:p14="http://schemas.microsoft.com/office/powerpoint/2010/main" val="3236989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67016" cy="1280890"/>
          </a:xfrm>
        </p:spPr>
        <p:txBody>
          <a:bodyPr/>
          <a:lstStyle/>
          <a:p>
            <a:r>
              <a:rPr lang="es-AR" b="1" dirty="0" smtClean="0">
                <a:solidFill>
                  <a:schemeClr val="tx1"/>
                </a:solidFill>
              </a:rPr>
              <a:t>Estimar </a:t>
            </a:r>
            <a:r>
              <a:rPr lang="es-AR" b="1" dirty="0">
                <a:solidFill>
                  <a:schemeClr val="tx1"/>
                </a:solidFill>
              </a:rPr>
              <a:t>los Recursos </a:t>
            </a:r>
            <a:r>
              <a:rPr lang="es-AR" b="1" dirty="0" smtClean="0">
                <a:solidFill>
                  <a:schemeClr val="tx1"/>
                </a:solidFill>
              </a:rPr>
              <a:t>de las Actividades: </a:t>
            </a:r>
            <a:r>
              <a:rPr lang="es-AR" b="1" dirty="0" smtClean="0">
                <a:solidFill>
                  <a:srgbClr val="C00000"/>
                </a:solidFill>
              </a:rPr>
              <a:t>Flujo de datos</a:t>
            </a:r>
            <a:endParaRPr lang="es-AR" dirty="0"/>
          </a:p>
        </p:txBody>
      </p:sp>
      <p:pic>
        <p:nvPicPr>
          <p:cNvPr id="4" name="Marcador de contenido 3"/>
          <p:cNvPicPr>
            <a:picLocks noGrp="1" noChangeAspect="1"/>
          </p:cNvPicPr>
          <p:nvPr>
            <p:ph idx="1"/>
          </p:nvPr>
        </p:nvPicPr>
        <p:blipFill>
          <a:blip r:embed="rId2"/>
          <a:stretch>
            <a:fillRect/>
          </a:stretch>
        </p:blipFill>
        <p:spPr>
          <a:xfrm>
            <a:off x="2868328" y="1898014"/>
            <a:ext cx="7315200" cy="4955242"/>
          </a:xfrm>
          <a:prstGeom prst="rect">
            <a:avLst/>
          </a:prstGeom>
        </p:spPr>
      </p:pic>
    </p:spTree>
    <p:extLst>
      <p:ext uri="{BB962C8B-B14F-4D97-AF65-F5344CB8AC3E}">
        <p14:creationId xmlns:p14="http://schemas.microsoft.com/office/powerpoint/2010/main" val="4309022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Estimar los Recursos de las Actividades</a:t>
            </a:r>
            <a:endParaRPr lang="es-AR" dirty="0"/>
          </a:p>
        </p:txBody>
      </p:sp>
      <p:sp>
        <p:nvSpPr>
          <p:cNvPr id="3" name="Marcador de contenido 2"/>
          <p:cNvSpPr>
            <a:spLocks noGrp="1"/>
          </p:cNvSpPr>
          <p:nvPr>
            <p:ph idx="1"/>
          </p:nvPr>
        </p:nvSpPr>
        <p:spPr>
          <a:xfrm>
            <a:off x="2592924" y="2172101"/>
            <a:ext cx="9246149" cy="4209448"/>
          </a:xfrm>
        </p:spPr>
        <p:txBody>
          <a:bodyPr>
            <a:normAutofit/>
          </a:bodyPr>
          <a:lstStyle/>
          <a:p>
            <a:r>
              <a:rPr lang="es-AR" dirty="0"/>
              <a:t>El proceso </a:t>
            </a:r>
            <a:r>
              <a:rPr lang="es-AR" dirty="0" smtClean="0"/>
              <a:t>está estrechamente </a:t>
            </a:r>
            <a:r>
              <a:rPr lang="es-AR" dirty="0"/>
              <a:t>coordinado con otros procesos, tales </a:t>
            </a:r>
            <a:r>
              <a:rPr lang="es-AR" dirty="0" smtClean="0"/>
              <a:t>como el </a:t>
            </a:r>
            <a:r>
              <a:rPr lang="es-AR" dirty="0"/>
              <a:t>proceso Estimar los Costos. Por ejemplo:</a:t>
            </a:r>
          </a:p>
          <a:p>
            <a:r>
              <a:rPr lang="es-AR" dirty="0" smtClean="0"/>
              <a:t>El </a:t>
            </a:r>
            <a:r>
              <a:rPr lang="es-AR" dirty="0"/>
              <a:t>equipo de un proyecto de </a:t>
            </a:r>
            <a:r>
              <a:rPr lang="es-AR" dirty="0" smtClean="0"/>
              <a:t>construcción deberá </a:t>
            </a:r>
            <a:r>
              <a:rPr lang="es-AR" dirty="0"/>
              <a:t>estar familiarizado con los </a:t>
            </a:r>
            <a:r>
              <a:rPr lang="es-AR" dirty="0" smtClean="0"/>
              <a:t>códigos </a:t>
            </a:r>
            <a:r>
              <a:rPr lang="es-AR" dirty="0"/>
              <a:t>de </a:t>
            </a:r>
            <a:r>
              <a:rPr lang="es-AR" dirty="0" smtClean="0"/>
              <a:t>edificación </a:t>
            </a:r>
            <a:r>
              <a:rPr lang="es-AR" dirty="0"/>
              <a:t>locales</a:t>
            </a:r>
            <a:r>
              <a:rPr lang="es-AR" dirty="0" smtClean="0"/>
              <a:t>.  A </a:t>
            </a:r>
            <a:r>
              <a:rPr lang="es-AR" dirty="0"/>
              <a:t>menudo, es posible acceder </a:t>
            </a:r>
            <a:r>
              <a:rPr lang="es-AR" dirty="0" smtClean="0"/>
              <a:t>fácilmente </a:t>
            </a:r>
            <a:r>
              <a:rPr lang="es-AR" dirty="0"/>
              <a:t>a este conocimiento a </a:t>
            </a:r>
            <a:r>
              <a:rPr lang="es-AR" dirty="0" smtClean="0"/>
              <a:t>través </a:t>
            </a:r>
            <a:r>
              <a:rPr lang="es-AR" dirty="0"/>
              <a:t>de los vendedores locales. Si la mano </a:t>
            </a:r>
            <a:r>
              <a:rPr lang="es-AR" dirty="0" smtClean="0"/>
              <a:t>de obra </a:t>
            </a:r>
            <a:r>
              <a:rPr lang="es-AR" dirty="0"/>
              <a:t>interna carece de experiencia en el uso de </a:t>
            </a:r>
            <a:r>
              <a:rPr lang="es-AR" dirty="0" smtClean="0"/>
              <a:t>técnicas </a:t>
            </a:r>
            <a:r>
              <a:rPr lang="es-AR" dirty="0"/>
              <a:t>de </a:t>
            </a:r>
            <a:r>
              <a:rPr lang="es-AR" dirty="0" smtClean="0"/>
              <a:t>construcción </a:t>
            </a:r>
            <a:r>
              <a:rPr lang="es-AR" dirty="0"/>
              <a:t>inusuales o especializadas, el </a:t>
            </a:r>
            <a:r>
              <a:rPr lang="es-AR" dirty="0" smtClean="0"/>
              <a:t>costo adicional </a:t>
            </a:r>
            <a:r>
              <a:rPr lang="es-AR" dirty="0"/>
              <a:t>de la </a:t>
            </a:r>
            <a:r>
              <a:rPr lang="es-AR" dirty="0" smtClean="0"/>
              <a:t>contratación </a:t>
            </a:r>
            <a:r>
              <a:rPr lang="es-AR" dirty="0"/>
              <a:t>de un consultor puede resultar la manera </a:t>
            </a:r>
            <a:r>
              <a:rPr lang="es-AR" dirty="0" smtClean="0"/>
              <a:t>más </a:t>
            </a:r>
            <a:r>
              <a:rPr lang="es-AR" dirty="0"/>
              <a:t>eficaz de asegurar el </a:t>
            </a:r>
            <a:r>
              <a:rPr lang="es-AR" dirty="0" smtClean="0"/>
              <a:t>conocimiento de </a:t>
            </a:r>
            <a:r>
              <a:rPr lang="es-AR" dirty="0"/>
              <a:t>los </a:t>
            </a:r>
            <a:r>
              <a:rPr lang="es-AR" dirty="0" smtClean="0"/>
              <a:t>códigos </a:t>
            </a:r>
            <a:r>
              <a:rPr lang="es-AR" dirty="0"/>
              <a:t>de </a:t>
            </a:r>
            <a:r>
              <a:rPr lang="es-AR" dirty="0" smtClean="0"/>
              <a:t>edificación </a:t>
            </a:r>
            <a:r>
              <a:rPr lang="es-AR" dirty="0"/>
              <a:t>locales.</a:t>
            </a:r>
          </a:p>
          <a:p>
            <a:r>
              <a:rPr lang="es-AR" dirty="0" smtClean="0"/>
              <a:t>Un </a:t>
            </a:r>
            <a:r>
              <a:rPr lang="es-AR" dirty="0"/>
              <a:t>equipo de </a:t>
            </a:r>
            <a:r>
              <a:rPr lang="es-AR" dirty="0" smtClean="0"/>
              <a:t>diseño </a:t>
            </a:r>
            <a:r>
              <a:rPr lang="es-AR" dirty="0"/>
              <a:t>de un </a:t>
            </a:r>
            <a:r>
              <a:rPr lang="es-AR" dirty="0" smtClean="0"/>
              <a:t>automóvil deberá </a:t>
            </a:r>
            <a:r>
              <a:rPr lang="es-AR" dirty="0"/>
              <a:t>estar familiarizado con lo </a:t>
            </a:r>
            <a:r>
              <a:rPr lang="es-AR" dirty="0" smtClean="0"/>
              <a:t>más </a:t>
            </a:r>
            <a:r>
              <a:rPr lang="es-AR" dirty="0"/>
              <a:t>reciente en </a:t>
            </a:r>
            <a:r>
              <a:rPr lang="es-AR" dirty="0" smtClean="0"/>
              <a:t>técnicas </a:t>
            </a:r>
            <a:r>
              <a:rPr lang="es-AR" dirty="0"/>
              <a:t>de </a:t>
            </a:r>
            <a:r>
              <a:rPr lang="es-AR" dirty="0" smtClean="0"/>
              <a:t>ensamblado automatizado</a:t>
            </a:r>
            <a:r>
              <a:rPr lang="es-AR" dirty="0"/>
              <a:t>. El conocimiento requerido </a:t>
            </a:r>
            <a:r>
              <a:rPr lang="es-AR" dirty="0" smtClean="0"/>
              <a:t>podría </a:t>
            </a:r>
            <a:r>
              <a:rPr lang="es-AR" dirty="0"/>
              <a:t>obtenerse mediante la </a:t>
            </a:r>
            <a:r>
              <a:rPr lang="es-AR" dirty="0" smtClean="0"/>
              <a:t>contratación </a:t>
            </a:r>
            <a:r>
              <a:rPr lang="es-AR" dirty="0"/>
              <a:t>de un consultor, el </a:t>
            </a:r>
            <a:r>
              <a:rPr lang="es-AR" dirty="0" smtClean="0"/>
              <a:t>envío de </a:t>
            </a:r>
            <a:r>
              <a:rPr lang="es-AR" dirty="0"/>
              <a:t>un </a:t>
            </a:r>
            <a:r>
              <a:rPr lang="es-AR" dirty="0" smtClean="0"/>
              <a:t>diseñador </a:t>
            </a:r>
            <a:r>
              <a:rPr lang="es-AR" dirty="0"/>
              <a:t>a un seminario de </a:t>
            </a:r>
            <a:r>
              <a:rPr lang="es-AR" dirty="0" smtClean="0"/>
              <a:t>robótica </a:t>
            </a:r>
            <a:r>
              <a:rPr lang="es-AR" dirty="0"/>
              <a:t>o la </a:t>
            </a:r>
            <a:r>
              <a:rPr lang="es-AR" dirty="0" smtClean="0"/>
              <a:t>incorporación </a:t>
            </a:r>
            <a:r>
              <a:rPr lang="es-AR" dirty="0"/>
              <a:t>en el equipo del proyecto de alguna persona </a:t>
            </a:r>
            <a:r>
              <a:rPr lang="es-AR" dirty="0" smtClean="0"/>
              <a:t>del departamento </a:t>
            </a:r>
            <a:r>
              <a:rPr lang="es-AR" dirty="0"/>
              <a:t>de </a:t>
            </a:r>
            <a:r>
              <a:rPr lang="es-AR" dirty="0" smtClean="0"/>
              <a:t>producción.</a:t>
            </a:r>
            <a:endParaRPr lang="es-AR" dirty="0"/>
          </a:p>
        </p:txBody>
      </p:sp>
    </p:spTree>
    <p:extLst>
      <p:ext uri="{BB962C8B-B14F-4D97-AF65-F5344CB8AC3E}">
        <p14:creationId xmlns:p14="http://schemas.microsoft.com/office/powerpoint/2010/main" val="2878321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101770" cy="1280890"/>
          </a:xfrm>
        </p:spPr>
        <p:txBody>
          <a:bodyPr/>
          <a:lstStyle/>
          <a:p>
            <a:r>
              <a:rPr lang="es-AR" b="1" dirty="0">
                <a:solidFill>
                  <a:schemeClr val="tx1"/>
                </a:solidFill>
              </a:rPr>
              <a:t>Estimar los Recursos de las </a:t>
            </a:r>
            <a:r>
              <a:rPr lang="es-AR" b="1" dirty="0" smtClean="0">
                <a:solidFill>
                  <a:schemeClr val="tx1"/>
                </a:solidFill>
              </a:rPr>
              <a:t>Actividades: </a:t>
            </a:r>
            <a:r>
              <a:rPr lang="es-AR" b="1" dirty="0" smtClean="0">
                <a:solidFill>
                  <a:srgbClr val="C00000"/>
                </a:solidFill>
              </a:rPr>
              <a:t>Entradas</a:t>
            </a:r>
            <a:r>
              <a:rPr lang="es-AR" b="1" dirty="0" smtClean="0">
                <a:solidFill>
                  <a:schemeClr val="tx1"/>
                </a:solidFill>
              </a:rPr>
              <a:t> </a:t>
            </a:r>
            <a:endParaRPr lang="es-AR" dirty="0"/>
          </a:p>
        </p:txBody>
      </p:sp>
      <p:sp>
        <p:nvSpPr>
          <p:cNvPr id="3" name="Marcador de contenido 2"/>
          <p:cNvSpPr>
            <a:spLocks noGrp="1"/>
          </p:cNvSpPr>
          <p:nvPr>
            <p:ph idx="1"/>
          </p:nvPr>
        </p:nvSpPr>
        <p:spPr>
          <a:xfrm>
            <a:off x="2589212" y="2133600"/>
            <a:ext cx="9602788" cy="4724400"/>
          </a:xfrm>
        </p:spPr>
        <p:txBody>
          <a:bodyPr>
            <a:normAutofit lnSpcReduction="10000"/>
          </a:bodyPr>
          <a:lstStyle/>
          <a:p>
            <a:r>
              <a:rPr lang="es-AR" b="1" dirty="0"/>
              <a:t>Plan para la Dirección del Proyecto</a:t>
            </a:r>
            <a:r>
              <a:rPr lang="es-AR" dirty="0"/>
              <a:t>. Con el Plan de gestión del cronograma y la línea base del alcance.</a:t>
            </a:r>
          </a:p>
          <a:p>
            <a:r>
              <a:rPr lang="es-AR" b="1" dirty="0" smtClean="0"/>
              <a:t>Documentos del Proyecto:</a:t>
            </a:r>
          </a:p>
          <a:p>
            <a:pPr lvl="1"/>
            <a:r>
              <a:rPr lang="es-AR" b="1" dirty="0" smtClean="0"/>
              <a:t>Lista </a:t>
            </a:r>
            <a:r>
              <a:rPr lang="es-AR" b="1" dirty="0"/>
              <a:t>de Actividades</a:t>
            </a:r>
            <a:r>
              <a:rPr lang="es-AR" dirty="0"/>
              <a:t>: procesos anteriores.</a:t>
            </a:r>
          </a:p>
          <a:p>
            <a:pPr lvl="1"/>
            <a:r>
              <a:rPr lang="es-AR" b="1" dirty="0" smtClean="0"/>
              <a:t>Atributos </a:t>
            </a:r>
            <a:r>
              <a:rPr lang="es-AR" b="1" dirty="0"/>
              <a:t>de la Actividad</a:t>
            </a:r>
            <a:r>
              <a:rPr lang="es-AR" dirty="0"/>
              <a:t>: </a:t>
            </a:r>
            <a:r>
              <a:rPr lang="es-AR" dirty="0" smtClean="0"/>
              <a:t>procesos </a:t>
            </a:r>
            <a:r>
              <a:rPr lang="es-AR" dirty="0"/>
              <a:t>anteriores.</a:t>
            </a:r>
          </a:p>
          <a:p>
            <a:pPr lvl="1"/>
            <a:r>
              <a:rPr lang="es-AR" b="1" dirty="0" smtClean="0"/>
              <a:t>Calendarios </a:t>
            </a:r>
            <a:r>
              <a:rPr lang="es-AR" b="1" dirty="0"/>
              <a:t>de Recursos</a:t>
            </a:r>
            <a:r>
              <a:rPr lang="es-AR" dirty="0"/>
              <a:t>: especifican cuándo y por cuánto </a:t>
            </a:r>
            <a:r>
              <a:rPr lang="es-AR" dirty="0" smtClean="0"/>
              <a:t>tiempo estarán </a:t>
            </a:r>
            <a:r>
              <a:rPr lang="es-AR" dirty="0"/>
              <a:t>disponibles los recursos identificados del proyecto </a:t>
            </a:r>
            <a:r>
              <a:rPr lang="es-AR" dirty="0" smtClean="0"/>
              <a:t>durante la ejecución. </a:t>
            </a:r>
            <a:r>
              <a:rPr lang="es-AR" dirty="0"/>
              <a:t>Esta información puede proporcionarse </a:t>
            </a:r>
            <a:r>
              <a:rPr lang="es-AR" dirty="0" smtClean="0"/>
              <a:t>a nivel </a:t>
            </a:r>
            <a:r>
              <a:rPr lang="es-AR" dirty="0"/>
              <a:t>de la actividad o del proyecto</a:t>
            </a:r>
            <a:r>
              <a:rPr lang="es-AR" dirty="0" smtClean="0"/>
              <a:t>.</a:t>
            </a:r>
          </a:p>
          <a:p>
            <a:pPr lvl="1"/>
            <a:r>
              <a:rPr lang="es-AR" b="1" dirty="0" smtClean="0"/>
              <a:t>Registro de supuestos.</a:t>
            </a:r>
          </a:p>
          <a:p>
            <a:pPr lvl="1"/>
            <a:r>
              <a:rPr lang="es-AR" b="1" dirty="0" smtClean="0"/>
              <a:t>Estimaciones de costo.</a:t>
            </a:r>
          </a:p>
          <a:p>
            <a:pPr lvl="1"/>
            <a:r>
              <a:rPr lang="es-AR" b="1" dirty="0" smtClean="0"/>
              <a:t>Registros de Riesgo.</a:t>
            </a:r>
            <a:endParaRPr lang="es-AR" b="1" dirty="0"/>
          </a:p>
          <a:p>
            <a:r>
              <a:rPr lang="es-AR" b="1" dirty="0" smtClean="0"/>
              <a:t>Factores </a:t>
            </a:r>
            <a:r>
              <a:rPr lang="es-AR" b="1" dirty="0"/>
              <a:t>Ambientales de la Empresa</a:t>
            </a:r>
            <a:r>
              <a:rPr lang="es-AR" b="1" dirty="0" smtClean="0"/>
              <a:t>:</a:t>
            </a:r>
            <a:r>
              <a:rPr lang="es-AR" dirty="0" smtClean="0"/>
              <a:t> </a:t>
            </a:r>
            <a:r>
              <a:rPr lang="es-AR" dirty="0"/>
              <a:t>disponibilidad y las habilidades de los recursos.</a:t>
            </a:r>
          </a:p>
          <a:p>
            <a:r>
              <a:rPr lang="es-AR" b="1" dirty="0" smtClean="0"/>
              <a:t>Activos </a:t>
            </a:r>
            <a:r>
              <a:rPr lang="es-AR" b="1" dirty="0"/>
              <a:t>de los Procesos de la </a:t>
            </a:r>
            <a:r>
              <a:rPr lang="es-AR" b="1" dirty="0" smtClean="0"/>
              <a:t>Organización</a:t>
            </a:r>
            <a:endParaRPr lang="es-AR" dirty="0"/>
          </a:p>
        </p:txBody>
      </p:sp>
    </p:spTree>
    <p:extLst>
      <p:ext uri="{BB962C8B-B14F-4D97-AF65-F5344CB8AC3E}">
        <p14:creationId xmlns:p14="http://schemas.microsoft.com/office/powerpoint/2010/main" val="490542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3551723" y="122131"/>
            <a:ext cx="8640277" cy="6632327"/>
          </a:xfrm>
          <a:prstGeom prst="rect">
            <a:avLst/>
          </a:prstGeom>
        </p:spPr>
      </p:pic>
      <p:sp>
        <p:nvSpPr>
          <p:cNvPr id="2" name="Título 1"/>
          <p:cNvSpPr>
            <a:spLocks noGrp="1"/>
          </p:cNvSpPr>
          <p:nvPr>
            <p:ph type="title"/>
          </p:nvPr>
        </p:nvSpPr>
        <p:spPr>
          <a:xfrm>
            <a:off x="2410043" y="4983410"/>
            <a:ext cx="4067758" cy="1771048"/>
          </a:xfrm>
        </p:spPr>
        <p:txBody>
          <a:bodyPr>
            <a:noAutofit/>
          </a:bodyPr>
          <a:lstStyle/>
          <a:p>
            <a:r>
              <a:rPr lang="es-AR" sz="2000" dirty="0" smtClean="0"/>
              <a:t>Interacciones entre método </a:t>
            </a:r>
            <a:r>
              <a:rPr lang="es-AR" sz="2000" dirty="0"/>
              <a:t>de </a:t>
            </a:r>
            <a:r>
              <a:rPr lang="es-AR" sz="2000" dirty="0" smtClean="0"/>
              <a:t>planificación, </a:t>
            </a:r>
            <a:r>
              <a:rPr lang="es-AR" sz="2000" dirty="0"/>
              <a:t>herramienta de </a:t>
            </a:r>
            <a:r>
              <a:rPr lang="es-AR" sz="2000" dirty="0" smtClean="0"/>
              <a:t>planificación </a:t>
            </a:r>
            <a:r>
              <a:rPr lang="es-AR" sz="2000" dirty="0"/>
              <a:t>y salidas de los</a:t>
            </a:r>
            <a:br>
              <a:rPr lang="es-AR" sz="2000" dirty="0"/>
            </a:br>
            <a:r>
              <a:rPr lang="es-AR" sz="2000" dirty="0"/>
              <a:t>procesos de </a:t>
            </a:r>
            <a:r>
              <a:rPr lang="es-AR" sz="2000" dirty="0" smtClean="0"/>
              <a:t>Gestión </a:t>
            </a:r>
            <a:r>
              <a:rPr lang="es-AR" sz="2000" dirty="0"/>
              <a:t>del Cronograma del </a:t>
            </a:r>
            <a:r>
              <a:rPr lang="es-AR" sz="2000" dirty="0" smtClean="0"/>
              <a:t>Proyecto</a:t>
            </a:r>
            <a:endParaRPr lang="es-AR" sz="2000" dirty="0"/>
          </a:p>
        </p:txBody>
      </p:sp>
      <p:sp>
        <p:nvSpPr>
          <p:cNvPr id="5" name="CuadroTexto 4"/>
          <p:cNvSpPr txBox="1"/>
          <p:nvPr/>
        </p:nvSpPr>
        <p:spPr>
          <a:xfrm>
            <a:off x="9182501" y="6231238"/>
            <a:ext cx="2839453" cy="523220"/>
          </a:xfrm>
          <a:prstGeom prst="rect">
            <a:avLst/>
          </a:prstGeom>
          <a:noFill/>
        </p:spPr>
        <p:txBody>
          <a:bodyPr wrap="square" rtlCol="0">
            <a:spAutoFit/>
          </a:bodyPr>
          <a:lstStyle/>
          <a:p>
            <a:r>
              <a:rPr lang="es-AR" sz="1400" dirty="0"/>
              <a:t>Gráfico 6-2. Descripción General de la Programación</a:t>
            </a:r>
          </a:p>
        </p:txBody>
      </p:sp>
    </p:spTree>
    <p:extLst>
      <p:ext uri="{BB962C8B-B14F-4D97-AF65-F5344CB8AC3E}">
        <p14:creationId xmlns:p14="http://schemas.microsoft.com/office/powerpoint/2010/main" val="36759978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024768" cy="1280890"/>
          </a:xfrm>
        </p:spPr>
        <p:txBody>
          <a:bodyPr/>
          <a:lstStyle/>
          <a:p>
            <a:r>
              <a:rPr lang="es-AR" b="1" dirty="0">
                <a:solidFill>
                  <a:schemeClr val="tx1"/>
                </a:solidFill>
              </a:rPr>
              <a:t>Estimar los Recursos de las Actividades: </a:t>
            </a:r>
            <a:r>
              <a:rPr lang="es-AR" b="1" dirty="0" smtClean="0">
                <a:solidFill>
                  <a:srgbClr val="C00000"/>
                </a:solidFill>
              </a:rPr>
              <a:t>H&amp;T</a:t>
            </a:r>
            <a:r>
              <a:rPr lang="es-AR" b="1" dirty="0" smtClean="0">
                <a:solidFill>
                  <a:schemeClr val="tx1"/>
                </a:solidFill>
              </a:rPr>
              <a:t> </a:t>
            </a:r>
            <a:endParaRPr lang="es-AR" dirty="0"/>
          </a:p>
        </p:txBody>
      </p:sp>
      <p:sp>
        <p:nvSpPr>
          <p:cNvPr id="3" name="Marcador de contenido 2"/>
          <p:cNvSpPr>
            <a:spLocks noGrp="1"/>
          </p:cNvSpPr>
          <p:nvPr>
            <p:ph idx="1"/>
          </p:nvPr>
        </p:nvSpPr>
        <p:spPr/>
        <p:txBody>
          <a:bodyPr>
            <a:normAutofit fontScale="92500" lnSpcReduction="10000"/>
          </a:bodyPr>
          <a:lstStyle/>
          <a:p>
            <a:r>
              <a:rPr lang="es-AR" b="1" dirty="0"/>
              <a:t>Juicio de Expertos</a:t>
            </a:r>
            <a:r>
              <a:rPr lang="es-AR" dirty="0"/>
              <a:t>: experiencia de una o un grupo de personas.</a:t>
            </a:r>
          </a:p>
          <a:p>
            <a:r>
              <a:rPr lang="es-AR" b="1" dirty="0" smtClean="0"/>
              <a:t>Análisis </a:t>
            </a:r>
            <a:r>
              <a:rPr lang="es-AR" b="1" dirty="0"/>
              <a:t>de Alternativas</a:t>
            </a:r>
            <a:r>
              <a:rPr lang="es-AR" dirty="0"/>
              <a:t>: analizar caminos alternativos </a:t>
            </a:r>
            <a:r>
              <a:rPr lang="es-AR" dirty="0" smtClean="0"/>
              <a:t>de realización</a:t>
            </a:r>
            <a:r>
              <a:rPr lang="es-AR" dirty="0"/>
              <a:t>.</a:t>
            </a:r>
          </a:p>
          <a:p>
            <a:r>
              <a:rPr lang="es-AR" b="1" dirty="0" smtClean="0"/>
              <a:t>Datos </a:t>
            </a:r>
            <a:r>
              <a:rPr lang="es-AR" b="1" dirty="0"/>
              <a:t>de Estimación Publicados</a:t>
            </a:r>
            <a:r>
              <a:rPr lang="es-AR" dirty="0"/>
              <a:t>: Muchas </a:t>
            </a:r>
            <a:r>
              <a:rPr lang="es-AR" dirty="0" smtClean="0"/>
              <a:t>empresas publican </a:t>
            </a:r>
            <a:r>
              <a:rPr lang="es-AR" dirty="0"/>
              <a:t>periódicamente los índices de producción actualizados y </a:t>
            </a:r>
            <a:r>
              <a:rPr lang="es-AR" dirty="0" smtClean="0"/>
              <a:t>los costos </a:t>
            </a:r>
            <a:r>
              <a:rPr lang="es-AR" dirty="0"/>
              <a:t>unitarios de los recursos para una gran variedad de </a:t>
            </a:r>
            <a:r>
              <a:rPr lang="es-AR" dirty="0" smtClean="0"/>
              <a:t>industrias, materiales </a:t>
            </a:r>
            <a:r>
              <a:rPr lang="es-AR" dirty="0"/>
              <a:t>y equipos, en diferentes países y en diferentes </a:t>
            </a:r>
            <a:r>
              <a:rPr lang="es-AR" dirty="0" smtClean="0"/>
              <a:t>ubicaciones geográficas </a:t>
            </a:r>
            <a:r>
              <a:rPr lang="es-AR" dirty="0"/>
              <a:t>dentro de esos países.</a:t>
            </a:r>
          </a:p>
          <a:p>
            <a:r>
              <a:rPr lang="es-AR" b="1" dirty="0" smtClean="0"/>
              <a:t>Estimación </a:t>
            </a:r>
            <a:r>
              <a:rPr lang="es-AR" b="1" dirty="0"/>
              <a:t>Ascendente</a:t>
            </a:r>
            <a:r>
              <a:rPr lang="es-AR" dirty="0"/>
              <a:t>: el trabajo dentro de una actividad </a:t>
            </a:r>
            <a:r>
              <a:rPr lang="es-AR" dirty="0" smtClean="0"/>
              <a:t>se descompone </a:t>
            </a:r>
            <a:r>
              <a:rPr lang="es-AR" dirty="0"/>
              <a:t>a un nivel mayor de detalle. Se estiman las necesidades </a:t>
            </a:r>
            <a:r>
              <a:rPr lang="es-AR" dirty="0" smtClean="0"/>
              <a:t>de recursos </a:t>
            </a:r>
            <a:r>
              <a:rPr lang="es-AR" dirty="0"/>
              <a:t>y se suman.</a:t>
            </a:r>
          </a:p>
          <a:p>
            <a:r>
              <a:rPr lang="es-AR" b="1" dirty="0" smtClean="0"/>
              <a:t>Software </a:t>
            </a:r>
            <a:r>
              <a:rPr lang="es-AR" b="1" dirty="0"/>
              <a:t>de Gestión de Proyectos</a:t>
            </a:r>
            <a:r>
              <a:rPr lang="es-AR" dirty="0"/>
              <a:t>: El software </a:t>
            </a:r>
            <a:r>
              <a:rPr lang="es-AR" dirty="0" smtClean="0"/>
              <a:t>de gestión </a:t>
            </a:r>
            <a:r>
              <a:rPr lang="es-AR" dirty="0"/>
              <a:t>de proyectos tiene la capacidad de ayudar a planificar, organizar </a:t>
            </a:r>
            <a:r>
              <a:rPr lang="es-AR" dirty="0" smtClean="0"/>
              <a:t>y gestionar </a:t>
            </a:r>
            <a:r>
              <a:rPr lang="es-AR" dirty="0"/>
              <a:t>los grupos de recursos, y de desarrollar estimados de </a:t>
            </a:r>
            <a:r>
              <a:rPr lang="es-AR" dirty="0" smtClean="0"/>
              <a:t>los mismos.</a:t>
            </a:r>
          </a:p>
          <a:p>
            <a:r>
              <a:rPr lang="es-AR" b="1" dirty="0" smtClean="0"/>
              <a:t>Reuniones.</a:t>
            </a:r>
            <a:endParaRPr lang="es-AR" b="1" dirty="0"/>
          </a:p>
        </p:txBody>
      </p:sp>
    </p:spTree>
    <p:extLst>
      <p:ext uri="{BB962C8B-B14F-4D97-AF65-F5344CB8AC3E}">
        <p14:creationId xmlns:p14="http://schemas.microsoft.com/office/powerpoint/2010/main" val="4204820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255774" cy="1280890"/>
          </a:xfrm>
        </p:spPr>
        <p:txBody>
          <a:bodyPr/>
          <a:lstStyle/>
          <a:p>
            <a:r>
              <a:rPr lang="es-AR" b="1" dirty="0">
                <a:solidFill>
                  <a:schemeClr val="tx1"/>
                </a:solidFill>
              </a:rPr>
              <a:t>Estimar los Recursos de las Actividades: </a:t>
            </a:r>
            <a:r>
              <a:rPr lang="es-AR" b="1" dirty="0">
                <a:solidFill>
                  <a:srgbClr val="C00000"/>
                </a:solidFill>
              </a:rPr>
              <a:t>H&amp;T</a:t>
            </a:r>
            <a:r>
              <a:rPr lang="es-AR" b="1" dirty="0">
                <a:solidFill>
                  <a:schemeClr val="tx1"/>
                </a:solidFill>
              </a:rPr>
              <a:t> </a:t>
            </a:r>
            <a:endParaRPr lang="es-AR" dirty="0"/>
          </a:p>
        </p:txBody>
      </p:sp>
      <p:sp>
        <p:nvSpPr>
          <p:cNvPr id="3" name="Marcador de contenido 2"/>
          <p:cNvSpPr>
            <a:spLocks noGrp="1"/>
          </p:cNvSpPr>
          <p:nvPr>
            <p:ph idx="1"/>
          </p:nvPr>
        </p:nvSpPr>
        <p:spPr/>
        <p:txBody>
          <a:bodyPr>
            <a:normAutofit fontScale="85000" lnSpcReduction="10000"/>
          </a:bodyPr>
          <a:lstStyle/>
          <a:p>
            <a:r>
              <a:rPr lang="es-AR" b="1" dirty="0"/>
              <a:t>Estimación Análoga</a:t>
            </a:r>
            <a:r>
              <a:rPr lang="es-AR" dirty="0"/>
              <a:t>. Es una técnica para estimar la duración o el costo de una actividad o de un proyecto utilizando datos históricos de una actividad o proyecto similar. Utiliza parámetros de un proyecto anterior similar, tales como duración, presupuesto, tamaño, peso y complejidad, como base para estimar los mismos parámetros o medidas para un proyecto futuro. Cuando se trata de estimar duraciones, esta técnica utiliza la duración real de proyectos similares anteriores como base para estimar la duración del proyecto actual. Es un método de estimación del valor bruto, que en ocasiones se ajusta en función de las diferencias conocidas en cuanto a la complejidad del proyecto.</a:t>
            </a:r>
          </a:p>
          <a:p>
            <a:r>
              <a:rPr lang="es-AR" dirty="0"/>
              <a:t>Se emplea para estimar la duración de un proyecto cuando se dispone de escasa información de detalle sobre el mismo. Por regla general, la estimación análoga es </a:t>
            </a:r>
            <a:r>
              <a:rPr lang="es-AR" b="1" dirty="0"/>
              <a:t>menos costosa </a:t>
            </a:r>
            <a:r>
              <a:rPr lang="es-AR" dirty="0"/>
              <a:t>y requiere </a:t>
            </a:r>
            <a:r>
              <a:rPr lang="es-AR" b="1" dirty="0"/>
              <a:t>menos tiempo </a:t>
            </a:r>
            <a:r>
              <a:rPr lang="es-AR" dirty="0"/>
              <a:t>que otras técnicas, pero también es </a:t>
            </a:r>
            <a:r>
              <a:rPr lang="es-AR" b="1" dirty="0"/>
              <a:t>menos exacta</a:t>
            </a:r>
            <a:r>
              <a:rPr lang="es-AR" dirty="0"/>
              <a:t>. Se puede aplicar a un proyecto en su totalidad o a partes del mismo, y puede utilizarse en combinación con otros métodos de estimación. Es más fiable cuando las actividades anteriores son de hecho similares, no solo en apariencia, y cuando los miembros del equipo del proyecto responsables de efectuar las estimaciones poseen la pericia necesaria.</a:t>
            </a:r>
          </a:p>
          <a:p>
            <a:endParaRPr lang="es-AR" dirty="0"/>
          </a:p>
        </p:txBody>
      </p:sp>
    </p:spTree>
    <p:extLst>
      <p:ext uri="{BB962C8B-B14F-4D97-AF65-F5344CB8AC3E}">
        <p14:creationId xmlns:p14="http://schemas.microsoft.com/office/powerpoint/2010/main" val="24797022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159521" cy="1280890"/>
          </a:xfrm>
        </p:spPr>
        <p:txBody>
          <a:bodyPr/>
          <a:lstStyle/>
          <a:p>
            <a:r>
              <a:rPr lang="es-AR" b="1" dirty="0">
                <a:solidFill>
                  <a:schemeClr val="tx1"/>
                </a:solidFill>
              </a:rPr>
              <a:t>Estimar los Recursos de las Actividades: </a:t>
            </a:r>
            <a:r>
              <a:rPr lang="es-AR" b="1" dirty="0">
                <a:solidFill>
                  <a:srgbClr val="C00000"/>
                </a:solidFill>
              </a:rPr>
              <a:t>H&amp;T</a:t>
            </a:r>
            <a:r>
              <a:rPr lang="es-AR" b="1" dirty="0">
                <a:solidFill>
                  <a:schemeClr val="tx1"/>
                </a:solidFill>
              </a:rPr>
              <a:t> </a:t>
            </a:r>
            <a:endParaRPr lang="es-AR" dirty="0"/>
          </a:p>
        </p:txBody>
      </p:sp>
      <p:sp>
        <p:nvSpPr>
          <p:cNvPr id="3" name="Marcador de contenido 2"/>
          <p:cNvSpPr>
            <a:spLocks noGrp="1"/>
          </p:cNvSpPr>
          <p:nvPr>
            <p:ph idx="1"/>
          </p:nvPr>
        </p:nvSpPr>
        <p:spPr/>
        <p:txBody>
          <a:bodyPr>
            <a:normAutofit lnSpcReduction="10000"/>
          </a:bodyPr>
          <a:lstStyle/>
          <a:p>
            <a:r>
              <a:rPr lang="es-AR" b="1" dirty="0"/>
              <a:t>Estimación Paramétrica</a:t>
            </a:r>
            <a:r>
              <a:rPr lang="es-AR" dirty="0"/>
              <a:t>. Es una técnica de estimación en la que se utiliza un algoritmo para calcular el costo o la duración con base en datos históricos y parámetros del proyecto. Utiliza una relación estadística entre los datos históricos y otras variables para calcular una estimación de los parámetros de una actividad tales como costo, presupuesto y duración.</a:t>
            </a:r>
          </a:p>
          <a:p>
            <a:r>
              <a:rPr lang="es-AR" dirty="0"/>
              <a:t>Las duraciones pueden determinarse cuantitativamente multiplicando la cantidad de trabajo a realizar por el número de horas laborales por unidad de trabajo. Por ejemplo, puestos de red.</a:t>
            </a:r>
          </a:p>
          <a:p>
            <a:r>
              <a:rPr lang="es-AR" dirty="0"/>
              <a:t>Con esta técnica se pueden lograr niveles superiores de exactitud, en función de la sofisticación y de los datos subyacentes que utilice el modelo. La estimación paramétrica del cronograma se puede aplicar a un proyecto en su totalidad o a partes del mismo, y se puede utilizar en conjunto con otros métodos de estimación.</a:t>
            </a:r>
          </a:p>
          <a:p>
            <a:endParaRPr lang="es-AR" dirty="0"/>
          </a:p>
        </p:txBody>
      </p:sp>
    </p:spTree>
    <p:extLst>
      <p:ext uri="{BB962C8B-B14F-4D97-AF65-F5344CB8AC3E}">
        <p14:creationId xmlns:p14="http://schemas.microsoft.com/office/powerpoint/2010/main" val="10344215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159521" cy="1280890"/>
          </a:xfrm>
        </p:spPr>
        <p:txBody>
          <a:bodyPr>
            <a:normAutofit fontScale="90000"/>
          </a:bodyPr>
          <a:lstStyle/>
          <a:p>
            <a:r>
              <a:rPr lang="es-AR" sz="4000" b="1" dirty="0"/>
              <a:t>Estimar los Recursos de </a:t>
            </a:r>
            <a:r>
              <a:rPr lang="es-AR" sz="4000" b="1" dirty="0" smtClean="0"/>
              <a:t>las Actividades: </a:t>
            </a:r>
            <a:r>
              <a:rPr lang="es-AR" b="1" dirty="0" smtClean="0">
                <a:solidFill>
                  <a:srgbClr val="C00000"/>
                </a:solidFill>
              </a:rPr>
              <a:t>SALIDAS</a:t>
            </a:r>
            <a:endParaRPr lang="es-AR" dirty="0"/>
          </a:p>
        </p:txBody>
      </p:sp>
      <p:sp>
        <p:nvSpPr>
          <p:cNvPr id="3" name="Marcador de contenido 2"/>
          <p:cNvSpPr>
            <a:spLocks noGrp="1"/>
          </p:cNvSpPr>
          <p:nvPr>
            <p:ph idx="1"/>
          </p:nvPr>
        </p:nvSpPr>
        <p:spPr/>
        <p:txBody>
          <a:bodyPr>
            <a:normAutofit/>
          </a:bodyPr>
          <a:lstStyle/>
          <a:p>
            <a:r>
              <a:rPr lang="es-AR" b="1" dirty="0" smtClean="0"/>
              <a:t>Requisitos </a:t>
            </a:r>
            <a:r>
              <a:rPr lang="es-AR" b="1" dirty="0"/>
              <a:t>de Recursos de la Actividad</a:t>
            </a:r>
            <a:r>
              <a:rPr lang="es-AR" dirty="0"/>
              <a:t>: identifica los tipos y </a:t>
            </a:r>
            <a:r>
              <a:rPr lang="es-AR" dirty="0" smtClean="0"/>
              <a:t>la cantidad </a:t>
            </a:r>
            <a:r>
              <a:rPr lang="es-AR" dirty="0"/>
              <a:t>de recursos necesarios para cada actividad de un </a:t>
            </a:r>
            <a:r>
              <a:rPr lang="es-AR" dirty="0" smtClean="0"/>
              <a:t>paquete de </a:t>
            </a:r>
            <a:r>
              <a:rPr lang="es-AR" dirty="0"/>
              <a:t>trabajo. La documentación de los requisitos de recursos </a:t>
            </a:r>
            <a:r>
              <a:rPr lang="es-AR" dirty="0" smtClean="0"/>
              <a:t>para cada </a:t>
            </a:r>
            <a:r>
              <a:rPr lang="es-AR" dirty="0"/>
              <a:t>actividad puede incluir la base de la estimación de </a:t>
            </a:r>
            <a:r>
              <a:rPr lang="es-AR" dirty="0" smtClean="0"/>
              <a:t>cada recurso</a:t>
            </a:r>
            <a:r>
              <a:rPr lang="es-AR" dirty="0"/>
              <a:t>, así como los supuestos considerados.</a:t>
            </a:r>
          </a:p>
          <a:p>
            <a:r>
              <a:rPr lang="es-AR" b="1" dirty="0" smtClean="0"/>
              <a:t>Estructura </a:t>
            </a:r>
            <a:r>
              <a:rPr lang="es-AR" b="1" dirty="0"/>
              <a:t>de Desglose de Recursos</a:t>
            </a:r>
            <a:r>
              <a:rPr lang="es-AR" dirty="0"/>
              <a:t>: estructura jerárquica de </a:t>
            </a:r>
            <a:r>
              <a:rPr lang="es-AR" dirty="0" smtClean="0"/>
              <a:t>los recursos</a:t>
            </a:r>
            <a:r>
              <a:rPr lang="es-AR" dirty="0"/>
              <a:t>, identificados por categoría y tipo de recurso. Es útil </a:t>
            </a:r>
            <a:r>
              <a:rPr lang="es-AR" dirty="0" smtClean="0"/>
              <a:t>para organizar </a:t>
            </a:r>
            <a:r>
              <a:rPr lang="es-AR" dirty="0"/>
              <a:t>y comunicar los datos del cronograma del </a:t>
            </a:r>
            <a:r>
              <a:rPr lang="es-AR" dirty="0" smtClean="0"/>
              <a:t>proyecto, incluyendo </a:t>
            </a:r>
            <a:r>
              <a:rPr lang="es-AR" dirty="0"/>
              <a:t>la información sobre utilización de recursos.</a:t>
            </a:r>
          </a:p>
          <a:p>
            <a:r>
              <a:rPr lang="es-AR" b="1" dirty="0" smtClean="0"/>
              <a:t>Actualizaciones </a:t>
            </a:r>
            <a:r>
              <a:rPr lang="es-AR" b="1" dirty="0"/>
              <a:t>a los Documentos del Proyecto</a:t>
            </a:r>
            <a:r>
              <a:rPr lang="es-AR" dirty="0" smtClean="0"/>
              <a:t>: </a:t>
            </a:r>
            <a:r>
              <a:rPr lang="es-AR" dirty="0"/>
              <a:t>la lista de </a:t>
            </a:r>
            <a:r>
              <a:rPr lang="es-AR" dirty="0" smtClean="0"/>
              <a:t>actividades, los </a:t>
            </a:r>
            <a:r>
              <a:rPr lang="es-AR" dirty="0"/>
              <a:t>atributos de la </a:t>
            </a:r>
            <a:r>
              <a:rPr lang="es-AR" dirty="0" smtClean="0"/>
              <a:t>actividad, calendarios </a:t>
            </a:r>
            <a:r>
              <a:rPr lang="es-AR" dirty="0"/>
              <a:t>de recursos.</a:t>
            </a:r>
          </a:p>
        </p:txBody>
      </p:sp>
    </p:spTree>
    <p:extLst>
      <p:ext uri="{BB962C8B-B14F-4D97-AF65-F5344CB8AC3E}">
        <p14:creationId xmlns:p14="http://schemas.microsoft.com/office/powerpoint/2010/main" val="486765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111014" cy="1280890"/>
          </a:xfrm>
        </p:spPr>
        <p:txBody>
          <a:bodyPr/>
          <a:lstStyle/>
          <a:p>
            <a:r>
              <a:rPr lang="es-AR" b="1" dirty="0"/>
              <a:t>Estimar los Recursos de las Actividades: </a:t>
            </a:r>
            <a:r>
              <a:rPr lang="es-AR" b="1" dirty="0">
                <a:solidFill>
                  <a:srgbClr val="C00000"/>
                </a:solidFill>
              </a:rPr>
              <a:t>SALIDAS</a:t>
            </a:r>
            <a:endParaRPr lang="es-AR" dirty="0"/>
          </a:p>
        </p:txBody>
      </p:sp>
      <p:pic>
        <p:nvPicPr>
          <p:cNvPr id="4" name="Marcador de contenido 3"/>
          <p:cNvPicPr>
            <a:picLocks noGrp="1" noChangeAspect="1"/>
          </p:cNvPicPr>
          <p:nvPr>
            <p:ph idx="1"/>
          </p:nvPr>
        </p:nvPicPr>
        <p:blipFill>
          <a:blip r:embed="rId2"/>
          <a:stretch>
            <a:fillRect/>
          </a:stretch>
        </p:blipFill>
        <p:spPr>
          <a:xfrm>
            <a:off x="2383570" y="2356790"/>
            <a:ext cx="9320369" cy="4361642"/>
          </a:xfrm>
          <a:prstGeom prst="rect">
            <a:avLst/>
          </a:prstGeom>
        </p:spPr>
      </p:pic>
      <p:sp>
        <p:nvSpPr>
          <p:cNvPr id="5" name="CuadroTexto 4"/>
          <p:cNvSpPr txBox="1"/>
          <p:nvPr/>
        </p:nvSpPr>
        <p:spPr>
          <a:xfrm>
            <a:off x="4283242" y="1946229"/>
            <a:ext cx="6574054" cy="369332"/>
          </a:xfrm>
          <a:prstGeom prst="rect">
            <a:avLst/>
          </a:prstGeom>
          <a:noFill/>
        </p:spPr>
        <p:txBody>
          <a:bodyPr wrap="square" rtlCol="0">
            <a:spAutoFit/>
          </a:bodyPr>
          <a:lstStyle/>
          <a:p>
            <a:r>
              <a:rPr lang="es-AR" b="1" dirty="0"/>
              <a:t>Ejemplo de Estructura de Desglose de Recursos</a:t>
            </a:r>
            <a:endParaRPr lang="es-AR" dirty="0"/>
          </a:p>
        </p:txBody>
      </p:sp>
    </p:spTree>
    <p:extLst>
      <p:ext uri="{BB962C8B-B14F-4D97-AF65-F5344CB8AC3E}">
        <p14:creationId xmlns:p14="http://schemas.microsoft.com/office/powerpoint/2010/main" val="2191575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dirty="0"/>
              <a:t>Proceso: </a:t>
            </a:r>
            <a:r>
              <a:rPr lang="es-AR" b="1" dirty="0">
                <a:solidFill>
                  <a:srgbClr val="C00000"/>
                </a:solidFill>
              </a:rPr>
              <a:t>Estimar </a:t>
            </a:r>
            <a:r>
              <a:rPr lang="es-AR" b="1" dirty="0" smtClean="0">
                <a:solidFill>
                  <a:srgbClr val="C00000"/>
                </a:solidFill>
              </a:rPr>
              <a:t>la Duración de las </a:t>
            </a:r>
            <a:r>
              <a:rPr lang="es-AR" b="1" dirty="0">
                <a:solidFill>
                  <a:srgbClr val="C00000"/>
                </a:solidFill>
              </a:rPr>
              <a:t>Actividades</a:t>
            </a:r>
            <a:br>
              <a:rPr lang="es-AR" b="1" dirty="0">
                <a:solidFill>
                  <a:srgbClr val="C00000"/>
                </a:solidFill>
              </a:rPr>
            </a:br>
            <a:endParaRPr lang="es-AR" b="1" dirty="0">
              <a:solidFill>
                <a:srgbClr val="C00000"/>
              </a:solidFill>
            </a:endParaRPr>
          </a:p>
        </p:txBody>
      </p:sp>
      <p:sp>
        <p:nvSpPr>
          <p:cNvPr id="3" name="Marcador de contenido 2"/>
          <p:cNvSpPr>
            <a:spLocks noGrp="1"/>
          </p:cNvSpPr>
          <p:nvPr>
            <p:ph idx="1"/>
          </p:nvPr>
        </p:nvSpPr>
        <p:spPr>
          <a:xfrm>
            <a:off x="2592925" y="1905000"/>
            <a:ext cx="8915400" cy="696227"/>
          </a:xfrm>
        </p:spPr>
        <p:txBody>
          <a:bodyPr>
            <a:normAutofit/>
          </a:bodyPr>
          <a:lstStyle/>
          <a:p>
            <a:r>
              <a:rPr lang="es-AR" b="1" dirty="0" smtClean="0"/>
              <a:t>Objetivos</a:t>
            </a:r>
            <a:r>
              <a:rPr lang="es-AR" dirty="0" smtClean="0"/>
              <a:t>: </a:t>
            </a:r>
            <a:r>
              <a:rPr lang="es-AR" dirty="0"/>
              <a:t>Establecer la cantidad de unidades de </a:t>
            </a:r>
            <a:r>
              <a:rPr lang="es-AR" dirty="0" smtClean="0"/>
              <a:t>tiempo necesarias </a:t>
            </a:r>
            <a:r>
              <a:rPr lang="es-AR" dirty="0"/>
              <a:t>para completar la actividad</a:t>
            </a:r>
            <a:r>
              <a:rPr lang="es-AR" dirty="0" smtClean="0"/>
              <a:t>.</a:t>
            </a:r>
            <a:endParaRPr lang="es-AR" dirty="0"/>
          </a:p>
        </p:txBody>
      </p:sp>
      <p:pic>
        <p:nvPicPr>
          <p:cNvPr id="4" name="Imagen 3"/>
          <p:cNvPicPr>
            <a:picLocks noChangeAspect="1"/>
          </p:cNvPicPr>
          <p:nvPr/>
        </p:nvPicPr>
        <p:blipFill>
          <a:blip r:embed="rId2"/>
          <a:stretch>
            <a:fillRect/>
          </a:stretch>
        </p:blipFill>
        <p:spPr>
          <a:xfrm>
            <a:off x="3256919" y="2601226"/>
            <a:ext cx="7300790" cy="4256773"/>
          </a:xfrm>
          <a:prstGeom prst="rect">
            <a:avLst/>
          </a:prstGeom>
        </p:spPr>
      </p:pic>
    </p:spTree>
    <p:extLst>
      <p:ext uri="{BB962C8B-B14F-4D97-AF65-F5344CB8AC3E}">
        <p14:creationId xmlns:p14="http://schemas.microsoft.com/office/powerpoint/2010/main" val="37245322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38921" y="402729"/>
            <a:ext cx="8911687" cy="1280890"/>
          </a:xfrm>
        </p:spPr>
        <p:txBody>
          <a:bodyPr>
            <a:normAutofit fontScale="90000"/>
          </a:bodyPr>
          <a:lstStyle/>
          <a:p>
            <a:r>
              <a:rPr lang="es-AR" b="1" dirty="0">
                <a:solidFill>
                  <a:schemeClr val="tx1"/>
                </a:solidFill>
              </a:rPr>
              <a:t>Estimar </a:t>
            </a:r>
            <a:r>
              <a:rPr lang="es-AR" b="1" dirty="0" smtClean="0">
                <a:solidFill>
                  <a:schemeClr val="tx1"/>
                </a:solidFill>
              </a:rPr>
              <a:t>la Duración </a:t>
            </a:r>
            <a:r>
              <a:rPr lang="es-AR" b="1" dirty="0">
                <a:solidFill>
                  <a:schemeClr val="tx1"/>
                </a:solidFill>
              </a:rPr>
              <a:t>de las </a:t>
            </a:r>
            <a:r>
              <a:rPr lang="es-AR" b="1" dirty="0" smtClean="0">
                <a:solidFill>
                  <a:schemeClr val="tx1"/>
                </a:solidFill>
              </a:rPr>
              <a:t>Actividades: </a:t>
            </a:r>
            <a:r>
              <a:rPr lang="es-AR" b="1" dirty="0" smtClean="0">
                <a:solidFill>
                  <a:srgbClr val="C00000"/>
                </a:solidFill>
              </a:rPr>
              <a:t>Flujo de Datos</a:t>
            </a:r>
            <a:r>
              <a:rPr lang="es-AR" b="1" dirty="0">
                <a:solidFill>
                  <a:schemeClr val="tx1"/>
                </a:solidFill>
              </a:rPr>
              <a:t/>
            </a:r>
            <a:br>
              <a:rPr lang="es-AR" b="1" dirty="0">
                <a:solidFill>
                  <a:schemeClr val="tx1"/>
                </a:solidFill>
              </a:rPr>
            </a:br>
            <a:endParaRPr lang="es-AR" dirty="0">
              <a:solidFill>
                <a:schemeClr val="tx1"/>
              </a:solidFill>
            </a:endParaRPr>
          </a:p>
        </p:txBody>
      </p:sp>
      <p:pic>
        <p:nvPicPr>
          <p:cNvPr id="4" name="Marcador de contenido 3"/>
          <p:cNvPicPr>
            <a:picLocks noGrp="1" noChangeAspect="1"/>
          </p:cNvPicPr>
          <p:nvPr>
            <p:ph idx="1"/>
          </p:nvPr>
        </p:nvPicPr>
        <p:blipFill>
          <a:blip r:embed="rId2"/>
          <a:stretch>
            <a:fillRect/>
          </a:stretch>
        </p:blipFill>
        <p:spPr>
          <a:xfrm>
            <a:off x="3108961" y="1462244"/>
            <a:ext cx="7310812" cy="5395756"/>
          </a:xfrm>
          <a:prstGeom prst="rect">
            <a:avLst/>
          </a:prstGeom>
        </p:spPr>
      </p:pic>
    </p:spTree>
    <p:extLst>
      <p:ext uri="{BB962C8B-B14F-4D97-AF65-F5344CB8AC3E}">
        <p14:creationId xmlns:p14="http://schemas.microsoft.com/office/powerpoint/2010/main" val="12435504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Estimar la Duración de las Actividades</a:t>
            </a:r>
            <a:endParaRPr lang="es-AR" dirty="0"/>
          </a:p>
        </p:txBody>
      </p:sp>
      <p:pic>
        <p:nvPicPr>
          <p:cNvPr id="4" name="Marcador de contenido 3"/>
          <p:cNvPicPr>
            <a:picLocks noGrp="1" noChangeAspect="1"/>
          </p:cNvPicPr>
          <p:nvPr>
            <p:ph idx="1"/>
          </p:nvPr>
        </p:nvPicPr>
        <p:blipFill>
          <a:blip r:embed="rId2"/>
          <a:stretch>
            <a:fillRect/>
          </a:stretch>
        </p:blipFill>
        <p:spPr>
          <a:xfrm>
            <a:off x="3147461" y="1648647"/>
            <a:ext cx="8437856" cy="5137164"/>
          </a:xfrm>
          <a:prstGeom prst="rect">
            <a:avLst/>
          </a:prstGeom>
        </p:spPr>
      </p:pic>
    </p:spTree>
    <p:extLst>
      <p:ext uri="{BB962C8B-B14F-4D97-AF65-F5344CB8AC3E}">
        <p14:creationId xmlns:p14="http://schemas.microsoft.com/office/powerpoint/2010/main" val="121056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Estimar la Duración de las Actividades</a:t>
            </a:r>
            <a:endParaRPr lang="es-AR" dirty="0"/>
          </a:p>
        </p:txBody>
      </p:sp>
      <p:sp>
        <p:nvSpPr>
          <p:cNvPr id="3" name="Marcador de contenido 2"/>
          <p:cNvSpPr>
            <a:spLocks noGrp="1"/>
          </p:cNvSpPr>
          <p:nvPr>
            <p:ph idx="1"/>
          </p:nvPr>
        </p:nvSpPr>
        <p:spPr/>
        <p:txBody>
          <a:bodyPr>
            <a:noAutofit/>
          </a:bodyPr>
          <a:lstStyle/>
          <a:p>
            <a:r>
              <a:rPr lang="es-AR" sz="2400" b="1" dirty="0"/>
              <a:t>Tamaño </a:t>
            </a:r>
            <a:r>
              <a:rPr lang="es-AR" sz="2400" b="1" dirty="0" smtClean="0"/>
              <a:t>			Esfuerzo</a:t>
            </a:r>
            <a:endParaRPr lang="es-AR" sz="2400" b="1" dirty="0"/>
          </a:p>
          <a:p>
            <a:pPr lvl="1"/>
            <a:r>
              <a:rPr lang="es-AR" sz="2000" dirty="0" smtClean="0"/>
              <a:t>Derivación </a:t>
            </a:r>
            <a:r>
              <a:rPr lang="es-AR" sz="2000" dirty="0"/>
              <a:t>de requerimientos más explícita.</a:t>
            </a:r>
          </a:p>
          <a:p>
            <a:pPr lvl="1"/>
            <a:r>
              <a:rPr lang="es-AR" sz="2000" dirty="0" smtClean="0"/>
              <a:t>Permite </a:t>
            </a:r>
            <a:r>
              <a:rPr lang="es-AR" sz="2000" dirty="0"/>
              <a:t>considerar productividad y sus mejoras.</a:t>
            </a:r>
          </a:p>
          <a:p>
            <a:pPr lvl="1"/>
            <a:r>
              <a:rPr lang="es-AR" sz="2000" dirty="0" smtClean="0"/>
              <a:t>Impactos </a:t>
            </a:r>
            <a:r>
              <a:rPr lang="es-AR" sz="2000" dirty="0"/>
              <a:t>de entrenamiento y competencias.</a:t>
            </a:r>
          </a:p>
          <a:p>
            <a:pPr lvl="1"/>
            <a:r>
              <a:rPr lang="es-AR" sz="2000" dirty="0" smtClean="0"/>
              <a:t>Obliga </a:t>
            </a:r>
            <a:r>
              <a:rPr lang="es-AR" sz="2000" dirty="0"/>
              <a:t>a considerar aspectos de eficiencia.</a:t>
            </a:r>
          </a:p>
          <a:p>
            <a:pPr lvl="1"/>
            <a:r>
              <a:rPr lang="es-AR" sz="2000" dirty="0" smtClean="0"/>
              <a:t>Ayuda </a:t>
            </a:r>
            <a:r>
              <a:rPr lang="es-AR" sz="2000" dirty="0"/>
              <a:t>a delinear la “zona imposible”.</a:t>
            </a:r>
          </a:p>
          <a:p>
            <a:r>
              <a:rPr lang="es-AR" sz="2400" b="1" dirty="0"/>
              <a:t>Esfuerzo </a:t>
            </a:r>
            <a:r>
              <a:rPr lang="es-AR" sz="2400" b="1" dirty="0" smtClean="0"/>
              <a:t>			Calendario</a:t>
            </a:r>
            <a:endParaRPr lang="es-AR" sz="2400" b="1" dirty="0"/>
          </a:p>
          <a:p>
            <a:pPr lvl="1"/>
            <a:r>
              <a:rPr lang="es-AR" sz="2000" dirty="0" smtClean="0"/>
              <a:t>Permite </a:t>
            </a:r>
            <a:r>
              <a:rPr lang="es-AR" sz="2000" dirty="0"/>
              <a:t>re-planear sin re-estimar.</a:t>
            </a:r>
          </a:p>
          <a:p>
            <a:pPr lvl="1"/>
            <a:r>
              <a:rPr lang="es-AR" sz="2000" dirty="0" smtClean="0"/>
              <a:t>Aplica </a:t>
            </a:r>
            <a:r>
              <a:rPr lang="es-AR" sz="2000" dirty="0"/>
              <a:t>hipótesis de gestión de recursos.</a:t>
            </a:r>
          </a:p>
          <a:p>
            <a:pPr lvl="1"/>
            <a:r>
              <a:rPr lang="es-AR" sz="2000" dirty="0" smtClean="0"/>
              <a:t>Efectos </a:t>
            </a:r>
            <a:r>
              <a:rPr lang="es-AR" sz="2000" dirty="0"/>
              <a:t>de asignaciones parciales.</a:t>
            </a:r>
          </a:p>
        </p:txBody>
      </p:sp>
      <p:sp>
        <p:nvSpPr>
          <p:cNvPr id="4" name="Flecha izquierda y derecha 3"/>
          <p:cNvSpPr/>
          <p:nvPr/>
        </p:nvSpPr>
        <p:spPr>
          <a:xfrm>
            <a:off x="4446870" y="2249103"/>
            <a:ext cx="721895" cy="27913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Flecha izquierda y derecha 4"/>
          <p:cNvSpPr/>
          <p:nvPr/>
        </p:nvSpPr>
        <p:spPr>
          <a:xfrm>
            <a:off x="4446870" y="4875197"/>
            <a:ext cx="721895" cy="27913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4736531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Estimar </a:t>
            </a:r>
            <a:r>
              <a:rPr lang="es-AR" b="1" dirty="0" smtClean="0">
                <a:solidFill>
                  <a:schemeClr val="tx1"/>
                </a:solidFill>
              </a:rPr>
              <a:t>la Duración </a:t>
            </a:r>
            <a:r>
              <a:rPr lang="es-AR" b="1" dirty="0">
                <a:solidFill>
                  <a:schemeClr val="tx1"/>
                </a:solidFill>
              </a:rPr>
              <a:t>de las Actividades</a:t>
            </a:r>
            <a:endParaRPr lang="es-AR" dirty="0"/>
          </a:p>
        </p:txBody>
      </p:sp>
      <p:sp>
        <p:nvSpPr>
          <p:cNvPr id="3" name="Marcador de contenido 2"/>
          <p:cNvSpPr>
            <a:spLocks noGrp="1"/>
          </p:cNvSpPr>
          <p:nvPr>
            <p:ph idx="1"/>
          </p:nvPr>
        </p:nvSpPr>
        <p:spPr>
          <a:xfrm>
            <a:off x="2021305" y="1604210"/>
            <a:ext cx="10170695" cy="5253789"/>
          </a:xfrm>
        </p:spPr>
        <p:txBody>
          <a:bodyPr>
            <a:noAutofit/>
          </a:bodyPr>
          <a:lstStyle/>
          <a:p>
            <a:r>
              <a:rPr lang="es-AR" sz="2000" dirty="0" smtClean="0"/>
              <a:t>Es </a:t>
            </a:r>
            <a:r>
              <a:rPr lang="es-AR" sz="2000" dirty="0"/>
              <a:t>el proceso de realizar una </a:t>
            </a:r>
            <a:r>
              <a:rPr lang="es-AR" sz="2000" dirty="0" smtClean="0"/>
              <a:t>estimación </a:t>
            </a:r>
            <a:r>
              <a:rPr lang="es-AR" sz="2000" dirty="0"/>
              <a:t>de la cantidad de </a:t>
            </a:r>
            <a:r>
              <a:rPr lang="es-AR" sz="2000" u="sng" dirty="0"/>
              <a:t>periodos de </a:t>
            </a:r>
            <a:r>
              <a:rPr lang="es-AR" sz="2000" u="sng" dirty="0" smtClean="0"/>
              <a:t>trabajo </a:t>
            </a:r>
            <a:r>
              <a:rPr lang="es-AR" sz="2000" dirty="0" smtClean="0"/>
              <a:t>necesarios </a:t>
            </a:r>
            <a:r>
              <a:rPr lang="es-AR" sz="2000" dirty="0"/>
              <a:t>para finalizar las actividades individuales con los recursos estimados. El beneficio clave de este proceso </a:t>
            </a:r>
            <a:r>
              <a:rPr lang="es-AR" sz="2000" dirty="0" smtClean="0"/>
              <a:t>es que </a:t>
            </a:r>
            <a:r>
              <a:rPr lang="es-AR" sz="2000" dirty="0"/>
              <a:t>establece la cantidad de tiempo necesario para finalizar cada una de las actividades</a:t>
            </a:r>
            <a:r>
              <a:rPr lang="es-AR" sz="2000" dirty="0" smtClean="0"/>
              <a:t>.</a:t>
            </a:r>
          </a:p>
          <a:p>
            <a:r>
              <a:rPr lang="es-AR" sz="2000" dirty="0"/>
              <a:t>La </a:t>
            </a:r>
            <a:r>
              <a:rPr lang="es-AR" sz="2000" dirty="0" smtClean="0"/>
              <a:t>estimación de la duración </a:t>
            </a:r>
            <a:r>
              <a:rPr lang="es-AR" sz="2000" dirty="0"/>
              <a:t>se elabora de manera progresiva, y el proceso tiene en cuenta la calidad y la disponibilidad de los datos </a:t>
            </a:r>
            <a:r>
              <a:rPr lang="es-AR" sz="2000" dirty="0" smtClean="0"/>
              <a:t>de entrada. Requiere </a:t>
            </a:r>
            <a:r>
              <a:rPr lang="es-AR" sz="2000" dirty="0"/>
              <a:t>que se realice una </a:t>
            </a:r>
            <a:r>
              <a:rPr lang="es-AR" sz="2000" dirty="0" smtClean="0"/>
              <a:t>estimación </a:t>
            </a:r>
            <a:r>
              <a:rPr lang="es-AR" sz="2000" dirty="0"/>
              <a:t>del esfuerzo </a:t>
            </a:r>
            <a:r>
              <a:rPr lang="es-AR" sz="2000" dirty="0" smtClean="0"/>
              <a:t>requerido y </a:t>
            </a:r>
            <a:r>
              <a:rPr lang="es-AR" sz="2000" dirty="0"/>
              <a:t>de la cantidad de recursos disponibles estimados para completar la </a:t>
            </a:r>
            <a:r>
              <a:rPr lang="es-AR" sz="2000" dirty="0" smtClean="0"/>
              <a:t>actividad.</a:t>
            </a:r>
          </a:p>
          <a:p>
            <a:r>
              <a:rPr lang="es-AR" sz="2000" dirty="0"/>
              <a:t>Otros factores a considerar al estimar </a:t>
            </a:r>
            <a:r>
              <a:rPr lang="es-AR" sz="2000" dirty="0" smtClean="0"/>
              <a:t>la duración </a:t>
            </a:r>
            <a:r>
              <a:rPr lang="es-AR" sz="2000" dirty="0"/>
              <a:t>incluyen</a:t>
            </a:r>
            <a:r>
              <a:rPr lang="es-AR" sz="2000" dirty="0" smtClean="0"/>
              <a:t>:</a:t>
            </a:r>
          </a:p>
          <a:p>
            <a:pPr lvl="1"/>
            <a:r>
              <a:rPr lang="es-AR" sz="1800" b="1" dirty="0" smtClean="0"/>
              <a:t>Ley </a:t>
            </a:r>
            <a:r>
              <a:rPr lang="es-AR" sz="1800" b="1" dirty="0"/>
              <a:t>de los rendimientos decrecientes. </a:t>
            </a:r>
            <a:r>
              <a:rPr lang="es-AR" sz="1800" dirty="0"/>
              <a:t>Cuando un factor (p.ej., recurso) usado para determinar el </a:t>
            </a:r>
            <a:r>
              <a:rPr lang="es-AR" sz="1800" dirty="0" smtClean="0"/>
              <a:t>esfuerzo requerido </a:t>
            </a:r>
            <a:r>
              <a:rPr lang="es-AR" sz="1800" dirty="0"/>
              <a:t>para producir una unidad de trabajo se incrementa mientras todos los </a:t>
            </a:r>
            <a:r>
              <a:rPr lang="es-AR" sz="1800" dirty="0" smtClean="0"/>
              <a:t>demás </a:t>
            </a:r>
            <a:r>
              <a:rPr lang="es-AR" sz="1800" dirty="0"/>
              <a:t>factores permanecen fijos</a:t>
            </a:r>
            <a:r>
              <a:rPr lang="es-AR" sz="1800" dirty="0" smtClean="0"/>
              <a:t>, eventualmente </a:t>
            </a:r>
            <a:r>
              <a:rPr lang="es-AR" sz="1800" dirty="0"/>
              <a:t>se </a:t>
            </a:r>
            <a:r>
              <a:rPr lang="es-AR" sz="1800" dirty="0" smtClean="0"/>
              <a:t>alcanzará </a:t>
            </a:r>
            <a:r>
              <a:rPr lang="es-AR" sz="1800" dirty="0"/>
              <a:t>un punto en que las adiciones de ese factor </a:t>
            </a:r>
            <a:r>
              <a:rPr lang="es-AR" sz="1800" dirty="0" smtClean="0"/>
              <a:t>comenzarán </a:t>
            </a:r>
            <a:r>
              <a:rPr lang="es-AR" sz="1800" dirty="0"/>
              <a:t>a generar </a:t>
            </a:r>
            <a:r>
              <a:rPr lang="es-AR" sz="1800" dirty="0" smtClean="0"/>
              <a:t>gradualmente incrementos </a:t>
            </a:r>
            <a:r>
              <a:rPr lang="es-AR" sz="1800" dirty="0"/>
              <a:t>menores o decrecientes de la </a:t>
            </a:r>
            <a:r>
              <a:rPr lang="es-AR" sz="1800" dirty="0" smtClean="0"/>
              <a:t>producción.</a:t>
            </a:r>
            <a:endParaRPr lang="es-AR" sz="1800" dirty="0"/>
          </a:p>
        </p:txBody>
      </p:sp>
    </p:spTree>
    <p:extLst>
      <p:ext uri="{BB962C8B-B14F-4D97-AF65-F5344CB8AC3E}">
        <p14:creationId xmlns:p14="http://schemas.microsoft.com/office/powerpoint/2010/main" val="3654015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700457" y="847023"/>
            <a:ext cx="10513131" cy="5890661"/>
          </a:xfrm>
          <a:prstGeom prst="rect">
            <a:avLst/>
          </a:prstGeom>
        </p:spPr>
      </p:pic>
      <p:sp>
        <p:nvSpPr>
          <p:cNvPr id="2" name="Título 1"/>
          <p:cNvSpPr>
            <a:spLocks noGrp="1"/>
          </p:cNvSpPr>
          <p:nvPr>
            <p:ph type="title"/>
          </p:nvPr>
        </p:nvSpPr>
        <p:spPr>
          <a:xfrm>
            <a:off x="7800194" y="6216388"/>
            <a:ext cx="3605744" cy="521296"/>
          </a:xfrm>
        </p:spPr>
        <p:txBody>
          <a:bodyPr>
            <a:normAutofit/>
          </a:bodyPr>
          <a:lstStyle/>
          <a:p>
            <a:r>
              <a:rPr lang="es-AR" sz="2800" dirty="0" smtClean="0"/>
              <a:t>Salidas del Proceso</a:t>
            </a:r>
            <a:endParaRPr lang="es-AR" sz="2800" dirty="0"/>
          </a:p>
        </p:txBody>
      </p:sp>
    </p:spTree>
    <p:extLst>
      <p:ext uri="{BB962C8B-B14F-4D97-AF65-F5344CB8AC3E}">
        <p14:creationId xmlns:p14="http://schemas.microsoft.com/office/powerpoint/2010/main" val="3348552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8911687" cy="849090"/>
          </a:xfrm>
        </p:spPr>
        <p:txBody>
          <a:bodyPr/>
          <a:lstStyle/>
          <a:p>
            <a:r>
              <a:rPr lang="es-AR" b="1" dirty="0">
                <a:solidFill>
                  <a:schemeClr val="tx1"/>
                </a:solidFill>
              </a:rPr>
              <a:t>Estimar </a:t>
            </a:r>
            <a:r>
              <a:rPr lang="es-AR" b="1" dirty="0" smtClean="0">
                <a:solidFill>
                  <a:schemeClr val="tx1"/>
                </a:solidFill>
              </a:rPr>
              <a:t>la Duración </a:t>
            </a:r>
            <a:r>
              <a:rPr lang="es-AR" b="1" dirty="0">
                <a:solidFill>
                  <a:schemeClr val="tx1"/>
                </a:solidFill>
              </a:rPr>
              <a:t>de las Actividades</a:t>
            </a:r>
            <a:endParaRPr lang="es-AR" dirty="0"/>
          </a:p>
        </p:txBody>
      </p:sp>
      <p:sp>
        <p:nvSpPr>
          <p:cNvPr id="3" name="Marcador de contenido 2"/>
          <p:cNvSpPr>
            <a:spLocks noGrp="1"/>
          </p:cNvSpPr>
          <p:nvPr>
            <p:ph idx="1"/>
          </p:nvPr>
        </p:nvSpPr>
        <p:spPr>
          <a:xfrm>
            <a:off x="2589212" y="1853399"/>
            <a:ext cx="9602788" cy="4979469"/>
          </a:xfrm>
        </p:spPr>
        <p:txBody>
          <a:bodyPr>
            <a:normAutofit lnSpcReduction="10000"/>
          </a:bodyPr>
          <a:lstStyle/>
          <a:p>
            <a:r>
              <a:rPr lang="es-AR" b="1" dirty="0" smtClean="0"/>
              <a:t>Número </a:t>
            </a:r>
            <a:r>
              <a:rPr lang="es-AR" b="1" dirty="0"/>
              <a:t>de recursos. </a:t>
            </a:r>
            <a:r>
              <a:rPr lang="es-AR" dirty="0"/>
              <a:t>Incrementar el </a:t>
            </a:r>
            <a:r>
              <a:rPr lang="es-AR" dirty="0" smtClean="0"/>
              <a:t>número </a:t>
            </a:r>
            <a:r>
              <a:rPr lang="es-AR" dirty="0"/>
              <a:t>de recursos al doble del </a:t>
            </a:r>
            <a:r>
              <a:rPr lang="es-AR" dirty="0" smtClean="0"/>
              <a:t>número </a:t>
            </a:r>
            <a:r>
              <a:rPr lang="es-AR" dirty="0"/>
              <a:t>original no siempre reduce </a:t>
            </a:r>
            <a:r>
              <a:rPr lang="es-AR" dirty="0" smtClean="0"/>
              <a:t>el tiempo </a:t>
            </a:r>
            <a:r>
              <a:rPr lang="es-AR" dirty="0"/>
              <a:t>a la mitad, ya que puede aumentar adicionalmente la </a:t>
            </a:r>
            <a:r>
              <a:rPr lang="es-AR" dirty="0" smtClean="0"/>
              <a:t>duración </a:t>
            </a:r>
            <a:r>
              <a:rPr lang="es-AR" dirty="0"/>
              <a:t>debido al riesgo, y, en </a:t>
            </a:r>
            <a:r>
              <a:rPr lang="es-AR" dirty="0" smtClean="0"/>
              <a:t>algún </a:t>
            </a:r>
            <a:r>
              <a:rPr lang="es-AR" dirty="0"/>
              <a:t>punto, </a:t>
            </a:r>
            <a:r>
              <a:rPr lang="es-AR" dirty="0" smtClean="0"/>
              <a:t>añadir demasiados </a:t>
            </a:r>
            <a:r>
              <a:rPr lang="es-AR" dirty="0"/>
              <a:t>recursos a la actividad puede aumentar la </a:t>
            </a:r>
            <a:r>
              <a:rPr lang="es-AR" dirty="0" smtClean="0"/>
              <a:t>duración </a:t>
            </a:r>
            <a:r>
              <a:rPr lang="es-AR" dirty="0"/>
              <a:t>debido a la transferencia de conocimiento, </a:t>
            </a:r>
            <a:r>
              <a:rPr lang="es-AR" dirty="0" smtClean="0"/>
              <a:t>la curva </a:t>
            </a:r>
            <a:r>
              <a:rPr lang="es-AR" dirty="0"/>
              <a:t>de aprendizaje, la </a:t>
            </a:r>
            <a:r>
              <a:rPr lang="es-AR" dirty="0" smtClean="0"/>
              <a:t>coordinación </a:t>
            </a:r>
            <a:r>
              <a:rPr lang="es-AR" dirty="0"/>
              <a:t>adicional y otros factores involucrados.</a:t>
            </a:r>
          </a:p>
          <a:p>
            <a:r>
              <a:rPr lang="es-AR" b="1" dirty="0" smtClean="0"/>
              <a:t>Avances </a:t>
            </a:r>
            <a:r>
              <a:rPr lang="es-AR" b="1" dirty="0"/>
              <a:t>tecnológicos. </a:t>
            </a:r>
            <a:r>
              <a:rPr lang="es-AR" dirty="0"/>
              <a:t>Esto </a:t>
            </a:r>
            <a:r>
              <a:rPr lang="es-AR" dirty="0" smtClean="0"/>
              <a:t>también </a:t>
            </a:r>
            <a:r>
              <a:rPr lang="es-AR" dirty="0"/>
              <a:t>puede </a:t>
            </a:r>
            <a:r>
              <a:rPr lang="es-AR" dirty="0" smtClean="0"/>
              <a:t>desempeñar </a:t>
            </a:r>
            <a:r>
              <a:rPr lang="es-AR" dirty="0"/>
              <a:t>un papel importante para determinar las </a:t>
            </a:r>
            <a:r>
              <a:rPr lang="es-AR" dirty="0" smtClean="0"/>
              <a:t>estimaciones de </a:t>
            </a:r>
            <a:r>
              <a:rPr lang="es-AR" dirty="0"/>
              <a:t>la </a:t>
            </a:r>
            <a:r>
              <a:rPr lang="es-AR" dirty="0" smtClean="0"/>
              <a:t>duración. </a:t>
            </a:r>
            <a:r>
              <a:rPr lang="es-AR" dirty="0"/>
              <a:t>Por ejemplo, un aumento de la </a:t>
            </a:r>
            <a:r>
              <a:rPr lang="es-AR" dirty="0" smtClean="0"/>
              <a:t>producción </a:t>
            </a:r>
            <a:r>
              <a:rPr lang="es-AR" dirty="0"/>
              <a:t>de una </a:t>
            </a:r>
            <a:r>
              <a:rPr lang="es-AR" dirty="0" smtClean="0"/>
              <a:t>fábrica </a:t>
            </a:r>
            <a:r>
              <a:rPr lang="es-AR" dirty="0"/>
              <a:t>puede lograrse adquiriendo los </a:t>
            </a:r>
            <a:r>
              <a:rPr lang="es-AR" dirty="0" smtClean="0"/>
              <a:t>últimos avances tecnológicos, </a:t>
            </a:r>
            <a:r>
              <a:rPr lang="es-AR" dirty="0"/>
              <a:t>lo que puede impactar la </a:t>
            </a:r>
            <a:r>
              <a:rPr lang="es-AR" dirty="0" smtClean="0"/>
              <a:t>duración </a:t>
            </a:r>
            <a:r>
              <a:rPr lang="es-AR" dirty="0"/>
              <a:t>y las necesidades de recursos.</a:t>
            </a:r>
          </a:p>
          <a:p>
            <a:r>
              <a:rPr lang="es-AR" b="1" dirty="0" smtClean="0"/>
              <a:t>Motivación </a:t>
            </a:r>
            <a:r>
              <a:rPr lang="es-AR" b="1" dirty="0"/>
              <a:t>del personal. </a:t>
            </a:r>
            <a:r>
              <a:rPr lang="es-AR" dirty="0"/>
              <a:t>El director del proyecto </a:t>
            </a:r>
            <a:r>
              <a:rPr lang="es-AR" dirty="0" smtClean="0"/>
              <a:t>también </a:t>
            </a:r>
            <a:r>
              <a:rPr lang="es-AR" dirty="0"/>
              <a:t>debe ser consciente del </a:t>
            </a:r>
            <a:r>
              <a:rPr lang="es-AR" dirty="0" smtClean="0"/>
              <a:t>Síndrome del Estudiante—o </a:t>
            </a:r>
            <a:r>
              <a:rPr lang="es-AR" dirty="0" err="1" smtClean="0"/>
              <a:t>procrastinación</a:t>
            </a:r>
            <a:r>
              <a:rPr lang="es-AR" dirty="0" smtClean="0"/>
              <a:t>—en </a:t>
            </a:r>
            <a:r>
              <a:rPr lang="es-AR" dirty="0"/>
              <a:t>que las personas solo se ponen a trabajar en el </a:t>
            </a:r>
            <a:r>
              <a:rPr lang="es-AR" dirty="0" smtClean="0"/>
              <a:t>último </a:t>
            </a:r>
            <a:r>
              <a:rPr lang="es-AR" dirty="0"/>
              <a:t>momento </a:t>
            </a:r>
            <a:r>
              <a:rPr lang="es-AR" dirty="0" smtClean="0"/>
              <a:t>posible antes </a:t>
            </a:r>
            <a:r>
              <a:rPr lang="es-AR" dirty="0"/>
              <a:t>del plazo y la Ley de Parkinson </a:t>
            </a:r>
            <a:r>
              <a:rPr lang="es-AR" dirty="0" smtClean="0"/>
              <a:t>según </a:t>
            </a:r>
            <a:r>
              <a:rPr lang="es-AR" dirty="0"/>
              <a:t>la cual el trabajo se expande para ocupar todo el tiempo </a:t>
            </a:r>
            <a:r>
              <a:rPr lang="es-AR" dirty="0" smtClean="0"/>
              <a:t>disponible para </a:t>
            </a:r>
            <a:r>
              <a:rPr lang="es-AR" dirty="0"/>
              <a:t>su </a:t>
            </a:r>
            <a:r>
              <a:rPr lang="es-AR" dirty="0" smtClean="0"/>
              <a:t>realización.</a:t>
            </a:r>
          </a:p>
          <a:p>
            <a:pPr lvl="1"/>
            <a:r>
              <a:rPr lang="es-AR" dirty="0" err="1" smtClean="0"/>
              <a:t>Procrastinación</a:t>
            </a:r>
            <a:r>
              <a:rPr lang="es-AR" dirty="0" smtClean="0"/>
              <a:t>, </a:t>
            </a:r>
            <a:r>
              <a:rPr lang="es-AR" dirty="0"/>
              <a:t>​ postergación o posposición es la acción o hábito de retrasar actividades o situaciones que deben atenderse, sustituyéndolas por otras situaciones más irrelevantes o agradables por miedo a afrontarlas o pereza a realizarlas.</a:t>
            </a:r>
          </a:p>
          <a:p>
            <a:endParaRPr lang="es-AR" dirty="0"/>
          </a:p>
        </p:txBody>
      </p:sp>
    </p:spTree>
    <p:extLst>
      <p:ext uri="{BB962C8B-B14F-4D97-AF65-F5344CB8AC3E}">
        <p14:creationId xmlns:p14="http://schemas.microsoft.com/office/powerpoint/2010/main" val="31380322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Estimar la Duración de </a:t>
            </a:r>
            <a:r>
              <a:rPr lang="es-AR" dirty="0"/>
              <a:t>l</a:t>
            </a:r>
            <a:r>
              <a:rPr lang="es-AR" dirty="0" smtClean="0"/>
              <a:t>as Actividades: </a:t>
            </a:r>
            <a:r>
              <a:rPr lang="es-AR" b="1" dirty="0" smtClean="0">
                <a:solidFill>
                  <a:srgbClr val="C00000"/>
                </a:solidFill>
              </a:rPr>
              <a:t>Entradas</a:t>
            </a:r>
            <a:endParaRPr lang="es-AR" b="1" dirty="0">
              <a:solidFill>
                <a:srgbClr val="C00000"/>
              </a:solidFill>
            </a:endParaRPr>
          </a:p>
        </p:txBody>
      </p:sp>
      <p:sp>
        <p:nvSpPr>
          <p:cNvPr id="3" name="Marcador de contenido 2"/>
          <p:cNvSpPr>
            <a:spLocks noGrp="1"/>
          </p:cNvSpPr>
          <p:nvPr>
            <p:ph idx="1"/>
          </p:nvPr>
        </p:nvSpPr>
        <p:spPr>
          <a:xfrm>
            <a:off x="2589212" y="2133600"/>
            <a:ext cx="8915400" cy="4724400"/>
          </a:xfrm>
        </p:spPr>
        <p:txBody>
          <a:bodyPr>
            <a:normAutofit fontScale="92500" lnSpcReduction="20000"/>
          </a:bodyPr>
          <a:lstStyle/>
          <a:p>
            <a:r>
              <a:rPr lang="es-AR" b="1" dirty="0" smtClean="0"/>
              <a:t>Plan para </a:t>
            </a:r>
            <a:r>
              <a:rPr lang="es-AR" b="1" dirty="0"/>
              <a:t>l</a:t>
            </a:r>
            <a:r>
              <a:rPr lang="es-AR" b="1" dirty="0" smtClean="0"/>
              <a:t>a Dirección del Proyecto</a:t>
            </a:r>
            <a:r>
              <a:rPr lang="es-AR" dirty="0" smtClean="0"/>
              <a:t>. Con el Plan </a:t>
            </a:r>
            <a:r>
              <a:rPr lang="es-AR" dirty="0"/>
              <a:t>de gestión del </a:t>
            </a:r>
            <a:r>
              <a:rPr lang="es-AR" dirty="0" smtClean="0"/>
              <a:t>cronograma</a:t>
            </a:r>
            <a:r>
              <a:rPr lang="es-AR" dirty="0"/>
              <a:t> </a:t>
            </a:r>
            <a:r>
              <a:rPr lang="es-AR" dirty="0" smtClean="0"/>
              <a:t>y la línea base del alcance.</a:t>
            </a:r>
          </a:p>
          <a:p>
            <a:r>
              <a:rPr lang="es-AR" b="1" dirty="0" smtClean="0"/>
              <a:t>Documentos del Proyecto:</a:t>
            </a:r>
          </a:p>
          <a:p>
            <a:pPr lvl="1"/>
            <a:r>
              <a:rPr lang="es-AR" b="1" dirty="0" smtClean="0"/>
              <a:t>Lista </a:t>
            </a:r>
            <a:r>
              <a:rPr lang="es-AR" b="1" dirty="0"/>
              <a:t>de Actividades</a:t>
            </a:r>
            <a:r>
              <a:rPr lang="es-AR" dirty="0"/>
              <a:t>: procesos anteriores.</a:t>
            </a:r>
          </a:p>
          <a:p>
            <a:pPr lvl="1"/>
            <a:r>
              <a:rPr lang="es-AR" b="1" dirty="0" smtClean="0"/>
              <a:t>Atributos </a:t>
            </a:r>
            <a:r>
              <a:rPr lang="es-AR" b="1" dirty="0"/>
              <a:t>de la </a:t>
            </a:r>
            <a:r>
              <a:rPr lang="es-AR" b="1" dirty="0" smtClean="0"/>
              <a:t>Actividad</a:t>
            </a:r>
            <a:r>
              <a:rPr lang="es-AR" dirty="0" smtClean="0"/>
              <a:t>: procesos </a:t>
            </a:r>
            <a:r>
              <a:rPr lang="es-AR" dirty="0"/>
              <a:t>anteriores</a:t>
            </a:r>
            <a:r>
              <a:rPr lang="es-AR" dirty="0" smtClean="0"/>
              <a:t>.</a:t>
            </a:r>
          </a:p>
          <a:p>
            <a:pPr lvl="1"/>
            <a:r>
              <a:rPr lang="es-AR" b="1" dirty="0" smtClean="0"/>
              <a:t>Registro </a:t>
            </a:r>
            <a:r>
              <a:rPr lang="es-AR" b="1" dirty="0"/>
              <a:t>de supuestos. </a:t>
            </a:r>
            <a:r>
              <a:rPr lang="es-AR" dirty="0" smtClean="0"/>
              <a:t>Los </a:t>
            </a:r>
            <a:r>
              <a:rPr lang="es-AR" dirty="0"/>
              <a:t>supuestos y las restricciones registrados en </a:t>
            </a:r>
            <a:r>
              <a:rPr lang="es-AR" dirty="0" smtClean="0"/>
              <a:t>el registro </a:t>
            </a:r>
            <a:r>
              <a:rPr lang="es-AR" dirty="0"/>
              <a:t>de supuestos pueden dar lugar a riesgos individuales del proyecto que pueden influir en el </a:t>
            </a:r>
            <a:r>
              <a:rPr lang="es-AR" dirty="0" smtClean="0"/>
              <a:t>cronograma del </a:t>
            </a:r>
            <a:r>
              <a:rPr lang="es-AR" dirty="0"/>
              <a:t>proyecto.</a:t>
            </a:r>
          </a:p>
          <a:p>
            <a:pPr lvl="1"/>
            <a:r>
              <a:rPr lang="es-AR" b="1" dirty="0" smtClean="0"/>
              <a:t>Registro </a:t>
            </a:r>
            <a:r>
              <a:rPr lang="es-AR" b="1" dirty="0"/>
              <a:t>de lecciones aprendidas</a:t>
            </a:r>
            <a:r>
              <a:rPr lang="es-AR" b="1" dirty="0" smtClean="0"/>
              <a:t>.</a:t>
            </a:r>
          </a:p>
          <a:p>
            <a:pPr lvl="1"/>
            <a:r>
              <a:rPr lang="es-AR" b="1" dirty="0" smtClean="0"/>
              <a:t>Lista de hitos.</a:t>
            </a:r>
          </a:p>
          <a:p>
            <a:pPr lvl="1"/>
            <a:r>
              <a:rPr lang="es-AR" b="1" dirty="0" smtClean="0"/>
              <a:t>EDT</a:t>
            </a:r>
          </a:p>
          <a:p>
            <a:pPr lvl="1"/>
            <a:r>
              <a:rPr lang="es-AR" b="1" dirty="0" smtClean="0"/>
              <a:t>Calendarios </a:t>
            </a:r>
            <a:r>
              <a:rPr lang="es-AR" b="1" dirty="0"/>
              <a:t>de Recursos</a:t>
            </a:r>
            <a:r>
              <a:rPr lang="es-AR" dirty="0"/>
              <a:t>: especifican cuándo y por cuánto </a:t>
            </a:r>
            <a:r>
              <a:rPr lang="es-AR" dirty="0" smtClean="0"/>
              <a:t>tiempo estarán </a:t>
            </a:r>
            <a:r>
              <a:rPr lang="es-AR" dirty="0"/>
              <a:t>disponibles los recursos identificados del proyecto </a:t>
            </a:r>
            <a:r>
              <a:rPr lang="es-AR" dirty="0" smtClean="0"/>
              <a:t>durante la </a:t>
            </a:r>
            <a:r>
              <a:rPr lang="es-AR" dirty="0"/>
              <a:t>ejecución del mismo. Esta información puede proporcionarse </a:t>
            </a:r>
            <a:r>
              <a:rPr lang="es-AR" dirty="0" smtClean="0"/>
              <a:t>a nivel </a:t>
            </a:r>
            <a:r>
              <a:rPr lang="es-AR" dirty="0"/>
              <a:t>de la actividad o del proyecto</a:t>
            </a:r>
            <a:r>
              <a:rPr lang="es-AR" dirty="0" smtClean="0"/>
              <a:t>.</a:t>
            </a:r>
          </a:p>
          <a:p>
            <a:pPr lvl="1"/>
            <a:r>
              <a:rPr lang="es-AR" b="1" dirty="0" smtClean="0"/>
              <a:t>Requisitos de los recursos.</a:t>
            </a:r>
          </a:p>
          <a:p>
            <a:pPr lvl="1"/>
            <a:r>
              <a:rPr lang="es-AR" b="1" dirty="0" smtClean="0"/>
              <a:t>Registros de riesgos.</a:t>
            </a:r>
            <a:endParaRPr lang="es-AR" b="1" dirty="0"/>
          </a:p>
        </p:txBody>
      </p:sp>
    </p:spTree>
    <p:extLst>
      <p:ext uri="{BB962C8B-B14F-4D97-AF65-F5344CB8AC3E}">
        <p14:creationId xmlns:p14="http://schemas.microsoft.com/office/powerpoint/2010/main" val="25000249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Estimar la Duración de las Actividades: </a:t>
            </a:r>
            <a:r>
              <a:rPr lang="es-AR" b="1" dirty="0">
                <a:solidFill>
                  <a:srgbClr val="C00000"/>
                </a:solidFill>
              </a:rPr>
              <a:t>Entradas</a:t>
            </a:r>
            <a:endParaRPr lang="es-AR" dirty="0"/>
          </a:p>
        </p:txBody>
      </p:sp>
      <p:sp>
        <p:nvSpPr>
          <p:cNvPr id="3" name="Marcador de contenido 2"/>
          <p:cNvSpPr>
            <a:spLocks noGrp="1"/>
          </p:cNvSpPr>
          <p:nvPr>
            <p:ph idx="1"/>
          </p:nvPr>
        </p:nvSpPr>
        <p:spPr/>
        <p:txBody>
          <a:bodyPr/>
          <a:lstStyle/>
          <a:p>
            <a:r>
              <a:rPr lang="es-AR" b="1" dirty="0"/>
              <a:t>Factores Ambientales de la Empresa: </a:t>
            </a:r>
            <a:r>
              <a:rPr lang="es-AR" dirty="0"/>
              <a:t>disponibilidad y las habilidades de los recursos.</a:t>
            </a:r>
          </a:p>
          <a:p>
            <a:r>
              <a:rPr lang="es-AR" b="1" dirty="0"/>
              <a:t>Activos de los Procesos de la Organización: </a:t>
            </a:r>
            <a:r>
              <a:rPr lang="es-AR" dirty="0"/>
              <a:t>las políticas y procedimientos relativos a los recursos humanos, al alquiler y la adquisición de suministros y equipos;  la información histórica acerca de los tipos de recursos utilizados para trabajos similares en proyectos anteriores.</a:t>
            </a:r>
          </a:p>
          <a:p>
            <a:endParaRPr lang="es-AR" dirty="0"/>
          </a:p>
        </p:txBody>
      </p:sp>
    </p:spTree>
    <p:extLst>
      <p:ext uri="{BB962C8B-B14F-4D97-AF65-F5344CB8AC3E}">
        <p14:creationId xmlns:p14="http://schemas.microsoft.com/office/powerpoint/2010/main" val="6645322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Estimar </a:t>
            </a:r>
            <a:r>
              <a:rPr lang="es-AR" dirty="0" smtClean="0"/>
              <a:t>la Duración </a:t>
            </a:r>
            <a:r>
              <a:rPr lang="es-AR" dirty="0"/>
              <a:t>de </a:t>
            </a:r>
            <a:r>
              <a:rPr lang="es-AR" dirty="0" smtClean="0"/>
              <a:t>las Actividades: </a:t>
            </a:r>
            <a:r>
              <a:rPr lang="es-AR" b="1" dirty="0" smtClean="0">
                <a:solidFill>
                  <a:srgbClr val="C00000"/>
                </a:solidFill>
              </a:rPr>
              <a:t>H&amp;T</a:t>
            </a:r>
            <a:endParaRPr lang="es-AR" dirty="0"/>
          </a:p>
        </p:txBody>
      </p:sp>
      <p:sp>
        <p:nvSpPr>
          <p:cNvPr id="3" name="Marcador de contenido 2"/>
          <p:cNvSpPr>
            <a:spLocks noGrp="1"/>
          </p:cNvSpPr>
          <p:nvPr>
            <p:ph idx="1"/>
          </p:nvPr>
        </p:nvSpPr>
        <p:spPr>
          <a:xfrm>
            <a:off x="2589212" y="2133600"/>
            <a:ext cx="9602788" cy="4584834"/>
          </a:xfrm>
        </p:spPr>
        <p:txBody>
          <a:bodyPr>
            <a:normAutofit/>
          </a:bodyPr>
          <a:lstStyle/>
          <a:p>
            <a:r>
              <a:rPr lang="es-AR" sz="2000" b="1" dirty="0" smtClean="0"/>
              <a:t>Juicio </a:t>
            </a:r>
            <a:r>
              <a:rPr lang="es-AR" sz="2000" b="1" dirty="0"/>
              <a:t>de Expertos</a:t>
            </a:r>
            <a:r>
              <a:rPr lang="es-AR" sz="2000" dirty="0"/>
              <a:t>: experiencia de una o un grupo de personas.</a:t>
            </a:r>
          </a:p>
          <a:p>
            <a:r>
              <a:rPr lang="es-AR" sz="2000" b="1" dirty="0" smtClean="0"/>
              <a:t>Datos </a:t>
            </a:r>
            <a:r>
              <a:rPr lang="es-AR" sz="2000" b="1" dirty="0"/>
              <a:t>de Estimación Publicados</a:t>
            </a:r>
            <a:r>
              <a:rPr lang="es-AR" sz="2000" dirty="0"/>
              <a:t>: Muchas </a:t>
            </a:r>
            <a:r>
              <a:rPr lang="es-AR" sz="2000" dirty="0" smtClean="0"/>
              <a:t>empresas publican </a:t>
            </a:r>
            <a:r>
              <a:rPr lang="es-AR" sz="2000" dirty="0"/>
              <a:t>periódicamente los índices de producción actualizados y </a:t>
            </a:r>
            <a:r>
              <a:rPr lang="es-AR" sz="2000" dirty="0" smtClean="0"/>
              <a:t>los costos </a:t>
            </a:r>
            <a:r>
              <a:rPr lang="es-AR" sz="2000" dirty="0"/>
              <a:t>unitarios de los recursos para una gran variedad de industrias</a:t>
            </a:r>
            <a:r>
              <a:rPr lang="es-AR" sz="2000" dirty="0" smtClean="0"/>
              <a:t>, materiales </a:t>
            </a:r>
            <a:r>
              <a:rPr lang="es-AR" sz="2000" dirty="0"/>
              <a:t>y equipos, en diferentes países y en diferentes </a:t>
            </a:r>
            <a:r>
              <a:rPr lang="es-AR" sz="2000" dirty="0" smtClean="0"/>
              <a:t>ubicaciones geográficas </a:t>
            </a:r>
            <a:r>
              <a:rPr lang="es-AR" sz="2000" dirty="0"/>
              <a:t>dentro de esos países.</a:t>
            </a:r>
          </a:p>
          <a:p>
            <a:r>
              <a:rPr lang="es-AR" sz="2000" b="1" dirty="0" smtClean="0"/>
              <a:t>Estimación </a:t>
            </a:r>
            <a:r>
              <a:rPr lang="es-AR" sz="2000" b="1" dirty="0"/>
              <a:t>Ascendente</a:t>
            </a:r>
            <a:r>
              <a:rPr lang="es-AR" sz="2000" dirty="0"/>
              <a:t>: el trabajo dentro de una actividad </a:t>
            </a:r>
            <a:r>
              <a:rPr lang="es-AR" sz="2000" dirty="0" smtClean="0"/>
              <a:t>se descompone </a:t>
            </a:r>
            <a:r>
              <a:rPr lang="es-AR" sz="2000" dirty="0"/>
              <a:t>a un nivel mayor de detalle. Se estiman las necesidades </a:t>
            </a:r>
            <a:r>
              <a:rPr lang="es-AR" sz="2000" dirty="0" smtClean="0"/>
              <a:t>de recursos </a:t>
            </a:r>
            <a:r>
              <a:rPr lang="es-AR" sz="2000" dirty="0"/>
              <a:t>y se suman.</a:t>
            </a:r>
          </a:p>
          <a:p>
            <a:r>
              <a:rPr lang="es-AR" sz="2000" b="1" dirty="0" smtClean="0"/>
              <a:t>Software de Gestión de Proyectos</a:t>
            </a:r>
            <a:r>
              <a:rPr lang="es-AR" sz="2000" dirty="0" smtClean="0"/>
              <a:t>: </a:t>
            </a:r>
            <a:r>
              <a:rPr lang="es-AR" sz="2000" dirty="0"/>
              <a:t>El software </a:t>
            </a:r>
            <a:r>
              <a:rPr lang="es-AR" sz="2000" dirty="0" smtClean="0"/>
              <a:t>de gestión </a:t>
            </a:r>
            <a:r>
              <a:rPr lang="es-AR" sz="2000" dirty="0"/>
              <a:t>de proyectos tiene la capacidad de ayudar a </a:t>
            </a:r>
            <a:r>
              <a:rPr lang="es-AR" sz="2000" dirty="0" smtClean="0"/>
              <a:t>planificar</a:t>
            </a:r>
            <a:r>
              <a:rPr lang="es-AR" sz="2000" dirty="0"/>
              <a:t>, organizar </a:t>
            </a:r>
            <a:r>
              <a:rPr lang="es-AR" sz="2000" dirty="0" smtClean="0"/>
              <a:t>y gestionar </a:t>
            </a:r>
            <a:r>
              <a:rPr lang="es-AR" sz="2000" dirty="0"/>
              <a:t>los grupos de recursos, y de desarrollar estimados de </a:t>
            </a:r>
            <a:r>
              <a:rPr lang="es-AR" sz="2000" dirty="0" smtClean="0"/>
              <a:t>los mismos</a:t>
            </a:r>
            <a:r>
              <a:rPr lang="es-AR" sz="2000" dirty="0"/>
              <a:t>.</a:t>
            </a:r>
          </a:p>
        </p:txBody>
      </p:sp>
    </p:spTree>
    <p:extLst>
      <p:ext uri="{BB962C8B-B14F-4D97-AF65-F5344CB8AC3E}">
        <p14:creationId xmlns:p14="http://schemas.microsoft.com/office/powerpoint/2010/main" val="19325740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Estimar </a:t>
            </a:r>
            <a:r>
              <a:rPr lang="es-AR" dirty="0" smtClean="0"/>
              <a:t>la Duración </a:t>
            </a:r>
            <a:r>
              <a:rPr lang="es-AR" dirty="0"/>
              <a:t>de </a:t>
            </a:r>
            <a:r>
              <a:rPr lang="es-AR" dirty="0" smtClean="0"/>
              <a:t>las Actividades: </a:t>
            </a:r>
            <a:r>
              <a:rPr lang="es-AR" b="1" dirty="0" smtClean="0">
                <a:solidFill>
                  <a:srgbClr val="C00000"/>
                </a:solidFill>
              </a:rPr>
              <a:t>H&amp;T</a:t>
            </a:r>
            <a:endParaRPr lang="es-AR" dirty="0"/>
          </a:p>
        </p:txBody>
      </p:sp>
      <p:sp>
        <p:nvSpPr>
          <p:cNvPr id="3" name="Marcador de contenido 2"/>
          <p:cNvSpPr>
            <a:spLocks noGrp="1"/>
          </p:cNvSpPr>
          <p:nvPr>
            <p:ph idx="1"/>
          </p:nvPr>
        </p:nvSpPr>
        <p:spPr>
          <a:xfrm>
            <a:off x="2589212" y="2133600"/>
            <a:ext cx="9602788" cy="1755006"/>
          </a:xfrm>
        </p:spPr>
        <p:txBody>
          <a:bodyPr>
            <a:noAutofit/>
          </a:bodyPr>
          <a:lstStyle/>
          <a:p>
            <a:r>
              <a:rPr lang="es-AR" b="1" dirty="0" smtClean="0"/>
              <a:t>Estimación Análoga</a:t>
            </a:r>
            <a:r>
              <a:rPr lang="es-AR" dirty="0" smtClean="0"/>
              <a:t>. </a:t>
            </a:r>
          </a:p>
          <a:p>
            <a:r>
              <a:rPr lang="es-AR" b="1" dirty="0" smtClean="0"/>
              <a:t>Estimación Paramétrica. Ejemplos</a:t>
            </a:r>
          </a:p>
          <a:p>
            <a:pPr lvl="1"/>
            <a:r>
              <a:rPr lang="es-AR" sz="1400" dirty="0" smtClean="0"/>
              <a:t>Líneas </a:t>
            </a:r>
            <a:r>
              <a:rPr lang="es-AR" sz="1400" dirty="0"/>
              <a:t>de Código (LOC)</a:t>
            </a:r>
          </a:p>
          <a:p>
            <a:pPr lvl="1"/>
            <a:r>
              <a:rPr lang="es-AR" sz="1400" dirty="0" smtClean="0"/>
              <a:t>Puntos de Función – </a:t>
            </a:r>
            <a:r>
              <a:rPr lang="es-AR" sz="1400" dirty="0" err="1"/>
              <a:t>Function</a:t>
            </a:r>
            <a:r>
              <a:rPr lang="es-AR" sz="1400" dirty="0"/>
              <a:t> </a:t>
            </a:r>
            <a:r>
              <a:rPr lang="es-AR" sz="1400" dirty="0" err="1"/>
              <a:t>points</a:t>
            </a:r>
            <a:endParaRPr lang="es-AR" sz="1400" dirty="0"/>
          </a:p>
          <a:p>
            <a:pPr lvl="1"/>
            <a:r>
              <a:rPr lang="es-AR" sz="1400" dirty="0" smtClean="0"/>
              <a:t>Facilidades, características o componentes – </a:t>
            </a:r>
            <a:r>
              <a:rPr lang="es-AR" sz="1400" dirty="0" err="1"/>
              <a:t>Feature</a:t>
            </a:r>
            <a:r>
              <a:rPr lang="es-AR" sz="1400" dirty="0"/>
              <a:t> </a:t>
            </a:r>
            <a:r>
              <a:rPr lang="es-AR" sz="1400" dirty="0" err="1"/>
              <a:t>points</a:t>
            </a:r>
            <a:r>
              <a:rPr lang="es-AR" sz="1400" dirty="0"/>
              <a:t> / </a:t>
            </a:r>
            <a:r>
              <a:rPr lang="es-AR" sz="1400" dirty="0" err="1"/>
              <a:t>Objects</a:t>
            </a:r>
            <a:endParaRPr lang="es-AR" sz="1400" dirty="0"/>
          </a:p>
          <a:p>
            <a:pPr lvl="1"/>
            <a:r>
              <a:rPr lang="es-AR" sz="1400" dirty="0" smtClean="0"/>
              <a:t>Otras posibles:</a:t>
            </a:r>
            <a:endParaRPr lang="es-AR" sz="1400" dirty="0"/>
          </a:p>
          <a:p>
            <a:pPr lvl="2"/>
            <a:r>
              <a:rPr lang="es-AR" sz="1200" dirty="0" smtClean="0"/>
              <a:t>Número </a:t>
            </a:r>
            <a:r>
              <a:rPr lang="es-AR" sz="1200" dirty="0"/>
              <a:t>de burbujas en DFD</a:t>
            </a:r>
          </a:p>
          <a:p>
            <a:pPr lvl="2"/>
            <a:r>
              <a:rPr lang="es-AR" sz="1200" dirty="0" smtClean="0"/>
              <a:t>Número </a:t>
            </a:r>
            <a:r>
              <a:rPr lang="es-AR" sz="1200" dirty="0"/>
              <a:t>de objetos</a:t>
            </a:r>
          </a:p>
          <a:p>
            <a:pPr lvl="1"/>
            <a:r>
              <a:rPr lang="es-AR" sz="1400" dirty="0" smtClean="0"/>
              <a:t>LOC </a:t>
            </a:r>
            <a:r>
              <a:rPr lang="es-AR" sz="1400" dirty="0"/>
              <a:t>o </a:t>
            </a:r>
            <a:r>
              <a:rPr lang="es-AR" sz="1400" dirty="0" err="1"/>
              <a:t>Function</a:t>
            </a:r>
            <a:r>
              <a:rPr lang="es-AR" sz="1400" dirty="0"/>
              <a:t> </a:t>
            </a:r>
            <a:r>
              <a:rPr lang="es-AR" sz="1400" dirty="0" err="1"/>
              <a:t>Points</a:t>
            </a:r>
            <a:r>
              <a:rPr lang="es-AR" sz="1400" dirty="0"/>
              <a:t> son los </a:t>
            </a:r>
            <a:r>
              <a:rPr lang="es-AR" sz="1400" dirty="0" smtClean="0"/>
              <a:t>más </a:t>
            </a:r>
            <a:r>
              <a:rPr lang="es-AR" sz="1400" dirty="0"/>
              <a:t>comunes.</a:t>
            </a:r>
          </a:p>
          <a:p>
            <a:pPr lvl="2"/>
            <a:r>
              <a:rPr lang="es-AR" sz="1200" dirty="0" smtClean="0"/>
              <a:t>100 </a:t>
            </a:r>
            <a:r>
              <a:rPr lang="es-AR" sz="1200" dirty="0" err="1"/>
              <a:t>Locs</a:t>
            </a:r>
            <a:r>
              <a:rPr lang="es-AR" sz="1200" dirty="0"/>
              <a:t> » 1 </a:t>
            </a:r>
            <a:r>
              <a:rPr lang="es-AR" sz="1200" dirty="0" err="1"/>
              <a:t>Function</a:t>
            </a:r>
            <a:r>
              <a:rPr lang="es-AR" sz="1200" dirty="0"/>
              <a:t> Point » 1 Objeto (muy groseramente!!).</a:t>
            </a:r>
          </a:p>
          <a:p>
            <a:r>
              <a:rPr lang="es-AR" sz="1600" dirty="0" smtClean="0"/>
              <a:t>La </a:t>
            </a:r>
            <a:r>
              <a:rPr lang="es-AR" sz="1600" dirty="0"/>
              <a:t>discusión sobre cual es más relevante o útil </a:t>
            </a:r>
            <a:r>
              <a:rPr lang="es-AR" sz="1600" dirty="0" smtClean="0"/>
              <a:t>adquiere proporciones </a:t>
            </a:r>
            <a:r>
              <a:rPr lang="es-AR" sz="1600" dirty="0"/>
              <a:t>de confrontación política o </a:t>
            </a:r>
            <a:r>
              <a:rPr lang="es-AR" sz="1600" dirty="0" smtClean="0"/>
              <a:t>religiosa.</a:t>
            </a:r>
          </a:p>
          <a:p>
            <a:r>
              <a:rPr lang="es-AR" sz="1600" dirty="0"/>
              <a:t>El </a:t>
            </a:r>
            <a:r>
              <a:rPr lang="es-AR" sz="1600" dirty="0" smtClean="0"/>
              <a:t>LOC </a:t>
            </a:r>
            <a:r>
              <a:rPr lang="es-AR" sz="1600" dirty="0"/>
              <a:t>es probablemente el peor  pero el más abundante.	</a:t>
            </a:r>
          </a:p>
        </p:txBody>
      </p:sp>
    </p:spTree>
    <p:extLst>
      <p:ext uri="{BB962C8B-B14F-4D97-AF65-F5344CB8AC3E}">
        <p14:creationId xmlns:p14="http://schemas.microsoft.com/office/powerpoint/2010/main" val="1678164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072894" cy="1280890"/>
          </a:xfrm>
        </p:spPr>
        <p:txBody>
          <a:bodyPr/>
          <a:lstStyle/>
          <a:p>
            <a:r>
              <a:rPr lang="es-AR" dirty="0"/>
              <a:t>Estimar la Duración de las Actividades: </a:t>
            </a:r>
            <a:r>
              <a:rPr lang="es-AR" b="1" dirty="0">
                <a:solidFill>
                  <a:srgbClr val="C00000"/>
                </a:solidFill>
              </a:rPr>
              <a:t>H&amp;T</a:t>
            </a:r>
            <a:endParaRPr lang="es-AR" dirty="0"/>
          </a:p>
        </p:txBody>
      </p:sp>
      <p:sp>
        <p:nvSpPr>
          <p:cNvPr id="3" name="Marcador de contenido 2"/>
          <p:cNvSpPr>
            <a:spLocks noGrp="1"/>
          </p:cNvSpPr>
          <p:nvPr>
            <p:ph idx="1"/>
          </p:nvPr>
        </p:nvSpPr>
        <p:spPr>
          <a:xfrm>
            <a:off x="2589212" y="2133600"/>
            <a:ext cx="9432742" cy="3777622"/>
          </a:xfrm>
        </p:spPr>
        <p:txBody>
          <a:bodyPr>
            <a:normAutofit/>
          </a:bodyPr>
          <a:lstStyle/>
          <a:p>
            <a:r>
              <a:rPr lang="es-AR" sz="2800" b="1" dirty="0" smtClean="0"/>
              <a:t>Estimación Paramétrica</a:t>
            </a:r>
            <a:r>
              <a:rPr lang="es-AR" sz="2800" dirty="0" smtClean="0"/>
              <a:t>: continuación</a:t>
            </a:r>
          </a:p>
          <a:p>
            <a:r>
              <a:rPr lang="es-AR" sz="2800" dirty="0"/>
              <a:t>En general se parte de la hipótesis que</a:t>
            </a:r>
          </a:p>
          <a:p>
            <a:pPr lvl="1"/>
            <a:r>
              <a:rPr lang="es-AR" sz="2400" dirty="0" smtClean="0"/>
              <a:t>Esfuerzo </a:t>
            </a:r>
            <a:r>
              <a:rPr lang="es-AR" sz="2400" dirty="0"/>
              <a:t>= f(Complejidad).</a:t>
            </a:r>
          </a:p>
          <a:p>
            <a:pPr lvl="1"/>
            <a:r>
              <a:rPr lang="es-AR" sz="2400" dirty="0" smtClean="0"/>
              <a:t>Complejidad </a:t>
            </a:r>
            <a:r>
              <a:rPr lang="es-AR" sz="2400" dirty="0"/>
              <a:t>= f(Tamaño).</a:t>
            </a:r>
          </a:p>
          <a:p>
            <a:pPr lvl="1"/>
            <a:r>
              <a:rPr lang="es-AR" sz="2400" dirty="0" smtClean="0"/>
              <a:t>Por </a:t>
            </a:r>
            <a:r>
              <a:rPr lang="es-AR" sz="2400" dirty="0"/>
              <a:t>lo tanto Esfuerzo=f(Tamaño).</a:t>
            </a:r>
          </a:p>
          <a:p>
            <a:r>
              <a:rPr lang="es-AR" sz="2800" u="sng" dirty="0"/>
              <a:t>Por lo tanto si tengo el </a:t>
            </a:r>
            <a:r>
              <a:rPr lang="es-AR" sz="2800" b="1" u="sng" dirty="0"/>
              <a:t>Tamaño </a:t>
            </a:r>
            <a:r>
              <a:rPr lang="es-AR" sz="2800" u="sng" dirty="0"/>
              <a:t>tengo </a:t>
            </a:r>
            <a:r>
              <a:rPr lang="es-AR" sz="2800" u="sng" dirty="0" smtClean="0"/>
              <a:t>el </a:t>
            </a:r>
            <a:r>
              <a:rPr lang="es-AR" sz="2800" b="1" u="sng" dirty="0" smtClean="0"/>
              <a:t>Esfuerzo</a:t>
            </a:r>
            <a:r>
              <a:rPr lang="es-AR" sz="2800" dirty="0"/>
              <a:t>.</a:t>
            </a:r>
          </a:p>
        </p:txBody>
      </p:sp>
    </p:spTree>
    <p:extLst>
      <p:ext uri="{BB962C8B-B14F-4D97-AF65-F5344CB8AC3E}">
        <p14:creationId xmlns:p14="http://schemas.microsoft.com/office/powerpoint/2010/main" val="347002294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Estimar </a:t>
            </a:r>
            <a:r>
              <a:rPr lang="es-AR" dirty="0" smtClean="0"/>
              <a:t>la Duración </a:t>
            </a:r>
            <a:r>
              <a:rPr lang="es-AR" dirty="0"/>
              <a:t>de </a:t>
            </a:r>
            <a:r>
              <a:rPr lang="es-AR" dirty="0" smtClean="0"/>
              <a:t>las Actividades: </a:t>
            </a:r>
            <a:r>
              <a:rPr lang="es-AR" b="1" dirty="0" smtClean="0">
                <a:solidFill>
                  <a:srgbClr val="C00000"/>
                </a:solidFill>
              </a:rPr>
              <a:t>H&amp;T</a:t>
            </a:r>
            <a:endParaRPr lang="es-AR" dirty="0"/>
          </a:p>
        </p:txBody>
      </p:sp>
      <p:sp>
        <p:nvSpPr>
          <p:cNvPr id="3" name="Marcador de contenido 2"/>
          <p:cNvSpPr>
            <a:spLocks noGrp="1"/>
          </p:cNvSpPr>
          <p:nvPr>
            <p:ph idx="1"/>
          </p:nvPr>
        </p:nvSpPr>
        <p:spPr>
          <a:xfrm>
            <a:off x="2589212" y="2133600"/>
            <a:ext cx="9602788" cy="2342147"/>
          </a:xfrm>
        </p:spPr>
        <p:txBody>
          <a:bodyPr>
            <a:noAutofit/>
          </a:bodyPr>
          <a:lstStyle/>
          <a:p>
            <a:r>
              <a:rPr lang="es-AR" b="1" dirty="0" smtClean="0"/>
              <a:t>Estimación Basada en Tres Valores</a:t>
            </a:r>
            <a:r>
              <a:rPr lang="es-AR" dirty="0" smtClean="0"/>
              <a:t>. La </a:t>
            </a:r>
            <a:r>
              <a:rPr lang="es-AR" dirty="0"/>
              <a:t>exactitud de las estimaciones de la </a:t>
            </a:r>
            <a:r>
              <a:rPr lang="es-AR" dirty="0" smtClean="0"/>
              <a:t>duración </a:t>
            </a:r>
            <a:r>
              <a:rPr lang="es-AR" dirty="0"/>
              <a:t>por un </a:t>
            </a:r>
            <a:r>
              <a:rPr lang="es-AR" dirty="0" smtClean="0"/>
              <a:t>único </a:t>
            </a:r>
            <a:r>
              <a:rPr lang="es-AR" dirty="0"/>
              <a:t>valor puede mejorarse si se tienen en cuenta </a:t>
            </a:r>
            <a:r>
              <a:rPr lang="es-AR" dirty="0" smtClean="0"/>
              <a:t>la incertidumbre </a:t>
            </a:r>
            <a:r>
              <a:rPr lang="es-AR" dirty="0"/>
              <a:t>y el riesgo. El uso de estimaciones basadas en tres valores ayuda a definir un rango aproximado </a:t>
            </a:r>
            <a:r>
              <a:rPr lang="es-AR" dirty="0" smtClean="0"/>
              <a:t>de duración </a:t>
            </a:r>
            <a:r>
              <a:rPr lang="es-AR" dirty="0"/>
              <a:t>de una actividad:</a:t>
            </a:r>
          </a:p>
          <a:p>
            <a:r>
              <a:rPr lang="es-AR" b="1" dirty="0" smtClean="0"/>
              <a:t>Más </a:t>
            </a:r>
            <a:r>
              <a:rPr lang="es-AR" b="1" dirty="0"/>
              <a:t>probable (</a:t>
            </a:r>
            <a:r>
              <a:rPr lang="es-AR" b="1" i="1" dirty="0" err="1"/>
              <a:t>tM</a:t>
            </a:r>
            <a:r>
              <a:rPr lang="es-AR" b="1" dirty="0"/>
              <a:t>). </a:t>
            </a:r>
            <a:r>
              <a:rPr lang="es-AR" dirty="0"/>
              <a:t>Esta </a:t>
            </a:r>
            <a:r>
              <a:rPr lang="es-AR" dirty="0" smtClean="0"/>
              <a:t>estimación </a:t>
            </a:r>
            <a:r>
              <a:rPr lang="es-AR" dirty="0"/>
              <a:t>se basa en la </a:t>
            </a:r>
            <a:r>
              <a:rPr lang="es-AR" dirty="0" smtClean="0"/>
              <a:t>duración </a:t>
            </a:r>
            <a:r>
              <a:rPr lang="es-AR" dirty="0"/>
              <a:t>de la actividad, en </a:t>
            </a:r>
            <a:r>
              <a:rPr lang="es-AR" dirty="0" smtClean="0"/>
              <a:t>función </a:t>
            </a:r>
            <a:r>
              <a:rPr lang="es-AR" dirty="0"/>
              <a:t>de los recursos </a:t>
            </a:r>
            <a:r>
              <a:rPr lang="es-AR" dirty="0" smtClean="0"/>
              <a:t>que probablemente </a:t>
            </a:r>
            <a:r>
              <a:rPr lang="es-AR" dirty="0"/>
              <a:t>le sean asignados, de su productividad, de las expectativas realistas de disponibilidad para </a:t>
            </a:r>
            <a:r>
              <a:rPr lang="es-AR" dirty="0" smtClean="0"/>
              <a:t>la actividad</a:t>
            </a:r>
            <a:r>
              <a:rPr lang="es-AR" dirty="0"/>
              <a:t>, de las dependencias de otros participantes y de las interrupciones.</a:t>
            </a:r>
          </a:p>
          <a:p>
            <a:r>
              <a:rPr lang="es-AR" b="1" dirty="0" smtClean="0"/>
              <a:t>Optimista </a:t>
            </a:r>
            <a:r>
              <a:rPr lang="es-AR" b="1" dirty="0"/>
              <a:t>(</a:t>
            </a:r>
            <a:r>
              <a:rPr lang="es-AR" b="1" i="1" dirty="0" err="1"/>
              <a:t>tO</a:t>
            </a:r>
            <a:r>
              <a:rPr lang="es-AR" b="1" dirty="0"/>
              <a:t>). </a:t>
            </a:r>
            <a:r>
              <a:rPr lang="es-AR" dirty="0"/>
              <a:t>Estima la </a:t>
            </a:r>
            <a:r>
              <a:rPr lang="es-AR" dirty="0" smtClean="0"/>
              <a:t>duración </a:t>
            </a:r>
            <a:r>
              <a:rPr lang="es-AR" dirty="0"/>
              <a:t>de la actividad sobre la base del </a:t>
            </a:r>
            <a:r>
              <a:rPr lang="es-AR" dirty="0" smtClean="0"/>
              <a:t>análisis </a:t>
            </a:r>
            <a:r>
              <a:rPr lang="es-AR" dirty="0"/>
              <a:t>del mejor escenario para esa actividad.</a:t>
            </a:r>
          </a:p>
          <a:p>
            <a:r>
              <a:rPr lang="es-AR" b="1" dirty="0" smtClean="0"/>
              <a:t>Pesimista </a:t>
            </a:r>
            <a:r>
              <a:rPr lang="es-AR" b="1" dirty="0"/>
              <a:t>(</a:t>
            </a:r>
            <a:r>
              <a:rPr lang="es-AR" b="1" i="1" dirty="0" err="1"/>
              <a:t>tP</a:t>
            </a:r>
            <a:r>
              <a:rPr lang="es-AR" b="1" dirty="0"/>
              <a:t>). </a:t>
            </a:r>
            <a:r>
              <a:rPr lang="es-AR" dirty="0"/>
              <a:t>Estima la </a:t>
            </a:r>
            <a:r>
              <a:rPr lang="es-AR" dirty="0" smtClean="0"/>
              <a:t>duración </a:t>
            </a:r>
            <a:r>
              <a:rPr lang="es-AR" dirty="0"/>
              <a:t>sobre la base del </a:t>
            </a:r>
            <a:r>
              <a:rPr lang="es-AR" dirty="0" smtClean="0"/>
              <a:t>análisis </a:t>
            </a:r>
            <a:r>
              <a:rPr lang="es-AR" dirty="0"/>
              <a:t>del peor escenario para esa actividad</a:t>
            </a:r>
            <a:r>
              <a:rPr lang="es-AR" dirty="0" smtClean="0"/>
              <a:t>.</a:t>
            </a:r>
            <a:endParaRPr lang="es-AR" dirty="0"/>
          </a:p>
        </p:txBody>
      </p:sp>
    </p:spTree>
    <p:extLst>
      <p:ext uri="{BB962C8B-B14F-4D97-AF65-F5344CB8AC3E}">
        <p14:creationId xmlns:p14="http://schemas.microsoft.com/office/powerpoint/2010/main" val="20824690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Estimar la Duración de las Actividades: </a:t>
            </a:r>
            <a:r>
              <a:rPr lang="es-AR" b="1" dirty="0">
                <a:solidFill>
                  <a:srgbClr val="C00000"/>
                </a:solidFill>
              </a:rPr>
              <a:t>H&amp;T</a:t>
            </a:r>
            <a:endParaRPr lang="es-AR" dirty="0"/>
          </a:p>
        </p:txBody>
      </p:sp>
      <p:sp>
        <p:nvSpPr>
          <p:cNvPr id="3" name="Marcador de contenido 2"/>
          <p:cNvSpPr>
            <a:spLocks noGrp="1"/>
          </p:cNvSpPr>
          <p:nvPr>
            <p:ph idx="1"/>
          </p:nvPr>
        </p:nvSpPr>
        <p:spPr/>
        <p:txBody>
          <a:bodyPr/>
          <a:lstStyle/>
          <a:p>
            <a:r>
              <a:rPr lang="es-AR" dirty="0"/>
              <a:t>Se puede calcular la duración esperada, </a:t>
            </a:r>
            <a:r>
              <a:rPr lang="es-AR" i="1" dirty="0" err="1"/>
              <a:t>tE</a:t>
            </a:r>
            <a:r>
              <a:rPr lang="es-AR" dirty="0"/>
              <a:t>, en función de la distribución asumida de los valores dentro del rango de las tres estimaciones. Una de las formulas mas utilizadas es la </a:t>
            </a:r>
            <a:r>
              <a:rPr lang="es-AR" dirty="0" smtClean="0"/>
              <a:t>distribución </a:t>
            </a:r>
            <a:r>
              <a:rPr lang="es-AR" dirty="0"/>
              <a:t>triangular:</a:t>
            </a:r>
          </a:p>
          <a:p>
            <a:r>
              <a:rPr lang="pl-PL" b="1" i="1" dirty="0"/>
              <a:t>tE </a:t>
            </a:r>
            <a:r>
              <a:rPr lang="pl-PL" b="1" dirty="0"/>
              <a:t>= (</a:t>
            </a:r>
            <a:r>
              <a:rPr lang="pl-PL" b="1" i="1" dirty="0"/>
              <a:t>tO </a:t>
            </a:r>
            <a:r>
              <a:rPr lang="pl-PL" b="1" dirty="0"/>
              <a:t>+ </a:t>
            </a:r>
            <a:r>
              <a:rPr lang="pl-PL" b="1" i="1" dirty="0"/>
              <a:t>tM </a:t>
            </a:r>
            <a:r>
              <a:rPr lang="pl-PL" b="1" dirty="0"/>
              <a:t>+ </a:t>
            </a:r>
            <a:r>
              <a:rPr lang="pl-PL" b="1" i="1" dirty="0"/>
              <a:t>tP</a:t>
            </a:r>
            <a:r>
              <a:rPr lang="pl-PL" b="1" dirty="0"/>
              <a:t>) / 3.</a:t>
            </a:r>
          </a:p>
          <a:p>
            <a:r>
              <a:rPr lang="es-AR" dirty="0"/>
              <a:t>La </a:t>
            </a:r>
            <a:r>
              <a:rPr lang="es-AR" dirty="0" smtClean="0"/>
              <a:t>distribución </a:t>
            </a:r>
            <a:r>
              <a:rPr lang="es-AR" dirty="0"/>
              <a:t>triangular se utiliza cuando existen datos </a:t>
            </a:r>
            <a:r>
              <a:rPr lang="es-AR" dirty="0" smtClean="0"/>
              <a:t>históricos </a:t>
            </a:r>
            <a:r>
              <a:rPr lang="es-AR" dirty="0"/>
              <a:t>insuficientes o cuando se usan datos subjetivos.</a:t>
            </a:r>
          </a:p>
          <a:p>
            <a:r>
              <a:rPr lang="es-AR" dirty="0"/>
              <a:t>Las estimaciones de </a:t>
            </a:r>
            <a:r>
              <a:rPr lang="es-AR" dirty="0" smtClean="0"/>
              <a:t>duración </a:t>
            </a:r>
            <a:r>
              <a:rPr lang="es-AR" dirty="0"/>
              <a:t>basadas en tres valores con una </a:t>
            </a:r>
            <a:r>
              <a:rPr lang="es-AR" dirty="0" smtClean="0"/>
              <a:t>distribución </a:t>
            </a:r>
            <a:r>
              <a:rPr lang="es-AR" dirty="0"/>
              <a:t>determinada proporcionan una </a:t>
            </a:r>
            <a:r>
              <a:rPr lang="es-AR" dirty="0" smtClean="0"/>
              <a:t>duración esperada </a:t>
            </a:r>
            <a:r>
              <a:rPr lang="es-AR" dirty="0"/>
              <a:t>y despejan el grado de incertidumbre sobre la </a:t>
            </a:r>
            <a:r>
              <a:rPr lang="es-AR" dirty="0" smtClean="0"/>
              <a:t>duración </a:t>
            </a:r>
            <a:r>
              <a:rPr lang="es-AR" dirty="0"/>
              <a:t>esperada</a:t>
            </a:r>
            <a:r>
              <a:rPr lang="es-AR" dirty="0" smtClean="0"/>
              <a:t>.</a:t>
            </a:r>
          </a:p>
          <a:p>
            <a:r>
              <a:rPr lang="es-AR" sz="2000" dirty="0" smtClean="0"/>
              <a:t>Otra Fórmula basada en la distribución estadística Beta:</a:t>
            </a:r>
          </a:p>
          <a:p>
            <a:endParaRPr lang="es-AR" sz="2000" dirty="0"/>
          </a:p>
          <a:p>
            <a:endParaRPr lang="es-AR" dirty="0"/>
          </a:p>
        </p:txBody>
      </p:sp>
      <p:pic>
        <p:nvPicPr>
          <p:cNvPr id="4" name="Imagen 3"/>
          <p:cNvPicPr>
            <a:picLocks noChangeAspect="1"/>
          </p:cNvPicPr>
          <p:nvPr/>
        </p:nvPicPr>
        <p:blipFill>
          <a:blip r:embed="rId2"/>
          <a:stretch>
            <a:fillRect/>
          </a:stretch>
        </p:blipFill>
        <p:spPr>
          <a:xfrm>
            <a:off x="4102230" y="5428648"/>
            <a:ext cx="6840473" cy="1429352"/>
          </a:xfrm>
          <a:prstGeom prst="rect">
            <a:avLst/>
          </a:prstGeom>
        </p:spPr>
      </p:pic>
    </p:spTree>
    <p:extLst>
      <p:ext uri="{BB962C8B-B14F-4D97-AF65-F5344CB8AC3E}">
        <p14:creationId xmlns:p14="http://schemas.microsoft.com/office/powerpoint/2010/main" val="678113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Estimar la Duración de las Actividades: </a:t>
            </a:r>
            <a:r>
              <a:rPr lang="es-AR" b="1" dirty="0">
                <a:solidFill>
                  <a:srgbClr val="C00000"/>
                </a:solidFill>
              </a:rPr>
              <a:t>H&amp;T</a:t>
            </a:r>
            <a:endParaRPr lang="es-AR" dirty="0"/>
          </a:p>
        </p:txBody>
      </p:sp>
      <p:sp>
        <p:nvSpPr>
          <p:cNvPr id="3" name="Marcador de contenido 2"/>
          <p:cNvSpPr>
            <a:spLocks noGrp="1"/>
          </p:cNvSpPr>
          <p:nvPr>
            <p:ph idx="1"/>
          </p:nvPr>
        </p:nvSpPr>
        <p:spPr>
          <a:xfrm>
            <a:off x="1771048" y="2133600"/>
            <a:ext cx="10420952" cy="4724400"/>
          </a:xfrm>
        </p:spPr>
        <p:txBody>
          <a:bodyPr>
            <a:noAutofit/>
          </a:bodyPr>
          <a:lstStyle/>
          <a:p>
            <a:r>
              <a:rPr lang="es-AR" b="1" dirty="0"/>
              <a:t>Análisis </a:t>
            </a:r>
            <a:r>
              <a:rPr lang="es-AR" b="1" dirty="0" smtClean="0"/>
              <a:t>de Datos:</a:t>
            </a:r>
          </a:p>
          <a:p>
            <a:r>
              <a:rPr lang="es-AR" b="1" dirty="0" smtClean="0"/>
              <a:t>Análisis de </a:t>
            </a:r>
            <a:r>
              <a:rPr lang="es-AR" b="1" dirty="0"/>
              <a:t>Alternativas</a:t>
            </a:r>
            <a:r>
              <a:rPr lang="es-AR" dirty="0"/>
              <a:t>: analizar caminos alternativos de realización</a:t>
            </a:r>
            <a:r>
              <a:rPr lang="es-AR" dirty="0" smtClean="0"/>
              <a:t>.</a:t>
            </a:r>
          </a:p>
          <a:p>
            <a:r>
              <a:rPr lang="es-AR" b="1" dirty="0" smtClean="0"/>
              <a:t>Análisis </a:t>
            </a:r>
            <a:r>
              <a:rPr lang="es-AR" b="1" dirty="0"/>
              <a:t>de reserva. </a:t>
            </a:r>
            <a:r>
              <a:rPr lang="es-AR" dirty="0" smtClean="0"/>
              <a:t>Se </a:t>
            </a:r>
            <a:r>
              <a:rPr lang="es-AR" dirty="0"/>
              <a:t>utiliza para determinar la cantidad de reservas para contingencias y </a:t>
            </a:r>
            <a:r>
              <a:rPr lang="es-AR" dirty="0" smtClean="0"/>
              <a:t>de gestión </a:t>
            </a:r>
            <a:r>
              <a:rPr lang="es-AR" dirty="0"/>
              <a:t>necesarias para el proyecto. Las estimaciones de la </a:t>
            </a:r>
            <a:r>
              <a:rPr lang="es-AR" dirty="0" smtClean="0"/>
              <a:t>duración </a:t>
            </a:r>
            <a:r>
              <a:rPr lang="es-AR" dirty="0"/>
              <a:t>pueden incluir reservas para contingencias</a:t>
            </a:r>
            <a:r>
              <a:rPr lang="es-AR" dirty="0" smtClean="0"/>
              <a:t>, denominadas </a:t>
            </a:r>
            <a:r>
              <a:rPr lang="es-AR" dirty="0"/>
              <a:t>en ocasiones reservas de cronograma, para tener en cuenta la incertidumbre del cronograma. </a:t>
            </a:r>
            <a:r>
              <a:rPr lang="es-AR" dirty="0" smtClean="0"/>
              <a:t>Las reservas </a:t>
            </a:r>
            <a:r>
              <a:rPr lang="es-AR" dirty="0"/>
              <a:t>para contingencias consisten en la </a:t>
            </a:r>
            <a:r>
              <a:rPr lang="es-AR" dirty="0" smtClean="0"/>
              <a:t>duración </a:t>
            </a:r>
            <a:r>
              <a:rPr lang="es-AR" dirty="0"/>
              <a:t>estimada dentro de la </a:t>
            </a:r>
            <a:r>
              <a:rPr lang="es-AR" dirty="0" smtClean="0"/>
              <a:t>línea </a:t>
            </a:r>
            <a:r>
              <a:rPr lang="es-AR" dirty="0"/>
              <a:t>base del cronograma que </a:t>
            </a:r>
            <a:r>
              <a:rPr lang="es-AR" dirty="0" smtClean="0"/>
              <a:t>se asigna </a:t>
            </a:r>
            <a:r>
              <a:rPr lang="es-AR" dirty="0"/>
              <a:t>por los riesgos identificados y aceptados por la </a:t>
            </a:r>
            <a:r>
              <a:rPr lang="es-AR" dirty="0" smtClean="0"/>
              <a:t>organización. </a:t>
            </a:r>
            <a:r>
              <a:rPr lang="es-AR" dirty="0"/>
              <a:t>Las reservas para contingencias se </a:t>
            </a:r>
            <a:r>
              <a:rPr lang="es-AR" dirty="0" smtClean="0"/>
              <a:t>asocian a </a:t>
            </a:r>
            <a:r>
              <a:rPr lang="es-AR" dirty="0"/>
              <a:t>los “conocidos-desconocidos”, que se pueden estimar de manera que cubran esa cantidad desconocida </a:t>
            </a:r>
            <a:r>
              <a:rPr lang="es-AR" dirty="0" smtClean="0"/>
              <a:t>de </a:t>
            </a:r>
            <a:r>
              <a:rPr lang="es-AR" b="1" dirty="0" smtClean="0"/>
              <a:t>retrabajo</a:t>
            </a:r>
            <a:r>
              <a:rPr lang="es-AR" dirty="0"/>
              <a:t>. La reserva para contingencias puede ser un porcentaje de la </a:t>
            </a:r>
            <a:r>
              <a:rPr lang="es-AR" dirty="0" smtClean="0"/>
              <a:t>duración </a:t>
            </a:r>
            <a:r>
              <a:rPr lang="es-AR" dirty="0"/>
              <a:t>estimada de la actividad </a:t>
            </a:r>
            <a:r>
              <a:rPr lang="es-AR" dirty="0" smtClean="0"/>
              <a:t>o una </a:t>
            </a:r>
            <a:r>
              <a:rPr lang="es-AR" dirty="0"/>
              <a:t>cantidad fija de </a:t>
            </a:r>
            <a:r>
              <a:rPr lang="es-AR" dirty="0" smtClean="0"/>
              <a:t>períodos </a:t>
            </a:r>
            <a:r>
              <a:rPr lang="es-AR" dirty="0"/>
              <a:t>de trabajo. Las reservas para contingencias pueden separarse de las </a:t>
            </a:r>
            <a:r>
              <a:rPr lang="es-AR" dirty="0" smtClean="0"/>
              <a:t>actividades individuales </a:t>
            </a:r>
            <a:r>
              <a:rPr lang="es-AR" dirty="0"/>
              <a:t>y sumarse. A medida que se dispone de </a:t>
            </a:r>
            <a:r>
              <a:rPr lang="es-AR" dirty="0" smtClean="0"/>
              <a:t>información más </a:t>
            </a:r>
            <a:r>
              <a:rPr lang="es-AR" dirty="0"/>
              <a:t>precisa sobre el proyecto, la reserva </a:t>
            </a:r>
            <a:r>
              <a:rPr lang="es-AR" dirty="0" smtClean="0"/>
              <a:t>para contingencias </a:t>
            </a:r>
            <a:r>
              <a:rPr lang="es-AR" dirty="0"/>
              <a:t>puede utilizarse, reducirse o eliminarse. La contingencia </a:t>
            </a:r>
            <a:r>
              <a:rPr lang="es-AR" dirty="0" smtClean="0"/>
              <a:t>debería identificarse  </a:t>
            </a:r>
            <a:r>
              <a:rPr lang="es-AR" dirty="0"/>
              <a:t>claramente en </a:t>
            </a:r>
            <a:r>
              <a:rPr lang="es-AR" dirty="0" smtClean="0"/>
              <a:t>la documentación </a:t>
            </a:r>
            <a:r>
              <a:rPr lang="es-AR" dirty="0"/>
              <a:t>del cronograma.</a:t>
            </a:r>
          </a:p>
          <a:p>
            <a:endParaRPr lang="es-AR" dirty="0"/>
          </a:p>
        </p:txBody>
      </p:sp>
    </p:spTree>
    <p:extLst>
      <p:ext uri="{BB962C8B-B14F-4D97-AF65-F5344CB8AC3E}">
        <p14:creationId xmlns:p14="http://schemas.microsoft.com/office/powerpoint/2010/main" val="168731685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Estimar la Duración de las Actividades: </a:t>
            </a:r>
            <a:r>
              <a:rPr lang="es-AR" b="1" dirty="0">
                <a:solidFill>
                  <a:srgbClr val="C00000"/>
                </a:solidFill>
              </a:rPr>
              <a:t>H&amp;T</a:t>
            </a:r>
            <a:endParaRPr lang="es-AR" dirty="0"/>
          </a:p>
        </p:txBody>
      </p:sp>
      <p:sp>
        <p:nvSpPr>
          <p:cNvPr id="3" name="Marcador de contenido 2"/>
          <p:cNvSpPr>
            <a:spLocks noGrp="1"/>
          </p:cNvSpPr>
          <p:nvPr>
            <p:ph idx="1"/>
          </p:nvPr>
        </p:nvSpPr>
        <p:spPr>
          <a:xfrm>
            <a:off x="1771048" y="2133600"/>
            <a:ext cx="10420952" cy="4724400"/>
          </a:xfrm>
        </p:spPr>
        <p:txBody>
          <a:bodyPr>
            <a:noAutofit/>
          </a:bodyPr>
          <a:lstStyle/>
          <a:p>
            <a:r>
              <a:rPr lang="es-AR" b="1" dirty="0" smtClean="0"/>
              <a:t>Toma de Decisiones</a:t>
            </a:r>
            <a:r>
              <a:rPr lang="es-AR" dirty="0" smtClean="0"/>
              <a:t>. Las técnicas </a:t>
            </a:r>
            <a:r>
              <a:rPr lang="es-AR" dirty="0"/>
              <a:t>de toma de decisiones que pueden utilizarse para este proceso incluyen</a:t>
            </a:r>
            <a:r>
              <a:rPr lang="es-AR" dirty="0" smtClean="0"/>
              <a:t>, entre </a:t>
            </a:r>
            <a:r>
              <a:rPr lang="es-AR" dirty="0"/>
              <a:t>otras, la </a:t>
            </a:r>
            <a:r>
              <a:rPr lang="es-AR" dirty="0" smtClean="0"/>
              <a:t>votación. </a:t>
            </a:r>
            <a:r>
              <a:rPr lang="es-AR" dirty="0"/>
              <a:t>Una </a:t>
            </a:r>
            <a:r>
              <a:rPr lang="es-AR" dirty="0" smtClean="0"/>
              <a:t>variación </a:t>
            </a:r>
            <a:r>
              <a:rPr lang="es-AR" dirty="0"/>
              <a:t>del </a:t>
            </a:r>
            <a:r>
              <a:rPr lang="es-AR" dirty="0" smtClean="0"/>
              <a:t>método </a:t>
            </a:r>
            <a:r>
              <a:rPr lang="es-AR" dirty="0"/>
              <a:t>de </a:t>
            </a:r>
            <a:r>
              <a:rPr lang="es-AR" dirty="0" smtClean="0"/>
              <a:t>votación </a:t>
            </a:r>
            <a:r>
              <a:rPr lang="es-AR" dirty="0"/>
              <a:t>que se usa a menudo en proyectos agiles es el </a:t>
            </a:r>
            <a:r>
              <a:rPr lang="es-AR" dirty="0" smtClean="0"/>
              <a:t>puño de cinco (también </a:t>
            </a:r>
            <a:r>
              <a:rPr lang="es-AR" dirty="0"/>
              <a:t>llamado </a:t>
            </a:r>
            <a:r>
              <a:rPr lang="es-AR" dirty="0" smtClean="0"/>
              <a:t>puño </a:t>
            </a:r>
            <a:r>
              <a:rPr lang="es-AR" dirty="0"/>
              <a:t>al cinco). En esta </a:t>
            </a:r>
            <a:r>
              <a:rPr lang="es-AR" dirty="0" smtClean="0"/>
              <a:t>técnica, </a:t>
            </a:r>
            <a:r>
              <a:rPr lang="es-AR" dirty="0"/>
              <a:t>el director del proyecto pide al equipo que muestre su nivel </a:t>
            </a:r>
            <a:r>
              <a:rPr lang="es-AR" dirty="0" smtClean="0"/>
              <a:t>de apoyo </a:t>
            </a:r>
            <a:r>
              <a:rPr lang="es-AR" dirty="0"/>
              <a:t>a una </a:t>
            </a:r>
            <a:r>
              <a:rPr lang="es-AR" dirty="0" smtClean="0"/>
              <a:t>decisión </a:t>
            </a:r>
            <a:r>
              <a:rPr lang="es-AR" dirty="0"/>
              <a:t>manteniendo en alto un </a:t>
            </a:r>
            <a:r>
              <a:rPr lang="es-AR" dirty="0" smtClean="0"/>
              <a:t>puño </a:t>
            </a:r>
            <a:r>
              <a:rPr lang="es-AR" dirty="0"/>
              <a:t>cerrado (que indica apoyo nulo) hasta un </a:t>
            </a:r>
            <a:r>
              <a:rPr lang="es-AR" dirty="0" smtClean="0"/>
              <a:t>máximo </a:t>
            </a:r>
            <a:r>
              <a:rPr lang="es-AR" dirty="0"/>
              <a:t>de cinco </a:t>
            </a:r>
            <a:r>
              <a:rPr lang="es-AR" dirty="0" smtClean="0"/>
              <a:t>dedos (que </a:t>
            </a:r>
            <a:r>
              <a:rPr lang="es-AR" dirty="0"/>
              <a:t>indica pleno apoyo). Si un miembro del equipo levanta menos de tres dedos, se le da la oportunidad de </a:t>
            </a:r>
            <a:r>
              <a:rPr lang="es-AR" dirty="0" smtClean="0"/>
              <a:t>discutir cualquier objeción </a:t>
            </a:r>
            <a:r>
              <a:rPr lang="es-AR" dirty="0"/>
              <a:t>con el equipo. El director del proyecto continua con el proceso del </a:t>
            </a:r>
            <a:r>
              <a:rPr lang="es-AR" dirty="0" smtClean="0"/>
              <a:t>puño </a:t>
            </a:r>
            <a:r>
              <a:rPr lang="es-AR" dirty="0"/>
              <a:t>de cinco hasta que el </a:t>
            </a:r>
            <a:r>
              <a:rPr lang="es-AR" dirty="0" smtClean="0"/>
              <a:t>equipo logre </a:t>
            </a:r>
            <a:r>
              <a:rPr lang="es-AR" dirty="0"/>
              <a:t>el consenso (que todos levanten tres o mas dedos) o acepta pasar a la siguiente </a:t>
            </a:r>
            <a:r>
              <a:rPr lang="es-AR" dirty="0" smtClean="0"/>
              <a:t>decisión.</a:t>
            </a:r>
            <a:endParaRPr lang="es-AR" dirty="0"/>
          </a:p>
          <a:p>
            <a:r>
              <a:rPr lang="es-AR" b="1" dirty="0" smtClean="0"/>
              <a:t>Reuniones. </a:t>
            </a:r>
            <a:r>
              <a:rPr lang="es-AR" dirty="0" smtClean="0"/>
              <a:t>El </a:t>
            </a:r>
            <a:r>
              <a:rPr lang="es-AR" dirty="0"/>
              <a:t>equipo del proyecto puede mantener reuniones para estimar la </a:t>
            </a:r>
            <a:r>
              <a:rPr lang="es-AR" dirty="0" smtClean="0"/>
              <a:t>duración </a:t>
            </a:r>
            <a:r>
              <a:rPr lang="es-AR" dirty="0"/>
              <a:t>de las actividades.</a:t>
            </a:r>
          </a:p>
        </p:txBody>
      </p:sp>
    </p:spTree>
    <p:extLst>
      <p:ext uri="{BB962C8B-B14F-4D97-AF65-F5344CB8AC3E}">
        <p14:creationId xmlns:p14="http://schemas.microsoft.com/office/powerpoint/2010/main" val="1119408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del Cronograma del Proyecto</a:t>
            </a:r>
          </a:p>
        </p:txBody>
      </p:sp>
      <p:sp>
        <p:nvSpPr>
          <p:cNvPr id="3" name="Marcador de contenido 2"/>
          <p:cNvSpPr>
            <a:spLocks noGrp="1"/>
          </p:cNvSpPr>
          <p:nvPr>
            <p:ph idx="1"/>
          </p:nvPr>
        </p:nvSpPr>
        <p:spPr>
          <a:xfrm>
            <a:off x="2589212" y="2133600"/>
            <a:ext cx="9602788" cy="4724400"/>
          </a:xfrm>
        </p:spPr>
        <p:txBody>
          <a:bodyPr>
            <a:normAutofit fontScale="92500" lnSpcReduction="20000"/>
          </a:bodyPr>
          <a:lstStyle/>
          <a:p>
            <a:r>
              <a:rPr lang="es-AR" dirty="0" smtClean="0"/>
              <a:t>El </a:t>
            </a:r>
            <a:r>
              <a:rPr lang="es-AR" dirty="0"/>
              <a:t>cronograma detallado del proyecto </a:t>
            </a:r>
            <a:r>
              <a:rPr lang="es-AR" dirty="0" smtClean="0"/>
              <a:t>debería </a:t>
            </a:r>
            <a:r>
              <a:rPr lang="es-AR" dirty="0"/>
              <a:t>permanecer flexible a lo largo del proyecto </a:t>
            </a:r>
            <a:r>
              <a:rPr lang="es-AR" dirty="0" smtClean="0"/>
              <a:t>para adaptarse </a:t>
            </a:r>
            <a:r>
              <a:rPr lang="es-AR" dirty="0"/>
              <a:t>al conocimiento adquirido, la mayor </a:t>
            </a:r>
            <a:r>
              <a:rPr lang="es-AR" dirty="0" smtClean="0"/>
              <a:t>comprensión </a:t>
            </a:r>
            <a:r>
              <a:rPr lang="es-AR" dirty="0"/>
              <a:t>del riesgo y las actividades de valor </a:t>
            </a:r>
            <a:r>
              <a:rPr lang="es-AR" dirty="0" smtClean="0"/>
              <a:t>agregado</a:t>
            </a:r>
          </a:p>
          <a:p>
            <a:r>
              <a:rPr lang="es-AR" dirty="0" smtClean="0"/>
              <a:t>¿Cómo nos adaptamos en proyectos pequeños?</a:t>
            </a:r>
          </a:p>
          <a:p>
            <a:r>
              <a:rPr lang="es-AR" dirty="0" smtClean="0"/>
              <a:t>Prácticas </a:t>
            </a:r>
            <a:r>
              <a:rPr lang="es-AR" dirty="0"/>
              <a:t>emergentes para los </a:t>
            </a:r>
            <a:r>
              <a:rPr lang="es-AR" dirty="0" smtClean="0"/>
              <a:t>métodos </a:t>
            </a:r>
            <a:r>
              <a:rPr lang="es-AR" dirty="0"/>
              <a:t>de </a:t>
            </a:r>
            <a:r>
              <a:rPr lang="es-AR" dirty="0" smtClean="0"/>
              <a:t>programación </a:t>
            </a:r>
            <a:r>
              <a:rPr lang="es-AR" dirty="0"/>
              <a:t>del proyecto incluyen, entre otras:</a:t>
            </a:r>
          </a:p>
          <a:p>
            <a:r>
              <a:rPr lang="es-AR" b="1" dirty="0" smtClean="0"/>
              <a:t>Programación </a:t>
            </a:r>
            <a:r>
              <a:rPr lang="es-AR" b="1" dirty="0"/>
              <a:t>iterativa con trabajo pendiente. </a:t>
            </a:r>
            <a:r>
              <a:rPr lang="es-AR" dirty="0" smtClean="0"/>
              <a:t>Planificación </a:t>
            </a:r>
            <a:r>
              <a:rPr lang="es-AR" dirty="0"/>
              <a:t>gradual basada en </a:t>
            </a:r>
            <a:r>
              <a:rPr lang="es-AR" dirty="0" smtClean="0"/>
              <a:t>ciclos de </a:t>
            </a:r>
            <a:r>
              <a:rPr lang="es-AR" dirty="0"/>
              <a:t>vida </a:t>
            </a:r>
            <a:r>
              <a:rPr lang="es-AR" dirty="0" smtClean="0"/>
              <a:t>adaptativos (Ágil). Este método </a:t>
            </a:r>
            <a:r>
              <a:rPr lang="es-AR" dirty="0"/>
              <a:t>de </a:t>
            </a:r>
            <a:r>
              <a:rPr lang="es-AR" dirty="0" smtClean="0"/>
              <a:t>programación es adecuado </a:t>
            </a:r>
            <a:r>
              <a:rPr lang="es-AR" dirty="0"/>
              <a:t>para muchos </a:t>
            </a:r>
            <a:r>
              <a:rPr lang="es-AR" dirty="0" smtClean="0"/>
              <a:t>proyectos. </a:t>
            </a:r>
            <a:r>
              <a:rPr lang="es-AR" dirty="0"/>
              <a:t>El beneficio de este enfoque es que acoge los cambios a lo largo del ciclo </a:t>
            </a:r>
            <a:r>
              <a:rPr lang="es-AR" dirty="0" smtClean="0"/>
              <a:t>de vida </a:t>
            </a:r>
            <a:r>
              <a:rPr lang="es-AR" dirty="0"/>
              <a:t>del desarrollo.</a:t>
            </a:r>
          </a:p>
          <a:p>
            <a:r>
              <a:rPr lang="es-AR" b="1" dirty="0" smtClean="0"/>
              <a:t>Programación </a:t>
            </a:r>
            <a:r>
              <a:rPr lang="es-AR" b="1" dirty="0"/>
              <a:t>a demanda. </a:t>
            </a:r>
            <a:r>
              <a:rPr lang="es-AR" dirty="0" smtClean="0"/>
              <a:t>Usado </a:t>
            </a:r>
            <a:r>
              <a:rPr lang="es-AR" dirty="0"/>
              <a:t>en un sistema </a:t>
            </a:r>
            <a:r>
              <a:rPr lang="es-AR" dirty="0" err="1"/>
              <a:t>Kanban</a:t>
            </a:r>
            <a:r>
              <a:rPr lang="es-AR" dirty="0"/>
              <a:t>, se basa en la </a:t>
            </a:r>
            <a:r>
              <a:rPr lang="es-AR" dirty="0" smtClean="0"/>
              <a:t>teoría </a:t>
            </a:r>
            <a:r>
              <a:rPr lang="es-AR" dirty="0"/>
              <a:t>de </a:t>
            </a:r>
            <a:r>
              <a:rPr lang="es-AR" dirty="0" smtClean="0"/>
              <a:t>las restricciones </a:t>
            </a:r>
            <a:r>
              <a:rPr lang="es-AR" dirty="0"/>
              <a:t>y en conceptos de </a:t>
            </a:r>
            <a:r>
              <a:rPr lang="es-AR" dirty="0" smtClean="0"/>
              <a:t>programación </a:t>
            </a:r>
            <a:r>
              <a:rPr lang="es-AR" dirty="0"/>
              <a:t>de tipo </a:t>
            </a:r>
            <a:r>
              <a:rPr lang="es-AR" dirty="0" err="1"/>
              <a:t>pull</a:t>
            </a:r>
            <a:r>
              <a:rPr lang="es-AR" dirty="0"/>
              <a:t> (tirar) de la Manufactura Lean, para limitar el </a:t>
            </a:r>
            <a:r>
              <a:rPr lang="es-AR" dirty="0" smtClean="0"/>
              <a:t>trabajo en </a:t>
            </a:r>
            <a:r>
              <a:rPr lang="es-AR" dirty="0"/>
              <a:t>curso de un equipo a fin de equilibrar la demanda con la capacidad de entrega del equipo. </a:t>
            </a:r>
            <a:r>
              <a:rPr lang="es-AR" dirty="0" smtClean="0"/>
              <a:t>No depende </a:t>
            </a:r>
            <a:r>
              <a:rPr lang="es-AR" dirty="0"/>
              <a:t>de un cronograma elaborado </a:t>
            </a:r>
            <a:r>
              <a:rPr lang="es-AR" dirty="0" smtClean="0"/>
              <a:t>para </a:t>
            </a:r>
            <a:r>
              <a:rPr lang="es-AR" dirty="0"/>
              <a:t>el desarrollo del </a:t>
            </a:r>
            <a:r>
              <a:rPr lang="es-AR" dirty="0" smtClean="0"/>
              <a:t>producto, </a:t>
            </a:r>
            <a:r>
              <a:rPr lang="es-AR" dirty="0"/>
              <a:t>sino que mas bien demanda trabajo pendiente o de una cola de trabajo intermedia a </a:t>
            </a:r>
            <a:r>
              <a:rPr lang="es-AR" dirty="0" smtClean="0"/>
              <a:t>realizarse apenas </a:t>
            </a:r>
            <a:r>
              <a:rPr lang="es-AR" dirty="0"/>
              <a:t>se disponga de los recursos. </a:t>
            </a:r>
            <a:r>
              <a:rPr lang="es-AR" dirty="0" smtClean="0"/>
              <a:t>Se </a:t>
            </a:r>
            <a:r>
              <a:rPr lang="es-AR" dirty="0"/>
              <a:t>usa en proyectos que </a:t>
            </a:r>
            <a:r>
              <a:rPr lang="es-AR" dirty="0" smtClean="0"/>
              <a:t>desarrollan el </a:t>
            </a:r>
            <a:r>
              <a:rPr lang="es-AR" dirty="0"/>
              <a:t>producto de manera incremental en entornos operativos o de mantenimiento, y donde las tareas </a:t>
            </a:r>
            <a:r>
              <a:rPr lang="es-AR" dirty="0" smtClean="0"/>
              <a:t>pueden hacerse </a:t>
            </a:r>
            <a:r>
              <a:rPr lang="es-AR" dirty="0"/>
              <a:t>relativamente similares en </a:t>
            </a:r>
            <a:r>
              <a:rPr lang="es-AR" dirty="0" smtClean="0"/>
              <a:t>tamaño </a:t>
            </a:r>
            <a:r>
              <a:rPr lang="es-AR" dirty="0"/>
              <a:t>y alcance o pueden agruparse por </a:t>
            </a:r>
            <a:r>
              <a:rPr lang="es-AR" dirty="0" smtClean="0"/>
              <a:t>tamaño </a:t>
            </a:r>
            <a:r>
              <a:rPr lang="es-AR" dirty="0"/>
              <a:t>y alcance.</a:t>
            </a:r>
          </a:p>
        </p:txBody>
      </p:sp>
    </p:spTree>
    <p:extLst>
      <p:ext uri="{BB962C8B-B14F-4D97-AF65-F5344CB8AC3E}">
        <p14:creationId xmlns:p14="http://schemas.microsoft.com/office/powerpoint/2010/main" val="8048871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Estimar la Duración de las Actividades: </a:t>
            </a:r>
            <a:r>
              <a:rPr lang="es-AR" b="1" dirty="0" smtClean="0">
                <a:solidFill>
                  <a:srgbClr val="C00000"/>
                </a:solidFill>
              </a:rPr>
              <a:t>SALIDAS</a:t>
            </a:r>
            <a:endParaRPr lang="es-AR" dirty="0"/>
          </a:p>
        </p:txBody>
      </p:sp>
      <p:sp>
        <p:nvSpPr>
          <p:cNvPr id="3" name="Marcador de contenido 2"/>
          <p:cNvSpPr>
            <a:spLocks noGrp="1"/>
          </p:cNvSpPr>
          <p:nvPr>
            <p:ph idx="1"/>
          </p:nvPr>
        </p:nvSpPr>
        <p:spPr/>
        <p:txBody>
          <a:bodyPr>
            <a:noAutofit/>
          </a:bodyPr>
          <a:lstStyle/>
          <a:p>
            <a:r>
              <a:rPr lang="es-AR" sz="2000" b="1" dirty="0"/>
              <a:t>Estimados de la Duración de la Actividad: </a:t>
            </a:r>
            <a:r>
              <a:rPr lang="es-AR" sz="2000" dirty="0"/>
              <a:t>son </a:t>
            </a:r>
            <a:r>
              <a:rPr lang="es-AR" sz="2000" dirty="0" smtClean="0"/>
              <a:t>valoraciones cuantitativas </a:t>
            </a:r>
            <a:r>
              <a:rPr lang="es-AR" sz="2000" dirty="0"/>
              <a:t>de la cantidad probable de periodos de trabajo que </a:t>
            </a:r>
            <a:r>
              <a:rPr lang="es-AR" sz="2000" dirty="0" smtClean="0"/>
              <a:t>se necesitarán </a:t>
            </a:r>
            <a:r>
              <a:rPr lang="es-AR" sz="2000" dirty="0"/>
              <a:t>para completar una actividad. Por ejemplo</a:t>
            </a:r>
            <a:r>
              <a:rPr lang="es-AR" sz="2000" dirty="0" smtClean="0"/>
              <a:t>: </a:t>
            </a:r>
          </a:p>
          <a:p>
            <a:pPr lvl="1"/>
            <a:r>
              <a:rPr lang="es-AR" sz="1800" dirty="0" smtClean="0"/>
              <a:t>2 </a:t>
            </a:r>
            <a:r>
              <a:rPr lang="es-AR" sz="1800" dirty="0"/>
              <a:t>semanas ± 2 días, para indicar que la actividad durará al menos </a:t>
            </a:r>
            <a:r>
              <a:rPr lang="es-AR" sz="1800" dirty="0" smtClean="0"/>
              <a:t>ocho días </a:t>
            </a:r>
            <a:r>
              <a:rPr lang="es-AR" sz="1800" dirty="0"/>
              <a:t>y no más de doce (considerando una semana laboral de </a:t>
            </a:r>
            <a:r>
              <a:rPr lang="es-AR" sz="1800" dirty="0" smtClean="0"/>
              <a:t>cinco días</a:t>
            </a:r>
            <a:r>
              <a:rPr lang="es-AR" sz="1800" dirty="0"/>
              <a:t>).</a:t>
            </a:r>
          </a:p>
          <a:p>
            <a:pPr lvl="1"/>
            <a:r>
              <a:rPr lang="es-AR" sz="1800" dirty="0" smtClean="0"/>
              <a:t>15 </a:t>
            </a:r>
            <a:r>
              <a:rPr lang="es-AR" sz="1800" dirty="0"/>
              <a:t>% de probabilidad de exceder las tres semanas, para indicar </a:t>
            </a:r>
            <a:r>
              <a:rPr lang="es-AR" sz="1800" dirty="0" smtClean="0"/>
              <a:t>una alta </a:t>
            </a:r>
            <a:r>
              <a:rPr lang="es-AR" sz="1800" dirty="0"/>
              <a:t>probabilidad (85 %) de que la actividad dure tres semanas </a:t>
            </a:r>
            <a:r>
              <a:rPr lang="es-AR" sz="1800" dirty="0" smtClean="0"/>
              <a:t>o menos</a:t>
            </a:r>
            <a:r>
              <a:rPr lang="es-AR" sz="1800" dirty="0"/>
              <a:t>.</a:t>
            </a:r>
          </a:p>
          <a:p>
            <a:r>
              <a:rPr lang="es-AR" b="1" dirty="0" smtClean="0"/>
              <a:t>Base de </a:t>
            </a:r>
            <a:r>
              <a:rPr lang="es-AR" b="1" dirty="0"/>
              <a:t>l</a:t>
            </a:r>
            <a:r>
              <a:rPr lang="es-AR" b="1" dirty="0" smtClean="0"/>
              <a:t>as Estimaciones</a:t>
            </a:r>
            <a:endParaRPr lang="es-AR" sz="2000" b="1" dirty="0" smtClean="0"/>
          </a:p>
          <a:p>
            <a:r>
              <a:rPr lang="es-AR" sz="2000" b="1" dirty="0" smtClean="0"/>
              <a:t>Actualizaciones </a:t>
            </a:r>
            <a:r>
              <a:rPr lang="es-AR" sz="2000" b="1" dirty="0"/>
              <a:t>a los Documentos del Proyecto</a:t>
            </a:r>
            <a:r>
              <a:rPr lang="es-AR" sz="2000" dirty="0"/>
              <a:t>: se </a:t>
            </a:r>
            <a:r>
              <a:rPr lang="es-AR" sz="2000" dirty="0" smtClean="0"/>
              <a:t>incluyen, entre </a:t>
            </a:r>
            <a:r>
              <a:rPr lang="es-AR" sz="2000" dirty="0"/>
              <a:t>otros</a:t>
            </a:r>
            <a:r>
              <a:rPr lang="es-AR" sz="2000" dirty="0" smtClean="0"/>
              <a:t>: los </a:t>
            </a:r>
            <a:r>
              <a:rPr lang="es-AR" sz="2000" dirty="0"/>
              <a:t>atributos de la </a:t>
            </a:r>
            <a:r>
              <a:rPr lang="es-AR" sz="2000" dirty="0" smtClean="0"/>
              <a:t>actividad, los </a:t>
            </a:r>
            <a:r>
              <a:rPr lang="es-AR" sz="2000" dirty="0"/>
              <a:t>supuestos hechos durante el desarrollo del estimado de la </a:t>
            </a:r>
            <a:r>
              <a:rPr lang="es-AR" sz="2000" dirty="0" smtClean="0"/>
              <a:t>duración de </a:t>
            </a:r>
            <a:r>
              <a:rPr lang="es-AR" sz="2000" dirty="0"/>
              <a:t>las actividades, como los niveles de habilidad y </a:t>
            </a:r>
            <a:r>
              <a:rPr lang="es-AR" sz="2000" dirty="0" smtClean="0"/>
              <a:t>disponibilidad.</a:t>
            </a:r>
            <a:endParaRPr lang="es-AR" sz="2000" dirty="0"/>
          </a:p>
        </p:txBody>
      </p:sp>
    </p:spTree>
    <p:extLst>
      <p:ext uri="{BB962C8B-B14F-4D97-AF65-F5344CB8AC3E}">
        <p14:creationId xmlns:p14="http://schemas.microsoft.com/office/powerpoint/2010/main" val="17186706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Proceso</a:t>
            </a:r>
            <a:r>
              <a:rPr lang="es-AR" dirty="0"/>
              <a:t>: </a:t>
            </a:r>
            <a:r>
              <a:rPr lang="es-AR" b="1" dirty="0">
                <a:solidFill>
                  <a:srgbClr val="C00000"/>
                </a:solidFill>
              </a:rPr>
              <a:t>Desarrollar </a:t>
            </a:r>
            <a:r>
              <a:rPr lang="es-AR" b="1" dirty="0" smtClean="0">
                <a:solidFill>
                  <a:srgbClr val="C00000"/>
                </a:solidFill>
              </a:rPr>
              <a:t>el Cronograma</a:t>
            </a:r>
            <a:endParaRPr lang="es-AR" b="1" dirty="0">
              <a:solidFill>
                <a:srgbClr val="C00000"/>
              </a:solidFill>
            </a:endParaRPr>
          </a:p>
        </p:txBody>
      </p:sp>
      <p:sp>
        <p:nvSpPr>
          <p:cNvPr id="3" name="Marcador de contenido 2"/>
          <p:cNvSpPr>
            <a:spLocks noGrp="1"/>
          </p:cNvSpPr>
          <p:nvPr>
            <p:ph idx="1"/>
          </p:nvPr>
        </p:nvSpPr>
        <p:spPr>
          <a:xfrm>
            <a:off x="1116531" y="1264555"/>
            <a:ext cx="11075469" cy="1272159"/>
          </a:xfrm>
        </p:spPr>
        <p:txBody>
          <a:bodyPr>
            <a:normAutofit lnSpcReduction="10000"/>
          </a:bodyPr>
          <a:lstStyle/>
          <a:p>
            <a:r>
              <a:rPr lang="es-AR" b="1" dirty="0"/>
              <a:t>Objetivos</a:t>
            </a:r>
            <a:r>
              <a:rPr lang="es-AR" dirty="0"/>
              <a:t>: analizar el orden de </a:t>
            </a:r>
            <a:r>
              <a:rPr lang="es-AR" dirty="0" smtClean="0"/>
              <a:t>las actividades</a:t>
            </a:r>
            <a:r>
              <a:rPr lang="es-AR" dirty="0"/>
              <a:t>, su duración, los requisitos </a:t>
            </a:r>
            <a:r>
              <a:rPr lang="es-AR" dirty="0" smtClean="0"/>
              <a:t>de recursos </a:t>
            </a:r>
            <a:r>
              <a:rPr lang="es-AR" dirty="0"/>
              <a:t>y las restricciones para crear </a:t>
            </a:r>
            <a:r>
              <a:rPr lang="es-AR" dirty="0" smtClean="0"/>
              <a:t>el cronograma </a:t>
            </a:r>
            <a:r>
              <a:rPr lang="es-AR" dirty="0"/>
              <a:t>del proyecto.</a:t>
            </a:r>
          </a:p>
          <a:p>
            <a:r>
              <a:rPr lang="es-AR" dirty="0"/>
              <a:t>La incorporación de las actividades</a:t>
            </a:r>
            <a:r>
              <a:rPr lang="es-AR" dirty="0" smtClean="0"/>
              <a:t>, duraciones </a:t>
            </a:r>
            <a:r>
              <a:rPr lang="es-AR" dirty="0"/>
              <a:t>y recursos a la herramienta </a:t>
            </a:r>
            <a:r>
              <a:rPr lang="es-AR" dirty="0" smtClean="0"/>
              <a:t>de planificación </a:t>
            </a:r>
            <a:r>
              <a:rPr lang="es-AR" dirty="0"/>
              <a:t>genera un </a:t>
            </a:r>
            <a:r>
              <a:rPr lang="es-AR" b="1" dirty="0"/>
              <a:t>cronograma </a:t>
            </a:r>
            <a:r>
              <a:rPr lang="es-AR" dirty="0" smtClean="0"/>
              <a:t>con fechas </a:t>
            </a:r>
            <a:r>
              <a:rPr lang="es-AR" dirty="0"/>
              <a:t>planificadas para completar </a:t>
            </a:r>
            <a:r>
              <a:rPr lang="es-AR" dirty="0" smtClean="0"/>
              <a:t>las actividades </a:t>
            </a:r>
            <a:r>
              <a:rPr lang="es-AR" dirty="0"/>
              <a:t>del proyecto.</a:t>
            </a:r>
          </a:p>
        </p:txBody>
      </p:sp>
      <p:pic>
        <p:nvPicPr>
          <p:cNvPr id="4" name="Imagen 3"/>
          <p:cNvPicPr>
            <a:picLocks noChangeAspect="1"/>
          </p:cNvPicPr>
          <p:nvPr/>
        </p:nvPicPr>
        <p:blipFill>
          <a:blip r:embed="rId2"/>
          <a:stretch>
            <a:fillRect/>
          </a:stretch>
        </p:blipFill>
        <p:spPr>
          <a:xfrm>
            <a:off x="3514844" y="2536715"/>
            <a:ext cx="6601307" cy="4338938"/>
          </a:xfrm>
          <a:prstGeom prst="rect">
            <a:avLst/>
          </a:prstGeom>
        </p:spPr>
      </p:pic>
    </p:spTree>
    <p:extLst>
      <p:ext uri="{BB962C8B-B14F-4D97-AF65-F5344CB8AC3E}">
        <p14:creationId xmlns:p14="http://schemas.microsoft.com/office/powerpoint/2010/main" val="2597435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592925" y="624110"/>
            <a:ext cx="9599075" cy="1280890"/>
          </a:xfrm>
        </p:spPr>
        <p:txBody>
          <a:bodyPr/>
          <a:lstStyle/>
          <a:p>
            <a:r>
              <a:rPr lang="es-AR" b="1" dirty="0">
                <a:solidFill>
                  <a:schemeClr val="tx1"/>
                </a:solidFill>
              </a:rPr>
              <a:t>Desarrollar el </a:t>
            </a:r>
            <a:r>
              <a:rPr lang="es-AR" b="1" dirty="0" smtClean="0">
                <a:solidFill>
                  <a:schemeClr val="tx1"/>
                </a:solidFill>
              </a:rPr>
              <a:t>Cronograma: </a:t>
            </a:r>
            <a:r>
              <a:rPr lang="es-AR" b="1" dirty="0" smtClean="0">
                <a:solidFill>
                  <a:srgbClr val="C00000"/>
                </a:solidFill>
              </a:rPr>
              <a:t>Flujo de Datos</a:t>
            </a:r>
            <a:endParaRPr lang="es-AR" dirty="0"/>
          </a:p>
        </p:txBody>
      </p:sp>
      <p:pic>
        <p:nvPicPr>
          <p:cNvPr id="4" name="Marcador de contenido 3"/>
          <p:cNvPicPr>
            <a:picLocks noGrp="1" noChangeAspect="1"/>
          </p:cNvPicPr>
          <p:nvPr>
            <p:ph idx="1"/>
          </p:nvPr>
        </p:nvPicPr>
        <p:blipFill>
          <a:blip r:embed="rId2"/>
          <a:stretch>
            <a:fillRect/>
          </a:stretch>
        </p:blipFill>
        <p:spPr>
          <a:xfrm>
            <a:off x="4148488" y="1274460"/>
            <a:ext cx="5698155" cy="5593410"/>
          </a:xfrm>
          <a:prstGeom prst="rect">
            <a:avLst/>
          </a:prstGeom>
        </p:spPr>
      </p:pic>
    </p:spTree>
    <p:extLst>
      <p:ext uri="{BB962C8B-B14F-4D97-AF65-F5344CB8AC3E}">
        <p14:creationId xmlns:p14="http://schemas.microsoft.com/office/powerpoint/2010/main" val="22923646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a:t>
            </a:r>
            <a:r>
              <a:rPr lang="es-AR" b="1" dirty="0" smtClean="0">
                <a:solidFill>
                  <a:schemeClr val="tx1"/>
                </a:solidFill>
              </a:rPr>
              <a:t>Cronograma</a:t>
            </a:r>
            <a:endParaRPr lang="es-AR" dirty="0"/>
          </a:p>
        </p:txBody>
      </p:sp>
      <p:sp>
        <p:nvSpPr>
          <p:cNvPr id="3" name="Marcador de contenido 2"/>
          <p:cNvSpPr>
            <a:spLocks noGrp="1"/>
          </p:cNvSpPr>
          <p:nvPr>
            <p:ph idx="1"/>
          </p:nvPr>
        </p:nvSpPr>
        <p:spPr>
          <a:xfrm>
            <a:off x="2589212" y="2133600"/>
            <a:ext cx="9528994" cy="3777622"/>
          </a:xfrm>
        </p:spPr>
        <p:txBody>
          <a:bodyPr>
            <a:noAutofit/>
          </a:bodyPr>
          <a:lstStyle/>
          <a:p>
            <a:r>
              <a:rPr lang="es-AR" sz="2000" dirty="0" smtClean="0"/>
              <a:t>Es </a:t>
            </a:r>
            <a:r>
              <a:rPr lang="es-AR" sz="2000" dirty="0"/>
              <a:t>un proceso iterativo. Se utiliza el modelo de </a:t>
            </a:r>
            <a:r>
              <a:rPr lang="es-AR" sz="2000" dirty="0" smtClean="0"/>
              <a:t>programación para </a:t>
            </a:r>
            <a:r>
              <a:rPr lang="es-AR" sz="2000" dirty="0"/>
              <a:t>determinar las fechas planificadas de inicio y fin de las actividades del proyecto, </a:t>
            </a:r>
            <a:r>
              <a:rPr lang="es-AR" sz="2000" dirty="0" smtClean="0"/>
              <a:t>así </a:t>
            </a:r>
            <a:r>
              <a:rPr lang="es-AR" sz="2000" dirty="0"/>
              <a:t>como los hitos del </a:t>
            </a:r>
            <a:r>
              <a:rPr lang="es-AR" sz="2000" dirty="0" smtClean="0"/>
              <a:t>mismo. </a:t>
            </a:r>
            <a:r>
              <a:rPr lang="es-AR" sz="2000" dirty="0"/>
              <a:t>El desarrollo del cronograma puede requerir </a:t>
            </a:r>
            <a:r>
              <a:rPr lang="es-AR" sz="2000" dirty="0" smtClean="0"/>
              <a:t>la revisión de </a:t>
            </a:r>
            <a:r>
              <a:rPr lang="es-AR" sz="2000" dirty="0"/>
              <a:t>las estimaciones de </a:t>
            </a:r>
            <a:r>
              <a:rPr lang="es-AR" sz="2000" dirty="0" smtClean="0"/>
              <a:t>duración, </a:t>
            </a:r>
            <a:r>
              <a:rPr lang="es-AR" sz="2000" dirty="0"/>
              <a:t>estimaciones de recursos y reservas de cronograma para establecer un </a:t>
            </a:r>
            <a:r>
              <a:rPr lang="es-AR" sz="2000" dirty="0" smtClean="0"/>
              <a:t>cronograma aprobado </a:t>
            </a:r>
            <a:r>
              <a:rPr lang="es-AR" sz="2000" dirty="0"/>
              <a:t>del proyecto, que pueda a su vez servir como </a:t>
            </a:r>
            <a:r>
              <a:rPr lang="es-AR" sz="2000" dirty="0" smtClean="0"/>
              <a:t>línea </a:t>
            </a:r>
            <a:r>
              <a:rPr lang="es-AR" sz="2000" dirty="0"/>
              <a:t>base </a:t>
            </a:r>
            <a:r>
              <a:rPr lang="es-AR" sz="2000" dirty="0" smtClean="0"/>
              <a:t>para medir </a:t>
            </a:r>
            <a:r>
              <a:rPr lang="es-AR" sz="2000" dirty="0"/>
              <a:t>el avance.</a:t>
            </a:r>
          </a:p>
          <a:p>
            <a:r>
              <a:rPr lang="es-AR" sz="2000" dirty="0" smtClean="0"/>
              <a:t>Por </a:t>
            </a:r>
            <a:r>
              <a:rPr lang="es-AR" sz="2000" dirty="0"/>
              <a:t>regla general, una vez determinadas las fechas de inicio y </a:t>
            </a:r>
            <a:r>
              <a:rPr lang="es-AR" sz="2000" dirty="0" smtClean="0"/>
              <a:t>finalización </a:t>
            </a:r>
            <a:r>
              <a:rPr lang="es-AR" sz="2000" dirty="0"/>
              <a:t>de una </a:t>
            </a:r>
            <a:r>
              <a:rPr lang="es-AR" sz="2000" dirty="0" smtClean="0"/>
              <a:t>actividad, se </a:t>
            </a:r>
            <a:r>
              <a:rPr lang="es-AR" sz="2000" dirty="0"/>
              <a:t>encomienda al personal </a:t>
            </a:r>
            <a:r>
              <a:rPr lang="es-AR" sz="2000" dirty="0" smtClean="0"/>
              <a:t>asignado, la revisión </a:t>
            </a:r>
            <a:r>
              <a:rPr lang="es-AR" sz="2000" dirty="0"/>
              <a:t>de sus </a:t>
            </a:r>
            <a:r>
              <a:rPr lang="es-AR" sz="2000" dirty="0" smtClean="0"/>
              <a:t>actividades, con el fin de confirmar que no </a:t>
            </a:r>
            <a:r>
              <a:rPr lang="es-AR" sz="2000" dirty="0"/>
              <a:t>entran en conflicto con los calendarios de recursos o con las actividades </a:t>
            </a:r>
            <a:r>
              <a:rPr lang="es-AR" sz="2000" dirty="0" smtClean="0"/>
              <a:t>asignadas en </a:t>
            </a:r>
            <a:r>
              <a:rPr lang="es-AR" sz="2000" dirty="0"/>
              <a:t>otros proyectos o </a:t>
            </a:r>
            <a:r>
              <a:rPr lang="es-AR" sz="2000" dirty="0" smtClean="0"/>
              <a:t>tareas. </a:t>
            </a:r>
            <a:r>
              <a:rPr lang="es-AR" sz="2000" dirty="0"/>
              <a:t>Luego, se analiza el cronograma para determinar </a:t>
            </a:r>
            <a:r>
              <a:rPr lang="es-AR" sz="2000" dirty="0" smtClean="0"/>
              <a:t>si existen </a:t>
            </a:r>
            <a:r>
              <a:rPr lang="es-AR" sz="2000" dirty="0"/>
              <a:t>conflictos con las relaciones </a:t>
            </a:r>
            <a:r>
              <a:rPr lang="es-AR" sz="2000" dirty="0" smtClean="0"/>
              <a:t>lógicas </a:t>
            </a:r>
            <a:r>
              <a:rPr lang="es-AR" sz="2000" dirty="0"/>
              <a:t>y si es necesaria la </a:t>
            </a:r>
            <a:r>
              <a:rPr lang="es-AR" sz="2000" dirty="0" smtClean="0"/>
              <a:t>nivelación </a:t>
            </a:r>
            <a:r>
              <a:rPr lang="es-AR" sz="2000" dirty="0"/>
              <a:t>de recursos antes de aprobar el </a:t>
            </a:r>
            <a:r>
              <a:rPr lang="es-AR" sz="2000" dirty="0" smtClean="0"/>
              <a:t>cronograma y </a:t>
            </a:r>
            <a:r>
              <a:rPr lang="es-AR" sz="2000" dirty="0"/>
              <a:t>definir la </a:t>
            </a:r>
            <a:r>
              <a:rPr lang="es-AR" sz="2000" dirty="0" smtClean="0"/>
              <a:t>línea </a:t>
            </a:r>
            <a:r>
              <a:rPr lang="es-AR" sz="2000" dirty="0"/>
              <a:t>base.</a:t>
            </a:r>
          </a:p>
        </p:txBody>
      </p:sp>
    </p:spTree>
    <p:extLst>
      <p:ext uri="{BB962C8B-B14F-4D97-AF65-F5344CB8AC3E}">
        <p14:creationId xmlns:p14="http://schemas.microsoft.com/office/powerpoint/2010/main" val="40313938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a:t>
            </a:r>
            <a:r>
              <a:rPr lang="es-AR" b="1" dirty="0" smtClean="0">
                <a:solidFill>
                  <a:schemeClr val="tx1"/>
                </a:solidFill>
              </a:rPr>
              <a:t>: </a:t>
            </a:r>
            <a:r>
              <a:rPr lang="es-AR" b="1" dirty="0" smtClean="0">
                <a:solidFill>
                  <a:srgbClr val="C00000"/>
                </a:solidFill>
              </a:rPr>
              <a:t>ENTRADAS</a:t>
            </a:r>
            <a:endParaRPr lang="es-AR" dirty="0">
              <a:solidFill>
                <a:srgbClr val="C00000"/>
              </a:solidFill>
            </a:endParaRPr>
          </a:p>
        </p:txBody>
      </p:sp>
      <p:sp>
        <p:nvSpPr>
          <p:cNvPr id="3" name="Marcador de contenido 2"/>
          <p:cNvSpPr>
            <a:spLocks noGrp="1"/>
          </p:cNvSpPr>
          <p:nvPr>
            <p:ph idx="1"/>
          </p:nvPr>
        </p:nvSpPr>
        <p:spPr/>
        <p:txBody>
          <a:bodyPr>
            <a:normAutofit fontScale="92500" lnSpcReduction="20000"/>
          </a:bodyPr>
          <a:lstStyle/>
          <a:p>
            <a:r>
              <a:rPr lang="es-AR" b="1" dirty="0"/>
              <a:t>Plan para la Dirección del Proyecto</a:t>
            </a:r>
            <a:r>
              <a:rPr lang="es-AR" dirty="0"/>
              <a:t>. Con el Plan de gestión del cronograma y la línea base del alcance.</a:t>
            </a:r>
          </a:p>
          <a:p>
            <a:r>
              <a:rPr lang="es-AR" b="1" dirty="0" smtClean="0"/>
              <a:t>Documentos del proyecto</a:t>
            </a:r>
            <a:r>
              <a:rPr lang="es-AR" dirty="0" smtClean="0"/>
              <a:t>:</a:t>
            </a:r>
          </a:p>
          <a:p>
            <a:pPr lvl="1"/>
            <a:r>
              <a:rPr lang="es-AR" dirty="0" smtClean="0"/>
              <a:t>Lista </a:t>
            </a:r>
            <a:r>
              <a:rPr lang="es-AR" dirty="0"/>
              <a:t>de </a:t>
            </a:r>
            <a:r>
              <a:rPr lang="es-AR" dirty="0" smtClean="0"/>
              <a:t>actividades y registro de supuestos.</a:t>
            </a:r>
            <a:endParaRPr lang="es-AR" dirty="0"/>
          </a:p>
          <a:p>
            <a:pPr lvl="1"/>
            <a:r>
              <a:rPr lang="es-AR" dirty="0" smtClean="0"/>
              <a:t>Atributos </a:t>
            </a:r>
            <a:r>
              <a:rPr lang="es-AR" dirty="0"/>
              <a:t>de las </a:t>
            </a:r>
            <a:r>
              <a:rPr lang="es-AR" dirty="0" smtClean="0"/>
              <a:t>actividades.</a:t>
            </a:r>
            <a:endParaRPr lang="es-AR" dirty="0"/>
          </a:p>
          <a:p>
            <a:pPr lvl="1"/>
            <a:r>
              <a:rPr lang="es-AR" dirty="0" smtClean="0"/>
              <a:t>Diagramas </a:t>
            </a:r>
            <a:r>
              <a:rPr lang="es-AR" dirty="0"/>
              <a:t>de </a:t>
            </a:r>
            <a:r>
              <a:rPr lang="es-AR" dirty="0" smtClean="0"/>
              <a:t>red.</a:t>
            </a:r>
            <a:endParaRPr lang="es-AR" dirty="0"/>
          </a:p>
          <a:p>
            <a:pPr lvl="1"/>
            <a:r>
              <a:rPr lang="es-AR" dirty="0" smtClean="0"/>
              <a:t>Requisitos </a:t>
            </a:r>
            <a:r>
              <a:rPr lang="es-AR" dirty="0"/>
              <a:t>de recursos para las </a:t>
            </a:r>
            <a:r>
              <a:rPr lang="es-AR" dirty="0" smtClean="0"/>
              <a:t>actividades.</a:t>
            </a:r>
            <a:endParaRPr lang="es-AR" dirty="0"/>
          </a:p>
          <a:p>
            <a:pPr lvl="1"/>
            <a:r>
              <a:rPr lang="es-AR" dirty="0" smtClean="0"/>
              <a:t>Calendario </a:t>
            </a:r>
            <a:r>
              <a:rPr lang="es-AR" dirty="0"/>
              <a:t>de los </a:t>
            </a:r>
            <a:r>
              <a:rPr lang="es-AR" dirty="0" smtClean="0"/>
              <a:t>recursos y lista de hitos.</a:t>
            </a:r>
            <a:endParaRPr lang="es-AR" dirty="0"/>
          </a:p>
          <a:p>
            <a:pPr lvl="1"/>
            <a:r>
              <a:rPr lang="es-AR" dirty="0" smtClean="0"/>
              <a:t>Estimación </a:t>
            </a:r>
            <a:r>
              <a:rPr lang="es-AR" dirty="0"/>
              <a:t>de la duración de las </a:t>
            </a:r>
            <a:r>
              <a:rPr lang="es-AR" dirty="0" smtClean="0"/>
              <a:t>actividades.</a:t>
            </a:r>
            <a:endParaRPr lang="es-AR" dirty="0"/>
          </a:p>
          <a:p>
            <a:pPr lvl="1"/>
            <a:r>
              <a:rPr lang="es-AR" dirty="0" smtClean="0"/>
              <a:t>Enunciado </a:t>
            </a:r>
            <a:r>
              <a:rPr lang="es-AR" dirty="0"/>
              <a:t>del alcance del </a:t>
            </a:r>
            <a:r>
              <a:rPr lang="es-AR" dirty="0" smtClean="0"/>
              <a:t>proyecto.</a:t>
            </a:r>
            <a:endParaRPr lang="es-AR" dirty="0"/>
          </a:p>
          <a:p>
            <a:r>
              <a:rPr lang="es-AR" b="1" dirty="0" smtClean="0"/>
              <a:t>Factores </a:t>
            </a:r>
            <a:r>
              <a:rPr lang="es-AR" b="1" dirty="0"/>
              <a:t>ambientales de la empresa</a:t>
            </a:r>
          </a:p>
          <a:p>
            <a:r>
              <a:rPr lang="es-AR" b="1" dirty="0" smtClean="0"/>
              <a:t>Activos </a:t>
            </a:r>
            <a:r>
              <a:rPr lang="es-AR" b="1" dirty="0"/>
              <a:t>y procesos organizacionales</a:t>
            </a:r>
          </a:p>
        </p:txBody>
      </p:sp>
    </p:spTree>
    <p:extLst>
      <p:ext uri="{BB962C8B-B14F-4D97-AF65-F5344CB8AC3E}">
        <p14:creationId xmlns:p14="http://schemas.microsoft.com/office/powerpoint/2010/main" val="15485263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a:t>
            </a:r>
            <a:r>
              <a:rPr lang="es-AR" b="1" dirty="0" smtClean="0">
                <a:solidFill>
                  <a:schemeClr val="tx1"/>
                </a:solidFill>
              </a:rPr>
              <a:t>: </a:t>
            </a:r>
            <a:r>
              <a:rPr lang="es-AR" b="1" dirty="0" smtClean="0">
                <a:solidFill>
                  <a:srgbClr val="C00000"/>
                </a:solidFill>
              </a:rPr>
              <a:t>H&amp;T</a:t>
            </a:r>
            <a:endParaRPr lang="es-AR" dirty="0">
              <a:solidFill>
                <a:srgbClr val="C00000"/>
              </a:solidFill>
            </a:endParaRPr>
          </a:p>
        </p:txBody>
      </p:sp>
      <p:sp>
        <p:nvSpPr>
          <p:cNvPr id="3" name="Marcador de contenido 2"/>
          <p:cNvSpPr>
            <a:spLocks noGrp="1"/>
          </p:cNvSpPr>
          <p:nvPr>
            <p:ph idx="1"/>
          </p:nvPr>
        </p:nvSpPr>
        <p:spPr>
          <a:xfrm>
            <a:off x="2589212" y="2133600"/>
            <a:ext cx="9602788" cy="4724400"/>
          </a:xfrm>
        </p:spPr>
        <p:txBody>
          <a:bodyPr>
            <a:normAutofit fontScale="92500" lnSpcReduction="10000"/>
          </a:bodyPr>
          <a:lstStyle/>
          <a:p>
            <a:r>
              <a:rPr lang="es-AR" b="1" dirty="0"/>
              <a:t>Análisis de la Red del Cronograma</a:t>
            </a:r>
            <a:r>
              <a:rPr lang="es-AR" dirty="0"/>
              <a:t>: </a:t>
            </a:r>
            <a:r>
              <a:rPr lang="es-AR" dirty="0" smtClean="0"/>
              <a:t>El análisis </a:t>
            </a:r>
            <a:r>
              <a:rPr lang="es-AR" dirty="0"/>
              <a:t>de la red del cronograma es </a:t>
            </a:r>
            <a:r>
              <a:rPr lang="es-AR" dirty="0" smtClean="0"/>
              <a:t>una técnica </a:t>
            </a:r>
            <a:r>
              <a:rPr lang="es-AR" dirty="0"/>
              <a:t>utilizada para generar el </a:t>
            </a:r>
            <a:r>
              <a:rPr lang="es-AR" dirty="0" smtClean="0"/>
              <a:t>cronograma del </a:t>
            </a:r>
            <a:r>
              <a:rPr lang="es-AR" dirty="0"/>
              <a:t>proyecto.</a:t>
            </a:r>
          </a:p>
          <a:p>
            <a:r>
              <a:rPr lang="es-AR" dirty="0" smtClean="0"/>
              <a:t>Emplea </a:t>
            </a:r>
            <a:r>
              <a:rPr lang="es-AR" dirty="0"/>
              <a:t>diversas técnicas analíticas:</a:t>
            </a:r>
          </a:p>
          <a:p>
            <a:pPr marL="895350"/>
            <a:r>
              <a:rPr lang="es-AR" dirty="0" smtClean="0"/>
              <a:t>Método </a:t>
            </a:r>
            <a:r>
              <a:rPr lang="es-AR" dirty="0"/>
              <a:t>de la </a:t>
            </a:r>
            <a:r>
              <a:rPr lang="es-AR" b="1" dirty="0"/>
              <a:t>ruta crítica - CPM</a:t>
            </a:r>
            <a:r>
              <a:rPr lang="es-AR" dirty="0"/>
              <a:t>,</a:t>
            </a:r>
          </a:p>
          <a:p>
            <a:pPr marL="895350"/>
            <a:r>
              <a:rPr lang="es-AR" dirty="0" smtClean="0"/>
              <a:t>Método </a:t>
            </a:r>
            <a:r>
              <a:rPr lang="es-AR" dirty="0"/>
              <a:t>de la cadena crítica</a:t>
            </a:r>
          </a:p>
          <a:p>
            <a:pPr marL="895350"/>
            <a:r>
              <a:rPr lang="es-AR" dirty="0" smtClean="0"/>
              <a:t>Análisis </a:t>
            </a:r>
            <a:r>
              <a:rPr lang="es-AR" dirty="0"/>
              <a:t>“¿Qué pasa si…?”</a:t>
            </a:r>
          </a:p>
          <a:p>
            <a:pPr marL="895350"/>
            <a:r>
              <a:rPr lang="es-AR" dirty="0" smtClean="0"/>
              <a:t>Nivelación </a:t>
            </a:r>
            <a:r>
              <a:rPr lang="es-AR" dirty="0"/>
              <a:t>de </a:t>
            </a:r>
            <a:r>
              <a:rPr lang="es-AR" dirty="0" smtClean="0"/>
              <a:t>recursos.</a:t>
            </a:r>
          </a:p>
          <a:p>
            <a:r>
              <a:rPr lang="es-AR" dirty="0"/>
              <a:t>El </a:t>
            </a:r>
            <a:r>
              <a:rPr lang="es-AR" dirty="0" smtClean="0"/>
              <a:t>análisis </a:t>
            </a:r>
            <a:r>
              <a:rPr lang="es-AR" dirty="0"/>
              <a:t>adicional incluye, entre otras cosas</a:t>
            </a:r>
            <a:r>
              <a:rPr lang="es-AR" dirty="0" smtClean="0"/>
              <a:t>: </a:t>
            </a:r>
          </a:p>
          <a:p>
            <a:pPr marL="355600" indent="0">
              <a:buNone/>
            </a:pPr>
            <a:r>
              <a:rPr lang="es-AR" dirty="0" smtClean="0"/>
              <a:t>Evaluar </a:t>
            </a:r>
            <a:r>
              <a:rPr lang="es-AR" dirty="0"/>
              <a:t>la necesidad de sumar reservas de cronograma para reducir la probabilidad de un </a:t>
            </a:r>
            <a:r>
              <a:rPr lang="es-AR" dirty="0" smtClean="0"/>
              <a:t>retraso, cuando múltiples </a:t>
            </a:r>
            <a:r>
              <a:rPr lang="es-AR" dirty="0"/>
              <a:t>rutas convergen en un momento determinado o cuando </a:t>
            </a:r>
            <a:r>
              <a:rPr lang="es-AR" dirty="0" smtClean="0"/>
              <a:t>múltiples </a:t>
            </a:r>
            <a:r>
              <a:rPr lang="es-AR" dirty="0"/>
              <a:t>rutas divergen </a:t>
            </a:r>
            <a:r>
              <a:rPr lang="es-AR" dirty="0" smtClean="0"/>
              <a:t>a partir </a:t>
            </a:r>
            <a:r>
              <a:rPr lang="es-AR" dirty="0"/>
              <a:t>de un momento </a:t>
            </a:r>
            <a:r>
              <a:rPr lang="es-AR" dirty="0" smtClean="0"/>
              <a:t>determinado.</a:t>
            </a:r>
            <a:endParaRPr lang="es-AR" dirty="0"/>
          </a:p>
          <a:p>
            <a:pPr marL="355600" indent="0">
              <a:buNone/>
            </a:pPr>
            <a:r>
              <a:rPr lang="es-AR" dirty="0" smtClean="0"/>
              <a:t>Revisar </a:t>
            </a:r>
            <a:r>
              <a:rPr lang="es-AR" dirty="0"/>
              <a:t>la red para determinar si la ruta critica presenta actividades de alto riesgo o elementos con </a:t>
            </a:r>
            <a:r>
              <a:rPr lang="es-AR" dirty="0" smtClean="0"/>
              <a:t>adelantos extensos </a:t>
            </a:r>
            <a:r>
              <a:rPr lang="es-AR" dirty="0"/>
              <a:t>que puedan requerir el uso de reservas de cronograma o la </a:t>
            </a:r>
            <a:r>
              <a:rPr lang="es-AR" dirty="0" smtClean="0"/>
              <a:t>implementación </a:t>
            </a:r>
            <a:r>
              <a:rPr lang="es-AR" dirty="0"/>
              <a:t>de respuestas a los </a:t>
            </a:r>
            <a:r>
              <a:rPr lang="es-AR" dirty="0" smtClean="0"/>
              <a:t>riesgos para </a:t>
            </a:r>
            <a:r>
              <a:rPr lang="es-AR" dirty="0"/>
              <a:t>reducir el riesgo en la ruta critica.</a:t>
            </a:r>
          </a:p>
        </p:txBody>
      </p:sp>
    </p:spTree>
    <p:extLst>
      <p:ext uri="{BB962C8B-B14F-4D97-AF65-F5344CB8AC3E}">
        <p14:creationId xmlns:p14="http://schemas.microsoft.com/office/powerpoint/2010/main" val="37935150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a:t>
            </a:r>
            <a:r>
              <a:rPr lang="es-AR" b="1" dirty="0" smtClean="0">
                <a:solidFill>
                  <a:schemeClr val="tx1"/>
                </a:solidFill>
              </a:rPr>
              <a:t>: </a:t>
            </a:r>
            <a:r>
              <a:rPr lang="es-AR" b="1" dirty="0" smtClean="0">
                <a:solidFill>
                  <a:srgbClr val="C00000"/>
                </a:solidFill>
              </a:rPr>
              <a:t>H&amp;T</a:t>
            </a:r>
            <a:endParaRPr lang="es-AR" dirty="0">
              <a:solidFill>
                <a:srgbClr val="C00000"/>
              </a:solidFill>
            </a:endParaRPr>
          </a:p>
        </p:txBody>
      </p:sp>
      <p:sp>
        <p:nvSpPr>
          <p:cNvPr id="3" name="Marcador de contenido 2"/>
          <p:cNvSpPr>
            <a:spLocks noGrp="1"/>
          </p:cNvSpPr>
          <p:nvPr>
            <p:ph idx="1"/>
          </p:nvPr>
        </p:nvSpPr>
        <p:spPr>
          <a:xfrm>
            <a:off x="2589212" y="2133600"/>
            <a:ext cx="8915400" cy="4315326"/>
          </a:xfrm>
        </p:spPr>
        <p:txBody>
          <a:bodyPr>
            <a:normAutofit/>
          </a:bodyPr>
          <a:lstStyle/>
          <a:p>
            <a:r>
              <a:rPr lang="es-AR" sz="2400" b="1" dirty="0" smtClean="0"/>
              <a:t>Método de la Ruta o Camino Crítica/o</a:t>
            </a:r>
            <a:r>
              <a:rPr lang="es-AR" sz="2400" dirty="0" smtClean="0"/>
              <a:t>: </a:t>
            </a:r>
            <a:r>
              <a:rPr lang="es-AR" sz="2400" dirty="0"/>
              <a:t>El </a:t>
            </a:r>
            <a:r>
              <a:rPr lang="es-AR" sz="2400" dirty="0" smtClean="0"/>
              <a:t>método se </a:t>
            </a:r>
            <a:r>
              <a:rPr lang="es-AR" sz="2400" dirty="0"/>
              <a:t>utiliza para estimar la </a:t>
            </a:r>
            <a:r>
              <a:rPr lang="es-AR" sz="2400" dirty="0" smtClean="0"/>
              <a:t>mínima duración </a:t>
            </a:r>
            <a:r>
              <a:rPr lang="es-AR" sz="2400" dirty="0"/>
              <a:t>del proyecto y determinar el nivel de </a:t>
            </a:r>
            <a:r>
              <a:rPr lang="es-AR" sz="2400" dirty="0" smtClean="0"/>
              <a:t>flexibilidad en </a:t>
            </a:r>
            <a:r>
              <a:rPr lang="es-AR" sz="2400" dirty="0"/>
              <a:t>la </a:t>
            </a:r>
            <a:r>
              <a:rPr lang="es-AR" sz="2400" dirty="0" smtClean="0"/>
              <a:t>programación </a:t>
            </a:r>
            <a:r>
              <a:rPr lang="es-AR" sz="2400" dirty="0"/>
              <a:t>de los caminos de red </a:t>
            </a:r>
            <a:r>
              <a:rPr lang="es-AR" sz="2400" dirty="0" smtClean="0"/>
              <a:t>lógicos </a:t>
            </a:r>
            <a:r>
              <a:rPr lang="es-AR" sz="2400" dirty="0"/>
              <a:t>dentro del modelo de </a:t>
            </a:r>
            <a:r>
              <a:rPr lang="es-AR" sz="2400" dirty="0" smtClean="0"/>
              <a:t>programación. </a:t>
            </a:r>
            <a:r>
              <a:rPr lang="es-AR" sz="2400" dirty="0"/>
              <a:t>Esta </a:t>
            </a:r>
            <a:r>
              <a:rPr lang="es-AR" sz="2400" dirty="0" smtClean="0"/>
              <a:t>técnica </a:t>
            </a:r>
            <a:r>
              <a:rPr lang="es-AR" sz="2400" dirty="0"/>
              <a:t>de </a:t>
            </a:r>
            <a:r>
              <a:rPr lang="es-AR" sz="2400" dirty="0" smtClean="0"/>
              <a:t>análisis </a:t>
            </a:r>
            <a:r>
              <a:rPr lang="es-AR" sz="2400" dirty="0"/>
              <a:t>de </a:t>
            </a:r>
            <a:r>
              <a:rPr lang="es-AR" sz="2400" dirty="0" smtClean="0"/>
              <a:t>la red </a:t>
            </a:r>
            <a:r>
              <a:rPr lang="es-AR" sz="2400" dirty="0"/>
              <a:t>del cronograma calcula las fechas de inicio y </a:t>
            </a:r>
            <a:r>
              <a:rPr lang="es-AR" sz="2400" dirty="0" smtClean="0"/>
              <a:t>finalización, </a:t>
            </a:r>
            <a:r>
              <a:rPr lang="es-AR" sz="2400" dirty="0"/>
              <a:t>tempranas y </a:t>
            </a:r>
            <a:r>
              <a:rPr lang="es-AR" sz="2400" dirty="0" smtClean="0"/>
              <a:t>tardías, </a:t>
            </a:r>
            <a:r>
              <a:rPr lang="es-AR" sz="2400" dirty="0"/>
              <a:t>para todas las actividades, sin </a:t>
            </a:r>
            <a:r>
              <a:rPr lang="es-AR" sz="2400" dirty="0" smtClean="0"/>
              <a:t>tener en </a:t>
            </a:r>
            <a:r>
              <a:rPr lang="es-AR" sz="2400" dirty="0"/>
              <a:t>cuenta las limitaciones de recursos, y realiza un </a:t>
            </a:r>
            <a:r>
              <a:rPr lang="es-AR" sz="2400" dirty="0" smtClean="0"/>
              <a:t>análisis </a:t>
            </a:r>
            <a:r>
              <a:rPr lang="es-AR" sz="2400" dirty="0"/>
              <a:t>que recorre hacia adelante y hacia </a:t>
            </a:r>
            <a:r>
              <a:rPr lang="es-AR" sz="2400" dirty="0" smtClean="0"/>
              <a:t>atrás </a:t>
            </a:r>
            <a:r>
              <a:rPr lang="es-AR" sz="2400" dirty="0"/>
              <a:t>toda la </a:t>
            </a:r>
            <a:r>
              <a:rPr lang="es-AR" sz="2400" dirty="0" smtClean="0"/>
              <a:t>red.</a:t>
            </a:r>
            <a:endParaRPr lang="es-AR" sz="2400" dirty="0"/>
          </a:p>
        </p:txBody>
      </p:sp>
    </p:spTree>
    <p:extLst>
      <p:ext uri="{BB962C8B-B14F-4D97-AF65-F5344CB8AC3E}">
        <p14:creationId xmlns:p14="http://schemas.microsoft.com/office/powerpoint/2010/main" val="34612431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a:t>
            </a:r>
            <a:r>
              <a:rPr lang="es-AR" b="1" dirty="0" smtClean="0">
                <a:solidFill>
                  <a:schemeClr val="tx1"/>
                </a:solidFill>
              </a:rPr>
              <a:t>: </a:t>
            </a:r>
            <a:r>
              <a:rPr lang="es-AR" b="1" dirty="0" smtClean="0">
                <a:solidFill>
                  <a:srgbClr val="C00000"/>
                </a:solidFill>
              </a:rPr>
              <a:t>H&amp;T – Camino Crítico</a:t>
            </a:r>
            <a:endParaRPr lang="es-AR" dirty="0">
              <a:solidFill>
                <a:srgbClr val="C00000"/>
              </a:solidFill>
            </a:endParaRPr>
          </a:p>
        </p:txBody>
      </p:sp>
      <p:pic>
        <p:nvPicPr>
          <p:cNvPr id="4" name="Marcador de contenido 3"/>
          <p:cNvPicPr>
            <a:picLocks noGrp="1" noChangeAspect="1"/>
          </p:cNvPicPr>
          <p:nvPr>
            <p:ph idx="1"/>
          </p:nvPr>
        </p:nvPicPr>
        <p:blipFill>
          <a:blip r:embed="rId2"/>
          <a:stretch>
            <a:fillRect/>
          </a:stretch>
        </p:blipFill>
        <p:spPr>
          <a:xfrm>
            <a:off x="4340993" y="1840761"/>
            <a:ext cx="7834963" cy="4945659"/>
          </a:xfrm>
          <a:prstGeom prst="rect">
            <a:avLst/>
          </a:prstGeom>
        </p:spPr>
      </p:pic>
      <p:sp>
        <p:nvSpPr>
          <p:cNvPr id="5" name="CuadroTexto 4"/>
          <p:cNvSpPr txBox="1"/>
          <p:nvPr/>
        </p:nvSpPr>
        <p:spPr>
          <a:xfrm>
            <a:off x="1116531" y="2233061"/>
            <a:ext cx="3012707" cy="4524315"/>
          </a:xfrm>
          <a:prstGeom prst="rect">
            <a:avLst/>
          </a:prstGeom>
          <a:noFill/>
        </p:spPr>
        <p:txBody>
          <a:bodyPr wrap="square" rtlCol="0">
            <a:spAutoFit/>
          </a:bodyPr>
          <a:lstStyle/>
          <a:p>
            <a:r>
              <a:rPr lang="es-AR" dirty="0" smtClean="0"/>
              <a:t>El </a:t>
            </a:r>
            <a:r>
              <a:rPr lang="es-AR" dirty="0"/>
              <a:t>camino </a:t>
            </a:r>
            <a:r>
              <a:rPr lang="es-AR" dirty="0" smtClean="0"/>
              <a:t>más </a:t>
            </a:r>
            <a:r>
              <a:rPr lang="es-AR" dirty="0"/>
              <a:t>largo incluye las actividades A, C y D, y por lo tanto la secuencia A-C-D constituye la ruta critica. </a:t>
            </a:r>
            <a:r>
              <a:rPr lang="es-AR" dirty="0" smtClean="0"/>
              <a:t>Es </a:t>
            </a:r>
            <a:r>
              <a:rPr lang="es-AR" dirty="0"/>
              <a:t>la secuencia de actividades que representa el camino más largo a través de un proyecto, lo cual determina la menor duración posible del mismo. La ruta más larga tiene la menor holgura total, generalmente cero</a:t>
            </a:r>
            <a:r>
              <a:rPr lang="es-AR" dirty="0" smtClean="0"/>
              <a:t>.</a:t>
            </a:r>
            <a:endParaRPr lang="es-AR" dirty="0"/>
          </a:p>
        </p:txBody>
      </p:sp>
    </p:spTree>
    <p:extLst>
      <p:ext uri="{BB962C8B-B14F-4D97-AF65-F5344CB8AC3E}">
        <p14:creationId xmlns:p14="http://schemas.microsoft.com/office/powerpoint/2010/main" val="42136236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a:solidFill>
                  <a:srgbClr val="C00000"/>
                </a:solidFill>
              </a:rPr>
              <a:t>H&amp;T – Camino Crítico</a:t>
            </a:r>
            <a:endParaRPr lang="es-AR" dirty="0"/>
          </a:p>
        </p:txBody>
      </p:sp>
      <p:graphicFrame>
        <p:nvGraphicFramePr>
          <p:cNvPr id="7" name="Marcador de contenido 6"/>
          <p:cNvGraphicFramePr>
            <a:graphicFrameLocks noGrp="1"/>
          </p:cNvGraphicFramePr>
          <p:nvPr>
            <p:ph idx="1"/>
            <p:extLst>
              <p:ext uri="{D42A27DB-BD31-4B8C-83A1-F6EECF244321}">
                <p14:modId xmlns:p14="http://schemas.microsoft.com/office/powerpoint/2010/main" val="4083164109"/>
              </p:ext>
            </p:extLst>
          </p:nvPr>
        </p:nvGraphicFramePr>
        <p:xfrm>
          <a:off x="2695575" y="1998663"/>
          <a:ext cx="6852686" cy="2931160"/>
        </p:xfrm>
        <a:graphic>
          <a:graphicData uri="http://schemas.openxmlformats.org/drawingml/2006/table">
            <a:tbl>
              <a:tblPr firstRow="1" bandRow="1">
                <a:tableStyleId>{5C22544A-7EE6-4342-B048-85BDC9FD1C3A}</a:tableStyleId>
              </a:tblPr>
              <a:tblGrid>
                <a:gridCol w="3281713">
                  <a:extLst>
                    <a:ext uri="{9D8B030D-6E8A-4147-A177-3AD203B41FA5}">
                      <a16:colId xmlns:a16="http://schemas.microsoft.com/office/drawing/2014/main" val="1476787659"/>
                    </a:ext>
                  </a:extLst>
                </a:gridCol>
                <a:gridCol w="3570973">
                  <a:extLst>
                    <a:ext uri="{9D8B030D-6E8A-4147-A177-3AD203B41FA5}">
                      <a16:colId xmlns:a16="http://schemas.microsoft.com/office/drawing/2014/main" val="2124826202"/>
                    </a:ext>
                  </a:extLst>
                </a:gridCol>
              </a:tblGrid>
              <a:tr h="370840">
                <a:tc>
                  <a:txBody>
                    <a:bodyPr/>
                    <a:lstStyle/>
                    <a:p>
                      <a:pPr algn="ctr"/>
                      <a:r>
                        <a:rPr lang="es-AR" dirty="0" smtClean="0"/>
                        <a:t>Denominación</a:t>
                      </a:r>
                      <a:endParaRPr lang="es-AR" dirty="0"/>
                    </a:p>
                  </a:txBody>
                  <a:tcPr/>
                </a:tc>
                <a:tc>
                  <a:txBody>
                    <a:bodyPr/>
                    <a:lstStyle/>
                    <a:p>
                      <a:pPr algn="ctr"/>
                      <a:r>
                        <a:rPr lang="es-AR" dirty="0" smtClean="0"/>
                        <a:t>Descripción</a:t>
                      </a:r>
                      <a:endParaRPr lang="es-AR" dirty="0"/>
                    </a:p>
                  </a:txBody>
                  <a:tcPr/>
                </a:tc>
                <a:extLst>
                  <a:ext uri="{0D108BD9-81ED-4DB2-BD59-A6C34878D82A}">
                    <a16:rowId xmlns:a16="http://schemas.microsoft.com/office/drawing/2014/main" val="757658750"/>
                  </a:ext>
                </a:extLst>
              </a:tr>
              <a:tr h="370840">
                <a:tc>
                  <a:txBody>
                    <a:bodyPr/>
                    <a:lstStyle/>
                    <a:p>
                      <a:r>
                        <a:rPr lang="es-AR" dirty="0" smtClean="0"/>
                        <a:t>Fecha Temprana</a:t>
                      </a:r>
                      <a:r>
                        <a:rPr lang="es-AR" baseline="0" dirty="0" smtClean="0"/>
                        <a:t> de Inicio</a:t>
                      </a:r>
                    </a:p>
                    <a:p>
                      <a:r>
                        <a:rPr lang="es-AR" baseline="0" dirty="0" smtClean="0"/>
                        <a:t>(</a:t>
                      </a:r>
                      <a:r>
                        <a:rPr lang="es-AR" baseline="0" dirty="0" err="1" smtClean="0"/>
                        <a:t>Early</a:t>
                      </a:r>
                      <a:r>
                        <a:rPr lang="es-AR" baseline="0" dirty="0" smtClean="0"/>
                        <a:t> </a:t>
                      </a:r>
                      <a:r>
                        <a:rPr lang="es-AR" baseline="0" dirty="0" err="1" smtClean="0"/>
                        <a:t>Start</a:t>
                      </a:r>
                      <a:r>
                        <a:rPr lang="es-AR" baseline="0" dirty="0" smtClean="0"/>
                        <a:t> o ES)</a:t>
                      </a:r>
                      <a:endParaRPr lang="es-AR" dirty="0"/>
                    </a:p>
                  </a:txBody>
                  <a:tcPr/>
                </a:tc>
                <a:tc>
                  <a:txBody>
                    <a:bodyPr/>
                    <a:lstStyle/>
                    <a:p>
                      <a:r>
                        <a:rPr lang="es-AR" dirty="0" smtClean="0"/>
                        <a:t>Es la fecha más</a:t>
                      </a:r>
                      <a:r>
                        <a:rPr lang="es-AR" baseline="0" dirty="0" smtClean="0"/>
                        <a:t> pronta para comenzar una actividad</a:t>
                      </a:r>
                      <a:endParaRPr lang="es-AR" dirty="0"/>
                    </a:p>
                  </a:txBody>
                  <a:tcPr/>
                </a:tc>
                <a:extLst>
                  <a:ext uri="{0D108BD9-81ED-4DB2-BD59-A6C34878D82A}">
                    <a16:rowId xmlns:a16="http://schemas.microsoft.com/office/drawing/2014/main" val="2322137500"/>
                  </a:ext>
                </a:extLst>
              </a:tr>
              <a:tr h="370840">
                <a:tc>
                  <a:txBody>
                    <a:bodyPr/>
                    <a:lstStyle/>
                    <a:p>
                      <a:r>
                        <a:rPr lang="es-AR" dirty="0" smtClean="0"/>
                        <a:t>Fecha Temprana de Fin</a:t>
                      </a:r>
                    </a:p>
                    <a:p>
                      <a:r>
                        <a:rPr lang="es-AR" dirty="0" smtClean="0"/>
                        <a:t>(</a:t>
                      </a:r>
                      <a:r>
                        <a:rPr lang="es-AR" dirty="0" err="1" smtClean="0"/>
                        <a:t>Early</a:t>
                      </a:r>
                      <a:r>
                        <a:rPr lang="es-AR" dirty="0" smtClean="0"/>
                        <a:t> </a:t>
                      </a:r>
                      <a:r>
                        <a:rPr lang="es-AR" dirty="0" err="1" smtClean="0"/>
                        <a:t>Finish</a:t>
                      </a:r>
                      <a:r>
                        <a:rPr lang="es-AR" dirty="0" smtClean="0"/>
                        <a:t> o EF)</a:t>
                      </a:r>
                      <a:endParaRPr lang="es-AR" dirty="0"/>
                    </a:p>
                  </a:txBody>
                  <a:tcPr/>
                </a:tc>
                <a:tc>
                  <a:txBody>
                    <a:bodyPr/>
                    <a:lstStyle/>
                    <a:p>
                      <a:r>
                        <a:rPr lang="es-AR" dirty="0" smtClean="0"/>
                        <a:t>Es</a:t>
                      </a:r>
                      <a:r>
                        <a:rPr lang="es-AR" baseline="0" dirty="0" smtClean="0"/>
                        <a:t> la fecha más pronta para terminar una actividad</a:t>
                      </a:r>
                      <a:endParaRPr lang="es-AR" dirty="0"/>
                    </a:p>
                  </a:txBody>
                  <a:tcPr/>
                </a:tc>
                <a:extLst>
                  <a:ext uri="{0D108BD9-81ED-4DB2-BD59-A6C34878D82A}">
                    <a16:rowId xmlns:a16="http://schemas.microsoft.com/office/drawing/2014/main" val="1249476421"/>
                  </a:ext>
                </a:extLst>
              </a:tr>
              <a:tr h="370840">
                <a:tc>
                  <a:txBody>
                    <a:bodyPr/>
                    <a:lstStyle/>
                    <a:p>
                      <a:r>
                        <a:rPr lang="es-AR" dirty="0" smtClean="0"/>
                        <a:t>Fecha Tardía de Inicio</a:t>
                      </a:r>
                    </a:p>
                    <a:p>
                      <a:r>
                        <a:rPr lang="es-AR" dirty="0" smtClean="0"/>
                        <a:t>(Late </a:t>
                      </a:r>
                      <a:r>
                        <a:rPr lang="es-AR" dirty="0" err="1" smtClean="0"/>
                        <a:t>Start</a:t>
                      </a:r>
                      <a:r>
                        <a:rPr lang="es-AR" dirty="0" smtClean="0"/>
                        <a:t> o LS)</a:t>
                      </a:r>
                      <a:endParaRPr lang="es-AR" dirty="0"/>
                    </a:p>
                  </a:txBody>
                  <a:tcPr/>
                </a:tc>
                <a:tc>
                  <a:txBody>
                    <a:bodyPr/>
                    <a:lstStyle/>
                    <a:p>
                      <a:r>
                        <a:rPr lang="es-AR" dirty="0" smtClean="0"/>
                        <a:t>Es la fecha más</a:t>
                      </a:r>
                      <a:r>
                        <a:rPr lang="es-AR" baseline="0" dirty="0" smtClean="0"/>
                        <a:t> tardía para comenzar una actividad</a:t>
                      </a:r>
                      <a:endParaRPr lang="es-AR" dirty="0"/>
                    </a:p>
                  </a:txBody>
                  <a:tcPr/>
                </a:tc>
                <a:extLst>
                  <a:ext uri="{0D108BD9-81ED-4DB2-BD59-A6C34878D82A}">
                    <a16:rowId xmlns:a16="http://schemas.microsoft.com/office/drawing/2014/main" val="2714397016"/>
                  </a:ext>
                </a:extLst>
              </a:tr>
              <a:tr h="370840">
                <a:tc>
                  <a:txBody>
                    <a:bodyPr/>
                    <a:lstStyle/>
                    <a:p>
                      <a:r>
                        <a:rPr lang="es-AR" dirty="0" smtClean="0"/>
                        <a:t>Fecha Tardía de Fin</a:t>
                      </a:r>
                    </a:p>
                    <a:p>
                      <a:r>
                        <a:rPr lang="es-AR" dirty="0" smtClean="0"/>
                        <a:t>(Late </a:t>
                      </a:r>
                      <a:r>
                        <a:rPr lang="es-AR" dirty="0" err="1" smtClean="0"/>
                        <a:t>Finish</a:t>
                      </a:r>
                      <a:r>
                        <a:rPr lang="es-AR" dirty="0" smtClean="0"/>
                        <a:t> o LF)</a:t>
                      </a:r>
                      <a:endParaRPr lang="es-AR" dirty="0"/>
                    </a:p>
                  </a:txBody>
                  <a:tcPr/>
                </a:tc>
                <a:tc>
                  <a:txBody>
                    <a:bodyPr/>
                    <a:lstStyle/>
                    <a:p>
                      <a:r>
                        <a:rPr lang="es-AR" dirty="0" smtClean="0"/>
                        <a:t>Es</a:t>
                      </a:r>
                      <a:r>
                        <a:rPr lang="es-AR" baseline="0" dirty="0" smtClean="0"/>
                        <a:t> la fecha más tardía para terminar una actividad</a:t>
                      </a:r>
                      <a:endParaRPr lang="es-AR" dirty="0"/>
                    </a:p>
                  </a:txBody>
                  <a:tcPr/>
                </a:tc>
                <a:extLst>
                  <a:ext uri="{0D108BD9-81ED-4DB2-BD59-A6C34878D82A}">
                    <a16:rowId xmlns:a16="http://schemas.microsoft.com/office/drawing/2014/main" val="3393117021"/>
                  </a:ext>
                </a:extLst>
              </a:tr>
            </a:tbl>
          </a:graphicData>
        </a:graphic>
      </p:graphicFrame>
    </p:spTree>
    <p:extLst>
      <p:ext uri="{BB962C8B-B14F-4D97-AF65-F5344CB8AC3E}">
        <p14:creationId xmlns:p14="http://schemas.microsoft.com/office/powerpoint/2010/main" val="10898683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a:solidFill>
                  <a:srgbClr val="C00000"/>
                </a:solidFill>
              </a:rPr>
              <a:t>H&amp;T – Camino Crítico</a:t>
            </a:r>
            <a:endParaRPr lang="es-AR" dirty="0"/>
          </a:p>
        </p:txBody>
      </p:sp>
      <p:sp>
        <p:nvSpPr>
          <p:cNvPr id="3" name="Marcador de contenido 2"/>
          <p:cNvSpPr>
            <a:spLocks noGrp="1"/>
          </p:cNvSpPr>
          <p:nvPr>
            <p:ph idx="1"/>
          </p:nvPr>
        </p:nvSpPr>
        <p:spPr>
          <a:xfrm>
            <a:off x="2589212" y="1912225"/>
            <a:ext cx="9602788" cy="3777622"/>
          </a:xfrm>
        </p:spPr>
        <p:txBody>
          <a:bodyPr>
            <a:noAutofit/>
          </a:bodyPr>
          <a:lstStyle/>
          <a:p>
            <a:r>
              <a:rPr lang="es-AR" sz="2400" dirty="0" smtClean="0"/>
              <a:t>El método se </a:t>
            </a:r>
            <a:r>
              <a:rPr lang="es-AR" sz="2400" dirty="0"/>
              <a:t>utiliza para calcular la(s) ruta(s) </a:t>
            </a:r>
            <a:r>
              <a:rPr lang="es-AR" sz="2400" dirty="0" smtClean="0"/>
              <a:t>crítica(s</a:t>
            </a:r>
            <a:r>
              <a:rPr lang="es-AR" sz="2400" dirty="0"/>
              <a:t>) y el nivel de holgura total y libre o flexibilidad de </a:t>
            </a:r>
            <a:r>
              <a:rPr lang="es-AR" sz="2400" dirty="0" smtClean="0"/>
              <a:t>la programación </a:t>
            </a:r>
            <a:r>
              <a:rPr lang="es-AR" sz="2400" dirty="0"/>
              <a:t>en los caminos de red </a:t>
            </a:r>
            <a:r>
              <a:rPr lang="es-AR" sz="2400" dirty="0" smtClean="0"/>
              <a:t>lógicos </a:t>
            </a:r>
            <a:r>
              <a:rPr lang="es-AR" sz="2400" dirty="0"/>
              <a:t>dentro del modelo de </a:t>
            </a:r>
            <a:r>
              <a:rPr lang="es-AR" sz="2400" dirty="0" smtClean="0"/>
              <a:t>programación.</a:t>
            </a:r>
          </a:p>
          <a:p>
            <a:r>
              <a:rPr lang="es-AR" sz="2400" b="1" dirty="0" smtClean="0"/>
              <a:t>Las </a:t>
            </a:r>
            <a:r>
              <a:rPr lang="es-AR" sz="2400" b="1" dirty="0"/>
              <a:t>holguras. </a:t>
            </a:r>
            <a:r>
              <a:rPr lang="es-AR" sz="2400" dirty="0"/>
              <a:t>La </a:t>
            </a:r>
            <a:r>
              <a:rPr lang="es-AR" sz="2400" dirty="0" smtClean="0"/>
              <a:t>holgura es </a:t>
            </a:r>
            <a:r>
              <a:rPr lang="es-AR" sz="2400" dirty="0"/>
              <a:t>la cantidad de tiempo que se puede retrasar </a:t>
            </a:r>
            <a:r>
              <a:rPr lang="es-AR" sz="2400" dirty="0" smtClean="0"/>
              <a:t>una actividad </a:t>
            </a:r>
            <a:r>
              <a:rPr lang="es-AR" sz="2400" dirty="0"/>
              <a:t>sin afectar el proyecto</a:t>
            </a:r>
            <a:r>
              <a:rPr lang="es-AR" sz="2400" dirty="0" smtClean="0"/>
              <a:t>. Las </a:t>
            </a:r>
            <a:r>
              <a:rPr lang="es-AR" sz="2400" dirty="0"/>
              <a:t>tareas del camino crítico tienen holgura cero</a:t>
            </a:r>
            <a:r>
              <a:rPr lang="es-AR" sz="2400" dirty="0" smtClean="0"/>
              <a:t>. La </a:t>
            </a:r>
            <a:r>
              <a:rPr lang="es-AR" sz="2400" dirty="0"/>
              <a:t>holgura negativa indica que hay retraso.</a:t>
            </a:r>
          </a:p>
          <a:p>
            <a:r>
              <a:rPr lang="es-AR" sz="2400" b="1" dirty="0" smtClean="0"/>
              <a:t>Cálculo </a:t>
            </a:r>
            <a:r>
              <a:rPr lang="es-AR" sz="2400" b="1" dirty="0"/>
              <a:t>de la holgura = LS-ES o LF-EF</a:t>
            </a:r>
            <a:r>
              <a:rPr lang="es-AR" sz="2400" dirty="0"/>
              <a:t>.</a:t>
            </a:r>
          </a:p>
          <a:p>
            <a:r>
              <a:rPr lang="es-AR" sz="2400" dirty="0" smtClean="0"/>
              <a:t>Holgura </a:t>
            </a:r>
            <a:r>
              <a:rPr lang="es-AR" sz="2400" dirty="0"/>
              <a:t>libre (free </a:t>
            </a:r>
            <a:r>
              <a:rPr lang="es-AR" sz="2400" dirty="0" err="1"/>
              <a:t>float</a:t>
            </a:r>
            <a:r>
              <a:rPr lang="es-AR" sz="2400" dirty="0"/>
              <a:t>): la cantidad de tiempo que una </a:t>
            </a:r>
            <a:r>
              <a:rPr lang="es-AR" sz="2400" dirty="0" smtClean="0"/>
              <a:t>tarea puede </a:t>
            </a:r>
            <a:r>
              <a:rPr lang="es-AR" sz="2400" dirty="0"/>
              <a:t>demorarse sin retrasar la fecha temprana de </a:t>
            </a:r>
            <a:r>
              <a:rPr lang="es-AR" sz="2400" dirty="0" smtClean="0"/>
              <a:t>su sucesora</a:t>
            </a:r>
            <a:r>
              <a:rPr lang="es-AR" sz="2400" dirty="0"/>
              <a:t>.</a:t>
            </a:r>
          </a:p>
          <a:p>
            <a:r>
              <a:rPr lang="es-AR" sz="2400" dirty="0" smtClean="0"/>
              <a:t>Holgura </a:t>
            </a:r>
            <a:r>
              <a:rPr lang="es-AR" sz="2400" dirty="0"/>
              <a:t>total (total </a:t>
            </a:r>
            <a:r>
              <a:rPr lang="es-AR" sz="2400" dirty="0" err="1"/>
              <a:t>float</a:t>
            </a:r>
            <a:r>
              <a:rPr lang="es-AR" sz="2400" dirty="0"/>
              <a:t>): la cantidad de tiempo que una </a:t>
            </a:r>
            <a:r>
              <a:rPr lang="es-AR" sz="2400" dirty="0" smtClean="0"/>
              <a:t>tarea puede </a:t>
            </a:r>
            <a:r>
              <a:rPr lang="es-AR" sz="2400" dirty="0"/>
              <a:t>demorarse sin retrasar la fecha de finalización </a:t>
            </a:r>
            <a:r>
              <a:rPr lang="es-AR" sz="2400" dirty="0" smtClean="0"/>
              <a:t>del proyecto</a:t>
            </a:r>
            <a:r>
              <a:rPr lang="es-AR" sz="2400" dirty="0"/>
              <a:t>.</a:t>
            </a:r>
          </a:p>
        </p:txBody>
      </p:sp>
    </p:spTree>
    <p:extLst>
      <p:ext uri="{BB962C8B-B14F-4D97-AF65-F5344CB8AC3E}">
        <p14:creationId xmlns:p14="http://schemas.microsoft.com/office/powerpoint/2010/main" val="217298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del Cronograma del Proyecto</a:t>
            </a:r>
          </a:p>
        </p:txBody>
      </p:sp>
      <p:sp>
        <p:nvSpPr>
          <p:cNvPr id="3" name="Marcador de contenido 2"/>
          <p:cNvSpPr>
            <a:spLocks noGrp="1"/>
          </p:cNvSpPr>
          <p:nvPr>
            <p:ph idx="1"/>
          </p:nvPr>
        </p:nvSpPr>
        <p:spPr>
          <a:xfrm>
            <a:off x="2117558" y="1559293"/>
            <a:ext cx="10074441" cy="5298707"/>
          </a:xfrm>
        </p:spPr>
        <p:txBody>
          <a:bodyPr>
            <a:normAutofit/>
          </a:bodyPr>
          <a:lstStyle/>
          <a:p>
            <a:r>
              <a:rPr lang="es-AR" sz="2000" b="1" dirty="0"/>
              <a:t>CONSIDERACIONES DE ADAPTACIÓN</a:t>
            </a:r>
          </a:p>
          <a:p>
            <a:r>
              <a:rPr lang="es-AR" sz="2000" b="1" dirty="0" smtClean="0"/>
              <a:t>El </a:t>
            </a:r>
            <a:r>
              <a:rPr lang="es-AR" sz="2000" b="1" dirty="0"/>
              <a:t>enfoque del ciclo de vida. </a:t>
            </a:r>
            <a:r>
              <a:rPr lang="es-AR" sz="2000" dirty="0"/>
              <a:t>¿</a:t>
            </a:r>
            <a:r>
              <a:rPr lang="es-AR" sz="2000" dirty="0" smtClean="0"/>
              <a:t>Cuál </a:t>
            </a:r>
            <a:r>
              <a:rPr lang="es-AR" sz="2000" dirty="0"/>
              <a:t>es el enfoque del ciclo de vida </a:t>
            </a:r>
            <a:r>
              <a:rPr lang="es-AR" sz="2000" dirty="0" smtClean="0"/>
              <a:t>más </a:t>
            </a:r>
            <a:r>
              <a:rPr lang="es-AR" sz="2000" dirty="0"/>
              <a:t>adecuado que permite un </a:t>
            </a:r>
            <a:r>
              <a:rPr lang="es-AR" sz="2000" dirty="0" smtClean="0"/>
              <a:t>cronograma más </a:t>
            </a:r>
            <a:r>
              <a:rPr lang="es-AR" sz="2000" dirty="0"/>
              <a:t>detallado?</a:t>
            </a:r>
          </a:p>
          <a:p>
            <a:r>
              <a:rPr lang="es-AR" sz="2000" b="1" dirty="0" smtClean="0"/>
              <a:t>Disponibilidad </a:t>
            </a:r>
            <a:r>
              <a:rPr lang="es-AR" sz="2000" b="1" dirty="0"/>
              <a:t>de recursos. </a:t>
            </a:r>
            <a:r>
              <a:rPr lang="es-AR" sz="2000" dirty="0" smtClean="0"/>
              <a:t>¿Cuáles </a:t>
            </a:r>
            <a:r>
              <a:rPr lang="es-AR" sz="2000" dirty="0"/>
              <a:t>son los factores que influyen en la </a:t>
            </a:r>
            <a:r>
              <a:rPr lang="es-AR" sz="2000" dirty="0" smtClean="0"/>
              <a:t>duración </a:t>
            </a:r>
            <a:r>
              <a:rPr lang="es-AR" sz="2000" dirty="0"/>
              <a:t>(como la </a:t>
            </a:r>
            <a:r>
              <a:rPr lang="es-AR" sz="2000" dirty="0" smtClean="0"/>
              <a:t>correlación entre recursos </a:t>
            </a:r>
            <a:r>
              <a:rPr lang="es-AR" sz="2000" dirty="0"/>
              <a:t>disponibles y su productividad)?</a:t>
            </a:r>
          </a:p>
          <a:p>
            <a:r>
              <a:rPr lang="es-AR" sz="2000" b="1" dirty="0" smtClean="0"/>
              <a:t>Dimensiones </a:t>
            </a:r>
            <a:r>
              <a:rPr lang="es-AR" sz="2000" b="1" dirty="0"/>
              <a:t>del proyecto. </a:t>
            </a:r>
            <a:r>
              <a:rPr lang="es-AR" sz="2000" dirty="0" smtClean="0"/>
              <a:t>¿Cómo </a:t>
            </a:r>
            <a:r>
              <a:rPr lang="es-AR" sz="2000" dirty="0"/>
              <a:t>se </a:t>
            </a:r>
            <a:r>
              <a:rPr lang="es-AR" sz="2000" dirty="0" smtClean="0"/>
              <a:t>verá </a:t>
            </a:r>
            <a:r>
              <a:rPr lang="es-AR" sz="2000" dirty="0"/>
              <a:t>afectado el nivel de control deseado por la presencia de </a:t>
            </a:r>
            <a:r>
              <a:rPr lang="es-AR" sz="2000" dirty="0" smtClean="0"/>
              <a:t>complejidad del </a:t>
            </a:r>
            <a:r>
              <a:rPr lang="es-AR" sz="2000" dirty="0"/>
              <a:t>proyecto, la incertidumbre </a:t>
            </a:r>
            <a:r>
              <a:rPr lang="es-AR" sz="2000" dirty="0" smtClean="0"/>
              <a:t>tecnológica, </a:t>
            </a:r>
            <a:r>
              <a:rPr lang="es-AR" sz="2000" dirty="0"/>
              <a:t>los nuevos productos, el seguimiento del ritmo o progreso, (como </a:t>
            </a:r>
            <a:r>
              <a:rPr lang="es-AR" sz="2000" dirty="0" smtClean="0"/>
              <a:t>el valor </a:t>
            </a:r>
            <a:r>
              <a:rPr lang="es-AR" sz="2000" dirty="0"/>
              <a:t>ganado, el porcentaje completado, los indicadores rojo-amarillo-verde </a:t>
            </a:r>
            <a:r>
              <a:rPr lang="es-AR" sz="2000" dirty="0" smtClean="0"/>
              <a:t>(semáforo))?</a:t>
            </a:r>
            <a:endParaRPr lang="es-AR" sz="2000" dirty="0"/>
          </a:p>
          <a:p>
            <a:r>
              <a:rPr lang="es-AR" sz="2000" b="1" dirty="0" smtClean="0"/>
              <a:t>Apoyo </a:t>
            </a:r>
            <a:r>
              <a:rPr lang="es-AR" sz="2000" b="1" dirty="0"/>
              <a:t>tecnológico. </a:t>
            </a:r>
            <a:r>
              <a:rPr lang="es-AR" sz="2000" dirty="0" smtClean="0"/>
              <a:t>¿Se </a:t>
            </a:r>
            <a:r>
              <a:rPr lang="es-AR" sz="2000" dirty="0"/>
              <a:t>usa </a:t>
            </a:r>
            <a:r>
              <a:rPr lang="es-AR" sz="2000" dirty="0" smtClean="0"/>
              <a:t>tecnología </a:t>
            </a:r>
            <a:r>
              <a:rPr lang="es-AR" sz="2000" dirty="0"/>
              <a:t>para desarrollar, registrar, transmitir, recibir y almacenar </a:t>
            </a:r>
            <a:r>
              <a:rPr lang="es-AR" sz="2000" dirty="0" smtClean="0"/>
              <a:t>información del modelo </a:t>
            </a:r>
            <a:r>
              <a:rPr lang="es-AR" sz="2000" dirty="0"/>
              <a:t>del cronograma del proyecto y es esta de </a:t>
            </a:r>
            <a:r>
              <a:rPr lang="es-AR" sz="2000" dirty="0" smtClean="0"/>
              <a:t>fácil </a:t>
            </a:r>
            <a:r>
              <a:rPr lang="es-AR" sz="2000" dirty="0"/>
              <a:t>acceso?</a:t>
            </a:r>
          </a:p>
        </p:txBody>
      </p:sp>
    </p:spTree>
    <p:extLst>
      <p:ext uri="{BB962C8B-B14F-4D97-AF65-F5344CB8AC3E}">
        <p14:creationId xmlns:p14="http://schemas.microsoft.com/office/powerpoint/2010/main" val="72562972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a:solidFill>
                  <a:srgbClr val="C00000"/>
                </a:solidFill>
              </a:rPr>
              <a:t>H&amp;T – Camino Crítico</a:t>
            </a:r>
            <a:endParaRPr lang="es-AR" dirty="0"/>
          </a:p>
        </p:txBody>
      </p:sp>
      <p:sp>
        <p:nvSpPr>
          <p:cNvPr id="3" name="Marcador de contenido 2"/>
          <p:cNvSpPr>
            <a:spLocks noGrp="1"/>
          </p:cNvSpPr>
          <p:nvPr>
            <p:ph idx="1"/>
          </p:nvPr>
        </p:nvSpPr>
        <p:spPr>
          <a:xfrm>
            <a:off x="2589212" y="1912225"/>
            <a:ext cx="9602788" cy="3777622"/>
          </a:xfrm>
        </p:spPr>
        <p:txBody>
          <a:bodyPr>
            <a:noAutofit/>
          </a:bodyPr>
          <a:lstStyle/>
          <a:p>
            <a:r>
              <a:rPr lang="es-AR" sz="2400" dirty="0" smtClean="0"/>
              <a:t>Los </a:t>
            </a:r>
            <a:r>
              <a:rPr lang="es-AR" sz="2400" dirty="0"/>
              <a:t>caminos </a:t>
            </a:r>
            <a:r>
              <a:rPr lang="es-AR" sz="2400" dirty="0" smtClean="0"/>
              <a:t>críticos pueden </a:t>
            </a:r>
            <a:r>
              <a:rPr lang="es-AR" sz="2400" dirty="0"/>
              <a:t>tener holgura total positiva, </a:t>
            </a:r>
            <a:r>
              <a:rPr lang="es-AR" sz="2400" dirty="0" smtClean="0"/>
              <a:t>nula o </a:t>
            </a:r>
            <a:r>
              <a:rPr lang="es-AR" sz="2400" dirty="0"/>
              <a:t>negativa, </a:t>
            </a:r>
            <a:r>
              <a:rPr lang="es-AR" sz="2400" dirty="0" smtClean="0"/>
              <a:t>según </a:t>
            </a:r>
            <a:r>
              <a:rPr lang="es-AR" sz="2400" dirty="0"/>
              <a:t>las restricciones aplicadas. </a:t>
            </a:r>
            <a:endParaRPr lang="es-AR" sz="2400" dirty="0" smtClean="0"/>
          </a:p>
          <a:p>
            <a:r>
              <a:rPr lang="es-AR" sz="2400" dirty="0" smtClean="0"/>
              <a:t>Se </a:t>
            </a:r>
            <a:r>
              <a:rPr lang="es-AR" sz="2400" dirty="0"/>
              <a:t>produce una holgura total positiva cuando el recorrido hacia </a:t>
            </a:r>
            <a:r>
              <a:rPr lang="es-AR" sz="2400" dirty="0" smtClean="0"/>
              <a:t>atrás se </a:t>
            </a:r>
            <a:r>
              <a:rPr lang="es-AR" sz="2400" dirty="0"/>
              <a:t>calcula a partir de una </a:t>
            </a:r>
            <a:r>
              <a:rPr lang="es-AR" sz="2400" dirty="0" smtClean="0"/>
              <a:t>restricción </a:t>
            </a:r>
            <a:r>
              <a:rPr lang="es-AR" sz="2400" dirty="0"/>
              <a:t>del cronograma posterior a la fecha de </a:t>
            </a:r>
            <a:r>
              <a:rPr lang="es-AR" sz="2400" dirty="0" smtClean="0"/>
              <a:t>finalización </a:t>
            </a:r>
            <a:r>
              <a:rPr lang="es-AR" sz="2400" dirty="0"/>
              <a:t>temprana calculada </a:t>
            </a:r>
            <a:r>
              <a:rPr lang="es-AR" sz="2400" dirty="0" smtClean="0"/>
              <a:t>durante el </a:t>
            </a:r>
            <a:r>
              <a:rPr lang="es-AR" sz="2400" dirty="0"/>
              <a:t>recorrido hacia adelante. </a:t>
            </a:r>
            <a:r>
              <a:rPr lang="es-AR" sz="2400" dirty="0" smtClean="0"/>
              <a:t>Se posterga la fecha de finalización.</a:t>
            </a:r>
          </a:p>
          <a:p>
            <a:r>
              <a:rPr lang="es-AR" sz="2400" dirty="0" smtClean="0"/>
              <a:t>Se </a:t>
            </a:r>
            <a:r>
              <a:rPr lang="es-AR" sz="2400" dirty="0"/>
              <a:t>produce una holgura total negativa cuando se viola, por </a:t>
            </a:r>
            <a:r>
              <a:rPr lang="es-AR" sz="2400" dirty="0" smtClean="0"/>
              <a:t>duración </a:t>
            </a:r>
            <a:r>
              <a:rPr lang="es-AR" sz="2400" dirty="0"/>
              <a:t>y por </a:t>
            </a:r>
            <a:r>
              <a:rPr lang="es-AR" sz="2400" dirty="0" smtClean="0"/>
              <a:t>lógica, una restricción </a:t>
            </a:r>
            <a:r>
              <a:rPr lang="es-AR" sz="2400" dirty="0"/>
              <a:t>relativa a las </a:t>
            </a:r>
            <a:r>
              <a:rPr lang="es-AR" sz="2400" dirty="0" smtClean="0"/>
              <a:t> fechas tardías. </a:t>
            </a:r>
            <a:r>
              <a:rPr lang="es-AR" sz="2400" dirty="0"/>
              <a:t>El </a:t>
            </a:r>
            <a:r>
              <a:rPr lang="es-AR" sz="2400" dirty="0" smtClean="0"/>
              <a:t>análisis </a:t>
            </a:r>
            <a:r>
              <a:rPr lang="es-AR" sz="2400" dirty="0"/>
              <a:t>de holgura negativa es una </a:t>
            </a:r>
            <a:r>
              <a:rPr lang="es-AR" sz="2400" dirty="0" smtClean="0"/>
              <a:t>técnica </a:t>
            </a:r>
            <a:r>
              <a:rPr lang="es-AR" sz="2400" dirty="0"/>
              <a:t>que ayuda a encontrar </a:t>
            </a:r>
            <a:r>
              <a:rPr lang="es-AR" sz="2400" dirty="0" smtClean="0"/>
              <a:t>posibles formas </a:t>
            </a:r>
            <a:r>
              <a:rPr lang="es-AR" sz="2400" dirty="0"/>
              <a:t>aceleradas de hacer que un cronograma retrasado vuelva a la normalidad</a:t>
            </a:r>
            <a:r>
              <a:rPr lang="es-AR" sz="2400" dirty="0" smtClean="0"/>
              <a:t>.</a:t>
            </a:r>
            <a:endParaRPr lang="es-AR" sz="3200" dirty="0"/>
          </a:p>
        </p:txBody>
      </p:sp>
    </p:spTree>
    <p:extLst>
      <p:ext uri="{BB962C8B-B14F-4D97-AF65-F5344CB8AC3E}">
        <p14:creationId xmlns:p14="http://schemas.microsoft.com/office/powerpoint/2010/main" val="29087513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a:solidFill>
                  <a:srgbClr val="C00000"/>
                </a:solidFill>
              </a:rPr>
              <a:t>H&amp;T</a:t>
            </a:r>
            <a:endParaRPr lang="es-AR" dirty="0"/>
          </a:p>
        </p:txBody>
      </p:sp>
      <p:sp>
        <p:nvSpPr>
          <p:cNvPr id="3" name="Marcador de contenido 2"/>
          <p:cNvSpPr>
            <a:spLocks noGrp="1"/>
          </p:cNvSpPr>
          <p:nvPr>
            <p:ph idx="1"/>
          </p:nvPr>
        </p:nvSpPr>
        <p:spPr>
          <a:xfrm>
            <a:off x="2310063" y="2133600"/>
            <a:ext cx="9881937" cy="3777622"/>
          </a:xfrm>
        </p:spPr>
        <p:txBody>
          <a:bodyPr>
            <a:noAutofit/>
          </a:bodyPr>
          <a:lstStyle/>
          <a:p>
            <a:r>
              <a:rPr lang="es-AR" b="1" dirty="0" smtClean="0"/>
              <a:t>Optimización de los Recursos</a:t>
            </a:r>
            <a:r>
              <a:rPr lang="es-AR" dirty="0" smtClean="0"/>
              <a:t>: Se </a:t>
            </a:r>
            <a:r>
              <a:rPr lang="es-AR" dirty="0"/>
              <a:t>utiliza para ajustar las fechas de inicio y </a:t>
            </a:r>
            <a:r>
              <a:rPr lang="es-AR" dirty="0" smtClean="0"/>
              <a:t>finalización </a:t>
            </a:r>
            <a:r>
              <a:rPr lang="es-AR" dirty="0"/>
              <a:t>de las actividades, a fin de </a:t>
            </a:r>
            <a:r>
              <a:rPr lang="es-AR" dirty="0" smtClean="0"/>
              <a:t>ajustar el </a:t>
            </a:r>
            <a:r>
              <a:rPr lang="es-AR" dirty="0"/>
              <a:t>uso planificado de recursos para que sea igual o menor que la disponibilidad de los </a:t>
            </a:r>
            <a:r>
              <a:rPr lang="es-AR" dirty="0" smtClean="0"/>
              <a:t>mismos.</a:t>
            </a:r>
          </a:p>
          <a:p>
            <a:pPr>
              <a:buFont typeface="+mj-lt"/>
              <a:buAutoNum type="arabicPeriod"/>
            </a:pPr>
            <a:r>
              <a:rPr lang="es-AR" b="1" dirty="0" smtClean="0"/>
              <a:t>Nivelación </a:t>
            </a:r>
            <a:r>
              <a:rPr lang="es-AR" b="1" dirty="0"/>
              <a:t>de Recursos</a:t>
            </a:r>
            <a:r>
              <a:rPr lang="es-AR" dirty="0" smtClean="0"/>
              <a:t>: Esta </a:t>
            </a:r>
            <a:r>
              <a:rPr lang="es-AR" dirty="0"/>
              <a:t>técnica de análisis de diagramas de </a:t>
            </a:r>
            <a:r>
              <a:rPr lang="es-AR" dirty="0" smtClean="0"/>
              <a:t>red se </a:t>
            </a:r>
            <a:r>
              <a:rPr lang="es-AR" dirty="0"/>
              <a:t>utiliza para balancear el esfuerzo de </a:t>
            </a:r>
            <a:r>
              <a:rPr lang="es-AR" dirty="0" smtClean="0"/>
              <a:t>los recursos </a:t>
            </a:r>
            <a:r>
              <a:rPr lang="es-AR" dirty="0"/>
              <a:t>asignados a las tareas</a:t>
            </a:r>
            <a:r>
              <a:rPr lang="es-AR" dirty="0" smtClean="0"/>
              <a:t>. Básicamente</a:t>
            </a:r>
            <a:r>
              <a:rPr lang="es-AR" dirty="0"/>
              <a:t>, la aplicación de </a:t>
            </a:r>
            <a:r>
              <a:rPr lang="es-AR" dirty="0" smtClean="0"/>
              <a:t>este procedimiento </a:t>
            </a:r>
            <a:r>
              <a:rPr lang="es-AR" dirty="0"/>
              <a:t>hace que el trabajo a </a:t>
            </a:r>
            <a:r>
              <a:rPr lang="es-AR" dirty="0" smtClean="0"/>
              <a:t>realizar por </a:t>
            </a:r>
            <a:r>
              <a:rPr lang="es-AR" dirty="0"/>
              <a:t>los recursos se distribuya </a:t>
            </a:r>
            <a:r>
              <a:rPr lang="es-AR" dirty="0" smtClean="0"/>
              <a:t>uniformemente durante </a:t>
            </a:r>
            <a:r>
              <a:rPr lang="es-AR" dirty="0"/>
              <a:t>la duración del proyecto, </a:t>
            </a:r>
            <a:r>
              <a:rPr lang="es-AR" dirty="0" smtClean="0"/>
              <a:t>evitando picos </a:t>
            </a:r>
            <a:r>
              <a:rPr lang="es-AR" dirty="0"/>
              <a:t>y valles de esfuerzo</a:t>
            </a:r>
            <a:r>
              <a:rPr lang="es-AR" dirty="0" smtClean="0"/>
              <a:t>.</a:t>
            </a:r>
            <a:endParaRPr lang="es-AR" dirty="0"/>
          </a:p>
          <a:p>
            <a:pPr>
              <a:buFont typeface="+mj-lt"/>
              <a:buAutoNum type="arabicPeriod"/>
            </a:pPr>
            <a:r>
              <a:rPr lang="es-AR" b="1" dirty="0" smtClean="0"/>
              <a:t>Estabilización </a:t>
            </a:r>
            <a:r>
              <a:rPr lang="es-AR" b="1" dirty="0"/>
              <a:t>de recursos. </a:t>
            </a:r>
            <a:r>
              <a:rPr lang="es-AR" dirty="0" smtClean="0"/>
              <a:t>Ajusta </a:t>
            </a:r>
            <a:r>
              <a:rPr lang="es-AR" dirty="0"/>
              <a:t>las actividades de un modelo de </a:t>
            </a:r>
            <a:r>
              <a:rPr lang="es-AR" dirty="0" smtClean="0"/>
              <a:t>programación, </a:t>
            </a:r>
            <a:r>
              <a:rPr lang="es-AR" dirty="0"/>
              <a:t>de </a:t>
            </a:r>
            <a:r>
              <a:rPr lang="es-AR" dirty="0" smtClean="0"/>
              <a:t>modo que </a:t>
            </a:r>
            <a:r>
              <a:rPr lang="es-AR" dirty="0"/>
              <a:t>las necesidades de recursos del proyecto no excedan ciertos </a:t>
            </a:r>
            <a:r>
              <a:rPr lang="es-AR" dirty="0" smtClean="0"/>
              <a:t>límites </a:t>
            </a:r>
            <a:r>
              <a:rPr lang="es-AR" dirty="0"/>
              <a:t>de recursos predefinidos. A </a:t>
            </a:r>
            <a:r>
              <a:rPr lang="es-AR" dirty="0" smtClean="0"/>
              <a:t>diferencia de </a:t>
            </a:r>
            <a:r>
              <a:rPr lang="es-AR" dirty="0"/>
              <a:t>la </a:t>
            </a:r>
            <a:r>
              <a:rPr lang="es-AR" dirty="0" smtClean="0"/>
              <a:t>nivelación </a:t>
            </a:r>
            <a:r>
              <a:rPr lang="es-AR" dirty="0"/>
              <a:t>de recursos, en la </a:t>
            </a:r>
            <a:r>
              <a:rPr lang="es-AR" dirty="0" smtClean="0"/>
              <a:t>estabilización </a:t>
            </a:r>
            <a:r>
              <a:rPr lang="es-AR" dirty="0"/>
              <a:t>de recursos la ruta critica del proyecto no se modifica, y la </a:t>
            </a:r>
            <a:r>
              <a:rPr lang="es-AR" dirty="0" smtClean="0"/>
              <a:t>fecha de finalización </a:t>
            </a:r>
            <a:r>
              <a:rPr lang="es-AR" dirty="0"/>
              <a:t>no se puede retrasar. En otras palabras, las actividades solo se pueden retrasar dentro del </a:t>
            </a:r>
            <a:r>
              <a:rPr lang="es-AR" dirty="0" smtClean="0"/>
              <a:t>margen de </a:t>
            </a:r>
            <a:r>
              <a:rPr lang="es-AR" dirty="0"/>
              <a:t>su holgura libre y de la holgura total. La </a:t>
            </a:r>
            <a:r>
              <a:rPr lang="es-AR" dirty="0" smtClean="0"/>
              <a:t>estabilización </a:t>
            </a:r>
            <a:r>
              <a:rPr lang="es-AR" dirty="0"/>
              <a:t>de recursos puede no servir para optimizar la </a:t>
            </a:r>
            <a:r>
              <a:rPr lang="es-AR" dirty="0" smtClean="0"/>
              <a:t>totalidad de </a:t>
            </a:r>
            <a:r>
              <a:rPr lang="es-AR" dirty="0"/>
              <a:t>los recursos.</a:t>
            </a:r>
          </a:p>
        </p:txBody>
      </p:sp>
    </p:spTree>
    <p:extLst>
      <p:ext uri="{BB962C8B-B14F-4D97-AF65-F5344CB8AC3E}">
        <p14:creationId xmlns:p14="http://schemas.microsoft.com/office/powerpoint/2010/main" val="14161789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smtClean="0">
                <a:solidFill>
                  <a:srgbClr val="C00000"/>
                </a:solidFill>
              </a:rPr>
              <a:t>H&amp;T –</a:t>
            </a:r>
            <a:br>
              <a:rPr lang="es-AR" b="1" dirty="0" smtClean="0">
                <a:solidFill>
                  <a:srgbClr val="C00000"/>
                </a:solidFill>
              </a:rPr>
            </a:br>
            <a:r>
              <a:rPr lang="es-AR" b="1" dirty="0" smtClean="0">
                <a:solidFill>
                  <a:srgbClr val="C00000"/>
                </a:solidFill>
              </a:rPr>
              <a:t>Nivelación de recursos</a:t>
            </a:r>
            <a:endParaRPr lang="es-AR" dirty="0"/>
          </a:p>
        </p:txBody>
      </p:sp>
      <p:sp>
        <p:nvSpPr>
          <p:cNvPr id="3" name="Marcador de contenido 2"/>
          <p:cNvSpPr>
            <a:spLocks noGrp="1"/>
          </p:cNvSpPr>
          <p:nvPr>
            <p:ph idx="1"/>
          </p:nvPr>
        </p:nvSpPr>
        <p:spPr>
          <a:xfrm>
            <a:off x="2310063" y="2133600"/>
            <a:ext cx="9881937" cy="3777622"/>
          </a:xfrm>
        </p:spPr>
        <p:txBody>
          <a:bodyPr>
            <a:noAutofit/>
          </a:bodyPr>
          <a:lstStyle/>
          <a:p>
            <a:r>
              <a:rPr lang="es-AR" b="1" dirty="0"/>
              <a:t>Nivelación de </a:t>
            </a:r>
            <a:r>
              <a:rPr lang="es-AR" b="1" dirty="0" smtClean="0"/>
              <a:t>Recursos</a:t>
            </a:r>
            <a:r>
              <a:rPr lang="es-AR" dirty="0" smtClean="0"/>
              <a:t>.</a:t>
            </a:r>
          </a:p>
          <a:p>
            <a:r>
              <a:rPr lang="es-AR" dirty="0" smtClean="0"/>
              <a:t>Es </a:t>
            </a:r>
            <a:r>
              <a:rPr lang="es-AR" dirty="0"/>
              <a:t>una </a:t>
            </a:r>
            <a:r>
              <a:rPr lang="es-AR" dirty="0" smtClean="0"/>
              <a:t>técnica </a:t>
            </a:r>
            <a:r>
              <a:rPr lang="es-AR" dirty="0"/>
              <a:t>en la cual las fechas de inicio y </a:t>
            </a:r>
            <a:r>
              <a:rPr lang="es-AR" dirty="0" smtClean="0"/>
              <a:t>finalización </a:t>
            </a:r>
            <a:r>
              <a:rPr lang="es-AR" dirty="0"/>
              <a:t>se ajustan sobre la base </a:t>
            </a:r>
            <a:r>
              <a:rPr lang="es-AR" dirty="0" smtClean="0"/>
              <a:t>de las </a:t>
            </a:r>
            <a:r>
              <a:rPr lang="es-AR" dirty="0"/>
              <a:t>restricciones de los recursos, con el objetivo de equilibrar la demanda de recursos con la oferta disponible</a:t>
            </a:r>
            <a:r>
              <a:rPr lang="es-AR" dirty="0" smtClean="0"/>
              <a:t>. Se </a:t>
            </a:r>
            <a:r>
              <a:rPr lang="es-AR" dirty="0"/>
              <a:t>puede utilizar cuando los recursos compartidos o </a:t>
            </a:r>
            <a:r>
              <a:rPr lang="es-AR" dirty="0" smtClean="0"/>
              <a:t>críticos </a:t>
            </a:r>
            <a:r>
              <a:rPr lang="es-AR" dirty="0"/>
              <a:t>necesarios se </a:t>
            </a:r>
            <a:r>
              <a:rPr lang="es-AR" dirty="0" smtClean="0"/>
              <a:t>encuentran disponibles únicamente </a:t>
            </a:r>
            <a:r>
              <a:rPr lang="es-AR" dirty="0"/>
              <a:t>en determinados momentos o en cantidades limitadas, cuando han sido </a:t>
            </a:r>
            <a:r>
              <a:rPr lang="es-AR" dirty="0" smtClean="0"/>
              <a:t>sobrecargados, </a:t>
            </a:r>
            <a:r>
              <a:rPr lang="es-AR" dirty="0"/>
              <a:t>o cuando se necesita mantener la </a:t>
            </a:r>
            <a:r>
              <a:rPr lang="es-AR" dirty="0" smtClean="0"/>
              <a:t>utilización </a:t>
            </a:r>
            <a:r>
              <a:rPr lang="es-AR" dirty="0"/>
              <a:t>de recursos en un nivel constante. La </a:t>
            </a:r>
            <a:r>
              <a:rPr lang="es-AR" dirty="0" smtClean="0"/>
              <a:t>nivelación de </a:t>
            </a:r>
            <a:r>
              <a:rPr lang="es-AR" dirty="0"/>
              <a:t>recursos a menudo provoca cambios en la ruta critica original. La holgura disponible se utiliza para </a:t>
            </a:r>
            <a:r>
              <a:rPr lang="es-AR" dirty="0" smtClean="0"/>
              <a:t>nivelar recursos</a:t>
            </a:r>
            <a:r>
              <a:rPr lang="es-AR" dirty="0"/>
              <a:t>. En consecuencia, la ruta </a:t>
            </a:r>
            <a:r>
              <a:rPr lang="es-AR" dirty="0" smtClean="0"/>
              <a:t>crítica </a:t>
            </a:r>
            <a:r>
              <a:rPr lang="es-AR" dirty="0"/>
              <a:t>a </a:t>
            </a:r>
            <a:r>
              <a:rPr lang="es-AR" dirty="0" smtClean="0"/>
              <a:t>través </a:t>
            </a:r>
            <a:r>
              <a:rPr lang="es-AR" dirty="0"/>
              <a:t>del cronograma del proyecto puede </a:t>
            </a:r>
            <a:r>
              <a:rPr lang="es-AR" dirty="0" smtClean="0"/>
              <a:t>cambiar.</a:t>
            </a:r>
            <a:endParaRPr lang="es-AR" dirty="0"/>
          </a:p>
        </p:txBody>
      </p:sp>
    </p:spTree>
    <p:extLst>
      <p:ext uri="{BB962C8B-B14F-4D97-AF65-F5344CB8AC3E}">
        <p14:creationId xmlns:p14="http://schemas.microsoft.com/office/powerpoint/2010/main" val="17302956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30931" y="527859"/>
            <a:ext cx="2781701" cy="1252817"/>
          </a:xfrm>
        </p:spPr>
        <p:txBody>
          <a:bodyPr>
            <a:normAutofit/>
          </a:bodyPr>
          <a:lstStyle/>
          <a:p>
            <a:r>
              <a:rPr lang="es-AR" b="1" dirty="0" smtClean="0">
                <a:solidFill>
                  <a:srgbClr val="C00000"/>
                </a:solidFill>
              </a:rPr>
              <a:t>Nivelación de recursos</a:t>
            </a:r>
            <a:endParaRPr lang="es-AR" dirty="0"/>
          </a:p>
        </p:txBody>
      </p:sp>
      <p:pic>
        <p:nvPicPr>
          <p:cNvPr id="4" name="Imagen 3"/>
          <p:cNvPicPr>
            <a:picLocks noChangeAspect="1"/>
          </p:cNvPicPr>
          <p:nvPr/>
        </p:nvPicPr>
        <p:blipFill>
          <a:blip r:embed="rId2"/>
          <a:stretch>
            <a:fillRect/>
          </a:stretch>
        </p:blipFill>
        <p:spPr>
          <a:xfrm>
            <a:off x="4910508" y="154005"/>
            <a:ext cx="7299652" cy="6616820"/>
          </a:xfrm>
          <a:prstGeom prst="rect">
            <a:avLst/>
          </a:prstGeom>
        </p:spPr>
      </p:pic>
    </p:spTree>
    <p:extLst>
      <p:ext uri="{BB962C8B-B14F-4D97-AF65-F5344CB8AC3E}">
        <p14:creationId xmlns:p14="http://schemas.microsoft.com/office/powerpoint/2010/main" val="24434937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a:solidFill>
                  <a:srgbClr val="C00000"/>
                </a:solidFill>
              </a:rPr>
              <a:t>H&amp;T</a:t>
            </a:r>
            <a:endParaRPr lang="es-AR" dirty="0"/>
          </a:p>
        </p:txBody>
      </p:sp>
      <p:sp>
        <p:nvSpPr>
          <p:cNvPr id="3" name="Marcador de contenido 2"/>
          <p:cNvSpPr>
            <a:spLocks noGrp="1"/>
          </p:cNvSpPr>
          <p:nvPr>
            <p:ph idx="1"/>
          </p:nvPr>
        </p:nvSpPr>
        <p:spPr>
          <a:xfrm>
            <a:off x="2589212" y="1556089"/>
            <a:ext cx="8915400" cy="3777622"/>
          </a:xfrm>
        </p:spPr>
        <p:txBody>
          <a:bodyPr>
            <a:noAutofit/>
          </a:bodyPr>
          <a:lstStyle/>
          <a:p>
            <a:r>
              <a:rPr lang="es-AR" sz="1600" b="1" dirty="0" smtClean="0"/>
              <a:t>Análisis de Datos</a:t>
            </a:r>
            <a:r>
              <a:rPr lang="es-AR" sz="1600" dirty="0" smtClean="0"/>
              <a:t>:</a:t>
            </a:r>
          </a:p>
          <a:p>
            <a:pPr>
              <a:buFont typeface="+mj-lt"/>
              <a:buAutoNum type="arabicPeriod"/>
            </a:pPr>
            <a:r>
              <a:rPr lang="es-AR" sz="1600" b="1" dirty="0" smtClean="0"/>
              <a:t>Análisis </a:t>
            </a:r>
            <a:r>
              <a:rPr lang="es-AR" sz="1600" b="1" dirty="0"/>
              <a:t>de escenarios “¿Qué pasa si…?”. </a:t>
            </a:r>
            <a:r>
              <a:rPr lang="es-AR" sz="1600" dirty="0" smtClean="0"/>
              <a:t>Es </a:t>
            </a:r>
            <a:r>
              <a:rPr lang="es-AR" sz="1600" dirty="0"/>
              <a:t>un proceso </a:t>
            </a:r>
            <a:r>
              <a:rPr lang="es-AR" sz="1600" dirty="0" smtClean="0"/>
              <a:t>que consiste </a:t>
            </a:r>
            <a:r>
              <a:rPr lang="es-AR" sz="1600" dirty="0"/>
              <a:t>en evaluar escenarios a fin de predecir su efecto, positivo o negativo, sobre los objetivos del proyecto</a:t>
            </a:r>
            <a:r>
              <a:rPr lang="es-AR" sz="1600" dirty="0" smtClean="0"/>
              <a:t>. Consiste </a:t>
            </a:r>
            <a:r>
              <a:rPr lang="es-AR" sz="1600" dirty="0"/>
              <a:t>en realizar un </a:t>
            </a:r>
            <a:r>
              <a:rPr lang="es-AR" sz="1600" dirty="0" smtClean="0"/>
              <a:t>análisis </a:t>
            </a:r>
            <a:r>
              <a:rPr lang="es-AR" sz="1600" dirty="0"/>
              <a:t>de la pregunta “.Que pasa si se produce la </a:t>
            </a:r>
            <a:r>
              <a:rPr lang="es-AR" sz="1600" dirty="0" smtClean="0"/>
              <a:t>situación </a:t>
            </a:r>
            <a:r>
              <a:rPr lang="es-AR" sz="1600" dirty="0"/>
              <a:t>representada por </a:t>
            </a:r>
            <a:r>
              <a:rPr lang="es-AR" sz="1600" dirty="0" smtClean="0"/>
              <a:t>el escenario </a:t>
            </a:r>
            <a:r>
              <a:rPr lang="es-AR" sz="1600" dirty="0"/>
              <a:t>‘X’?” Se realiza un </a:t>
            </a:r>
            <a:r>
              <a:rPr lang="es-AR" sz="1600" dirty="0" smtClean="0"/>
              <a:t>análisis </a:t>
            </a:r>
            <a:r>
              <a:rPr lang="es-AR" sz="1600" dirty="0"/>
              <a:t>de la red del cronograma, usando el cronograma para calcular los </a:t>
            </a:r>
            <a:r>
              <a:rPr lang="es-AR" sz="1600" dirty="0" smtClean="0"/>
              <a:t>diferentes escenarios</a:t>
            </a:r>
            <a:r>
              <a:rPr lang="es-AR" sz="1600" dirty="0"/>
              <a:t>, tales como un retraso en la entrega de un componente principal, la </a:t>
            </a:r>
            <a:r>
              <a:rPr lang="es-AR" sz="1600" dirty="0" smtClean="0"/>
              <a:t>prolongación </a:t>
            </a:r>
            <a:r>
              <a:rPr lang="es-AR" sz="1600" dirty="0"/>
              <a:t>de la </a:t>
            </a:r>
            <a:r>
              <a:rPr lang="es-AR" sz="1600" dirty="0" smtClean="0"/>
              <a:t>duración </a:t>
            </a:r>
            <a:r>
              <a:rPr lang="es-AR" sz="1600" dirty="0"/>
              <a:t>de </a:t>
            </a:r>
            <a:r>
              <a:rPr lang="es-AR" sz="1600" dirty="0" smtClean="0"/>
              <a:t>un diseño </a:t>
            </a:r>
            <a:r>
              <a:rPr lang="es-AR" sz="1600" dirty="0"/>
              <a:t>especifico o la </a:t>
            </a:r>
            <a:r>
              <a:rPr lang="es-AR" sz="1600" dirty="0" smtClean="0"/>
              <a:t>introducción </a:t>
            </a:r>
            <a:r>
              <a:rPr lang="es-AR" sz="1600" dirty="0"/>
              <a:t>de factores externos, como una huelga o un cambio en el procedimiento </a:t>
            </a:r>
            <a:r>
              <a:rPr lang="es-AR" sz="1600" dirty="0" smtClean="0"/>
              <a:t>de permisos</a:t>
            </a:r>
            <a:r>
              <a:rPr lang="es-AR" sz="1600" dirty="0"/>
              <a:t>. Los resultados del </a:t>
            </a:r>
            <a:r>
              <a:rPr lang="es-AR" sz="1600" dirty="0" smtClean="0"/>
              <a:t>análisis </a:t>
            </a:r>
            <a:r>
              <a:rPr lang="es-AR" sz="1600" dirty="0"/>
              <a:t>de escenarios “.Que pasa si…?” pueden usarse para evaluar la </a:t>
            </a:r>
            <a:r>
              <a:rPr lang="es-AR" sz="1600" dirty="0" smtClean="0"/>
              <a:t>viabilidad del </a:t>
            </a:r>
            <a:r>
              <a:rPr lang="es-AR" sz="1600" dirty="0"/>
              <a:t>cronograma del proyecto bajo condiciones diferentes, y para preparar reservas de cronograma y planes </a:t>
            </a:r>
            <a:r>
              <a:rPr lang="es-AR" sz="1600" dirty="0" smtClean="0"/>
              <a:t>de respuesta </a:t>
            </a:r>
            <a:r>
              <a:rPr lang="es-AR" sz="1600" dirty="0"/>
              <a:t>para abordar el impacto de situaciones inesperadas.</a:t>
            </a:r>
          </a:p>
          <a:p>
            <a:pPr>
              <a:buFont typeface="+mj-lt"/>
              <a:buAutoNum type="arabicPeriod"/>
            </a:pPr>
            <a:r>
              <a:rPr lang="es-AR" sz="1600" b="1" dirty="0" smtClean="0"/>
              <a:t>Simulación</a:t>
            </a:r>
            <a:r>
              <a:rPr lang="es-AR" sz="1600" b="1" dirty="0"/>
              <a:t>. </a:t>
            </a:r>
            <a:r>
              <a:rPr lang="es-AR" sz="1600" dirty="0"/>
              <a:t>La </a:t>
            </a:r>
            <a:r>
              <a:rPr lang="es-AR" sz="1600" dirty="0" smtClean="0"/>
              <a:t>simulación </a:t>
            </a:r>
            <a:r>
              <a:rPr lang="es-AR" sz="1600" dirty="0"/>
              <a:t>modela los efectos combinados de los riesgos individuales del proyecto y </a:t>
            </a:r>
            <a:r>
              <a:rPr lang="es-AR" sz="1600" dirty="0" smtClean="0"/>
              <a:t>otras fuentes </a:t>
            </a:r>
            <a:r>
              <a:rPr lang="es-AR" sz="1600" dirty="0"/>
              <a:t>de incertidumbre para evaluar su posible impacto en el logro de los objetivos del proyecto. La </a:t>
            </a:r>
            <a:r>
              <a:rPr lang="es-AR" sz="1600" dirty="0" smtClean="0"/>
              <a:t>técnica de simulación más </a:t>
            </a:r>
            <a:r>
              <a:rPr lang="es-AR" sz="1600" dirty="0"/>
              <a:t>utilizada es el </a:t>
            </a:r>
            <a:r>
              <a:rPr lang="es-AR" sz="1600" dirty="0" smtClean="0"/>
              <a:t>análisis </a:t>
            </a:r>
            <a:r>
              <a:rPr lang="es-AR" sz="1600" dirty="0"/>
              <a:t>Monte </a:t>
            </a:r>
            <a:r>
              <a:rPr lang="es-AR" sz="1600" dirty="0" smtClean="0"/>
              <a:t>Carlo, </a:t>
            </a:r>
            <a:r>
              <a:rPr lang="es-AR" sz="1600" dirty="0"/>
              <a:t>en el cual los riesgos y </a:t>
            </a:r>
            <a:r>
              <a:rPr lang="es-AR" sz="1600" dirty="0" smtClean="0"/>
              <a:t>otras fuentes </a:t>
            </a:r>
            <a:r>
              <a:rPr lang="es-AR" sz="1600" dirty="0"/>
              <a:t>de incertidumbre se utilizan para calcular posibles resultados del cronograma para el proyecto global</a:t>
            </a:r>
            <a:r>
              <a:rPr lang="es-AR" sz="1600" dirty="0" smtClean="0"/>
              <a:t>. Se necesitan datos para poder hacer uso de distribuciones de </a:t>
            </a:r>
            <a:r>
              <a:rPr lang="es-AR" sz="1600" dirty="0"/>
              <a:t>probabilidad y otras representaciones de la </a:t>
            </a:r>
            <a:r>
              <a:rPr lang="es-AR" sz="1600" dirty="0" smtClean="0"/>
              <a:t>incertidumbre. </a:t>
            </a:r>
            <a:endParaRPr lang="es-AR" sz="1600" dirty="0"/>
          </a:p>
        </p:txBody>
      </p:sp>
    </p:spTree>
    <p:extLst>
      <p:ext uri="{BB962C8B-B14F-4D97-AF65-F5344CB8AC3E}">
        <p14:creationId xmlns:p14="http://schemas.microsoft.com/office/powerpoint/2010/main" val="126837284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a:solidFill>
                  <a:srgbClr val="C00000"/>
                </a:solidFill>
              </a:rPr>
              <a:t>H&amp;T</a:t>
            </a:r>
            <a:endParaRPr lang="es-AR" dirty="0"/>
          </a:p>
        </p:txBody>
      </p:sp>
      <p:sp>
        <p:nvSpPr>
          <p:cNvPr id="3" name="Marcador de contenido 2"/>
          <p:cNvSpPr>
            <a:spLocks noGrp="1"/>
          </p:cNvSpPr>
          <p:nvPr>
            <p:ph idx="1"/>
          </p:nvPr>
        </p:nvSpPr>
        <p:spPr>
          <a:xfrm>
            <a:off x="2589212" y="1556089"/>
            <a:ext cx="8915400" cy="1446993"/>
          </a:xfrm>
        </p:spPr>
        <p:txBody>
          <a:bodyPr>
            <a:noAutofit/>
          </a:bodyPr>
          <a:lstStyle/>
          <a:p>
            <a:r>
              <a:rPr lang="es-AR" sz="1600" dirty="0"/>
              <a:t>El </a:t>
            </a:r>
            <a:r>
              <a:rPr lang="es-AR" sz="1600" dirty="0" smtClean="0"/>
              <a:t>gráfico muestra una distribución </a:t>
            </a:r>
            <a:r>
              <a:rPr lang="es-AR" sz="1600" dirty="0"/>
              <a:t>de probabilidad para un proyecto con la probabilidad de alcanzar una cierta fecha </a:t>
            </a:r>
            <a:r>
              <a:rPr lang="es-AR" sz="1600" dirty="0" smtClean="0"/>
              <a:t>finalización </a:t>
            </a:r>
            <a:r>
              <a:rPr lang="es-AR" sz="1600" dirty="0"/>
              <a:t>del </a:t>
            </a:r>
            <a:r>
              <a:rPr lang="es-AR" sz="1600" dirty="0" smtClean="0"/>
              <a:t>proyecto. </a:t>
            </a:r>
            <a:r>
              <a:rPr lang="es-AR" sz="1600" dirty="0"/>
              <a:t>En este ejemplo, existe un 10% de probabilidad de que el </a:t>
            </a:r>
            <a:r>
              <a:rPr lang="es-AR" sz="1600" dirty="0" smtClean="0"/>
              <a:t>proyecto termine </a:t>
            </a:r>
            <a:r>
              <a:rPr lang="es-AR" sz="1600" dirty="0"/>
              <a:t>en la fecha objetivo del 13 de mayo o antes, mientras que existe un 90% de probabilidad de </a:t>
            </a:r>
            <a:r>
              <a:rPr lang="es-AR" sz="1600" dirty="0" smtClean="0"/>
              <a:t>completar el </a:t>
            </a:r>
            <a:r>
              <a:rPr lang="es-AR" sz="1600" dirty="0"/>
              <a:t>proyecto para el 28 de mayo</a:t>
            </a:r>
            <a:r>
              <a:rPr lang="es-AR" sz="1600" dirty="0" smtClean="0"/>
              <a:t>.</a:t>
            </a:r>
            <a:endParaRPr lang="es-AR" sz="1600" dirty="0"/>
          </a:p>
        </p:txBody>
      </p:sp>
      <p:pic>
        <p:nvPicPr>
          <p:cNvPr id="4" name="Imagen 3"/>
          <p:cNvPicPr>
            <a:picLocks noChangeAspect="1"/>
          </p:cNvPicPr>
          <p:nvPr/>
        </p:nvPicPr>
        <p:blipFill>
          <a:blip r:embed="rId2"/>
          <a:stretch>
            <a:fillRect/>
          </a:stretch>
        </p:blipFill>
        <p:spPr>
          <a:xfrm>
            <a:off x="4841182" y="2846128"/>
            <a:ext cx="5313471" cy="3809741"/>
          </a:xfrm>
          <a:prstGeom prst="rect">
            <a:avLst/>
          </a:prstGeom>
        </p:spPr>
      </p:pic>
    </p:spTree>
    <p:extLst>
      <p:ext uri="{BB962C8B-B14F-4D97-AF65-F5344CB8AC3E}">
        <p14:creationId xmlns:p14="http://schemas.microsoft.com/office/powerpoint/2010/main" val="20677720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a:solidFill>
                  <a:srgbClr val="C00000"/>
                </a:solidFill>
              </a:rPr>
              <a:t>H&amp;T</a:t>
            </a:r>
            <a:endParaRPr lang="es-AR" dirty="0"/>
          </a:p>
        </p:txBody>
      </p:sp>
      <p:sp>
        <p:nvSpPr>
          <p:cNvPr id="3" name="Marcador de contenido 2"/>
          <p:cNvSpPr>
            <a:spLocks noGrp="1"/>
          </p:cNvSpPr>
          <p:nvPr>
            <p:ph idx="1"/>
          </p:nvPr>
        </p:nvSpPr>
        <p:spPr/>
        <p:txBody>
          <a:bodyPr>
            <a:noAutofit/>
          </a:bodyPr>
          <a:lstStyle/>
          <a:p>
            <a:r>
              <a:rPr lang="es-AR" sz="2400" b="1" dirty="0" smtClean="0"/>
              <a:t>Adelantos y Retrasos. </a:t>
            </a:r>
            <a:r>
              <a:rPr lang="es-AR" sz="2400" dirty="0" smtClean="0"/>
              <a:t>Son </a:t>
            </a:r>
            <a:r>
              <a:rPr lang="es-AR" sz="2400" dirty="0"/>
              <a:t>refinamientos que se aplican durante el </a:t>
            </a:r>
            <a:r>
              <a:rPr lang="es-AR" sz="2400" dirty="0" smtClean="0"/>
              <a:t>análisis </a:t>
            </a:r>
            <a:r>
              <a:rPr lang="es-AR" sz="2400" dirty="0"/>
              <a:t>de </a:t>
            </a:r>
            <a:r>
              <a:rPr lang="es-AR" sz="2400" dirty="0" smtClean="0"/>
              <a:t>la red </a:t>
            </a:r>
            <a:r>
              <a:rPr lang="es-AR" sz="2400" dirty="0"/>
              <a:t>con objeto de desarrollar un cronograma viable a </a:t>
            </a:r>
            <a:r>
              <a:rPr lang="es-AR" sz="2400" dirty="0" smtClean="0"/>
              <a:t>través </a:t>
            </a:r>
            <a:r>
              <a:rPr lang="es-AR" sz="2400" dirty="0"/>
              <a:t>del ajuste del momento de comienzo de las </a:t>
            </a:r>
            <a:r>
              <a:rPr lang="es-AR" sz="2400" dirty="0" smtClean="0"/>
              <a:t>actividades sucesoras</a:t>
            </a:r>
            <a:r>
              <a:rPr lang="es-AR" sz="2400" dirty="0"/>
              <a:t>. Los adelantos se utilizan solo en determinadas </a:t>
            </a:r>
            <a:r>
              <a:rPr lang="es-AR" sz="2400" dirty="0" smtClean="0"/>
              <a:t>circunstancias </a:t>
            </a:r>
            <a:r>
              <a:rPr lang="es-AR" sz="2400" dirty="0"/>
              <a:t>para adelantar una actividad sucesora </a:t>
            </a:r>
            <a:r>
              <a:rPr lang="es-AR" sz="2400" dirty="0" smtClean="0"/>
              <a:t>con respecto </a:t>
            </a:r>
            <a:r>
              <a:rPr lang="es-AR" sz="2400" dirty="0"/>
              <a:t>a una actividad predecesora, y los retrasos se utilizan solo en determinadas circunstancias cuando los </a:t>
            </a:r>
            <a:r>
              <a:rPr lang="es-AR" sz="2400" dirty="0" smtClean="0"/>
              <a:t>procesos necesitan </a:t>
            </a:r>
            <a:r>
              <a:rPr lang="es-AR" sz="2400" dirty="0"/>
              <a:t>que transcurra un determinado lapso de tiempo entre predecesoras y sucesoras sin que esto afecte al </a:t>
            </a:r>
            <a:r>
              <a:rPr lang="es-AR" sz="2400" dirty="0" smtClean="0"/>
              <a:t>trabajo o </a:t>
            </a:r>
            <a:r>
              <a:rPr lang="es-AR" sz="2400" dirty="0"/>
              <a:t>a los recursos.</a:t>
            </a:r>
          </a:p>
        </p:txBody>
      </p:sp>
    </p:spTree>
    <p:extLst>
      <p:ext uri="{BB962C8B-B14F-4D97-AF65-F5344CB8AC3E}">
        <p14:creationId xmlns:p14="http://schemas.microsoft.com/office/powerpoint/2010/main" val="1549653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a:solidFill>
                  <a:srgbClr val="C00000"/>
                </a:solidFill>
              </a:rPr>
              <a:t>H&amp;T</a:t>
            </a:r>
            <a:endParaRPr lang="es-AR" dirty="0"/>
          </a:p>
        </p:txBody>
      </p:sp>
      <p:sp>
        <p:nvSpPr>
          <p:cNvPr id="3" name="Marcador de contenido 2"/>
          <p:cNvSpPr>
            <a:spLocks noGrp="1"/>
          </p:cNvSpPr>
          <p:nvPr>
            <p:ph idx="1"/>
          </p:nvPr>
        </p:nvSpPr>
        <p:spPr>
          <a:xfrm>
            <a:off x="2592925" y="1382829"/>
            <a:ext cx="9599075" cy="3777622"/>
          </a:xfrm>
        </p:spPr>
        <p:txBody>
          <a:bodyPr>
            <a:noAutofit/>
          </a:bodyPr>
          <a:lstStyle/>
          <a:p>
            <a:r>
              <a:rPr lang="es-AR" b="1" dirty="0" smtClean="0"/>
              <a:t>Compresión del Cronograma</a:t>
            </a:r>
            <a:r>
              <a:rPr lang="es-AR" sz="2400" b="1" dirty="0" smtClean="0"/>
              <a:t>. </a:t>
            </a:r>
            <a:r>
              <a:rPr lang="es-AR" dirty="0"/>
              <a:t>Las </a:t>
            </a:r>
            <a:r>
              <a:rPr lang="es-AR" dirty="0" smtClean="0"/>
              <a:t>técnicas </a:t>
            </a:r>
            <a:r>
              <a:rPr lang="es-AR" dirty="0"/>
              <a:t>de </a:t>
            </a:r>
            <a:r>
              <a:rPr lang="es-AR" dirty="0" smtClean="0"/>
              <a:t>compresión </a:t>
            </a:r>
            <a:r>
              <a:rPr lang="es-AR" dirty="0"/>
              <a:t>del cronograma se utilizan para acortar o acelerar la </a:t>
            </a:r>
            <a:r>
              <a:rPr lang="es-AR" dirty="0" smtClean="0"/>
              <a:t>duración </a:t>
            </a:r>
            <a:r>
              <a:rPr lang="es-AR" dirty="0"/>
              <a:t>del cronograma </a:t>
            </a:r>
            <a:r>
              <a:rPr lang="es-AR" dirty="0" smtClean="0"/>
              <a:t>sin reducir </a:t>
            </a:r>
            <a:r>
              <a:rPr lang="es-AR" dirty="0"/>
              <a:t>el alcance del proyecto, con el objetivo de cumplir con las restricciones del cronograma, las fechas </a:t>
            </a:r>
            <a:r>
              <a:rPr lang="es-AR" dirty="0" smtClean="0"/>
              <a:t>impuestas u </a:t>
            </a:r>
            <a:r>
              <a:rPr lang="es-AR" dirty="0"/>
              <a:t>otros objetivos del cronograma. </a:t>
            </a:r>
            <a:endParaRPr lang="es-AR" dirty="0" smtClean="0"/>
          </a:p>
          <a:p>
            <a:r>
              <a:rPr lang="es-AR" dirty="0" smtClean="0"/>
              <a:t>Una técnica útil </a:t>
            </a:r>
            <a:r>
              <a:rPr lang="es-AR" dirty="0"/>
              <a:t>es el </a:t>
            </a:r>
            <a:r>
              <a:rPr lang="es-AR" dirty="0" smtClean="0"/>
              <a:t>análisis </a:t>
            </a:r>
            <a:r>
              <a:rPr lang="es-AR" dirty="0"/>
              <a:t>de holgura negativa. La ruta critica es la que tiene </a:t>
            </a:r>
            <a:r>
              <a:rPr lang="es-AR" dirty="0" smtClean="0"/>
              <a:t>la menor </a:t>
            </a:r>
            <a:r>
              <a:rPr lang="es-AR" dirty="0"/>
              <a:t>holgura. Debido a la </a:t>
            </a:r>
            <a:r>
              <a:rPr lang="es-AR" dirty="0" smtClean="0"/>
              <a:t>violación </a:t>
            </a:r>
            <a:r>
              <a:rPr lang="es-AR" dirty="0"/>
              <a:t>de una </a:t>
            </a:r>
            <a:r>
              <a:rPr lang="es-AR" dirty="0" smtClean="0"/>
              <a:t>restricción </a:t>
            </a:r>
            <a:r>
              <a:rPr lang="es-AR" dirty="0"/>
              <a:t>o una fecha </a:t>
            </a:r>
            <a:r>
              <a:rPr lang="es-AR" dirty="0" smtClean="0"/>
              <a:t>impuesta, </a:t>
            </a:r>
            <a:r>
              <a:rPr lang="es-AR" dirty="0"/>
              <a:t>la holgura total puede volverse </a:t>
            </a:r>
            <a:r>
              <a:rPr lang="es-AR" dirty="0" smtClean="0"/>
              <a:t>negativa.</a:t>
            </a:r>
          </a:p>
          <a:p>
            <a:pPr>
              <a:buFont typeface="+mj-lt"/>
              <a:buAutoNum type="arabicPeriod"/>
            </a:pPr>
            <a:r>
              <a:rPr lang="es-AR" b="1" dirty="0" smtClean="0"/>
              <a:t>Intensificación (</a:t>
            </a:r>
            <a:r>
              <a:rPr lang="es-AR" b="1" dirty="0" err="1" smtClean="0"/>
              <a:t>crashing</a:t>
            </a:r>
            <a:r>
              <a:rPr lang="es-AR" b="1" dirty="0" smtClean="0"/>
              <a:t>). </a:t>
            </a:r>
            <a:r>
              <a:rPr lang="es-AR" dirty="0" smtClean="0"/>
              <a:t>Utilizada </a:t>
            </a:r>
            <a:r>
              <a:rPr lang="es-AR" dirty="0"/>
              <a:t>para acortar la </a:t>
            </a:r>
            <a:r>
              <a:rPr lang="es-AR" dirty="0" smtClean="0"/>
              <a:t>duración </a:t>
            </a:r>
            <a:r>
              <a:rPr lang="es-AR" dirty="0"/>
              <a:t>del cronograma con el menor incremento </a:t>
            </a:r>
            <a:r>
              <a:rPr lang="es-AR" dirty="0" smtClean="0"/>
              <a:t>de costo </a:t>
            </a:r>
            <a:r>
              <a:rPr lang="es-AR" dirty="0"/>
              <a:t>mediante la </a:t>
            </a:r>
            <a:r>
              <a:rPr lang="es-AR" dirty="0" smtClean="0"/>
              <a:t>adición </a:t>
            </a:r>
            <a:r>
              <a:rPr lang="es-AR" dirty="0"/>
              <a:t>de recursos. Entre los ejemplos de </a:t>
            </a:r>
            <a:r>
              <a:rPr lang="es-AR" dirty="0" smtClean="0"/>
              <a:t>intensificación </a:t>
            </a:r>
            <a:r>
              <a:rPr lang="es-AR" dirty="0"/>
              <a:t>se incluyen la </a:t>
            </a:r>
            <a:r>
              <a:rPr lang="es-AR" dirty="0" smtClean="0"/>
              <a:t>aprobación de horas </a:t>
            </a:r>
            <a:r>
              <a:rPr lang="es-AR" dirty="0"/>
              <a:t>suplementarias, la </a:t>
            </a:r>
            <a:r>
              <a:rPr lang="es-AR" dirty="0" smtClean="0"/>
              <a:t>aportación </a:t>
            </a:r>
            <a:r>
              <a:rPr lang="es-AR" dirty="0"/>
              <a:t>de recursos adicionales o un pago adicional para acelerar la entrega </a:t>
            </a:r>
            <a:r>
              <a:rPr lang="es-AR" dirty="0" smtClean="0"/>
              <a:t>de las </a:t>
            </a:r>
            <a:r>
              <a:rPr lang="es-AR" dirty="0"/>
              <a:t>actividades que se encuentran en la ruta </a:t>
            </a:r>
            <a:r>
              <a:rPr lang="es-AR" dirty="0" smtClean="0"/>
              <a:t>crítica</a:t>
            </a:r>
            <a:r>
              <a:rPr lang="es-AR" dirty="0"/>
              <a:t>. La </a:t>
            </a:r>
            <a:r>
              <a:rPr lang="es-AR" dirty="0" smtClean="0"/>
              <a:t>intensificación </a:t>
            </a:r>
            <a:r>
              <a:rPr lang="es-AR" dirty="0"/>
              <a:t>solo funciona para actividades </a:t>
            </a:r>
            <a:r>
              <a:rPr lang="es-AR" dirty="0" smtClean="0"/>
              <a:t>que se </a:t>
            </a:r>
            <a:r>
              <a:rPr lang="es-AR" dirty="0"/>
              <a:t>encuentran en el camino </a:t>
            </a:r>
            <a:r>
              <a:rPr lang="es-AR" dirty="0" smtClean="0"/>
              <a:t>crítico, </a:t>
            </a:r>
            <a:r>
              <a:rPr lang="es-AR" dirty="0"/>
              <a:t>en las que los recursos adicionales permiten acortar la </a:t>
            </a:r>
            <a:r>
              <a:rPr lang="es-AR" dirty="0" smtClean="0"/>
              <a:t>duración.</a:t>
            </a:r>
            <a:endParaRPr lang="es-AR" dirty="0"/>
          </a:p>
          <a:p>
            <a:pPr marL="355600" indent="0">
              <a:buNone/>
            </a:pPr>
            <a:r>
              <a:rPr lang="es-AR" dirty="0"/>
              <a:t>La </a:t>
            </a:r>
            <a:r>
              <a:rPr lang="es-AR" dirty="0" smtClean="0"/>
              <a:t>intensificación </a:t>
            </a:r>
            <a:r>
              <a:rPr lang="es-AR" dirty="0"/>
              <a:t>no siempre resulta una alternativa viable y puede ocasionar un incremento del riesgo </a:t>
            </a:r>
            <a:r>
              <a:rPr lang="es-AR" dirty="0" smtClean="0"/>
              <a:t>y/o del </a:t>
            </a:r>
            <a:r>
              <a:rPr lang="es-AR" dirty="0"/>
              <a:t>costo</a:t>
            </a:r>
            <a:r>
              <a:rPr lang="es-AR" dirty="0" smtClean="0"/>
              <a:t>.</a:t>
            </a:r>
            <a:endParaRPr lang="es-AR" dirty="0"/>
          </a:p>
        </p:txBody>
      </p:sp>
    </p:spTree>
    <p:extLst>
      <p:ext uri="{BB962C8B-B14F-4D97-AF65-F5344CB8AC3E}">
        <p14:creationId xmlns:p14="http://schemas.microsoft.com/office/powerpoint/2010/main" val="7314203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a:solidFill>
                  <a:srgbClr val="C00000"/>
                </a:solidFill>
              </a:rPr>
              <a:t>H&amp;T</a:t>
            </a:r>
            <a:endParaRPr lang="es-AR" dirty="0"/>
          </a:p>
        </p:txBody>
      </p:sp>
      <p:sp>
        <p:nvSpPr>
          <p:cNvPr id="3" name="Marcador de contenido 2"/>
          <p:cNvSpPr>
            <a:spLocks noGrp="1"/>
          </p:cNvSpPr>
          <p:nvPr>
            <p:ph idx="1"/>
          </p:nvPr>
        </p:nvSpPr>
        <p:spPr>
          <a:xfrm>
            <a:off x="2592925" y="1382829"/>
            <a:ext cx="9599075" cy="3777622"/>
          </a:xfrm>
        </p:spPr>
        <p:txBody>
          <a:bodyPr>
            <a:noAutofit/>
          </a:bodyPr>
          <a:lstStyle/>
          <a:p>
            <a:r>
              <a:rPr lang="es-AR" sz="2000" b="1" dirty="0" smtClean="0"/>
              <a:t>Compresión del Cronograma</a:t>
            </a:r>
            <a:r>
              <a:rPr lang="es-AR" sz="2800" b="1" dirty="0" smtClean="0"/>
              <a:t>. </a:t>
            </a:r>
            <a:endParaRPr lang="es-AR" sz="2000" dirty="0" smtClean="0"/>
          </a:p>
          <a:p>
            <a:pPr>
              <a:buFont typeface="+mj-lt"/>
              <a:buAutoNum type="arabicPeriod" startAt="2"/>
            </a:pPr>
            <a:r>
              <a:rPr lang="es-AR" sz="2000" b="1" dirty="0" smtClean="0"/>
              <a:t>Ejecución </a:t>
            </a:r>
            <a:r>
              <a:rPr lang="es-AR" sz="2000" b="1" dirty="0" smtClean="0"/>
              <a:t>rápida (</a:t>
            </a:r>
            <a:r>
              <a:rPr lang="es-AR" sz="2000" b="1" dirty="0" err="1" smtClean="0"/>
              <a:t>Fast</a:t>
            </a:r>
            <a:r>
              <a:rPr lang="es-AR" sz="2000" b="1" dirty="0" smtClean="0"/>
              <a:t> Tracking). </a:t>
            </a:r>
            <a:r>
              <a:rPr lang="es-AR" sz="2000" dirty="0" smtClean="0"/>
              <a:t>Técnica </a:t>
            </a:r>
            <a:r>
              <a:rPr lang="es-AR" sz="2000" dirty="0"/>
              <a:t>de </a:t>
            </a:r>
            <a:r>
              <a:rPr lang="es-AR" sz="2000" dirty="0" smtClean="0"/>
              <a:t>compresión </a:t>
            </a:r>
            <a:r>
              <a:rPr lang="es-AR" sz="2000" dirty="0"/>
              <a:t>del cronograma en la que actividades o fases que normalmente </a:t>
            </a:r>
            <a:r>
              <a:rPr lang="es-AR" sz="2000" dirty="0" smtClean="0"/>
              <a:t>se realizan </a:t>
            </a:r>
            <a:r>
              <a:rPr lang="es-AR" sz="2000" dirty="0"/>
              <a:t>en secuencia se llevan a cabo en paralelo al menos durante una parte de su </a:t>
            </a:r>
            <a:r>
              <a:rPr lang="es-AR" sz="2000" dirty="0" smtClean="0"/>
              <a:t>duración. </a:t>
            </a:r>
            <a:r>
              <a:rPr lang="es-AR" sz="2000" dirty="0"/>
              <a:t>Un ejemplo </a:t>
            </a:r>
            <a:r>
              <a:rPr lang="es-AR" sz="2000" dirty="0" smtClean="0"/>
              <a:t>de esto </a:t>
            </a:r>
            <a:r>
              <a:rPr lang="es-AR" sz="2000" dirty="0"/>
              <a:t>seria la </a:t>
            </a:r>
            <a:r>
              <a:rPr lang="es-AR" sz="2000" dirty="0" smtClean="0"/>
              <a:t>construcción </a:t>
            </a:r>
            <a:r>
              <a:rPr lang="es-AR" sz="2000" dirty="0"/>
              <a:t>de los cimientos de un edificio antes de finalizar todos los planos </a:t>
            </a:r>
            <a:r>
              <a:rPr lang="es-AR" sz="2000" dirty="0" smtClean="0"/>
              <a:t>arquitectónicos.</a:t>
            </a:r>
            <a:endParaRPr lang="es-AR" sz="2000" dirty="0"/>
          </a:p>
          <a:p>
            <a:pPr marL="355600" indent="0">
              <a:buNone/>
            </a:pPr>
            <a:r>
              <a:rPr lang="es-AR" sz="2000" dirty="0"/>
              <a:t>La </a:t>
            </a:r>
            <a:r>
              <a:rPr lang="es-AR" sz="2000" dirty="0" smtClean="0"/>
              <a:t>ejecución rápida </a:t>
            </a:r>
            <a:r>
              <a:rPr lang="es-AR" sz="2000" dirty="0"/>
              <a:t>puede derivar en la necesidad de retrabajo y en un aumento del riesgo. La </a:t>
            </a:r>
            <a:r>
              <a:rPr lang="es-AR" sz="2000" dirty="0" smtClean="0"/>
              <a:t>ejecución rápida </a:t>
            </a:r>
            <a:r>
              <a:rPr lang="es-AR" sz="2000" dirty="0"/>
              <a:t>solo funciona cuando las actividades pueden solaparse para acortar la </a:t>
            </a:r>
            <a:r>
              <a:rPr lang="es-AR" sz="2000" dirty="0" smtClean="0"/>
              <a:t>duración </a:t>
            </a:r>
            <a:r>
              <a:rPr lang="es-AR" sz="2000" dirty="0"/>
              <a:t>del proyecto en la </a:t>
            </a:r>
            <a:r>
              <a:rPr lang="es-AR" sz="2000" dirty="0" smtClean="0"/>
              <a:t>ruta crítica</a:t>
            </a:r>
            <a:r>
              <a:rPr lang="es-AR" sz="2000" dirty="0"/>
              <a:t>. El uso de adelantos en caso de </a:t>
            </a:r>
            <a:r>
              <a:rPr lang="es-AR" sz="2000" dirty="0" smtClean="0"/>
              <a:t>aceleración </a:t>
            </a:r>
            <a:r>
              <a:rPr lang="es-AR" sz="2000" dirty="0"/>
              <a:t>del cronograma generalmente incrementa los esfuerzos </a:t>
            </a:r>
            <a:r>
              <a:rPr lang="es-AR" sz="2000" dirty="0" smtClean="0"/>
              <a:t>de coordinación </a:t>
            </a:r>
            <a:r>
              <a:rPr lang="es-AR" sz="2000" dirty="0"/>
              <a:t>entre las actividades en </a:t>
            </a:r>
            <a:r>
              <a:rPr lang="es-AR" sz="2000" dirty="0" smtClean="0"/>
              <a:t>cuestión </a:t>
            </a:r>
            <a:r>
              <a:rPr lang="es-AR" sz="2000" dirty="0"/>
              <a:t>y aumenta el riesgo de calidad. La </a:t>
            </a:r>
            <a:r>
              <a:rPr lang="es-AR" sz="2000" dirty="0" smtClean="0"/>
              <a:t>ejecución rápida también puede </a:t>
            </a:r>
            <a:r>
              <a:rPr lang="es-AR" sz="2000" dirty="0"/>
              <a:t>aumentar los costos del proyecto.</a:t>
            </a:r>
          </a:p>
        </p:txBody>
      </p:sp>
    </p:spTree>
    <p:extLst>
      <p:ext uri="{BB962C8B-B14F-4D97-AF65-F5344CB8AC3E}">
        <p14:creationId xmlns:p14="http://schemas.microsoft.com/office/powerpoint/2010/main" val="5532314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sz="2800" b="1" dirty="0">
                <a:solidFill>
                  <a:schemeClr val="tx1"/>
                </a:solidFill>
              </a:rPr>
              <a:t>Desarrollar el Cronograma: </a:t>
            </a:r>
            <a:r>
              <a:rPr lang="es-AR" sz="2800" b="1" dirty="0" smtClean="0">
                <a:solidFill>
                  <a:srgbClr val="C00000"/>
                </a:solidFill>
              </a:rPr>
              <a:t>H&amp;T - Compresión</a:t>
            </a:r>
            <a:endParaRPr lang="es-AR" sz="2800" dirty="0"/>
          </a:p>
        </p:txBody>
      </p:sp>
      <p:pic>
        <p:nvPicPr>
          <p:cNvPr id="4" name="Marcador de contenido 3"/>
          <p:cNvPicPr>
            <a:picLocks noGrp="1" noChangeAspect="1"/>
          </p:cNvPicPr>
          <p:nvPr>
            <p:ph idx="1"/>
          </p:nvPr>
        </p:nvPicPr>
        <p:blipFill>
          <a:blip r:embed="rId2"/>
          <a:stretch>
            <a:fillRect/>
          </a:stretch>
        </p:blipFill>
        <p:spPr>
          <a:xfrm>
            <a:off x="2592925" y="1341550"/>
            <a:ext cx="8911687" cy="5360118"/>
          </a:xfrm>
          <a:prstGeom prst="rect">
            <a:avLst/>
          </a:prstGeom>
        </p:spPr>
      </p:pic>
    </p:spTree>
    <p:extLst>
      <p:ext uri="{BB962C8B-B14F-4D97-AF65-F5344CB8AC3E}">
        <p14:creationId xmlns:p14="http://schemas.microsoft.com/office/powerpoint/2010/main" val="365398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smtClean="0"/>
              <a:t>Proceso: </a:t>
            </a:r>
            <a:r>
              <a:rPr lang="es-AR" b="1" dirty="0">
                <a:solidFill>
                  <a:srgbClr val="C00000"/>
                </a:solidFill>
              </a:rPr>
              <a:t>PLANIFICAR LA GESTIÓN DEL CRONOGRAMA</a:t>
            </a:r>
            <a:endParaRPr lang="es-AR" dirty="0">
              <a:solidFill>
                <a:srgbClr val="C00000"/>
              </a:solidFill>
            </a:endParaRPr>
          </a:p>
        </p:txBody>
      </p:sp>
      <p:sp>
        <p:nvSpPr>
          <p:cNvPr id="3" name="Marcador de contenido 2"/>
          <p:cNvSpPr>
            <a:spLocks noGrp="1"/>
          </p:cNvSpPr>
          <p:nvPr>
            <p:ph idx="1"/>
          </p:nvPr>
        </p:nvSpPr>
        <p:spPr>
          <a:xfrm>
            <a:off x="2589212" y="2133600"/>
            <a:ext cx="9602788" cy="1090863"/>
          </a:xfrm>
        </p:spPr>
        <p:txBody>
          <a:bodyPr>
            <a:normAutofit/>
          </a:bodyPr>
          <a:lstStyle/>
          <a:p>
            <a:r>
              <a:rPr lang="es-AR" sz="2000" dirty="0" smtClean="0"/>
              <a:t>Proceso para </a:t>
            </a:r>
            <a:r>
              <a:rPr lang="es-AR" sz="2000" dirty="0"/>
              <a:t>establecer las </a:t>
            </a:r>
            <a:r>
              <a:rPr lang="es-AR" sz="2000" dirty="0" smtClean="0"/>
              <a:t>políticas, </a:t>
            </a:r>
            <a:r>
              <a:rPr lang="es-AR" sz="2000" dirty="0"/>
              <a:t>los procedimientos y la </a:t>
            </a:r>
            <a:r>
              <a:rPr lang="es-AR" sz="2000" dirty="0" smtClean="0"/>
              <a:t>documentación para </a:t>
            </a:r>
            <a:r>
              <a:rPr lang="es-AR" sz="2000" dirty="0"/>
              <a:t>planificar, desarrollar, gestionar, ejecutar y controlar el cronograma del proyecto.</a:t>
            </a:r>
          </a:p>
        </p:txBody>
      </p:sp>
      <p:pic>
        <p:nvPicPr>
          <p:cNvPr id="4" name="Imagen 3"/>
          <p:cNvPicPr>
            <a:picLocks noChangeAspect="1"/>
          </p:cNvPicPr>
          <p:nvPr/>
        </p:nvPicPr>
        <p:blipFill>
          <a:blip r:embed="rId2"/>
          <a:stretch>
            <a:fillRect/>
          </a:stretch>
        </p:blipFill>
        <p:spPr>
          <a:xfrm>
            <a:off x="2384791" y="3426597"/>
            <a:ext cx="9832877" cy="3226412"/>
          </a:xfrm>
          <a:prstGeom prst="rect">
            <a:avLst/>
          </a:prstGeom>
        </p:spPr>
      </p:pic>
    </p:spTree>
    <p:extLst>
      <p:ext uri="{BB962C8B-B14F-4D97-AF65-F5344CB8AC3E}">
        <p14:creationId xmlns:p14="http://schemas.microsoft.com/office/powerpoint/2010/main" val="32086499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a:t>
            </a:r>
            <a:r>
              <a:rPr lang="es-AR" b="1" dirty="0" smtClean="0">
                <a:solidFill>
                  <a:schemeClr val="tx1"/>
                </a:solidFill>
              </a:rPr>
              <a:t>: </a:t>
            </a:r>
            <a:r>
              <a:rPr lang="es-AR" b="1" dirty="0" smtClean="0">
                <a:solidFill>
                  <a:srgbClr val="C00000"/>
                </a:solidFill>
              </a:rPr>
              <a:t>SALIDAS</a:t>
            </a:r>
            <a:endParaRPr lang="es-AR" dirty="0">
              <a:solidFill>
                <a:srgbClr val="C00000"/>
              </a:solidFill>
            </a:endParaRPr>
          </a:p>
        </p:txBody>
      </p:sp>
      <p:sp>
        <p:nvSpPr>
          <p:cNvPr id="3" name="Marcador de contenido 2"/>
          <p:cNvSpPr>
            <a:spLocks noGrp="1"/>
          </p:cNvSpPr>
          <p:nvPr>
            <p:ph idx="1"/>
          </p:nvPr>
        </p:nvSpPr>
        <p:spPr/>
        <p:txBody>
          <a:bodyPr>
            <a:noAutofit/>
          </a:bodyPr>
          <a:lstStyle/>
          <a:p>
            <a:r>
              <a:rPr lang="es-AR" b="1" dirty="0" smtClean="0"/>
              <a:t>Línea Base del Cronograma</a:t>
            </a:r>
            <a:r>
              <a:rPr lang="es-AR" dirty="0" smtClean="0"/>
              <a:t>. Consiste </a:t>
            </a:r>
            <a:r>
              <a:rPr lang="es-AR" dirty="0"/>
              <a:t>en la </a:t>
            </a:r>
            <a:r>
              <a:rPr lang="es-AR" dirty="0" smtClean="0"/>
              <a:t>versión </a:t>
            </a:r>
            <a:r>
              <a:rPr lang="es-AR" dirty="0"/>
              <a:t>aprobada de un modelo de </a:t>
            </a:r>
            <a:r>
              <a:rPr lang="es-AR" dirty="0" smtClean="0"/>
              <a:t>programación </a:t>
            </a:r>
            <a:r>
              <a:rPr lang="es-AR" dirty="0"/>
              <a:t>que solo </a:t>
            </a:r>
            <a:r>
              <a:rPr lang="es-AR" dirty="0" smtClean="0"/>
              <a:t>puede cambiarse </a:t>
            </a:r>
            <a:r>
              <a:rPr lang="es-AR" dirty="0"/>
              <a:t>mediante procedimientos formales de control de cambios y que </a:t>
            </a:r>
            <a:r>
              <a:rPr lang="es-AR" dirty="0" smtClean="0"/>
              <a:t>se </a:t>
            </a:r>
            <a:r>
              <a:rPr lang="es-AR" dirty="0"/>
              <a:t>utiliza como base de </a:t>
            </a:r>
            <a:r>
              <a:rPr lang="es-AR" dirty="0" smtClean="0"/>
              <a:t>comparación con los </a:t>
            </a:r>
            <a:r>
              <a:rPr lang="es-AR" dirty="0"/>
              <a:t>resultados reales</a:t>
            </a:r>
            <a:r>
              <a:rPr lang="es-AR" dirty="0" smtClean="0"/>
              <a:t>.</a:t>
            </a:r>
          </a:p>
          <a:p>
            <a:r>
              <a:rPr lang="es-AR" b="1" dirty="0" smtClean="0"/>
              <a:t>Cronograma del Proyecto</a:t>
            </a:r>
            <a:r>
              <a:rPr lang="es-AR" dirty="0" smtClean="0"/>
              <a:t>. Es </a:t>
            </a:r>
            <a:r>
              <a:rPr lang="es-AR" dirty="0"/>
              <a:t>una salida de un modelo de </a:t>
            </a:r>
            <a:r>
              <a:rPr lang="es-AR" dirty="0" smtClean="0"/>
              <a:t>programación </a:t>
            </a:r>
            <a:r>
              <a:rPr lang="es-AR" dirty="0"/>
              <a:t>que presenta actividades vinculadas </a:t>
            </a:r>
            <a:r>
              <a:rPr lang="es-AR" dirty="0" smtClean="0"/>
              <a:t>con fechas </a:t>
            </a:r>
            <a:r>
              <a:rPr lang="es-AR" dirty="0"/>
              <a:t>planificadas, duraciones, hitos y recursos. El cronograma del proyecto debe contener, como </a:t>
            </a:r>
            <a:r>
              <a:rPr lang="es-AR" dirty="0" smtClean="0"/>
              <a:t>mínimo, </a:t>
            </a:r>
            <a:r>
              <a:rPr lang="es-AR" dirty="0"/>
              <a:t>una </a:t>
            </a:r>
            <a:r>
              <a:rPr lang="es-AR" dirty="0" smtClean="0"/>
              <a:t>fecha de </a:t>
            </a:r>
            <a:r>
              <a:rPr lang="es-AR" dirty="0"/>
              <a:t>inicio y una fecha de </a:t>
            </a:r>
            <a:r>
              <a:rPr lang="es-AR" dirty="0" smtClean="0"/>
              <a:t>finalización </a:t>
            </a:r>
            <a:r>
              <a:rPr lang="es-AR" dirty="0"/>
              <a:t>planificadas para cada actividad</a:t>
            </a:r>
            <a:r>
              <a:rPr lang="es-AR" dirty="0" smtClean="0"/>
              <a:t>.</a:t>
            </a:r>
          </a:p>
          <a:p>
            <a:r>
              <a:rPr lang="es-AR" dirty="0" smtClean="0"/>
              <a:t>Formas de Representación: </a:t>
            </a:r>
            <a:r>
              <a:rPr lang="es-AR" dirty="0"/>
              <a:t>Existen diferentes formas de presentación:</a:t>
            </a:r>
          </a:p>
          <a:p>
            <a:pPr lvl="1"/>
            <a:r>
              <a:rPr lang="es-AR" dirty="0" smtClean="0"/>
              <a:t>en </a:t>
            </a:r>
            <a:r>
              <a:rPr lang="es-AR" dirty="0"/>
              <a:t>forma de resumen, denominado a </a:t>
            </a:r>
            <a:r>
              <a:rPr lang="es-AR" dirty="0" smtClean="0"/>
              <a:t>veces </a:t>
            </a:r>
            <a:r>
              <a:rPr lang="pt-BR" dirty="0" smtClean="0"/>
              <a:t>cronograma </a:t>
            </a:r>
            <a:r>
              <a:rPr lang="pt-BR" dirty="0"/>
              <a:t>maestro o cronograma de hitos.</a:t>
            </a:r>
          </a:p>
          <a:p>
            <a:pPr lvl="1"/>
            <a:r>
              <a:rPr lang="es-AR" dirty="0" smtClean="0"/>
              <a:t>presentarse </a:t>
            </a:r>
            <a:r>
              <a:rPr lang="es-AR" dirty="0"/>
              <a:t>en forma </a:t>
            </a:r>
            <a:r>
              <a:rPr lang="es-AR" dirty="0" smtClean="0"/>
              <a:t>detallada</a:t>
            </a:r>
            <a:endParaRPr lang="es-AR" dirty="0"/>
          </a:p>
          <a:p>
            <a:pPr lvl="1"/>
            <a:r>
              <a:rPr lang="es-AR" dirty="0" smtClean="0"/>
              <a:t>o </a:t>
            </a:r>
            <a:r>
              <a:rPr lang="es-AR" dirty="0"/>
              <a:t>en forma </a:t>
            </a:r>
            <a:r>
              <a:rPr lang="es-AR" dirty="0" smtClean="0"/>
              <a:t>gráfica: </a:t>
            </a:r>
            <a:r>
              <a:rPr lang="es-AR" dirty="0" smtClean="0"/>
              <a:t>Diagrama </a:t>
            </a:r>
            <a:r>
              <a:rPr lang="es-AR" dirty="0" smtClean="0"/>
              <a:t>de Barras, Diagrama de Hitos y Diagramas </a:t>
            </a:r>
            <a:r>
              <a:rPr lang="es-AR" dirty="0"/>
              <a:t>de red del cronograma del </a:t>
            </a:r>
            <a:r>
              <a:rPr lang="es-AR" dirty="0" smtClean="0"/>
              <a:t>proyecto.</a:t>
            </a:r>
            <a:endParaRPr lang="es-AR" dirty="0"/>
          </a:p>
        </p:txBody>
      </p:sp>
    </p:spTree>
    <p:extLst>
      <p:ext uri="{BB962C8B-B14F-4D97-AF65-F5344CB8AC3E}">
        <p14:creationId xmlns:p14="http://schemas.microsoft.com/office/powerpoint/2010/main" val="2076244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smtClean="0">
                <a:solidFill>
                  <a:srgbClr val="C00000"/>
                </a:solidFill>
              </a:rPr>
              <a:t>SALIDAS</a:t>
            </a:r>
            <a:endParaRPr lang="es-AR" dirty="0"/>
          </a:p>
        </p:txBody>
      </p:sp>
      <p:sp>
        <p:nvSpPr>
          <p:cNvPr id="3" name="Marcador de contenido 2"/>
          <p:cNvSpPr>
            <a:spLocks noGrp="1"/>
          </p:cNvSpPr>
          <p:nvPr>
            <p:ph idx="1"/>
          </p:nvPr>
        </p:nvSpPr>
        <p:spPr/>
        <p:txBody>
          <a:bodyPr>
            <a:normAutofit/>
          </a:bodyPr>
          <a:lstStyle/>
          <a:p>
            <a:r>
              <a:rPr lang="es-AR" b="1" dirty="0"/>
              <a:t>Cronograma del proyecto: Tipos:</a:t>
            </a:r>
          </a:p>
          <a:p>
            <a:r>
              <a:rPr lang="es-AR" dirty="0" smtClean="0"/>
              <a:t>Diagrama </a:t>
            </a:r>
            <a:r>
              <a:rPr lang="es-AR" dirty="0"/>
              <a:t>de barras (Gantt): cada barra </a:t>
            </a:r>
            <a:r>
              <a:rPr lang="es-AR" dirty="0" smtClean="0"/>
              <a:t>representa una </a:t>
            </a:r>
            <a:r>
              <a:rPr lang="es-AR" dirty="0"/>
              <a:t>actividad y muestra tanto su fecha de inicio y </a:t>
            </a:r>
            <a:r>
              <a:rPr lang="es-AR" dirty="0" smtClean="0"/>
              <a:t>de fin </a:t>
            </a:r>
            <a:r>
              <a:rPr lang="es-AR" dirty="0"/>
              <a:t>como su duración. Los diagramas de barras </a:t>
            </a:r>
            <a:r>
              <a:rPr lang="es-AR" dirty="0" smtClean="0"/>
              <a:t>son de </a:t>
            </a:r>
            <a:r>
              <a:rPr lang="es-AR" dirty="0"/>
              <a:t>fácil lectura y frecuentemente utilizados </a:t>
            </a:r>
            <a:r>
              <a:rPr lang="es-AR" dirty="0" smtClean="0"/>
              <a:t>para mostrar </a:t>
            </a:r>
            <a:r>
              <a:rPr lang="es-AR" dirty="0"/>
              <a:t>el avance del </a:t>
            </a:r>
            <a:r>
              <a:rPr lang="es-AR" dirty="0" smtClean="0"/>
              <a:t>proyecto</a:t>
            </a:r>
            <a:r>
              <a:rPr lang="es-AR" dirty="0"/>
              <a:t>.</a:t>
            </a:r>
          </a:p>
          <a:p>
            <a:r>
              <a:rPr lang="es-AR" dirty="0" smtClean="0"/>
              <a:t>Diagrama </a:t>
            </a:r>
            <a:r>
              <a:rPr lang="es-AR" dirty="0"/>
              <a:t>de hitos: presenta la fecha de </a:t>
            </a:r>
            <a:r>
              <a:rPr lang="es-AR" dirty="0" smtClean="0"/>
              <a:t>ocurrencia de </a:t>
            </a:r>
            <a:r>
              <a:rPr lang="es-AR" dirty="0"/>
              <a:t>los hitos más significativos del cronograma. </a:t>
            </a:r>
            <a:r>
              <a:rPr lang="es-AR" dirty="0" smtClean="0"/>
              <a:t>Es una </a:t>
            </a:r>
            <a:r>
              <a:rPr lang="es-AR" dirty="0"/>
              <a:t>herramienta útil para mostrar el estado </a:t>
            </a:r>
            <a:r>
              <a:rPr lang="es-AR" dirty="0" smtClean="0"/>
              <a:t>del proyecto </a:t>
            </a:r>
            <a:r>
              <a:rPr lang="es-AR" dirty="0"/>
              <a:t>a la gerencia y a los clientes.</a:t>
            </a:r>
          </a:p>
          <a:p>
            <a:r>
              <a:rPr lang="es-AR" dirty="0" smtClean="0"/>
              <a:t>Diagramas </a:t>
            </a:r>
            <a:r>
              <a:rPr lang="es-AR" dirty="0"/>
              <a:t>de red: Se utiliza para mostrar el </a:t>
            </a:r>
            <a:r>
              <a:rPr lang="es-AR" dirty="0" smtClean="0"/>
              <a:t>camino crítico </a:t>
            </a:r>
            <a:r>
              <a:rPr lang="es-AR" dirty="0"/>
              <a:t>y cómo están lógicamente relacionadas </a:t>
            </a:r>
            <a:r>
              <a:rPr lang="es-AR" dirty="0" smtClean="0"/>
              <a:t>las tareas </a:t>
            </a:r>
            <a:r>
              <a:rPr lang="es-AR" dirty="0"/>
              <a:t>del cronograma.</a:t>
            </a:r>
            <a:endParaRPr lang="es-AR" dirty="0"/>
          </a:p>
        </p:txBody>
      </p:sp>
    </p:spTree>
    <p:extLst>
      <p:ext uri="{BB962C8B-B14F-4D97-AF65-F5344CB8AC3E}">
        <p14:creationId xmlns:p14="http://schemas.microsoft.com/office/powerpoint/2010/main" val="22026031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smtClean="0">
                <a:solidFill>
                  <a:srgbClr val="C00000"/>
                </a:solidFill>
              </a:rPr>
              <a:t>SALIDAS</a:t>
            </a:r>
            <a:br>
              <a:rPr lang="es-AR" b="1" dirty="0" smtClean="0">
                <a:solidFill>
                  <a:srgbClr val="C00000"/>
                </a:solidFill>
              </a:rPr>
            </a:br>
            <a:r>
              <a:rPr lang="es-AR" b="1" dirty="0" smtClean="0">
                <a:solidFill>
                  <a:srgbClr val="C00000"/>
                </a:solidFill>
              </a:rPr>
              <a:t>Ejemplos de cronogramas</a:t>
            </a:r>
            <a:endParaRPr lang="es-AR" dirty="0"/>
          </a:p>
        </p:txBody>
      </p:sp>
      <p:pic>
        <p:nvPicPr>
          <p:cNvPr id="4" name="Marcador de contenido 3"/>
          <p:cNvPicPr>
            <a:picLocks noGrp="1" noChangeAspect="1"/>
          </p:cNvPicPr>
          <p:nvPr>
            <p:ph idx="1"/>
          </p:nvPr>
        </p:nvPicPr>
        <p:blipFill>
          <a:blip r:embed="rId2"/>
          <a:stretch>
            <a:fillRect/>
          </a:stretch>
        </p:blipFill>
        <p:spPr>
          <a:xfrm>
            <a:off x="1866843" y="2319689"/>
            <a:ext cx="10183986" cy="3348160"/>
          </a:xfrm>
          <a:prstGeom prst="rect">
            <a:avLst/>
          </a:prstGeom>
        </p:spPr>
      </p:pic>
    </p:spTree>
    <p:extLst>
      <p:ext uri="{BB962C8B-B14F-4D97-AF65-F5344CB8AC3E}">
        <p14:creationId xmlns:p14="http://schemas.microsoft.com/office/powerpoint/2010/main" val="24902533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stretch>
            <a:fillRect/>
          </a:stretch>
        </p:blipFill>
        <p:spPr>
          <a:xfrm>
            <a:off x="1405264" y="2319688"/>
            <a:ext cx="10666646" cy="3031957"/>
          </a:xfrm>
          <a:prstGeom prst="rect">
            <a:avLst/>
          </a:prstGeom>
        </p:spPr>
      </p:pic>
      <p:sp>
        <p:nvSpPr>
          <p:cNvPr id="4" name="Título 1"/>
          <p:cNvSpPr>
            <a:spLocks noGrp="1"/>
          </p:cNvSpPr>
          <p:nvPr>
            <p:ph type="title"/>
          </p:nvPr>
        </p:nvSpPr>
        <p:spPr/>
        <p:txBody>
          <a:bodyPr/>
          <a:lstStyle/>
          <a:p>
            <a:r>
              <a:rPr lang="es-AR" b="1" dirty="0">
                <a:solidFill>
                  <a:schemeClr val="tx1"/>
                </a:solidFill>
              </a:rPr>
              <a:t>Desarrollar el Cronograma: </a:t>
            </a:r>
            <a:r>
              <a:rPr lang="es-AR" b="1" dirty="0" smtClean="0">
                <a:solidFill>
                  <a:srgbClr val="C00000"/>
                </a:solidFill>
              </a:rPr>
              <a:t>SALIDAS</a:t>
            </a:r>
            <a:br>
              <a:rPr lang="es-AR" b="1" dirty="0" smtClean="0">
                <a:solidFill>
                  <a:srgbClr val="C00000"/>
                </a:solidFill>
              </a:rPr>
            </a:br>
            <a:r>
              <a:rPr lang="es-AR" b="1" dirty="0" smtClean="0">
                <a:solidFill>
                  <a:srgbClr val="C00000"/>
                </a:solidFill>
              </a:rPr>
              <a:t>Ejemplos de cronogramas</a:t>
            </a:r>
            <a:endParaRPr lang="es-AR" dirty="0"/>
          </a:p>
        </p:txBody>
      </p:sp>
    </p:spTree>
    <p:extLst>
      <p:ext uri="{BB962C8B-B14F-4D97-AF65-F5344CB8AC3E}">
        <p14:creationId xmlns:p14="http://schemas.microsoft.com/office/powerpoint/2010/main" val="353267788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stretch>
            <a:fillRect/>
          </a:stretch>
        </p:blipFill>
        <p:spPr>
          <a:xfrm>
            <a:off x="3695367" y="1809549"/>
            <a:ext cx="7645173" cy="5048451"/>
          </a:xfrm>
          <a:prstGeom prst="rect">
            <a:avLst/>
          </a:prstGeom>
        </p:spPr>
      </p:pic>
      <p:sp>
        <p:nvSpPr>
          <p:cNvPr id="4" name="Título 1"/>
          <p:cNvSpPr>
            <a:spLocks noGrp="1"/>
          </p:cNvSpPr>
          <p:nvPr>
            <p:ph type="title"/>
          </p:nvPr>
        </p:nvSpPr>
        <p:spPr/>
        <p:txBody>
          <a:bodyPr/>
          <a:lstStyle/>
          <a:p>
            <a:r>
              <a:rPr lang="es-AR" b="1" dirty="0">
                <a:solidFill>
                  <a:schemeClr val="tx1"/>
                </a:solidFill>
              </a:rPr>
              <a:t>Desarrollar el Cronograma: </a:t>
            </a:r>
            <a:r>
              <a:rPr lang="es-AR" b="1" dirty="0" smtClean="0">
                <a:solidFill>
                  <a:srgbClr val="C00000"/>
                </a:solidFill>
              </a:rPr>
              <a:t>SALIDAS</a:t>
            </a:r>
            <a:br>
              <a:rPr lang="es-AR" b="1" dirty="0" smtClean="0">
                <a:solidFill>
                  <a:srgbClr val="C00000"/>
                </a:solidFill>
              </a:rPr>
            </a:br>
            <a:r>
              <a:rPr lang="es-AR" b="1" dirty="0" smtClean="0">
                <a:solidFill>
                  <a:srgbClr val="C00000"/>
                </a:solidFill>
              </a:rPr>
              <a:t>Ejemplos de cronogramas</a:t>
            </a:r>
            <a:endParaRPr lang="es-AR" dirty="0"/>
          </a:p>
        </p:txBody>
      </p:sp>
    </p:spTree>
    <p:extLst>
      <p:ext uri="{BB962C8B-B14F-4D97-AF65-F5344CB8AC3E}">
        <p14:creationId xmlns:p14="http://schemas.microsoft.com/office/powerpoint/2010/main" val="38608793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a:solidFill>
                  <a:srgbClr val="C00000"/>
                </a:solidFill>
              </a:rPr>
              <a:t>SALIDAS</a:t>
            </a:r>
            <a:endParaRPr lang="es-AR" dirty="0"/>
          </a:p>
        </p:txBody>
      </p:sp>
      <p:sp>
        <p:nvSpPr>
          <p:cNvPr id="3" name="Marcador de contenido 2"/>
          <p:cNvSpPr>
            <a:spLocks noGrp="1"/>
          </p:cNvSpPr>
          <p:nvPr>
            <p:ph idx="1"/>
          </p:nvPr>
        </p:nvSpPr>
        <p:spPr/>
        <p:txBody>
          <a:bodyPr>
            <a:normAutofit/>
          </a:bodyPr>
          <a:lstStyle/>
          <a:p>
            <a:r>
              <a:rPr lang="es-AR" dirty="0" smtClean="0"/>
              <a:t>Datos del Cronograma: Entre </a:t>
            </a:r>
            <a:r>
              <a:rPr lang="es-AR" dirty="0"/>
              <a:t>los datos del cronograma del proyecto se </a:t>
            </a:r>
            <a:r>
              <a:rPr lang="es-AR" dirty="0" smtClean="0"/>
              <a:t>incluirán, </a:t>
            </a:r>
            <a:r>
              <a:rPr lang="es-AR" dirty="0"/>
              <a:t>como </a:t>
            </a:r>
            <a:r>
              <a:rPr lang="es-AR" dirty="0" smtClean="0"/>
              <a:t>mínimo, los hitos </a:t>
            </a:r>
            <a:r>
              <a:rPr lang="es-AR" dirty="0"/>
              <a:t>del cronograma, las actividades del cronograma, los atributos de las actividades y la </a:t>
            </a:r>
            <a:r>
              <a:rPr lang="es-AR" dirty="0" smtClean="0"/>
              <a:t>documentación </a:t>
            </a:r>
            <a:r>
              <a:rPr lang="es-AR" dirty="0"/>
              <a:t>de </a:t>
            </a:r>
            <a:r>
              <a:rPr lang="es-AR" dirty="0" smtClean="0"/>
              <a:t>todos los </a:t>
            </a:r>
            <a:r>
              <a:rPr lang="es-AR" dirty="0"/>
              <a:t>supuestos y restricciones identificados. La cantidad de datos adicionales variara en </a:t>
            </a:r>
            <a:r>
              <a:rPr lang="es-AR" dirty="0" smtClean="0"/>
              <a:t>función </a:t>
            </a:r>
            <a:r>
              <a:rPr lang="es-AR" dirty="0"/>
              <a:t>del </a:t>
            </a:r>
            <a:r>
              <a:rPr lang="es-AR" dirty="0" smtClean="0"/>
              <a:t>área </a:t>
            </a:r>
            <a:r>
              <a:rPr lang="es-AR" dirty="0"/>
              <a:t>de </a:t>
            </a:r>
            <a:r>
              <a:rPr lang="es-AR" dirty="0" smtClean="0"/>
              <a:t>aplicación.</a:t>
            </a:r>
            <a:endParaRPr lang="es-AR" dirty="0"/>
          </a:p>
          <a:p>
            <a:r>
              <a:rPr lang="es-AR" dirty="0"/>
              <a:t>La </a:t>
            </a:r>
            <a:r>
              <a:rPr lang="es-AR" dirty="0" smtClean="0"/>
              <a:t>información </a:t>
            </a:r>
            <a:r>
              <a:rPr lang="es-AR" dirty="0"/>
              <a:t>suministrada a menudo como </a:t>
            </a:r>
            <a:r>
              <a:rPr lang="es-AR" dirty="0" smtClean="0"/>
              <a:t>información </a:t>
            </a:r>
            <a:r>
              <a:rPr lang="es-AR" dirty="0"/>
              <a:t>detallada de apoyo incluye, entre otra:</a:t>
            </a:r>
          </a:p>
          <a:p>
            <a:pPr lvl="1"/>
            <a:r>
              <a:rPr lang="es-AR" dirty="0" smtClean="0"/>
              <a:t>Requisitos </a:t>
            </a:r>
            <a:r>
              <a:rPr lang="es-AR" dirty="0"/>
              <a:t>de recursos por periodo de tiempo, a menudo presentados en formato de histograma de recursos;</a:t>
            </a:r>
          </a:p>
          <a:p>
            <a:pPr lvl="1"/>
            <a:r>
              <a:rPr lang="es-AR" dirty="0" smtClean="0"/>
              <a:t>Cronogramas </a:t>
            </a:r>
            <a:r>
              <a:rPr lang="es-AR" dirty="0"/>
              <a:t>alternativos, tales como el mejor o el peor escenario, con o sin </a:t>
            </a:r>
            <a:r>
              <a:rPr lang="es-AR" dirty="0" smtClean="0"/>
              <a:t>nivelación </a:t>
            </a:r>
            <a:r>
              <a:rPr lang="es-AR" dirty="0"/>
              <a:t>de recursos, o con o </a:t>
            </a:r>
            <a:r>
              <a:rPr lang="es-AR" dirty="0" smtClean="0"/>
              <a:t>sin fechas </a:t>
            </a:r>
            <a:r>
              <a:rPr lang="es-AR" dirty="0"/>
              <a:t>obligatorias; y</a:t>
            </a:r>
          </a:p>
          <a:p>
            <a:pPr lvl="1"/>
            <a:r>
              <a:rPr lang="es-AR" dirty="0" smtClean="0"/>
              <a:t>Reservas </a:t>
            </a:r>
            <a:r>
              <a:rPr lang="es-AR" dirty="0"/>
              <a:t>de cronograma aplicadas.</a:t>
            </a:r>
            <a:endParaRPr lang="es-AR" dirty="0"/>
          </a:p>
        </p:txBody>
      </p:sp>
    </p:spTree>
    <p:extLst>
      <p:ext uri="{BB962C8B-B14F-4D97-AF65-F5344CB8AC3E}">
        <p14:creationId xmlns:p14="http://schemas.microsoft.com/office/powerpoint/2010/main" val="36748190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Desarrollar el Cronograma: </a:t>
            </a:r>
            <a:r>
              <a:rPr lang="es-AR" b="1" dirty="0">
                <a:solidFill>
                  <a:srgbClr val="C00000"/>
                </a:solidFill>
              </a:rPr>
              <a:t>SALIDAS</a:t>
            </a:r>
            <a:endParaRPr lang="es-AR" dirty="0"/>
          </a:p>
        </p:txBody>
      </p:sp>
      <p:sp>
        <p:nvSpPr>
          <p:cNvPr id="3" name="Marcador de contenido 2"/>
          <p:cNvSpPr>
            <a:spLocks noGrp="1"/>
          </p:cNvSpPr>
          <p:nvPr>
            <p:ph idx="1"/>
          </p:nvPr>
        </p:nvSpPr>
        <p:spPr/>
        <p:txBody>
          <a:bodyPr>
            <a:normAutofit/>
          </a:bodyPr>
          <a:lstStyle/>
          <a:p>
            <a:r>
              <a:rPr lang="es-AR" b="1" dirty="0" smtClean="0"/>
              <a:t>Calendarios del Proyecto</a:t>
            </a:r>
            <a:r>
              <a:rPr lang="es-AR" dirty="0" smtClean="0"/>
              <a:t>. Un </a:t>
            </a:r>
            <a:r>
              <a:rPr lang="es-AR" dirty="0"/>
              <a:t>calendario del proyecto identifica los </a:t>
            </a:r>
            <a:r>
              <a:rPr lang="es-AR" dirty="0" smtClean="0"/>
              <a:t>días </a:t>
            </a:r>
            <a:r>
              <a:rPr lang="es-AR" dirty="0"/>
              <a:t>laborables y turnos de trabajo disponibles para las actividades </a:t>
            </a:r>
            <a:r>
              <a:rPr lang="es-AR" dirty="0" smtClean="0"/>
              <a:t>del cronograma</a:t>
            </a:r>
            <a:r>
              <a:rPr lang="es-AR" dirty="0"/>
              <a:t>. Distingue entre los periodos de tiempo, en </a:t>
            </a:r>
            <a:r>
              <a:rPr lang="es-AR" dirty="0" smtClean="0"/>
              <a:t>días </a:t>
            </a:r>
            <a:r>
              <a:rPr lang="es-AR" dirty="0"/>
              <a:t>o fracciones de </a:t>
            </a:r>
            <a:r>
              <a:rPr lang="es-AR" dirty="0" smtClean="0"/>
              <a:t>días, </a:t>
            </a:r>
            <a:r>
              <a:rPr lang="es-AR" dirty="0"/>
              <a:t>disponibles para completar las </a:t>
            </a:r>
            <a:r>
              <a:rPr lang="es-AR" dirty="0" smtClean="0"/>
              <a:t>actividades programadas </a:t>
            </a:r>
            <a:r>
              <a:rPr lang="es-AR" dirty="0"/>
              <a:t>y los periodos de tiempo no disponibles para el trabajo</a:t>
            </a:r>
            <a:r>
              <a:rPr lang="es-AR" dirty="0" smtClean="0"/>
              <a:t>.</a:t>
            </a:r>
          </a:p>
          <a:p>
            <a:r>
              <a:rPr lang="es-AR" b="1" dirty="0" smtClean="0"/>
              <a:t>Solicitudes de Cambio</a:t>
            </a:r>
            <a:r>
              <a:rPr lang="es-AR" dirty="0" smtClean="0"/>
              <a:t>. </a:t>
            </a:r>
            <a:r>
              <a:rPr lang="es-AR" dirty="0"/>
              <a:t>Las modificaciones del alcance o del cronograma del proyecto pueden dar </a:t>
            </a:r>
            <a:r>
              <a:rPr lang="es-AR" dirty="0" smtClean="0"/>
              <a:t>como resultado </a:t>
            </a:r>
            <a:r>
              <a:rPr lang="es-AR" dirty="0"/>
              <a:t>solicitudes de cambio de la </a:t>
            </a:r>
            <a:r>
              <a:rPr lang="es-AR" dirty="0" smtClean="0"/>
              <a:t>línea </a:t>
            </a:r>
            <a:r>
              <a:rPr lang="es-AR" dirty="0"/>
              <a:t>base del alcance y/o de otros componentes del plan para la </a:t>
            </a:r>
            <a:r>
              <a:rPr lang="es-AR" dirty="0" smtClean="0"/>
              <a:t>dirección del proyecto.</a:t>
            </a:r>
          </a:p>
          <a:p>
            <a:r>
              <a:rPr lang="es-AR" b="1" dirty="0" smtClean="0"/>
              <a:t>Actualizaciones del Plan para </a:t>
            </a:r>
            <a:r>
              <a:rPr lang="es-AR" b="1" dirty="0"/>
              <a:t>l</a:t>
            </a:r>
            <a:r>
              <a:rPr lang="es-AR" b="1" dirty="0" smtClean="0"/>
              <a:t>a Dirección del Proyecto</a:t>
            </a:r>
            <a:r>
              <a:rPr lang="es-AR" dirty="0" smtClean="0"/>
              <a:t>.</a:t>
            </a:r>
            <a:endParaRPr lang="es-AR" dirty="0"/>
          </a:p>
          <a:p>
            <a:r>
              <a:rPr lang="es-AR" b="1" dirty="0" smtClean="0"/>
              <a:t>Actualizaciones a los Documentos del Proyecto</a:t>
            </a:r>
            <a:endParaRPr lang="es-AR" b="1" dirty="0"/>
          </a:p>
        </p:txBody>
      </p:sp>
    </p:spTree>
    <p:extLst>
      <p:ext uri="{BB962C8B-B14F-4D97-AF65-F5344CB8AC3E}">
        <p14:creationId xmlns:p14="http://schemas.microsoft.com/office/powerpoint/2010/main" val="21101986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Proceso: </a:t>
            </a:r>
            <a:r>
              <a:rPr lang="es-AR" b="1" dirty="0">
                <a:solidFill>
                  <a:srgbClr val="C00000"/>
                </a:solidFill>
              </a:rPr>
              <a:t>Controlar </a:t>
            </a:r>
            <a:r>
              <a:rPr lang="es-AR" b="1" dirty="0" smtClean="0">
                <a:solidFill>
                  <a:srgbClr val="C00000"/>
                </a:solidFill>
              </a:rPr>
              <a:t>el Cronograma</a:t>
            </a:r>
            <a:r>
              <a:rPr lang="es-AR" dirty="0"/>
              <a:t/>
            </a:r>
            <a:br>
              <a:rPr lang="es-AR" dirty="0"/>
            </a:br>
            <a:endParaRPr lang="es-AR" dirty="0"/>
          </a:p>
        </p:txBody>
      </p:sp>
      <p:sp>
        <p:nvSpPr>
          <p:cNvPr id="3" name="Marcador de contenido 2"/>
          <p:cNvSpPr>
            <a:spLocks noGrp="1"/>
          </p:cNvSpPr>
          <p:nvPr>
            <p:ph idx="1"/>
          </p:nvPr>
        </p:nvSpPr>
        <p:spPr/>
        <p:txBody>
          <a:bodyPr>
            <a:noAutofit/>
          </a:bodyPr>
          <a:lstStyle/>
          <a:p>
            <a:r>
              <a:rPr lang="es-AR" sz="3200" b="1" dirty="0" smtClean="0"/>
              <a:t>Objetivos</a:t>
            </a:r>
            <a:r>
              <a:rPr lang="es-AR" sz="3200" dirty="0" smtClean="0"/>
              <a:t>: </a:t>
            </a:r>
          </a:p>
          <a:p>
            <a:pPr lvl="1"/>
            <a:r>
              <a:rPr lang="es-AR" sz="2800" dirty="0" smtClean="0"/>
              <a:t>Determinar </a:t>
            </a:r>
            <a:r>
              <a:rPr lang="es-AR" sz="2800" dirty="0"/>
              <a:t>el estado actual del </a:t>
            </a:r>
            <a:r>
              <a:rPr lang="es-AR" sz="2800" dirty="0" smtClean="0"/>
              <a:t>cronograma del </a:t>
            </a:r>
            <a:r>
              <a:rPr lang="es-AR" sz="2800" dirty="0"/>
              <a:t>proyecto.</a:t>
            </a:r>
          </a:p>
          <a:p>
            <a:pPr lvl="1"/>
            <a:r>
              <a:rPr lang="es-AR" sz="2800" dirty="0" smtClean="0"/>
              <a:t>Influir </a:t>
            </a:r>
            <a:r>
              <a:rPr lang="es-AR" sz="2800" dirty="0"/>
              <a:t>en los factores que generan </a:t>
            </a:r>
            <a:r>
              <a:rPr lang="es-AR" sz="2800" dirty="0" smtClean="0"/>
              <a:t>cambios en </a:t>
            </a:r>
            <a:r>
              <a:rPr lang="es-AR" sz="2800" dirty="0"/>
              <a:t>el cronograma.</a:t>
            </a:r>
          </a:p>
          <a:p>
            <a:pPr lvl="1"/>
            <a:r>
              <a:rPr lang="es-AR" sz="2800" dirty="0" smtClean="0"/>
              <a:t>Determinar </a:t>
            </a:r>
            <a:r>
              <a:rPr lang="es-AR" sz="2800" dirty="0"/>
              <a:t>que el cronograma del </a:t>
            </a:r>
            <a:r>
              <a:rPr lang="es-AR" sz="2800" dirty="0" smtClean="0"/>
              <a:t>proyecto ha </a:t>
            </a:r>
            <a:r>
              <a:rPr lang="es-AR" sz="2800" dirty="0"/>
              <a:t>cambiado.</a:t>
            </a:r>
          </a:p>
          <a:p>
            <a:pPr lvl="1"/>
            <a:r>
              <a:rPr lang="es-AR" sz="2800" dirty="0" smtClean="0"/>
              <a:t>Gestionar </a:t>
            </a:r>
            <a:r>
              <a:rPr lang="es-AR" sz="2800" dirty="0"/>
              <a:t>los cambios reales </a:t>
            </a:r>
            <a:r>
              <a:rPr lang="es-AR" sz="2800" dirty="0" smtClean="0"/>
              <a:t>conforme suceden</a:t>
            </a:r>
            <a:endParaRPr lang="es-AR" sz="2800" dirty="0"/>
          </a:p>
        </p:txBody>
      </p:sp>
    </p:spTree>
    <p:extLst>
      <p:ext uri="{BB962C8B-B14F-4D97-AF65-F5344CB8AC3E}">
        <p14:creationId xmlns:p14="http://schemas.microsoft.com/office/powerpoint/2010/main" val="3111235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dirty="0"/>
              <a:t>Proceso: </a:t>
            </a:r>
            <a:r>
              <a:rPr lang="es-AR" b="1" dirty="0">
                <a:solidFill>
                  <a:srgbClr val="C00000"/>
                </a:solidFill>
              </a:rPr>
              <a:t>Controlar </a:t>
            </a:r>
            <a:r>
              <a:rPr lang="es-AR" b="1" dirty="0" smtClean="0">
                <a:solidFill>
                  <a:srgbClr val="C00000"/>
                </a:solidFill>
              </a:rPr>
              <a:t>el Cronograma</a:t>
            </a:r>
            <a:r>
              <a:rPr lang="es-AR" dirty="0"/>
              <a:t/>
            </a:r>
            <a:br>
              <a:rPr lang="es-AR" dirty="0"/>
            </a:br>
            <a:endParaRPr lang="es-AR" dirty="0"/>
          </a:p>
        </p:txBody>
      </p:sp>
      <p:sp>
        <p:nvSpPr>
          <p:cNvPr id="3" name="Marcador de contenido 2"/>
          <p:cNvSpPr>
            <a:spLocks noGrp="1"/>
          </p:cNvSpPr>
          <p:nvPr>
            <p:ph idx="1"/>
          </p:nvPr>
        </p:nvSpPr>
        <p:spPr>
          <a:xfrm>
            <a:off x="2589212" y="1459828"/>
            <a:ext cx="9602788" cy="1543251"/>
          </a:xfrm>
        </p:spPr>
        <p:txBody>
          <a:bodyPr>
            <a:noAutofit/>
          </a:bodyPr>
          <a:lstStyle/>
          <a:p>
            <a:r>
              <a:rPr lang="es-AR" dirty="0"/>
              <a:t>Controlar el Cronograma es el proceso de monitorear el estado del proyecto para actualizar el cronograma </a:t>
            </a:r>
            <a:r>
              <a:rPr lang="es-AR" dirty="0" smtClean="0"/>
              <a:t>y </a:t>
            </a:r>
            <a:r>
              <a:rPr lang="es-AR" dirty="0"/>
              <a:t>gestionar cambios a la </a:t>
            </a:r>
            <a:r>
              <a:rPr lang="es-AR" dirty="0" smtClean="0"/>
              <a:t>línea </a:t>
            </a:r>
            <a:r>
              <a:rPr lang="es-AR" dirty="0"/>
              <a:t>base del cronograma. El beneficio clave de este proceso es que la </a:t>
            </a:r>
            <a:r>
              <a:rPr lang="es-AR" dirty="0" smtClean="0"/>
              <a:t>línea </a:t>
            </a:r>
            <a:r>
              <a:rPr lang="es-AR" dirty="0"/>
              <a:t>base </a:t>
            </a:r>
            <a:r>
              <a:rPr lang="es-AR" dirty="0" smtClean="0"/>
              <a:t>del cronograma </a:t>
            </a:r>
            <a:r>
              <a:rPr lang="es-AR" dirty="0"/>
              <a:t>es mantenida a lo largo del proyecto. Este proceso se lleva a cabo a lo largo de todo el proyecto.</a:t>
            </a:r>
            <a:endParaRPr lang="es-AR" sz="2800" dirty="0"/>
          </a:p>
        </p:txBody>
      </p:sp>
      <p:pic>
        <p:nvPicPr>
          <p:cNvPr id="4" name="Imagen 3"/>
          <p:cNvPicPr>
            <a:picLocks noChangeAspect="1"/>
          </p:cNvPicPr>
          <p:nvPr/>
        </p:nvPicPr>
        <p:blipFill>
          <a:blip r:embed="rId2"/>
          <a:stretch>
            <a:fillRect/>
          </a:stretch>
        </p:blipFill>
        <p:spPr>
          <a:xfrm>
            <a:off x="3428214" y="2882771"/>
            <a:ext cx="7207699" cy="4003614"/>
          </a:xfrm>
          <a:prstGeom prst="rect">
            <a:avLst/>
          </a:prstGeom>
        </p:spPr>
      </p:pic>
    </p:spTree>
    <p:extLst>
      <p:ext uri="{BB962C8B-B14F-4D97-AF65-F5344CB8AC3E}">
        <p14:creationId xmlns:p14="http://schemas.microsoft.com/office/powerpoint/2010/main" val="25205024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smtClean="0">
                <a:solidFill>
                  <a:schemeClr val="tx1"/>
                </a:solidFill>
              </a:rPr>
              <a:t>Controlar el Cronograma: </a:t>
            </a:r>
            <a:r>
              <a:rPr lang="es-AR" b="1" dirty="0" smtClean="0">
                <a:solidFill>
                  <a:srgbClr val="C00000"/>
                </a:solidFill>
              </a:rPr>
              <a:t>Flujo de Datos</a:t>
            </a:r>
            <a:r>
              <a:rPr lang="es-AR" dirty="0"/>
              <a:t/>
            </a:r>
            <a:br>
              <a:rPr lang="es-AR" dirty="0"/>
            </a:br>
            <a:endParaRPr lang="es-AR" dirty="0"/>
          </a:p>
        </p:txBody>
      </p:sp>
      <p:pic>
        <p:nvPicPr>
          <p:cNvPr id="6" name="Imagen 5"/>
          <p:cNvPicPr>
            <a:picLocks noChangeAspect="1"/>
          </p:cNvPicPr>
          <p:nvPr/>
        </p:nvPicPr>
        <p:blipFill>
          <a:blip r:embed="rId2"/>
          <a:stretch>
            <a:fillRect/>
          </a:stretch>
        </p:blipFill>
        <p:spPr>
          <a:xfrm>
            <a:off x="3966014" y="1203975"/>
            <a:ext cx="6319777" cy="5636871"/>
          </a:xfrm>
          <a:prstGeom prst="rect">
            <a:avLst/>
          </a:prstGeom>
        </p:spPr>
      </p:pic>
    </p:spTree>
    <p:extLst>
      <p:ext uri="{BB962C8B-B14F-4D97-AF65-F5344CB8AC3E}">
        <p14:creationId xmlns:p14="http://schemas.microsoft.com/office/powerpoint/2010/main" val="187624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PLANIFICAR LA GESTIÓN DEL </a:t>
            </a:r>
            <a:r>
              <a:rPr lang="es-AR" dirty="0" smtClean="0"/>
              <a:t>CRONOGRAMA: </a:t>
            </a:r>
            <a:r>
              <a:rPr lang="es-AR" b="1" dirty="0" smtClean="0">
                <a:solidFill>
                  <a:srgbClr val="C00000"/>
                </a:solidFill>
              </a:rPr>
              <a:t>Flujo de Datos</a:t>
            </a:r>
            <a:endParaRPr lang="es-AR" b="1" dirty="0">
              <a:solidFill>
                <a:srgbClr val="C00000"/>
              </a:solidFill>
            </a:endParaRPr>
          </a:p>
        </p:txBody>
      </p:sp>
      <p:pic>
        <p:nvPicPr>
          <p:cNvPr id="4" name="Marcador de contenido 3"/>
          <p:cNvPicPr>
            <a:picLocks noGrp="1" noChangeAspect="1"/>
          </p:cNvPicPr>
          <p:nvPr>
            <p:ph idx="1"/>
          </p:nvPr>
        </p:nvPicPr>
        <p:blipFill>
          <a:blip r:embed="rId2"/>
          <a:stretch>
            <a:fillRect/>
          </a:stretch>
        </p:blipFill>
        <p:spPr>
          <a:xfrm>
            <a:off x="3398786" y="1832497"/>
            <a:ext cx="8334411" cy="4914812"/>
          </a:xfrm>
          <a:prstGeom prst="rect">
            <a:avLst/>
          </a:prstGeom>
        </p:spPr>
      </p:pic>
    </p:spTree>
    <p:extLst>
      <p:ext uri="{BB962C8B-B14F-4D97-AF65-F5344CB8AC3E}">
        <p14:creationId xmlns:p14="http://schemas.microsoft.com/office/powerpoint/2010/main" val="225152755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Controlar el Cronograma: </a:t>
            </a:r>
            <a:r>
              <a:rPr lang="es-AR" b="1" dirty="0" smtClean="0">
                <a:solidFill>
                  <a:srgbClr val="C00000"/>
                </a:solidFill>
              </a:rPr>
              <a:t>ENTRADAS</a:t>
            </a:r>
            <a:endParaRPr lang="es-AR" dirty="0"/>
          </a:p>
        </p:txBody>
      </p:sp>
      <p:sp>
        <p:nvSpPr>
          <p:cNvPr id="3" name="Marcador de contenido 2"/>
          <p:cNvSpPr>
            <a:spLocks noGrp="1"/>
          </p:cNvSpPr>
          <p:nvPr>
            <p:ph idx="1"/>
          </p:nvPr>
        </p:nvSpPr>
        <p:spPr/>
        <p:txBody>
          <a:bodyPr>
            <a:normAutofit lnSpcReduction="10000"/>
          </a:bodyPr>
          <a:lstStyle/>
          <a:p>
            <a:r>
              <a:rPr lang="es-AR" b="1" dirty="0" smtClean="0"/>
              <a:t>Plan para la Dirección del Proyecto</a:t>
            </a:r>
            <a:r>
              <a:rPr lang="es-AR" dirty="0" smtClean="0"/>
              <a:t>.</a:t>
            </a:r>
          </a:p>
          <a:p>
            <a:pPr lvl="1"/>
            <a:r>
              <a:rPr lang="es-AR" b="1" dirty="0" smtClean="0"/>
              <a:t>Plan </a:t>
            </a:r>
            <a:r>
              <a:rPr lang="es-AR" b="1" dirty="0"/>
              <a:t>de gestión del cronograma</a:t>
            </a:r>
            <a:r>
              <a:rPr lang="es-AR" b="1" dirty="0" smtClean="0"/>
              <a:t>.</a:t>
            </a:r>
            <a:endParaRPr lang="es-AR" dirty="0"/>
          </a:p>
          <a:p>
            <a:pPr lvl="1"/>
            <a:r>
              <a:rPr lang="es-AR" b="1" dirty="0" smtClean="0"/>
              <a:t>Línea </a:t>
            </a:r>
            <a:r>
              <a:rPr lang="es-AR" b="1" dirty="0"/>
              <a:t>base del cronograma</a:t>
            </a:r>
            <a:r>
              <a:rPr lang="es-AR" b="1" dirty="0" smtClean="0"/>
              <a:t>.</a:t>
            </a:r>
            <a:r>
              <a:rPr lang="es-AR" dirty="0" smtClean="0"/>
              <a:t> </a:t>
            </a:r>
            <a:r>
              <a:rPr lang="es-AR" dirty="0"/>
              <a:t>La </a:t>
            </a:r>
            <a:r>
              <a:rPr lang="es-AR" dirty="0" smtClean="0"/>
              <a:t>línea </a:t>
            </a:r>
            <a:r>
              <a:rPr lang="es-AR" dirty="0"/>
              <a:t>base del cronograma se compara </a:t>
            </a:r>
            <a:r>
              <a:rPr lang="es-AR" dirty="0" smtClean="0"/>
              <a:t>con los </a:t>
            </a:r>
            <a:r>
              <a:rPr lang="es-AR" dirty="0"/>
              <a:t>resultados reales para determinar si es necesario implementar un cambio, una </a:t>
            </a:r>
            <a:r>
              <a:rPr lang="es-AR" dirty="0" smtClean="0"/>
              <a:t>acción </a:t>
            </a:r>
            <a:r>
              <a:rPr lang="es-AR" dirty="0"/>
              <a:t>correctiva o </a:t>
            </a:r>
            <a:r>
              <a:rPr lang="es-AR" dirty="0" smtClean="0"/>
              <a:t>una acción </a:t>
            </a:r>
            <a:r>
              <a:rPr lang="es-AR" dirty="0"/>
              <a:t>preventiva.</a:t>
            </a:r>
          </a:p>
          <a:p>
            <a:pPr lvl="1"/>
            <a:r>
              <a:rPr lang="es-AR" b="1" dirty="0" smtClean="0"/>
              <a:t>Línea </a:t>
            </a:r>
            <a:r>
              <a:rPr lang="es-AR" b="1" dirty="0"/>
              <a:t>base del alcance. </a:t>
            </a:r>
            <a:r>
              <a:rPr lang="es-AR" dirty="0" smtClean="0"/>
              <a:t>La </a:t>
            </a:r>
            <a:r>
              <a:rPr lang="es-AR" dirty="0"/>
              <a:t>EDT/WBS, los entregables, las restricciones y </a:t>
            </a:r>
            <a:r>
              <a:rPr lang="es-AR" dirty="0" smtClean="0"/>
              <a:t>los supuestos </a:t>
            </a:r>
            <a:r>
              <a:rPr lang="es-AR" dirty="0"/>
              <a:t>del proyecto, que se documentan en la </a:t>
            </a:r>
            <a:r>
              <a:rPr lang="es-AR" dirty="0" smtClean="0"/>
              <a:t>línea </a:t>
            </a:r>
            <a:r>
              <a:rPr lang="es-AR" dirty="0"/>
              <a:t>base del alcance, son tenidos en cuenta de </a:t>
            </a:r>
            <a:r>
              <a:rPr lang="es-AR" dirty="0" smtClean="0"/>
              <a:t>manera explicita </a:t>
            </a:r>
            <a:r>
              <a:rPr lang="es-AR" dirty="0"/>
              <a:t>a la hora de monitorear y controlar la </a:t>
            </a:r>
            <a:r>
              <a:rPr lang="es-AR" dirty="0" smtClean="0"/>
              <a:t>línea </a:t>
            </a:r>
            <a:r>
              <a:rPr lang="es-AR" dirty="0"/>
              <a:t>base del cronograma.</a:t>
            </a:r>
          </a:p>
          <a:p>
            <a:pPr lvl="1"/>
            <a:r>
              <a:rPr lang="es-AR" b="1" dirty="0" smtClean="0"/>
              <a:t>Línea </a:t>
            </a:r>
            <a:r>
              <a:rPr lang="es-AR" b="1" dirty="0"/>
              <a:t>base para la medición del desempeño. </a:t>
            </a:r>
            <a:r>
              <a:rPr lang="es-AR" dirty="0" smtClean="0"/>
              <a:t>Al </a:t>
            </a:r>
            <a:r>
              <a:rPr lang="es-AR" dirty="0"/>
              <a:t>utilizar el </a:t>
            </a:r>
            <a:r>
              <a:rPr lang="es-AR" dirty="0" smtClean="0"/>
              <a:t>análisis </a:t>
            </a:r>
            <a:r>
              <a:rPr lang="es-AR" dirty="0"/>
              <a:t>del </a:t>
            </a:r>
            <a:r>
              <a:rPr lang="es-AR" dirty="0" smtClean="0"/>
              <a:t>valor ganado</a:t>
            </a:r>
            <a:r>
              <a:rPr lang="es-AR" dirty="0"/>
              <a:t>, la </a:t>
            </a:r>
            <a:r>
              <a:rPr lang="es-AR" dirty="0" smtClean="0"/>
              <a:t>línea </a:t>
            </a:r>
            <a:r>
              <a:rPr lang="es-AR" dirty="0"/>
              <a:t>base para la </a:t>
            </a:r>
            <a:r>
              <a:rPr lang="es-AR" dirty="0" smtClean="0"/>
              <a:t>medición </a:t>
            </a:r>
            <a:r>
              <a:rPr lang="es-AR" dirty="0"/>
              <a:t>del </a:t>
            </a:r>
            <a:r>
              <a:rPr lang="es-AR" dirty="0" smtClean="0"/>
              <a:t>desempeño </a:t>
            </a:r>
            <a:r>
              <a:rPr lang="es-AR" dirty="0"/>
              <a:t>se compara con los resultados reales para determinar </a:t>
            </a:r>
            <a:r>
              <a:rPr lang="es-AR" dirty="0" smtClean="0"/>
              <a:t>si es </a:t>
            </a:r>
            <a:r>
              <a:rPr lang="es-AR" dirty="0"/>
              <a:t>necesario implementar un cambio, una </a:t>
            </a:r>
            <a:r>
              <a:rPr lang="es-AR" dirty="0" smtClean="0"/>
              <a:t>acción </a:t>
            </a:r>
            <a:r>
              <a:rPr lang="es-AR" dirty="0"/>
              <a:t>preventiva o una </a:t>
            </a:r>
            <a:r>
              <a:rPr lang="es-AR" dirty="0" smtClean="0"/>
              <a:t>acción </a:t>
            </a:r>
            <a:r>
              <a:rPr lang="es-AR" dirty="0"/>
              <a:t>correctiva.</a:t>
            </a:r>
            <a:endParaRPr lang="es-AR" dirty="0"/>
          </a:p>
        </p:txBody>
      </p:sp>
    </p:spTree>
    <p:extLst>
      <p:ext uri="{BB962C8B-B14F-4D97-AF65-F5344CB8AC3E}">
        <p14:creationId xmlns:p14="http://schemas.microsoft.com/office/powerpoint/2010/main" val="196608393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Controlar el Cronograma: </a:t>
            </a:r>
            <a:r>
              <a:rPr lang="es-AR" b="1" dirty="0" smtClean="0">
                <a:solidFill>
                  <a:srgbClr val="C00000"/>
                </a:solidFill>
              </a:rPr>
              <a:t>ENTRADAS</a:t>
            </a:r>
            <a:endParaRPr lang="es-AR" dirty="0"/>
          </a:p>
        </p:txBody>
      </p:sp>
      <p:sp>
        <p:nvSpPr>
          <p:cNvPr id="3" name="Marcador de contenido 2"/>
          <p:cNvSpPr>
            <a:spLocks noGrp="1"/>
          </p:cNvSpPr>
          <p:nvPr>
            <p:ph idx="1"/>
          </p:nvPr>
        </p:nvSpPr>
        <p:spPr/>
        <p:txBody>
          <a:bodyPr>
            <a:noAutofit/>
          </a:bodyPr>
          <a:lstStyle/>
          <a:p>
            <a:r>
              <a:rPr lang="es-AR" sz="2400" b="1" dirty="0" smtClean="0"/>
              <a:t>Documentos del Proyecto</a:t>
            </a:r>
            <a:r>
              <a:rPr lang="es-AR" sz="2400" dirty="0" smtClean="0"/>
              <a:t>.</a:t>
            </a:r>
            <a:endParaRPr lang="es-AR" sz="2400" dirty="0"/>
          </a:p>
          <a:p>
            <a:pPr lvl="1"/>
            <a:r>
              <a:rPr lang="es-AR" sz="2000" b="1" dirty="0" smtClean="0"/>
              <a:t>Registro </a:t>
            </a:r>
            <a:r>
              <a:rPr lang="es-AR" sz="2000" b="1" dirty="0"/>
              <a:t>de lecciones aprendidas. </a:t>
            </a:r>
            <a:endParaRPr lang="es-AR" sz="2000" b="1" dirty="0" smtClean="0"/>
          </a:p>
          <a:p>
            <a:pPr lvl="1"/>
            <a:r>
              <a:rPr lang="es-AR" sz="2000" b="1" dirty="0" smtClean="0"/>
              <a:t>Calendarios </a:t>
            </a:r>
            <a:r>
              <a:rPr lang="es-AR" sz="2000" b="1" dirty="0"/>
              <a:t>del proyecto</a:t>
            </a:r>
            <a:r>
              <a:rPr lang="es-AR" sz="2000" b="1" dirty="0" smtClean="0"/>
              <a:t>.</a:t>
            </a:r>
            <a:r>
              <a:rPr lang="es-AR" sz="2000" dirty="0" smtClean="0"/>
              <a:t> </a:t>
            </a:r>
            <a:r>
              <a:rPr lang="es-AR" sz="2000" dirty="0"/>
              <a:t>Un modelo de </a:t>
            </a:r>
            <a:r>
              <a:rPr lang="es-AR" sz="2000" dirty="0" smtClean="0"/>
              <a:t>programación podría </a:t>
            </a:r>
            <a:r>
              <a:rPr lang="es-AR" sz="2000" dirty="0"/>
              <a:t>requerir </a:t>
            </a:r>
            <a:r>
              <a:rPr lang="es-AR" sz="2000" dirty="0" smtClean="0"/>
              <a:t>más de un </a:t>
            </a:r>
            <a:r>
              <a:rPr lang="es-AR" sz="2000" dirty="0"/>
              <a:t>calendario del proyecto para permitir considerar diferentes periodos de trabajo para algunas actividades a </a:t>
            </a:r>
            <a:r>
              <a:rPr lang="es-AR" sz="2000" dirty="0" smtClean="0"/>
              <a:t>la hora </a:t>
            </a:r>
            <a:r>
              <a:rPr lang="es-AR" sz="2000" dirty="0"/>
              <a:t>de calcular los </a:t>
            </a:r>
            <a:r>
              <a:rPr lang="es-AR" sz="2000" dirty="0" smtClean="0"/>
              <a:t>pronósticos </a:t>
            </a:r>
            <a:r>
              <a:rPr lang="es-AR" sz="2000" dirty="0"/>
              <a:t>del cronograma.</a:t>
            </a:r>
          </a:p>
          <a:p>
            <a:pPr lvl="1"/>
            <a:r>
              <a:rPr lang="es-AR" sz="2000" b="1" dirty="0" smtClean="0"/>
              <a:t>Cronograma </a:t>
            </a:r>
            <a:r>
              <a:rPr lang="es-AR" sz="2000" b="1" dirty="0"/>
              <a:t>del proyecto. </a:t>
            </a:r>
            <a:endParaRPr lang="es-AR" sz="2000" b="1" dirty="0" smtClean="0"/>
          </a:p>
          <a:p>
            <a:pPr lvl="1"/>
            <a:r>
              <a:rPr lang="es-AR" sz="2000" b="1" dirty="0" smtClean="0"/>
              <a:t>Calendarios </a:t>
            </a:r>
            <a:r>
              <a:rPr lang="es-AR" sz="2000" b="1" dirty="0"/>
              <a:t>de recursos. </a:t>
            </a:r>
            <a:r>
              <a:rPr lang="es-AR" sz="2000" dirty="0" smtClean="0"/>
              <a:t>Los </a:t>
            </a:r>
            <a:r>
              <a:rPr lang="es-AR" sz="2000" dirty="0"/>
              <a:t>calendarios de recursos muestran la </a:t>
            </a:r>
            <a:r>
              <a:rPr lang="es-AR" sz="2000" dirty="0" smtClean="0"/>
              <a:t>disponibilidad de </a:t>
            </a:r>
            <a:r>
              <a:rPr lang="es-AR" sz="2000" dirty="0"/>
              <a:t>los recursos </a:t>
            </a:r>
            <a:r>
              <a:rPr lang="es-AR" sz="2000" dirty="0" smtClean="0"/>
              <a:t>físicos </a:t>
            </a:r>
            <a:r>
              <a:rPr lang="es-AR" sz="2000" dirty="0"/>
              <a:t>y del equipo.</a:t>
            </a:r>
          </a:p>
          <a:p>
            <a:pPr lvl="1"/>
            <a:r>
              <a:rPr lang="es-AR" sz="2000" b="1" dirty="0" smtClean="0"/>
              <a:t>Datos </a:t>
            </a:r>
            <a:r>
              <a:rPr lang="es-AR" sz="2000" b="1" dirty="0"/>
              <a:t>del cronograma</a:t>
            </a:r>
            <a:r>
              <a:rPr lang="es-AR" sz="2000" b="1" dirty="0" smtClean="0"/>
              <a:t>.</a:t>
            </a:r>
            <a:endParaRPr lang="es-AR" sz="2000" dirty="0"/>
          </a:p>
        </p:txBody>
      </p:sp>
    </p:spTree>
    <p:extLst>
      <p:ext uri="{BB962C8B-B14F-4D97-AF65-F5344CB8AC3E}">
        <p14:creationId xmlns:p14="http://schemas.microsoft.com/office/powerpoint/2010/main" val="18865237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Controlar el Cronograma: </a:t>
            </a:r>
            <a:r>
              <a:rPr lang="es-AR" b="1" dirty="0" smtClean="0">
                <a:solidFill>
                  <a:srgbClr val="C00000"/>
                </a:solidFill>
              </a:rPr>
              <a:t>ENTRADAS</a:t>
            </a:r>
            <a:endParaRPr lang="es-AR" dirty="0"/>
          </a:p>
        </p:txBody>
      </p:sp>
      <p:sp>
        <p:nvSpPr>
          <p:cNvPr id="3" name="Marcador de contenido 2"/>
          <p:cNvSpPr>
            <a:spLocks noGrp="1"/>
          </p:cNvSpPr>
          <p:nvPr>
            <p:ph idx="1"/>
          </p:nvPr>
        </p:nvSpPr>
        <p:spPr/>
        <p:txBody>
          <a:bodyPr>
            <a:noAutofit/>
          </a:bodyPr>
          <a:lstStyle/>
          <a:p>
            <a:r>
              <a:rPr lang="es-AR" sz="2400" b="1" dirty="0" smtClean="0"/>
              <a:t>Datos de Desempeño del Trabajo</a:t>
            </a:r>
            <a:r>
              <a:rPr lang="es-AR" sz="2400" dirty="0" smtClean="0"/>
              <a:t>.</a:t>
            </a:r>
            <a:r>
              <a:rPr lang="es-AR" sz="2400" dirty="0"/>
              <a:t> </a:t>
            </a:r>
            <a:r>
              <a:rPr lang="es-AR" sz="2400" dirty="0" smtClean="0"/>
              <a:t>contienen </a:t>
            </a:r>
            <a:r>
              <a:rPr lang="es-AR" sz="2400" dirty="0"/>
              <a:t>datos sobre el estado del proyecto</a:t>
            </a:r>
            <a:r>
              <a:rPr lang="es-AR" sz="2400" dirty="0" smtClean="0"/>
              <a:t>, tales </a:t>
            </a:r>
            <a:r>
              <a:rPr lang="es-AR" sz="2400" dirty="0"/>
              <a:t>como las actividades que se han iniciado, su avance (p.ej., </a:t>
            </a:r>
            <a:r>
              <a:rPr lang="es-AR" sz="2400" dirty="0" smtClean="0"/>
              <a:t>duración </a:t>
            </a:r>
            <a:r>
              <a:rPr lang="es-AR" sz="2400" dirty="0"/>
              <a:t>real, </a:t>
            </a:r>
            <a:r>
              <a:rPr lang="es-AR" sz="2400" dirty="0" smtClean="0"/>
              <a:t>duración </a:t>
            </a:r>
            <a:r>
              <a:rPr lang="es-AR" sz="2400" dirty="0"/>
              <a:t>pendiente y </a:t>
            </a:r>
            <a:r>
              <a:rPr lang="es-AR" sz="2400" dirty="0" smtClean="0"/>
              <a:t>porcentaje físicamente </a:t>
            </a:r>
            <a:r>
              <a:rPr lang="es-AR" sz="2400" dirty="0"/>
              <a:t>completado), y que actividades se han completado</a:t>
            </a:r>
            <a:r>
              <a:rPr lang="es-AR" sz="2400" dirty="0" smtClean="0"/>
              <a:t>. Es el rendimiento del trabajo realizado.</a:t>
            </a:r>
            <a:endParaRPr lang="es-AR" sz="2400" dirty="0"/>
          </a:p>
          <a:p>
            <a:r>
              <a:rPr lang="es-AR" sz="2400" b="1" dirty="0" smtClean="0"/>
              <a:t>Activos de los Procesos de la Organización.</a:t>
            </a:r>
            <a:endParaRPr lang="es-AR" sz="2800" b="1" dirty="0"/>
          </a:p>
        </p:txBody>
      </p:sp>
    </p:spTree>
    <p:extLst>
      <p:ext uri="{BB962C8B-B14F-4D97-AF65-F5344CB8AC3E}">
        <p14:creationId xmlns:p14="http://schemas.microsoft.com/office/powerpoint/2010/main" val="28701552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Controlar el Cronograma: </a:t>
            </a:r>
            <a:r>
              <a:rPr lang="es-AR" b="1" dirty="0" smtClean="0">
                <a:solidFill>
                  <a:srgbClr val="C00000"/>
                </a:solidFill>
              </a:rPr>
              <a:t>H&amp;T</a:t>
            </a:r>
            <a:endParaRPr lang="es-AR" dirty="0"/>
          </a:p>
        </p:txBody>
      </p:sp>
      <p:sp>
        <p:nvSpPr>
          <p:cNvPr id="3" name="Marcador de contenido 2"/>
          <p:cNvSpPr>
            <a:spLocks noGrp="1"/>
          </p:cNvSpPr>
          <p:nvPr>
            <p:ph idx="1"/>
          </p:nvPr>
        </p:nvSpPr>
        <p:spPr>
          <a:xfrm>
            <a:off x="2589212" y="2133599"/>
            <a:ext cx="8915400" cy="4652211"/>
          </a:xfrm>
        </p:spPr>
        <p:txBody>
          <a:bodyPr>
            <a:noAutofit/>
          </a:bodyPr>
          <a:lstStyle/>
          <a:p>
            <a:r>
              <a:rPr lang="es-AR" sz="2200" b="1" dirty="0"/>
              <a:t>Revisiones del Desempeño</a:t>
            </a:r>
            <a:r>
              <a:rPr lang="es-AR" sz="2200" dirty="0"/>
              <a:t>: permiten medir, </a:t>
            </a:r>
            <a:r>
              <a:rPr lang="es-AR" sz="2200" dirty="0" smtClean="0"/>
              <a:t>comparar y </a:t>
            </a:r>
            <a:r>
              <a:rPr lang="es-AR" sz="2200" dirty="0"/>
              <a:t>analizar el desempeño del cronograma, en </a:t>
            </a:r>
            <a:r>
              <a:rPr lang="es-AR" sz="2200" dirty="0" smtClean="0"/>
              <a:t>aspectos como </a:t>
            </a:r>
            <a:r>
              <a:rPr lang="es-AR" sz="2200" dirty="0"/>
              <a:t>las fechas reales de inicio y finalización, </a:t>
            </a:r>
            <a:r>
              <a:rPr lang="es-AR" sz="2200" dirty="0" smtClean="0"/>
              <a:t>el porcentaje </a:t>
            </a:r>
            <a:r>
              <a:rPr lang="es-AR" sz="2200" dirty="0"/>
              <a:t>completado y la duración restante para </a:t>
            </a:r>
            <a:r>
              <a:rPr lang="es-AR" sz="2200" dirty="0" smtClean="0"/>
              <a:t>el trabajo </a:t>
            </a:r>
            <a:r>
              <a:rPr lang="es-AR" sz="2200" dirty="0"/>
              <a:t>en ejecución</a:t>
            </a:r>
            <a:r>
              <a:rPr lang="es-AR" sz="2200" dirty="0" smtClean="0"/>
              <a:t>. Determinar </a:t>
            </a:r>
            <a:r>
              <a:rPr lang="es-AR" sz="2200" dirty="0"/>
              <a:t>las acciones correctivas en caso de </a:t>
            </a:r>
            <a:r>
              <a:rPr lang="es-AR" sz="2200" dirty="0" smtClean="0"/>
              <a:t>desvíos significativos</a:t>
            </a:r>
            <a:r>
              <a:rPr lang="es-AR" sz="2200" dirty="0"/>
              <a:t>.</a:t>
            </a:r>
          </a:p>
          <a:p>
            <a:r>
              <a:rPr lang="es-AR" sz="2200" b="1" dirty="0" smtClean="0"/>
              <a:t>Análisis </a:t>
            </a:r>
            <a:r>
              <a:rPr lang="es-AR" sz="2200" b="1" dirty="0"/>
              <a:t>de variación: </a:t>
            </a:r>
            <a:r>
              <a:rPr lang="es-AR" sz="2200" dirty="0"/>
              <a:t>las mediciones de la variación </a:t>
            </a:r>
            <a:r>
              <a:rPr lang="es-AR" sz="2200" dirty="0" smtClean="0"/>
              <a:t>del cronograma </a:t>
            </a:r>
            <a:r>
              <a:rPr lang="es-AR" sz="2200" dirty="0"/>
              <a:t>se utilizan para evaluar la magnitud del </a:t>
            </a:r>
            <a:r>
              <a:rPr lang="es-AR" sz="2200" dirty="0" smtClean="0"/>
              <a:t>desvío del </a:t>
            </a:r>
            <a:r>
              <a:rPr lang="es-AR" sz="2200" dirty="0"/>
              <a:t>cronograma original.</a:t>
            </a:r>
          </a:p>
          <a:p>
            <a:r>
              <a:rPr lang="es-AR" sz="2200" b="1" dirty="0" smtClean="0"/>
              <a:t>Software </a:t>
            </a:r>
            <a:r>
              <a:rPr lang="es-AR" sz="2200" b="1" dirty="0"/>
              <a:t>de gestión de proyectos: </a:t>
            </a:r>
            <a:r>
              <a:rPr lang="es-AR" sz="2200" dirty="0"/>
              <a:t>Estas </a:t>
            </a:r>
            <a:r>
              <a:rPr lang="es-AR" sz="2200" dirty="0" smtClean="0"/>
              <a:t>herramientas admiten </a:t>
            </a:r>
            <a:r>
              <a:rPr lang="es-AR" sz="2200" dirty="0"/>
              <a:t>una rápida visualización de los desvíos </a:t>
            </a:r>
            <a:r>
              <a:rPr lang="es-AR" sz="2200" dirty="0" smtClean="0"/>
              <a:t>del cronograma </a:t>
            </a:r>
            <a:r>
              <a:rPr lang="es-AR" sz="2200" dirty="0"/>
              <a:t>y, además, permiten desarrollar </a:t>
            </a:r>
            <a:r>
              <a:rPr lang="es-AR" sz="2200" dirty="0" smtClean="0"/>
              <a:t>reestimaciones y </a:t>
            </a:r>
            <a:r>
              <a:rPr lang="es-AR" sz="2200" dirty="0"/>
              <a:t>pronósticos</a:t>
            </a:r>
            <a:r>
              <a:rPr lang="es-AR" sz="2200" dirty="0" smtClean="0"/>
              <a:t>.</a:t>
            </a:r>
          </a:p>
        </p:txBody>
      </p:sp>
    </p:spTree>
    <p:extLst>
      <p:ext uri="{BB962C8B-B14F-4D97-AF65-F5344CB8AC3E}">
        <p14:creationId xmlns:p14="http://schemas.microsoft.com/office/powerpoint/2010/main" val="1966490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Controlar el Cronograma: </a:t>
            </a:r>
            <a:r>
              <a:rPr lang="es-AR" b="1" dirty="0" smtClean="0">
                <a:solidFill>
                  <a:srgbClr val="C00000"/>
                </a:solidFill>
              </a:rPr>
              <a:t>H&amp;T</a:t>
            </a:r>
            <a:endParaRPr lang="es-AR" dirty="0"/>
          </a:p>
        </p:txBody>
      </p:sp>
      <p:sp>
        <p:nvSpPr>
          <p:cNvPr id="3" name="Marcador de contenido 2"/>
          <p:cNvSpPr>
            <a:spLocks noGrp="1"/>
          </p:cNvSpPr>
          <p:nvPr>
            <p:ph idx="1"/>
          </p:nvPr>
        </p:nvSpPr>
        <p:spPr>
          <a:xfrm>
            <a:off x="2589212" y="1844842"/>
            <a:ext cx="8915400" cy="3777622"/>
          </a:xfrm>
        </p:spPr>
        <p:txBody>
          <a:bodyPr>
            <a:noAutofit/>
          </a:bodyPr>
          <a:lstStyle/>
          <a:p>
            <a:r>
              <a:rPr lang="es-AR" sz="2400" b="1" dirty="0"/>
              <a:t>Nivelación de recursos</a:t>
            </a:r>
          </a:p>
          <a:p>
            <a:r>
              <a:rPr lang="es-AR" sz="2400" b="1" dirty="0"/>
              <a:t>Análisis de escenarios- ¿Que sucedería si</a:t>
            </a:r>
            <a:r>
              <a:rPr lang="es-AR" sz="2400" b="1" dirty="0" smtClean="0"/>
              <a:t>...?</a:t>
            </a:r>
          </a:p>
          <a:p>
            <a:r>
              <a:rPr lang="es-AR" sz="2400" b="1" dirty="0" smtClean="0"/>
              <a:t>Ajuste </a:t>
            </a:r>
            <a:r>
              <a:rPr lang="es-AR" sz="2400" b="1" dirty="0"/>
              <a:t>de adelantos y retrasos: </a:t>
            </a:r>
            <a:r>
              <a:rPr lang="es-AR" sz="2400" dirty="0"/>
              <a:t>se realiza </a:t>
            </a:r>
            <a:r>
              <a:rPr lang="es-AR" sz="2400" dirty="0" smtClean="0"/>
              <a:t>para reencausar </a:t>
            </a:r>
            <a:r>
              <a:rPr lang="es-AR" sz="2400" dirty="0"/>
              <a:t>el proyecto, con el fin de alinear </a:t>
            </a:r>
            <a:r>
              <a:rPr lang="es-AR" sz="2400" dirty="0" smtClean="0"/>
              <a:t>el cronograma </a:t>
            </a:r>
            <a:r>
              <a:rPr lang="es-AR" sz="2400" dirty="0"/>
              <a:t>nuevamente con la línea </a:t>
            </a:r>
            <a:r>
              <a:rPr lang="es-AR" sz="2400" dirty="0" smtClean="0"/>
              <a:t>base planeada</a:t>
            </a:r>
            <a:r>
              <a:rPr lang="es-AR" sz="2400" dirty="0"/>
              <a:t>.</a:t>
            </a:r>
          </a:p>
          <a:p>
            <a:r>
              <a:rPr lang="es-AR" sz="2400" b="1" dirty="0" smtClean="0"/>
              <a:t>Compresión </a:t>
            </a:r>
            <a:r>
              <a:rPr lang="es-AR" sz="2400" b="1" dirty="0"/>
              <a:t>del cronograma</a:t>
            </a:r>
          </a:p>
          <a:p>
            <a:r>
              <a:rPr lang="es-AR" sz="2400" b="1" dirty="0" smtClean="0"/>
              <a:t>Herramientas </a:t>
            </a:r>
            <a:r>
              <a:rPr lang="es-AR" sz="2400" b="1" dirty="0"/>
              <a:t>para el desarrollo </a:t>
            </a:r>
            <a:r>
              <a:rPr lang="es-AR" sz="2400" b="1" dirty="0" smtClean="0"/>
              <a:t>de cronogramas</a:t>
            </a:r>
          </a:p>
        </p:txBody>
      </p:sp>
    </p:spTree>
    <p:extLst>
      <p:ext uri="{BB962C8B-B14F-4D97-AF65-F5344CB8AC3E}">
        <p14:creationId xmlns:p14="http://schemas.microsoft.com/office/powerpoint/2010/main" val="12676058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Controlar el Cronograma: </a:t>
            </a:r>
            <a:r>
              <a:rPr lang="es-AR" b="1" dirty="0" smtClean="0">
                <a:solidFill>
                  <a:srgbClr val="C00000"/>
                </a:solidFill>
              </a:rPr>
              <a:t>SALIDAS</a:t>
            </a:r>
            <a:endParaRPr lang="es-AR" dirty="0"/>
          </a:p>
        </p:txBody>
      </p:sp>
      <p:sp>
        <p:nvSpPr>
          <p:cNvPr id="3" name="Marcador de contenido 2"/>
          <p:cNvSpPr>
            <a:spLocks noGrp="1"/>
          </p:cNvSpPr>
          <p:nvPr>
            <p:ph idx="1"/>
          </p:nvPr>
        </p:nvSpPr>
        <p:spPr/>
        <p:txBody>
          <a:bodyPr/>
          <a:lstStyle/>
          <a:p>
            <a:r>
              <a:rPr lang="es-AR" b="1" dirty="0"/>
              <a:t>Mediciones del Desempeño del Trabajo</a:t>
            </a:r>
            <a:r>
              <a:rPr lang="es-AR" dirty="0"/>
              <a:t>: Los valores calculados de la variación del cronograma (SV) y del índice de desempeño del cronograma (SPI) para los componentes de la EDT, en particular los paquetes de trabajo se documentan y comunican a los interesados.</a:t>
            </a:r>
          </a:p>
          <a:p>
            <a:r>
              <a:rPr lang="es-AR" b="1" dirty="0"/>
              <a:t>Actualizaciones a los Activos de los Procesos de la Organización</a:t>
            </a:r>
            <a:r>
              <a:rPr lang="es-AR" dirty="0"/>
              <a:t>: se incluyen, entre otros:</a:t>
            </a:r>
          </a:p>
          <a:p>
            <a:pPr lvl="1"/>
            <a:r>
              <a:rPr lang="es-AR" sz="1800" dirty="0"/>
              <a:t>las causas de las variaciones</a:t>
            </a:r>
          </a:p>
          <a:p>
            <a:pPr lvl="1"/>
            <a:r>
              <a:rPr lang="es-AR" sz="1800" dirty="0"/>
              <a:t>las acciones correctivas seleccionadas y la razón de su selección</a:t>
            </a:r>
          </a:p>
          <a:p>
            <a:pPr lvl="1"/>
            <a:r>
              <a:rPr lang="es-AR" sz="1800" dirty="0"/>
              <a:t>otros tipos de lecciones aprendidas procedentes del control del cronograma del proyecto.</a:t>
            </a:r>
            <a:endParaRPr lang="es-AR" sz="1800" b="1" dirty="0"/>
          </a:p>
          <a:p>
            <a:endParaRPr lang="es-AR" dirty="0"/>
          </a:p>
        </p:txBody>
      </p:sp>
    </p:spTree>
    <p:extLst>
      <p:ext uri="{BB962C8B-B14F-4D97-AF65-F5344CB8AC3E}">
        <p14:creationId xmlns:p14="http://schemas.microsoft.com/office/powerpoint/2010/main" val="33791664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solidFill>
                  <a:schemeClr val="tx1"/>
                </a:solidFill>
              </a:rPr>
              <a:t>Controlar el Cronograma: </a:t>
            </a:r>
            <a:r>
              <a:rPr lang="es-AR" b="1" dirty="0" smtClean="0">
                <a:solidFill>
                  <a:srgbClr val="C00000"/>
                </a:solidFill>
              </a:rPr>
              <a:t>SALIDAS</a:t>
            </a:r>
            <a:endParaRPr lang="es-AR" dirty="0"/>
          </a:p>
        </p:txBody>
      </p:sp>
      <p:sp>
        <p:nvSpPr>
          <p:cNvPr id="3" name="Marcador de contenido 2"/>
          <p:cNvSpPr>
            <a:spLocks noGrp="1"/>
          </p:cNvSpPr>
          <p:nvPr>
            <p:ph idx="1"/>
          </p:nvPr>
        </p:nvSpPr>
        <p:spPr>
          <a:xfrm>
            <a:off x="2589212" y="1844842"/>
            <a:ext cx="8915400" cy="3777622"/>
          </a:xfrm>
        </p:spPr>
        <p:txBody>
          <a:bodyPr>
            <a:noAutofit/>
          </a:bodyPr>
          <a:lstStyle/>
          <a:p>
            <a:r>
              <a:rPr lang="es-AR" sz="2000" b="1" dirty="0"/>
              <a:t>Solicitudes de Cambio</a:t>
            </a:r>
            <a:r>
              <a:rPr lang="es-AR" sz="2000" dirty="0"/>
              <a:t>: a la línea base del cronograma y/o a </a:t>
            </a:r>
            <a:r>
              <a:rPr lang="es-AR" sz="2000" dirty="0" smtClean="0"/>
              <a:t>otros componentes </a:t>
            </a:r>
            <a:r>
              <a:rPr lang="es-AR" sz="2000" dirty="0"/>
              <a:t>del plan para la dirección del proyecto. Las </a:t>
            </a:r>
            <a:r>
              <a:rPr lang="es-AR" sz="2000" dirty="0" smtClean="0"/>
              <a:t>acciones preventivas </a:t>
            </a:r>
            <a:r>
              <a:rPr lang="es-AR" sz="2000" dirty="0"/>
              <a:t>pueden incluir cambios recomendados para reducir </a:t>
            </a:r>
            <a:r>
              <a:rPr lang="es-AR" sz="2000" dirty="0" smtClean="0"/>
              <a:t>la probabilidad </a:t>
            </a:r>
            <a:r>
              <a:rPr lang="es-AR" sz="2000" dirty="0"/>
              <a:t>de variaciones negativas del cronograma</a:t>
            </a:r>
            <a:r>
              <a:rPr lang="es-AR" sz="2000" dirty="0" smtClean="0"/>
              <a:t>.</a:t>
            </a:r>
          </a:p>
          <a:p>
            <a:r>
              <a:rPr lang="es-AR" sz="2000" b="1" dirty="0"/>
              <a:t>Actualización de los planes </a:t>
            </a:r>
            <a:r>
              <a:rPr lang="es-AR" sz="2000" b="1" dirty="0" smtClean="0"/>
              <a:t>del proyecto</a:t>
            </a:r>
            <a:r>
              <a:rPr lang="es-AR" sz="2000" b="1" dirty="0"/>
              <a:t>: </a:t>
            </a:r>
            <a:r>
              <a:rPr lang="es-AR" sz="2000" dirty="0"/>
              <a:t>el cronograma, el diagrama </a:t>
            </a:r>
            <a:r>
              <a:rPr lang="es-AR" sz="2000" dirty="0" smtClean="0"/>
              <a:t>de red</a:t>
            </a:r>
            <a:r>
              <a:rPr lang="es-AR" sz="2000" dirty="0"/>
              <a:t>, la lista de hitos, los atributos de </a:t>
            </a:r>
            <a:r>
              <a:rPr lang="es-AR" sz="2000" dirty="0" smtClean="0"/>
              <a:t>las actividades</a:t>
            </a:r>
            <a:r>
              <a:rPr lang="es-AR" sz="2000" dirty="0"/>
              <a:t>, los supuestos y restricciones</a:t>
            </a:r>
            <a:r>
              <a:rPr lang="es-AR" sz="2000" dirty="0" smtClean="0"/>
              <a:t>, los </a:t>
            </a:r>
            <a:r>
              <a:rPr lang="es-AR" sz="2000" dirty="0"/>
              <a:t>requerimientos de recursos, </a:t>
            </a:r>
            <a:r>
              <a:rPr lang="es-AR" sz="2000" dirty="0" smtClean="0"/>
              <a:t>los cronogramas </a:t>
            </a:r>
            <a:r>
              <a:rPr lang="es-AR" sz="2000" dirty="0"/>
              <a:t>alternativos y las reservas</a:t>
            </a:r>
            <a:r>
              <a:rPr lang="es-AR" sz="2000" dirty="0" smtClean="0"/>
              <a:t>, deberán </a:t>
            </a:r>
            <a:r>
              <a:rPr lang="es-AR" sz="2000" dirty="0"/>
              <a:t>ser actualizadas para reflejar </a:t>
            </a:r>
            <a:r>
              <a:rPr lang="es-AR" sz="2000" dirty="0" smtClean="0"/>
              <a:t>los cambios </a:t>
            </a:r>
            <a:r>
              <a:rPr lang="es-AR" sz="2000" dirty="0"/>
              <a:t>aprobados ocurridos.</a:t>
            </a:r>
            <a:endParaRPr lang="es-AR" sz="2000" b="1" dirty="0"/>
          </a:p>
        </p:txBody>
      </p:sp>
    </p:spTree>
    <p:extLst>
      <p:ext uri="{BB962C8B-B14F-4D97-AF65-F5344CB8AC3E}">
        <p14:creationId xmlns:p14="http://schemas.microsoft.com/office/powerpoint/2010/main" val="2499542639"/>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Espiral</Template>
  <TotalTime>3122</TotalTime>
  <Words>10009</Words>
  <Application>Microsoft Office PowerPoint</Application>
  <PresentationFormat>Panorámica</PresentationFormat>
  <Paragraphs>450</Paragraphs>
  <Slides>96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96</vt:i4>
      </vt:variant>
    </vt:vector>
  </HeadingPairs>
  <TitlesOfParts>
    <vt:vector size="100" baseType="lpstr">
      <vt:lpstr>Arial</vt:lpstr>
      <vt:lpstr>Century Gothic</vt:lpstr>
      <vt:lpstr>Wingdings 3</vt:lpstr>
      <vt:lpstr>Espiral</vt:lpstr>
      <vt:lpstr>Unidad 4: Gestión del Tiempo del Proyecto</vt:lpstr>
      <vt:lpstr>Gestión del Cronograma del Proyecto</vt:lpstr>
      <vt:lpstr>Gestión del Cronograma del Proyecto</vt:lpstr>
      <vt:lpstr>Interacciones entre método de planificación, herramienta de planificación y salidas de los procesos de Gestión del Cronograma del Proyecto</vt:lpstr>
      <vt:lpstr>Salidas del Proceso</vt:lpstr>
      <vt:lpstr>Gestión del Cronograma del Proyecto</vt:lpstr>
      <vt:lpstr>Gestión del Cronograma del Proyecto</vt:lpstr>
      <vt:lpstr>Proceso: PLANIFICAR LA GESTIÓN DEL CRONOGRAMA</vt:lpstr>
      <vt:lpstr>PLANIFICAR LA GESTIÓN DEL CRONOGRAMA: Flujo de Datos</vt:lpstr>
      <vt:lpstr>Planificar la Gestión del Cronograma: Entradas</vt:lpstr>
      <vt:lpstr>Planificar la Gestión del Cronograma: H&amp;T</vt:lpstr>
      <vt:lpstr>Planificar la Gestión del Cronograma: SALIDAS</vt:lpstr>
      <vt:lpstr>Planificar la Gestión del Cronograma: SALIDAS</vt:lpstr>
      <vt:lpstr>Planificar la Gestión del Cronograma: SALIDAS</vt:lpstr>
      <vt:lpstr>Proceso: Definir las Actividades </vt:lpstr>
      <vt:lpstr>Definir las Actividades: Flujo de Datos </vt:lpstr>
      <vt:lpstr>Definir las Actividades: Entradas</vt:lpstr>
      <vt:lpstr>Definir las Actividades: H&amp;T</vt:lpstr>
      <vt:lpstr>Definir las Actividades: SALIDAS</vt:lpstr>
      <vt:lpstr>Definir las Actividades: SALIDAS</vt:lpstr>
      <vt:lpstr>Proceso: Secuenciar las Actividades</vt:lpstr>
      <vt:lpstr>Proceso: Secuenciar las Actividades</vt:lpstr>
      <vt:lpstr>Secuenciar las Actividades: Flujo de Datos</vt:lpstr>
      <vt:lpstr>Secuenciar las Actividades: Entradas </vt:lpstr>
      <vt:lpstr>Secuenciar las Actividades: H&amp;T</vt:lpstr>
      <vt:lpstr>Secuenciar las Actividades: H&amp;T - PDM</vt:lpstr>
      <vt:lpstr>Secuenciar las Actividades: H&amp;T - PDM</vt:lpstr>
      <vt:lpstr>Secuenciar las Actividades: H&amp;T - PDM</vt:lpstr>
      <vt:lpstr>Secuenciar las Actividades: H&amp;T</vt:lpstr>
      <vt:lpstr>Secuenciar las Actividades: H&amp;T</vt:lpstr>
      <vt:lpstr>Secuenciar las Actividades: H&amp;T</vt:lpstr>
      <vt:lpstr>Secuenciar las Actividades: H&amp;T</vt:lpstr>
      <vt:lpstr>Secuenciar las Actividades: H&amp;T</vt:lpstr>
      <vt:lpstr>Secuenciar las Actividades: H&amp;T</vt:lpstr>
      <vt:lpstr>Secuenciar las Actividades: SALIDAS </vt:lpstr>
      <vt:lpstr>Proceso: Estimar los Recursos de las Actividades</vt:lpstr>
      <vt:lpstr>Estimar los Recursos de las Actividades: Flujo de datos</vt:lpstr>
      <vt:lpstr>Estimar los Recursos de las Actividades</vt:lpstr>
      <vt:lpstr>Estimar los Recursos de las Actividades: Entradas </vt:lpstr>
      <vt:lpstr>Estimar los Recursos de las Actividades: H&amp;T </vt:lpstr>
      <vt:lpstr>Estimar los Recursos de las Actividades: H&amp;T </vt:lpstr>
      <vt:lpstr>Estimar los Recursos de las Actividades: H&amp;T </vt:lpstr>
      <vt:lpstr>Estimar los Recursos de las Actividades: SALIDAS</vt:lpstr>
      <vt:lpstr>Estimar los Recursos de las Actividades: SALIDAS</vt:lpstr>
      <vt:lpstr>Proceso: Estimar la Duración de las Actividades </vt:lpstr>
      <vt:lpstr>Estimar la Duración de las Actividades: Flujo de Datos </vt:lpstr>
      <vt:lpstr>Estimar la Duración de las Actividades</vt:lpstr>
      <vt:lpstr>Estimar la Duración de las Actividades</vt:lpstr>
      <vt:lpstr>Estimar la Duración de las Actividades</vt:lpstr>
      <vt:lpstr>Estimar la Duración de las Actividades</vt:lpstr>
      <vt:lpstr>Estimar la Duración de las Actividades: Entradas</vt:lpstr>
      <vt:lpstr>Estimar la Duración de las Actividades: Entradas</vt:lpstr>
      <vt:lpstr>Estimar la Duración de las Actividades: H&amp;T</vt:lpstr>
      <vt:lpstr>Estimar la Duración de las Actividades: H&amp;T</vt:lpstr>
      <vt:lpstr>Estimar la Duración de las Actividades: H&amp;T</vt:lpstr>
      <vt:lpstr>Estimar la Duración de las Actividades: H&amp;T</vt:lpstr>
      <vt:lpstr>Estimar la Duración de las Actividades: H&amp;T</vt:lpstr>
      <vt:lpstr>Estimar la Duración de las Actividades: H&amp;T</vt:lpstr>
      <vt:lpstr>Estimar la Duración de las Actividades: H&amp;T</vt:lpstr>
      <vt:lpstr>Estimar la Duración de las Actividades: SALIDAS</vt:lpstr>
      <vt:lpstr>Proceso: Desarrollar el Cronograma</vt:lpstr>
      <vt:lpstr>Desarrollar el Cronograma: Flujo de Datos</vt:lpstr>
      <vt:lpstr>Desarrollar el Cronograma</vt:lpstr>
      <vt:lpstr>Desarrollar el Cronograma: ENTRADAS</vt:lpstr>
      <vt:lpstr>Desarrollar el Cronograma: H&amp;T</vt:lpstr>
      <vt:lpstr>Desarrollar el Cronograma: H&amp;T</vt:lpstr>
      <vt:lpstr>Desarrollar el Cronograma: H&amp;T – Camino Crítico</vt:lpstr>
      <vt:lpstr>Desarrollar el Cronograma: H&amp;T – Camino Crítico</vt:lpstr>
      <vt:lpstr>Desarrollar el Cronograma: H&amp;T – Camino Crítico</vt:lpstr>
      <vt:lpstr>Desarrollar el Cronograma: H&amp;T – Camino Crítico</vt:lpstr>
      <vt:lpstr>Desarrollar el Cronograma: H&amp;T</vt:lpstr>
      <vt:lpstr>Desarrollar el Cronograma: H&amp;T – Nivelación de recursos</vt:lpstr>
      <vt:lpstr>Nivelación de recursos</vt:lpstr>
      <vt:lpstr>Desarrollar el Cronograma: H&amp;T</vt:lpstr>
      <vt:lpstr>Desarrollar el Cronograma: H&amp;T</vt:lpstr>
      <vt:lpstr>Desarrollar el Cronograma: H&amp;T</vt:lpstr>
      <vt:lpstr>Desarrollar el Cronograma: H&amp;T</vt:lpstr>
      <vt:lpstr>Desarrollar el Cronograma: H&amp;T</vt:lpstr>
      <vt:lpstr>Desarrollar el Cronograma: H&amp;T - Compresión</vt:lpstr>
      <vt:lpstr>Desarrollar el Cronograma: SALIDAS</vt:lpstr>
      <vt:lpstr>Desarrollar el Cronograma: SALIDAS</vt:lpstr>
      <vt:lpstr>Desarrollar el Cronograma: SALIDAS Ejemplos de cronogramas</vt:lpstr>
      <vt:lpstr>Desarrollar el Cronograma: SALIDAS Ejemplos de cronogramas</vt:lpstr>
      <vt:lpstr>Desarrollar el Cronograma: SALIDAS Ejemplos de cronogramas</vt:lpstr>
      <vt:lpstr>Desarrollar el Cronograma: SALIDAS</vt:lpstr>
      <vt:lpstr>Desarrollar el Cronograma: SALIDAS</vt:lpstr>
      <vt:lpstr>Proceso: Controlar el Cronograma </vt:lpstr>
      <vt:lpstr>Proceso: Controlar el Cronograma </vt:lpstr>
      <vt:lpstr>Controlar el Cronograma: Flujo de Datos </vt:lpstr>
      <vt:lpstr>Controlar el Cronograma: ENTRADAS</vt:lpstr>
      <vt:lpstr>Controlar el Cronograma: ENTRADAS</vt:lpstr>
      <vt:lpstr>Controlar el Cronograma: ENTRADAS</vt:lpstr>
      <vt:lpstr>Controlar el Cronograma: H&amp;T</vt:lpstr>
      <vt:lpstr>Controlar el Cronograma: H&amp;T</vt:lpstr>
      <vt:lpstr>Controlar el Cronograma: SALIDAS</vt:lpstr>
      <vt:lpstr>Controlar el Cronograma: SALIDAS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4: Gestión del Tiempo del Proyecto</dc:title>
  <dc:creator>Usuario de Windows</dc:creator>
  <cp:lastModifiedBy>Usuario de Windows</cp:lastModifiedBy>
  <cp:revision>71</cp:revision>
  <dcterms:created xsi:type="dcterms:W3CDTF">2022-02-25T21:13:58Z</dcterms:created>
  <dcterms:modified xsi:type="dcterms:W3CDTF">2022-03-01T14:31:37Z</dcterms:modified>
</cp:coreProperties>
</file>