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96" r:id="rId26"/>
    <p:sldId id="280" r:id="rId27"/>
    <p:sldId id="284" r:id="rId28"/>
    <p:sldId id="281" r:id="rId29"/>
    <p:sldId id="285" r:id="rId30"/>
    <p:sldId id="282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7" r:id="rId39"/>
    <p:sldId id="293" r:id="rId40"/>
    <p:sldId id="294" r:id="rId41"/>
    <p:sldId id="298" r:id="rId42"/>
    <p:sldId id="295" r:id="rId43"/>
    <p:sldId id="301" r:id="rId44"/>
    <p:sldId id="302" r:id="rId45"/>
    <p:sldId id="299" r:id="rId46"/>
    <p:sldId id="306" r:id="rId47"/>
    <p:sldId id="303" r:id="rId48"/>
    <p:sldId id="304" r:id="rId49"/>
    <p:sldId id="305" r:id="rId50"/>
    <p:sldId id="300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Unidad 5: </a:t>
            </a:r>
            <a:r>
              <a:rPr lang="es-AR" dirty="0"/>
              <a:t>Gestión del Costo</a:t>
            </a:r>
            <a:br>
              <a:rPr lang="es-AR" dirty="0"/>
            </a:br>
            <a:r>
              <a:rPr lang="es-AR" dirty="0"/>
              <a:t>del Proyecto.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>
            <a:noAutofit/>
          </a:bodyPr>
          <a:lstStyle/>
          <a:p>
            <a:pPr algn="r"/>
            <a:r>
              <a:rPr lang="es-AR" sz="1600" i="1" dirty="0"/>
              <a:t>Cátedra: Administración de Proyectos de Software</a:t>
            </a:r>
          </a:p>
          <a:p>
            <a:pPr algn="r"/>
            <a:r>
              <a:rPr lang="pt-BR" sz="1600" i="1" dirty="0"/>
              <a:t>Docentes: Ing. </a:t>
            </a:r>
            <a:r>
              <a:rPr lang="pt-BR" sz="1600" i="1" dirty="0" smtClean="0"/>
              <a:t>Carlos Giorgetti– </a:t>
            </a:r>
            <a:r>
              <a:rPr lang="pt-BR" sz="1600" i="1" dirty="0"/>
              <a:t>Ing. Viviana Santucci – Ing. Milagros Schneider</a:t>
            </a:r>
          </a:p>
          <a:p>
            <a:pPr algn="r"/>
            <a:r>
              <a:rPr lang="es-AR" sz="1600" dirty="0"/>
              <a:t>Ingeniería en Informática</a:t>
            </a:r>
          </a:p>
          <a:p>
            <a:pPr algn="r"/>
            <a:r>
              <a:rPr lang="es-AR" sz="1600" dirty="0"/>
              <a:t>Facultad de Ingeniería en Ciencias Hídricas</a:t>
            </a:r>
          </a:p>
          <a:p>
            <a:pPr algn="r"/>
            <a:r>
              <a:rPr lang="es-AR" sz="1600" dirty="0"/>
              <a:t>Universidad Nacional del Litoral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32124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Costos : </a:t>
            </a:r>
            <a:r>
              <a:rPr lang="es-AR" b="1" dirty="0" smtClean="0">
                <a:solidFill>
                  <a:srgbClr val="C00000"/>
                </a:solidFill>
              </a:rPr>
              <a:t>PROCESOS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94560" y="2133600"/>
            <a:ext cx="9997440" cy="3777622"/>
          </a:xfrm>
        </p:spPr>
        <p:txBody>
          <a:bodyPr>
            <a:noAutofit/>
          </a:bodyPr>
          <a:lstStyle/>
          <a:p>
            <a:r>
              <a:rPr lang="es-AR" sz="2400" i="1" dirty="0"/>
              <a:t>Incluye</a:t>
            </a:r>
            <a:r>
              <a:rPr lang="es-AR" sz="2000" i="1" dirty="0"/>
              <a:t> los procesos involucrados en estimar, presupuestar y controlar los costos de modo que se complete el proyecto dentro del presupuesto aprobado.</a:t>
            </a:r>
          </a:p>
          <a:p>
            <a:r>
              <a:rPr lang="es-AR" sz="2000" dirty="0"/>
              <a:t>Los procesos de Gestión de los Costos del Proyecto son:</a:t>
            </a:r>
          </a:p>
          <a:p>
            <a:pPr lvl="1">
              <a:buFont typeface="+mj-lt"/>
              <a:buAutoNum type="arabicPeriod"/>
            </a:pPr>
            <a:r>
              <a:rPr lang="es-AR" sz="1800" b="1" dirty="0"/>
              <a:t>Planificar la Gestión de los Costos—</a:t>
            </a:r>
            <a:r>
              <a:rPr lang="es-AR" sz="1800" dirty="0"/>
              <a:t>Es el proceso de definir como se han de estimar, presupuestar, gestionar, monitorear y controlar los costos del proyecto.</a:t>
            </a:r>
          </a:p>
          <a:p>
            <a:pPr lvl="1">
              <a:buFont typeface="+mj-lt"/>
              <a:buAutoNum type="arabicPeriod"/>
            </a:pPr>
            <a:r>
              <a:rPr lang="es-AR" sz="1800" b="1" dirty="0"/>
              <a:t>Estimar los Costos—</a:t>
            </a:r>
            <a:r>
              <a:rPr lang="es-AR" sz="1800" dirty="0"/>
              <a:t>Es el proceso de desarrollar una aproximación de los recursos monetarios necesarios para completar el trabajo del proyecto.</a:t>
            </a:r>
          </a:p>
          <a:p>
            <a:pPr lvl="1">
              <a:buFont typeface="+mj-lt"/>
              <a:buAutoNum type="arabicPeriod"/>
            </a:pPr>
            <a:r>
              <a:rPr lang="es-AR" sz="1800" b="1" dirty="0"/>
              <a:t>Determinar el Presupuesto—</a:t>
            </a:r>
            <a:r>
              <a:rPr lang="es-AR" sz="1800" dirty="0"/>
              <a:t>Es el proceso que consiste en sumar los costos estimados de las actividades individuales o paquetes de trabajo para establecer una línea base de costos autorizada.</a:t>
            </a:r>
          </a:p>
          <a:p>
            <a:pPr lvl="1">
              <a:buFont typeface="+mj-lt"/>
              <a:buAutoNum type="arabicPeriod"/>
            </a:pPr>
            <a:r>
              <a:rPr lang="es-AR" sz="1800" b="1" dirty="0"/>
              <a:t>Controlar los Costos—</a:t>
            </a:r>
            <a:r>
              <a:rPr lang="es-AR" sz="1800" dirty="0"/>
              <a:t>Es el proceso de monitorear el estado del proyecto para actualizar los costos del proyecto y gestionar cambios a la línea base de costos</a:t>
            </a:r>
            <a:r>
              <a:rPr lang="es-AR" sz="1800" dirty="0" smtClean="0"/>
              <a:t>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67530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6523" cy="1280890"/>
          </a:xfrm>
        </p:spPr>
        <p:txBody>
          <a:bodyPr/>
          <a:lstStyle/>
          <a:p>
            <a:r>
              <a:rPr lang="es-AR" dirty="0"/>
              <a:t>Proceso: </a:t>
            </a:r>
            <a:r>
              <a:rPr lang="es-AR" b="1" dirty="0">
                <a:solidFill>
                  <a:srgbClr val="C00000"/>
                </a:solidFill>
              </a:rPr>
              <a:t>Planificar la Gestión de Costos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Planificar la </a:t>
            </a:r>
            <a:r>
              <a:rPr lang="es-AR" dirty="0" smtClean="0"/>
              <a:t>Gestión </a:t>
            </a:r>
            <a:r>
              <a:rPr lang="es-AR" dirty="0"/>
              <a:t>de los Costos es el proceso de definir como se han de estimar, presupuestar, gestionar, </a:t>
            </a:r>
            <a:r>
              <a:rPr lang="es-AR" dirty="0" smtClean="0"/>
              <a:t>monitorear y </a:t>
            </a:r>
            <a:r>
              <a:rPr lang="es-AR" dirty="0"/>
              <a:t>controlar los costos del proyecto. El beneficio clave de este proceso es que proporciona </a:t>
            </a:r>
            <a:r>
              <a:rPr lang="es-AR" dirty="0" smtClean="0"/>
              <a:t>guía </a:t>
            </a:r>
            <a:r>
              <a:rPr lang="es-AR" dirty="0"/>
              <a:t>y </a:t>
            </a:r>
            <a:r>
              <a:rPr lang="es-AR" dirty="0" smtClean="0"/>
              <a:t>dirección </a:t>
            </a:r>
            <a:r>
              <a:rPr lang="es-AR" dirty="0"/>
              <a:t>sobre </a:t>
            </a:r>
            <a:r>
              <a:rPr lang="es-AR" dirty="0" smtClean="0"/>
              <a:t>como se </a:t>
            </a:r>
            <a:r>
              <a:rPr lang="es-AR" dirty="0"/>
              <a:t>gestionaran los costos del proyecto a lo largo del mismo. Este proceso se lleva a cabo una </a:t>
            </a:r>
            <a:r>
              <a:rPr lang="es-AR" dirty="0" smtClean="0"/>
              <a:t>única </a:t>
            </a:r>
            <a:r>
              <a:rPr lang="es-AR" dirty="0"/>
              <a:t>vez o en </a:t>
            </a:r>
            <a:r>
              <a:rPr lang="es-AR" dirty="0" smtClean="0"/>
              <a:t>puntos predefinidos </a:t>
            </a:r>
            <a:r>
              <a:rPr lang="es-AR" dirty="0"/>
              <a:t>del proyecto.</a:t>
            </a:r>
            <a:endParaRPr lang="es-AR" dirty="0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21" y="4179196"/>
            <a:ext cx="8358991" cy="26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5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98022" cy="1280890"/>
          </a:xfrm>
        </p:spPr>
        <p:txBody>
          <a:bodyPr/>
          <a:lstStyle/>
          <a:p>
            <a:r>
              <a:rPr lang="es-AR" b="1" dirty="0" smtClean="0">
                <a:solidFill>
                  <a:schemeClr val="tx1"/>
                </a:solidFill>
              </a:rPr>
              <a:t>Planificar la Gestión de Costos: </a:t>
            </a:r>
            <a:r>
              <a:rPr lang="es-AR" b="1" dirty="0" smtClean="0">
                <a:solidFill>
                  <a:srgbClr val="C00000"/>
                </a:solidFill>
              </a:rPr>
              <a:t>Flujo de Datos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712" y="1778578"/>
            <a:ext cx="8782482" cy="50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9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477155" cy="1280890"/>
          </a:xfrm>
        </p:spPr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Planificar la Gestión de Costos: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b="1" dirty="0" smtClean="0"/>
              <a:t>Acta de Constitución del Proyecto.</a:t>
            </a:r>
          </a:p>
          <a:p>
            <a:r>
              <a:rPr lang="es-AR" sz="2800" b="1" dirty="0" smtClean="0"/>
              <a:t>Plan para </a:t>
            </a:r>
            <a:r>
              <a:rPr lang="es-AR" sz="2800" b="1" dirty="0"/>
              <a:t>l</a:t>
            </a:r>
            <a:r>
              <a:rPr lang="es-AR" sz="2800" b="1" dirty="0" smtClean="0"/>
              <a:t>a Dirección del Proyecto</a:t>
            </a:r>
            <a:r>
              <a:rPr lang="es-AR" sz="2800" dirty="0" smtClean="0"/>
              <a:t>.</a:t>
            </a:r>
          </a:p>
          <a:p>
            <a:pPr lvl="1"/>
            <a:r>
              <a:rPr lang="es-AR" sz="2400" b="1" dirty="0" smtClean="0"/>
              <a:t>Plan </a:t>
            </a:r>
            <a:r>
              <a:rPr lang="es-AR" sz="2400" b="1" dirty="0"/>
              <a:t>de gestión del cronograma</a:t>
            </a:r>
            <a:r>
              <a:rPr lang="es-AR" sz="2400" b="1" dirty="0" smtClean="0"/>
              <a:t>. </a:t>
            </a:r>
            <a:r>
              <a:rPr lang="es-AR" sz="2400" dirty="0" smtClean="0"/>
              <a:t>Unidad 4.</a:t>
            </a:r>
            <a:endParaRPr lang="es-AR" sz="2400" dirty="0"/>
          </a:p>
          <a:p>
            <a:pPr lvl="1"/>
            <a:r>
              <a:rPr lang="es-AR" sz="2400" b="1" dirty="0" smtClean="0"/>
              <a:t>Plan </a:t>
            </a:r>
            <a:r>
              <a:rPr lang="es-AR" sz="2400" b="1" dirty="0"/>
              <a:t>de gestión de </a:t>
            </a:r>
            <a:r>
              <a:rPr lang="es-AR" sz="2400" b="1" dirty="0" smtClean="0"/>
              <a:t>los </a:t>
            </a:r>
            <a:r>
              <a:rPr lang="es-AR" sz="2400" b="1" dirty="0"/>
              <a:t>riesgos. </a:t>
            </a:r>
            <a:r>
              <a:rPr lang="es-AR" sz="2400" dirty="0" smtClean="0"/>
              <a:t>Unidad 4.</a:t>
            </a:r>
          </a:p>
          <a:p>
            <a:r>
              <a:rPr lang="es-AR" sz="2800" b="1" dirty="0" smtClean="0"/>
              <a:t>Factores Ambientales de la empresa.</a:t>
            </a:r>
          </a:p>
          <a:p>
            <a:r>
              <a:rPr lang="es-AR" sz="2800" b="1" dirty="0" smtClean="0"/>
              <a:t>Activos de la organización.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21793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Planificar la Gestión de Costos: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b="1" dirty="0" smtClean="0"/>
              <a:t>Juicio de Expertos</a:t>
            </a:r>
            <a:r>
              <a:rPr lang="es-AR" sz="2400" dirty="0" smtClean="0"/>
              <a:t>.</a:t>
            </a:r>
          </a:p>
          <a:p>
            <a:r>
              <a:rPr lang="es-AR" sz="2400" b="1" dirty="0" smtClean="0"/>
              <a:t>Análisis de Datos</a:t>
            </a:r>
            <a:r>
              <a:rPr lang="es-AR" sz="2400" dirty="0" smtClean="0"/>
              <a:t>. Análisis de Alternativas para la revisión </a:t>
            </a:r>
            <a:r>
              <a:rPr lang="es-AR" sz="2400" dirty="0"/>
              <a:t>de opciones </a:t>
            </a:r>
            <a:r>
              <a:rPr lang="es-AR" sz="2400" dirty="0" smtClean="0"/>
              <a:t>estratégicas </a:t>
            </a:r>
            <a:r>
              <a:rPr lang="es-AR" sz="2400" dirty="0"/>
              <a:t>de </a:t>
            </a:r>
            <a:r>
              <a:rPr lang="es-AR" sz="2400" dirty="0" smtClean="0"/>
              <a:t>financiación, tales como auto-financiación</a:t>
            </a:r>
            <a:r>
              <a:rPr lang="es-AR" sz="2400" dirty="0"/>
              <a:t>, </a:t>
            </a:r>
            <a:r>
              <a:rPr lang="es-AR" sz="2400" dirty="0" smtClean="0"/>
              <a:t>financiación </a:t>
            </a:r>
            <a:r>
              <a:rPr lang="es-AR" sz="2400" dirty="0"/>
              <a:t>a </a:t>
            </a:r>
            <a:r>
              <a:rPr lang="es-AR" sz="2400" dirty="0" smtClean="0"/>
              <a:t>través </a:t>
            </a:r>
            <a:r>
              <a:rPr lang="es-AR" sz="2400" dirty="0"/>
              <a:t>de acciones, o </a:t>
            </a:r>
            <a:r>
              <a:rPr lang="es-AR" sz="2400" dirty="0" smtClean="0"/>
              <a:t>financiación </a:t>
            </a:r>
            <a:r>
              <a:rPr lang="es-AR" sz="2400" dirty="0"/>
              <a:t>mediante deuda. </a:t>
            </a:r>
            <a:r>
              <a:rPr lang="es-AR" sz="2400" dirty="0" smtClean="0"/>
              <a:t>También </a:t>
            </a:r>
            <a:r>
              <a:rPr lang="es-AR" sz="2400" dirty="0"/>
              <a:t>puede </a:t>
            </a:r>
            <a:r>
              <a:rPr lang="es-AR" sz="2400" dirty="0" smtClean="0"/>
              <a:t>incluir la consideración </a:t>
            </a:r>
            <a:r>
              <a:rPr lang="es-AR" sz="2400" dirty="0"/>
              <a:t>de las formas de adquirir los recursos del proyecto, tales como construir, comprar, alquilar </a:t>
            </a:r>
            <a:r>
              <a:rPr lang="es-AR" sz="2400" dirty="0" smtClean="0"/>
              <a:t>o arrendar </a:t>
            </a:r>
            <a:r>
              <a:rPr lang="es-AR" sz="2400" dirty="0"/>
              <a:t>(“leasing”).</a:t>
            </a:r>
            <a:endParaRPr lang="es-AR" sz="2400" dirty="0" smtClean="0"/>
          </a:p>
          <a:p>
            <a:r>
              <a:rPr lang="es-AR" sz="2400" b="1" dirty="0" smtClean="0"/>
              <a:t>Reuniones</a:t>
            </a:r>
            <a:r>
              <a:rPr lang="es-AR" sz="2400" dirty="0" smtClean="0"/>
              <a:t>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4394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178772" cy="1280890"/>
          </a:xfrm>
        </p:spPr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Planificar la Gestión de Costos: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96716"/>
            <a:ext cx="9528994" cy="3777622"/>
          </a:xfrm>
        </p:spPr>
        <p:txBody>
          <a:bodyPr>
            <a:noAutofit/>
          </a:bodyPr>
          <a:lstStyle/>
          <a:p>
            <a:r>
              <a:rPr lang="es-AR" sz="2000" b="1" dirty="0" smtClean="0"/>
              <a:t>Plan de Gestión de Costos</a:t>
            </a:r>
            <a:r>
              <a:rPr lang="es-AR" sz="2000" dirty="0" smtClean="0"/>
              <a:t>. Es </a:t>
            </a:r>
            <a:r>
              <a:rPr lang="es-AR" sz="2000" dirty="0"/>
              <a:t>un componente del plan para la </a:t>
            </a:r>
            <a:r>
              <a:rPr lang="es-AR" sz="2000" dirty="0" smtClean="0"/>
              <a:t>dirección </a:t>
            </a:r>
            <a:r>
              <a:rPr lang="es-AR" sz="2000" dirty="0"/>
              <a:t>del proyecto y describe la forma en </a:t>
            </a:r>
            <a:r>
              <a:rPr lang="es-AR" sz="2000" dirty="0" smtClean="0"/>
              <a:t>que se planificarán</a:t>
            </a:r>
            <a:r>
              <a:rPr lang="es-AR" sz="2000" dirty="0"/>
              <a:t>, </a:t>
            </a:r>
            <a:r>
              <a:rPr lang="es-AR" sz="2000" dirty="0" smtClean="0"/>
              <a:t>estructurarán </a:t>
            </a:r>
            <a:r>
              <a:rPr lang="es-AR" sz="2000" dirty="0"/>
              <a:t>y </a:t>
            </a:r>
            <a:r>
              <a:rPr lang="es-AR" sz="2000" dirty="0" smtClean="0"/>
              <a:t>controlarán </a:t>
            </a:r>
            <a:r>
              <a:rPr lang="es-AR" sz="2000" dirty="0"/>
              <a:t>los costos del proyecto</a:t>
            </a:r>
            <a:r>
              <a:rPr lang="es-AR" sz="2000" dirty="0" smtClean="0"/>
              <a:t>.</a:t>
            </a:r>
          </a:p>
          <a:p>
            <a:r>
              <a:rPr lang="es-AR" sz="2000" dirty="0"/>
              <a:t>El plan de </a:t>
            </a:r>
            <a:r>
              <a:rPr lang="es-AR" sz="2000" dirty="0" smtClean="0"/>
              <a:t>gestión </a:t>
            </a:r>
            <a:r>
              <a:rPr lang="es-AR" sz="2000" dirty="0"/>
              <a:t>de los costos </a:t>
            </a:r>
            <a:r>
              <a:rPr lang="es-AR" sz="2000" dirty="0" smtClean="0"/>
              <a:t>podría, </a:t>
            </a:r>
            <a:r>
              <a:rPr lang="es-AR" sz="2000" dirty="0"/>
              <a:t>por ejemplo, establecer lo siguiente:</a:t>
            </a:r>
          </a:p>
          <a:p>
            <a:pPr lvl="1"/>
            <a:r>
              <a:rPr lang="es-AR" sz="1800" b="1" dirty="0" smtClean="0"/>
              <a:t>Unidades </a:t>
            </a:r>
            <a:r>
              <a:rPr lang="es-AR" sz="1800" b="1" dirty="0"/>
              <a:t>de medida. </a:t>
            </a:r>
            <a:r>
              <a:rPr lang="es-AR" sz="1800" dirty="0"/>
              <a:t>Se definen, para cada uno de los recursos, las unidades que se </a:t>
            </a:r>
            <a:r>
              <a:rPr lang="es-AR" sz="1800" dirty="0" smtClean="0"/>
              <a:t>utilizarán </a:t>
            </a:r>
            <a:r>
              <a:rPr lang="es-AR" sz="1800" dirty="0"/>
              <a:t>en las </a:t>
            </a:r>
            <a:r>
              <a:rPr lang="es-AR" sz="1800" dirty="0" smtClean="0"/>
              <a:t>mediciones (tales </a:t>
            </a:r>
            <a:r>
              <a:rPr lang="es-AR" sz="1800" dirty="0"/>
              <a:t>como horas, </a:t>
            </a:r>
            <a:r>
              <a:rPr lang="es-AR" sz="1800" dirty="0" smtClean="0"/>
              <a:t>días </a:t>
            </a:r>
            <a:r>
              <a:rPr lang="es-AR" sz="1800" dirty="0"/>
              <a:t>o semanas de </a:t>
            </a:r>
            <a:r>
              <a:rPr lang="es-AR" sz="1800" dirty="0" smtClean="0"/>
              <a:t>trabajo, </a:t>
            </a:r>
            <a:r>
              <a:rPr lang="es-AR" sz="1800" dirty="0"/>
              <a:t>o metros, litros, </a:t>
            </a:r>
            <a:r>
              <a:rPr lang="es-AR" sz="1800" dirty="0" smtClean="0"/>
              <a:t>ton., </a:t>
            </a:r>
            <a:r>
              <a:rPr lang="es-AR" sz="1800" dirty="0" err="1" smtClean="0"/>
              <a:t>kms</a:t>
            </a:r>
            <a:r>
              <a:rPr lang="es-AR" sz="1800" dirty="0" smtClean="0"/>
              <a:t>., </a:t>
            </a:r>
            <a:r>
              <a:rPr lang="es-AR" sz="1800" dirty="0"/>
              <a:t>o pago </a:t>
            </a:r>
            <a:r>
              <a:rPr lang="es-AR" sz="1800" dirty="0" smtClean="0"/>
              <a:t>único </a:t>
            </a:r>
            <a:r>
              <a:rPr lang="es-AR" sz="1800" dirty="0"/>
              <a:t>en dinero).</a:t>
            </a:r>
          </a:p>
          <a:p>
            <a:pPr lvl="1"/>
            <a:r>
              <a:rPr lang="es-AR" sz="1800" b="1" dirty="0" smtClean="0"/>
              <a:t>Nivel </a:t>
            </a:r>
            <a:r>
              <a:rPr lang="es-AR" sz="1800" b="1" dirty="0"/>
              <a:t>de precisión. </a:t>
            </a:r>
            <a:r>
              <a:rPr lang="es-AR" sz="1800" dirty="0"/>
              <a:t>Consiste en el grado de redondeo, hacia arriba o hacia abajo, que se </a:t>
            </a:r>
            <a:r>
              <a:rPr lang="es-AR" sz="1800" dirty="0" smtClean="0"/>
              <a:t>aplicará </a:t>
            </a:r>
            <a:r>
              <a:rPr lang="es-AR" sz="1800" dirty="0"/>
              <a:t>a </a:t>
            </a:r>
            <a:r>
              <a:rPr lang="es-AR" sz="1800" dirty="0" smtClean="0"/>
              <a:t>las estimaciones </a:t>
            </a:r>
            <a:r>
              <a:rPr lang="es-AR" sz="1800" dirty="0"/>
              <a:t>del costo (p.ej., US$ 995.59 a US$ 1,000), en </a:t>
            </a:r>
            <a:r>
              <a:rPr lang="es-AR" sz="1800" dirty="0" smtClean="0"/>
              <a:t>función </a:t>
            </a:r>
            <a:r>
              <a:rPr lang="es-AR" sz="1800" dirty="0"/>
              <a:t>del alcance de las actividades y de la </a:t>
            </a:r>
            <a:r>
              <a:rPr lang="es-AR" sz="1800" dirty="0" smtClean="0"/>
              <a:t>magnitud del </a:t>
            </a:r>
            <a:r>
              <a:rPr lang="es-AR" sz="1800" dirty="0"/>
              <a:t>proyecto.</a:t>
            </a:r>
          </a:p>
          <a:p>
            <a:pPr lvl="1"/>
            <a:r>
              <a:rPr lang="es-AR" sz="1800" b="1" dirty="0" smtClean="0"/>
              <a:t>Nivel </a:t>
            </a:r>
            <a:r>
              <a:rPr lang="es-AR" sz="1800" b="1" dirty="0"/>
              <a:t>de exactitud. </a:t>
            </a:r>
            <a:r>
              <a:rPr lang="es-AR" sz="1800" dirty="0"/>
              <a:t>Se especifica el rango aceptable (p.ej., ―10%) que se </a:t>
            </a:r>
            <a:r>
              <a:rPr lang="es-AR" sz="1800" dirty="0" smtClean="0"/>
              <a:t>utilizará </a:t>
            </a:r>
            <a:r>
              <a:rPr lang="es-AR" sz="1800" dirty="0"/>
              <a:t>para hacer </a:t>
            </a:r>
            <a:r>
              <a:rPr lang="es-AR" sz="1800" dirty="0" smtClean="0"/>
              <a:t>estimaciones realistas </a:t>
            </a:r>
            <a:r>
              <a:rPr lang="es-AR" sz="1800" dirty="0"/>
              <a:t>sobre el costo y que puede contemplar un determinado monto para contingencias</a:t>
            </a:r>
            <a:r>
              <a:rPr lang="es-A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11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84650" cy="1280890"/>
          </a:xfrm>
        </p:spPr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Planificar la Gestión de Costos: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6643" y="1556085"/>
            <a:ext cx="9917213" cy="3777622"/>
          </a:xfrm>
        </p:spPr>
        <p:txBody>
          <a:bodyPr>
            <a:noAutofit/>
          </a:bodyPr>
          <a:lstStyle/>
          <a:p>
            <a:r>
              <a:rPr lang="es-AR" sz="1600" b="1" dirty="0" smtClean="0"/>
              <a:t>Enlaces </a:t>
            </a:r>
            <a:r>
              <a:rPr lang="es-AR" sz="1600" b="1" dirty="0"/>
              <a:t>con los procedimientos de la organización. </a:t>
            </a:r>
            <a:r>
              <a:rPr lang="es-AR" sz="1600" dirty="0"/>
              <a:t>La </a:t>
            </a:r>
            <a:r>
              <a:rPr lang="es-AR" sz="1600" dirty="0" smtClean="0"/>
              <a:t>EDT </a:t>
            </a:r>
            <a:r>
              <a:rPr lang="es-AR" sz="1600" dirty="0"/>
              <a:t>establece el marco general para el plan de </a:t>
            </a:r>
            <a:r>
              <a:rPr lang="es-AR" sz="1600" dirty="0" smtClean="0"/>
              <a:t>gestión </a:t>
            </a:r>
            <a:r>
              <a:rPr lang="es-AR" sz="1600" dirty="0"/>
              <a:t>de los costos y permite que </a:t>
            </a:r>
            <a:r>
              <a:rPr lang="es-AR" sz="1600" dirty="0" smtClean="0"/>
              <a:t>haya </a:t>
            </a:r>
            <a:r>
              <a:rPr lang="es-AR" sz="1600" dirty="0"/>
              <a:t>coherencia con </a:t>
            </a:r>
            <a:r>
              <a:rPr lang="es-AR" sz="1600" dirty="0" smtClean="0"/>
              <a:t>las estimaciones</a:t>
            </a:r>
            <a:r>
              <a:rPr lang="es-AR" sz="1600" dirty="0"/>
              <a:t>, los presupuestos y el control de los costos. El componente de la </a:t>
            </a:r>
            <a:r>
              <a:rPr lang="es-AR" sz="1600" dirty="0" smtClean="0"/>
              <a:t>EDT </a:t>
            </a:r>
            <a:r>
              <a:rPr lang="es-AR" sz="1600" dirty="0"/>
              <a:t>que se utiliza para </a:t>
            </a:r>
            <a:r>
              <a:rPr lang="es-AR" sz="1600" dirty="0" smtClean="0"/>
              <a:t>la contabilidad </a:t>
            </a:r>
            <a:r>
              <a:rPr lang="es-AR" sz="1600" dirty="0"/>
              <a:t>de los costos del proyecto se denomina cuenta de control. A cada cuenta de control se le asigna </a:t>
            </a:r>
            <a:r>
              <a:rPr lang="es-AR" sz="1600" dirty="0" smtClean="0"/>
              <a:t>un código único vinculado </a:t>
            </a:r>
            <a:r>
              <a:rPr lang="es-AR" sz="1600" dirty="0"/>
              <a:t>directamente con el sistema de contabilidad de </a:t>
            </a:r>
            <a:r>
              <a:rPr lang="es-AR" sz="1600" dirty="0" smtClean="0"/>
              <a:t>la organización </a:t>
            </a:r>
            <a:r>
              <a:rPr lang="es-AR" sz="1600" dirty="0"/>
              <a:t>ejecutora.</a:t>
            </a:r>
          </a:p>
          <a:p>
            <a:r>
              <a:rPr lang="es-AR" sz="1600" b="1" dirty="0" smtClean="0"/>
              <a:t>Umbrales </a:t>
            </a:r>
            <a:r>
              <a:rPr lang="es-AR" sz="1600" b="1" dirty="0"/>
              <a:t>de control. </a:t>
            </a:r>
            <a:r>
              <a:rPr lang="es-AR" sz="1600" dirty="0"/>
              <a:t>Para monitorear el </a:t>
            </a:r>
            <a:r>
              <a:rPr lang="es-AR" sz="1600" dirty="0" smtClean="0"/>
              <a:t>desempeño </a:t>
            </a:r>
            <a:r>
              <a:rPr lang="es-AR" sz="1600" dirty="0"/>
              <a:t>del costo, pueden definirse umbrales de </a:t>
            </a:r>
            <a:r>
              <a:rPr lang="es-AR" sz="1600" dirty="0" smtClean="0"/>
              <a:t>variación, que establecen </a:t>
            </a:r>
            <a:r>
              <a:rPr lang="es-AR" sz="1600" dirty="0"/>
              <a:t>un valor acordado para la </a:t>
            </a:r>
            <a:r>
              <a:rPr lang="es-AR" sz="1600" dirty="0" smtClean="0"/>
              <a:t>variación </a:t>
            </a:r>
            <a:r>
              <a:rPr lang="es-AR" sz="1600" dirty="0"/>
              <a:t>permitida antes de que sea necesario tomar medidas. </a:t>
            </a:r>
            <a:r>
              <a:rPr lang="es-AR" sz="1600" dirty="0" smtClean="0"/>
              <a:t>Los umbrales </a:t>
            </a:r>
            <a:r>
              <a:rPr lang="es-AR" sz="1600" dirty="0"/>
              <a:t>se expresan habitualmente como un porcentaje de </a:t>
            </a:r>
            <a:r>
              <a:rPr lang="es-AR" sz="1600" dirty="0" smtClean="0"/>
              <a:t>desviación </a:t>
            </a:r>
            <a:r>
              <a:rPr lang="es-AR" sz="1600" dirty="0"/>
              <a:t>con respecto a la </a:t>
            </a:r>
            <a:r>
              <a:rPr lang="es-AR" sz="1600" dirty="0" smtClean="0"/>
              <a:t>línea </a:t>
            </a:r>
            <a:r>
              <a:rPr lang="es-AR" sz="1600" dirty="0"/>
              <a:t>base del plan.</a:t>
            </a:r>
          </a:p>
          <a:p>
            <a:r>
              <a:rPr lang="es-AR" sz="1600" b="1" dirty="0" smtClean="0"/>
              <a:t>Reglas </a:t>
            </a:r>
            <a:r>
              <a:rPr lang="es-AR" sz="1600" b="1" dirty="0"/>
              <a:t>para la medición del desempeño. </a:t>
            </a:r>
            <a:r>
              <a:rPr lang="es-AR" sz="1600" dirty="0"/>
              <a:t>Se establecen reglas para la </a:t>
            </a:r>
            <a:r>
              <a:rPr lang="es-AR" sz="1600" dirty="0" smtClean="0"/>
              <a:t>medición </a:t>
            </a:r>
            <a:r>
              <a:rPr lang="es-AR" sz="1600" dirty="0"/>
              <a:t>del </a:t>
            </a:r>
            <a:r>
              <a:rPr lang="es-AR" sz="1600" dirty="0" smtClean="0"/>
              <a:t>desempeño </a:t>
            </a:r>
            <a:r>
              <a:rPr lang="es-AR" sz="1600" dirty="0"/>
              <a:t>mediante </a:t>
            </a:r>
            <a:r>
              <a:rPr lang="es-AR" sz="1600" dirty="0" smtClean="0"/>
              <a:t>la gestión </a:t>
            </a:r>
            <a:r>
              <a:rPr lang="es-AR" sz="1600" dirty="0"/>
              <a:t>del valor ganado (EVM). El plan de </a:t>
            </a:r>
            <a:r>
              <a:rPr lang="es-AR" sz="1600" dirty="0" smtClean="0"/>
              <a:t>gestión </a:t>
            </a:r>
            <a:r>
              <a:rPr lang="es-AR" sz="1600" dirty="0"/>
              <a:t>de los costos </a:t>
            </a:r>
            <a:r>
              <a:rPr lang="es-AR" sz="1600" dirty="0" smtClean="0"/>
              <a:t>podría, </a:t>
            </a:r>
            <a:r>
              <a:rPr lang="es-AR" sz="1600" dirty="0"/>
              <a:t>por ejemplo</a:t>
            </a:r>
            <a:r>
              <a:rPr lang="es-AR" sz="1600" dirty="0" smtClean="0"/>
              <a:t>: </a:t>
            </a:r>
          </a:p>
          <a:p>
            <a:pPr lvl="1"/>
            <a:r>
              <a:rPr lang="es-AR" sz="1400" dirty="0" smtClean="0"/>
              <a:t>Definir </a:t>
            </a:r>
            <a:r>
              <a:rPr lang="es-AR" sz="1400" dirty="0"/>
              <a:t>los puntos en los que se realizara la </a:t>
            </a:r>
            <a:r>
              <a:rPr lang="es-AR" sz="1400" dirty="0" smtClean="0"/>
              <a:t>medición </a:t>
            </a:r>
            <a:r>
              <a:rPr lang="es-AR" sz="1400" dirty="0"/>
              <a:t>de las cuentas de control en el </a:t>
            </a:r>
            <a:r>
              <a:rPr lang="es-AR" sz="1400" dirty="0" smtClean="0"/>
              <a:t>ámbito </a:t>
            </a:r>
            <a:r>
              <a:rPr lang="es-AR" sz="1400" dirty="0"/>
              <a:t>de la </a:t>
            </a:r>
            <a:r>
              <a:rPr lang="es-AR" sz="1400" dirty="0" smtClean="0"/>
              <a:t>EDT;</a:t>
            </a:r>
            <a:endParaRPr lang="es-AR" sz="1400" dirty="0"/>
          </a:p>
          <a:p>
            <a:pPr lvl="1"/>
            <a:r>
              <a:rPr lang="es-AR" sz="1400" dirty="0" smtClean="0"/>
              <a:t>Establecer </a:t>
            </a:r>
            <a:r>
              <a:rPr lang="es-AR" sz="1400" dirty="0"/>
              <a:t>las </a:t>
            </a:r>
            <a:r>
              <a:rPr lang="es-AR" sz="1400" dirty="0" smtClean="0"/>
              <a:t>técnicas </a:t>
            </a:r>
            <a:r>
              <a:rPr lang="es-AR" sz="1400" dirty="0"/>
              <a:t>de EVM que se emplearan (p.ej., hitos ponderados, </a:t>
            </a:r>
            <a:r>
              <a:rPr lang="es-AR" sz="1400" dirty="0" smtClean="0"/>
              <a:t>fórmula </a:t>
            </a:r>
            <a:r>
              <a:rPr lang="es-AR" sz="1400" dirty="0"/>
              <a:t>fija, </a:t>
            </a:r>
            <a:r>
              <a:rPr lang="es-AR" sz="1400" dirty="0" smtClean="0"/>
              <a:t>porcentaje completado</a:t>
            </a:r>
            <a:r>
              <a:rPr lang="es-AR" sz="1400" dirty="0"/>
              <a:t>, etc.); y</a:t>
            </a:r>
          </a:p>
          <a:p>
            <a:pPr lvl="1"/>
            <a:r>
              <a:rPr lang="es-AR" sz="1400" dirty="0" smtClean="0"/>
              <a:t>Especificar </a:t>
            </a:r>
            <a:r>
              <a:rPr lang="es-AR" sz="1400" dirty="0"/>
              <a:t>las </a:t>
            </a:r>
            <a:r>
              <a:rPr lang="es-AR" sz="1400" dirty="0" smtClean="0"/>
              <a:t>metodologías </a:t>
            </a:r>
            <a:r>
              <a:rPr lang="es-AR" sz="1400" dirty="0"/>
              <a:t>de seguimiento y las formulas de computo del EVM para determinar </a:t>
            </a:r>
            <a:r>
              <a:rPr lang="es-AR" sz="1400" dirty="0" smtClean="0"/>
              <a:t>la estimación </a:t>
            </a:r>
            <a:r>
              <a:rPr lang="es-AR" sz="1400" dirty="0"/>
              <a:t>a la </a:t>
            </a:r>
            <a:r>
              <a:rPr lang="es-AR" sz="1400" dirty="0" smtClean="0"/>
              <a:t>conclusión </a:t>
            </a:r>
            <a:r>
              <a:rPr lang="es-AR" sz="1400" dirty="0"/>
              <a:t>(EAC) proyectada de modo que proporcione una prueba de </a:t>
            </a:r>
            <a:r>
              <a:rPr lang="es-AR" sz="1400" dirty="0" smtClean="0"/>
              <a:t>validación </a:t>
            </a:r>
            <a:r>
              <a:rPr lang="es-AR" sz="1400" dirty="0"/>
              <a:t>de la </a:t>
            </a:r>
            <a:r>
              <a:rPr lang="es-AR" sz="1400" dirty="0" smtClean="0"/>
              <a:t>EAC ascendente</a:t>
            </a:r>
            <a:r>
              <a:rPr lang="es-AR" sz="1400" dirty="0"/>
              <a:t>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01562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284650" cy="1280890"/>
          </a:xfrm>
        </p:spPr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Planificar la Gestión de Costos: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6643" y="1556085"/>
            <a:ext cx="9917213" cy="3777622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Formatos </a:t>
            </a:r>
            <a:r>
              <a:rPr lang="es-AR" sz="2400" b="1" dirty="0"/>
              <a:t>de los informes. </a:t>
            </a:r>
            <a:r>
              <a:rPr lang="es-AR" sz="2400" dirty="0"/>
              <a:t>Se definen los formatos y la frecuencia de </a:t>
            </a:r>
            <a:r>
              <a:rPr lang="es-AR" sz="2400" dirty="0" smtClean="0"/>
              <a:t>presentación </a:t>
            </a:r>
            <a:r>
              <a:rPr lang="es-AR" sz="2400" dirty="0"/>
              <a:t>de los diferentes </a:t>
            </a:r>
            <a:r>
              <a:rPr lang="es-AR" sz="2400" dirty="0" smtClean="0"/>
              <a:t>informes de </a:t>
            </a:r>
            <a:r>
              <a:rPr lang="es-AR" sz="2400" dirty="0"/>
              <a:t>costos.</a:t>
            </a:r>
          </a:p>
          <a:p>
            <a:r>
              <a:rPr lang="es-AR" sz="2400" b="1" dirty="0" smtClean="0"/>
              <a:t>Detalles </a:t>
            </a:r>
            <a:r>
              <a:rPr lang="es-AR" sz="2400" b="1" dirty="0"/>
              <a:t>adicionales. </a:t>
            </a:r>
            <a:r>
              <a:rPr lang="es-AR" sz="2400" dirty="0"/>
              <a:t>Estos detalles adicionales sobre la </a:t>
            </a:r>
            <a:r>
              <a:rPr lang="es-AR" sz="2400" dirty="0" smtClean="0"/>
              <a:t>gestión </a:t>
            </a:r>
            <a:r>
              <a:rPr lang="es-AR" sz="2400" dirty="0"/>
              <a:t>de costos incluyen, entre otros:</a:t>
            </a:r>
          </a:p>
          <a:p>
            <a:pPr lvl="1"/>
            <a:r>
              <a:rPr lang="es-AR" sz="2000" dirty="0" smtClean="0"/>
              <a:t>Descripción </a:t>
            </a:r>
            <a:r>
              <a:rPr lang="es-AR" sz="2000" dirty="0"/>
              <a:t>de la </a:t>
            </a:r>
            <a:r>
              <a:rPr lang="es-AR" sz="2000" dirty="0" smtClean="0"/>
              <a:t>selección estratégica </a:t>
            </a:r>
            <a:r>
              <a:rPr lang="es-AR" sz="2000" dirty="0"/>
              <a:t>del financiamiento,</a:t>
            </a:r>
          </a:p>
          <a:p>
            <a:pPr lvl="1"/>
            <a:r>
              <a:rPr lang="es-AR" sz="2000" dirty="0" smtClean="0"/>
              <a:t>Procedimiento </a:t>
            </a:r>
            <a:r>
              <a:rPr lang="es-AR" sz="2000" dirty="0"/>
              <a:t>empleado para tener en cuenta las fluctuaciones en los tipos de cambio, y</a:t>
            </a:r>
          </a:p>
          <a:p>
            <a:pPr lvl="1"/>
            <a:r>
              <a:rPr lang="es-AR" sz="2000" dirty="0" smtClean="0"/>
              <a:t>Procedimiento </a:t>
            </a:r>
            <a:r>
              <a:rPr lang="es-AR" sz="2000" dirty="0"/>
              <a:t>para el registro de los costos del proyecto.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24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Proceso: </a:t>
            </a:r>
            <a:r>
              <a:rPr lang="es-AR" b="1" dirty="0" smtClean="0">
                <a:solidFill>
                  <a:srgbClr val="C00000"/>
                </a:solidFill>
              </a:rPr>
              <a:t>Estimar los Costos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Estimar los Costos es el proceso de desarrollar una </a:t>
            </a:r>
            <a:r>
              <a:rPr lang="es-AR" dirty="0" smtClean="0"/>
              <a:t>aproximación </a:t>
            </a:r>
            <a:r>
              <a:rPr lang="es-AR" dirty="0"/>
              <a:t>del costo de los recursos necesarios para </a:t>
            </a:r>
            <a:r>
              <a:rPr lang="es-AR" dirty="0" smtClean="0"/>
              <a:t>completar el </a:t>
            </a:r>
            <a:r>
              <a:rPr lang="es-AR" dirty="0"/>
              <a:t>trabajo del proyecto. El beneficio clave de este proceso es que determina los recursos monetarios requeridos </a:t>
            </a:r>
            <a:r>
              <a:rPr lang="es-AR" dirty="0" smtClean="0"/>
              <a:t>para el </a:t>
            </a:r>
            <a:r>
              <a:rPr lang="es-AR" dirty="0"/>
              <a:t>proyecto. Este proceso se lleva a cabo </a:t>
            </a:r>
            <a:r>
              <a:rPr lang="es-AR" dirty="0" smtClean="0"/>
              <a:t>periódicamente </a:t>
            </a:r>
            <a:r>
              <a:rPr lang="es-AR" dirty="0"/>
              <a:t>a lo largo del proyecto, </a:t>
            </a:r>
            <a:r>
              <a:rPr lang="es-AR" dirty="0" smtClean="0"/>
              <a:t>según </a:t>
            </a:r>
            <a:r>
              <a:rPr lang="es-AR" dirty="0"/>
              <a:t>sea necesario.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381" y="3683947"/>
            <a:ext cx="7739037" cy="31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20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rgbClr val="C00000"/>
                </a:solidFill>
              </a:rPr>
              <a:t>Estimar los </a:t>
            </a:r>
            <a:r>
              <a:rPr lang="es-AR" b="1" dirty="0" smtClean="0">
                <a:solidFill>
                  <a:srgbClr val="C00000"/>
                </a:solidFill>
              </a:rPr>
              <a:t>Costos: Flujo de Datos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49" y="1234904"/>
            <a:ext cx="8624236" cy="55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del Costo del Proyecto - contenido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b="1" dirty="0" smtClean="0"/>
              <a:t>Tipos </a:t>
            </a:r>
            <a:r>
              <a:rPr lang="es-AR" b="1" dirty="0"/>
              <a:t>de costos</a:t>
            </a:r>
          </a:p>
          <a:p>
            <a:r>
              <a:rPr lang="es-AR" b="1" dirty="0"/>
              <a:t> Procesos de gestión de los costos</a:t>
            </a:r>
          </a:p>
          <a:p>
            <a:r>
              <a:rPr lang="es-AR" b="1" dirty="0"/>
              <a:t> </a:t>
            </a:r>
            <a:r>
              <a:rPr lang="es-AR" b="1" dirty="0"/>
              <a:t>Plan de gestión de costos</a:t>
            </a:r>
          </a:p>
          <a:p>
            <a:r>
              <a:rPr lang="es-AR" b="1" dirty="0" smtClean="0"/>
              <a:t>Costo </a:t>
            </a:r>
            <a:r>
              <a:rPr lang="es-AR" b="1" dirty="0"/>
              <a:t>de las actividades</a:t>
            </a:r>
          </a:p>
          <a:p>
            <a:r>
              <a:rPr lang="es-AR" b="1" dirty="0"/>
              <a:t> Presupuesto</a:t>
            </a:r>
          </a:p>
          <a:p>
            <a:r>
              <a:rPr lang="es-AR" b="1" dirty="0"/>
              <a:t> Controlar los costos</a:t>
            </a:r>
          </a:p>
          <a:p>
            <a:r>
              <a:rPr lang="es-AR" b="1" dirty="0" smtClean="0"/>
              <a:t>Gestión </a:t>
            </a:r>
            <a:r>
              <a:rPr lang="es-AR" b="1" dirty="0"/>
              <a:t>del valor ganado (EVM: </a:t>
            </a:r>
            <a:r>
              <a:rPr lang="es-AR" b="1" dirty="0" err="1"/>
              <a:t>Earned</a:t>
            </a:r>
            <a:r>
              <a:rPr lang="es-AR" b="1" dirty="0"/>
              <a:t> </a:t>
            </a:r>
            <a:r>
              <a:rPr lang="es-AR" b="1" dirty="0" err="1"/>
              <a:t>value</a:t>
            </a:r>
            <a:r>
              <a:rPr lang="es-AR" b="1" dirty="0"/>
              <a:t> </a:t>
            </a:r>
            <a:r>
              <a:rPr lang="es-AR" b="1" dirty="0" err="1"/>
              <a:t>management</a:t>
            </a:r>
            <a:r>
              <a:rPr lang="es-AR" b="1" dirty="0"/>
              <a:t>)</a:t>
            </a:r>
          </a:p>
          <a:p>
            <a:r>
              <a:rPr lang="es-AR" b="1" dirty="0"/>
              <a:t> Valor neto actual</a:t>
            </a:r>
          </a:p>
          <a:p>
            <a:r>
              <a:rPr lang="es-AR" b="1" dirty="0"/>
              <a:t> Tasa interna de retorno</a:t>
            </a:r>
          </a:p>
          <a:p>
            <a:r>
              <a:rPr lang="es-AR" b="1" dirty="0"/>
              <a:t> Período de repago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07731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</a:t>
            </a:r>
            <a:r>
              <a:rPr lang="es-AR" b="1" dirty="0" smtClean="0">
                <a:solidFill>
                  <a:schemeClr val="tx1"/>
                </a:solidFill>
              </a:rPr>
              <a:t>Costos 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Autofit/>
          </a:bodyPr>
          <a:lstStyle/>
          <a:p>
            <a:r>
              <a:rPr lang="es-AR" dirty="0"/>
              <a:t>Una </a:t>
            </a:r>
            <a:r>
              <a:rPr lang="es-AR" dirty="0" smtClean="0"/>
              <a:t>estimación </a:t>
            </a:r>
            <a:r>
              <a:rPr lang="es-AR" dirty="0"/>
              <a:t>de costos consiste en una </a:t>
            </a:r>
            <a:r>
              <a:rPr lang="es-AR" dirty="0" smtClean="0"/>
              <a:t>evaluación </a:t>
            </a:r>
            <a:r>
              <a:rPr lang="es-AR" dirty="0"/>
              <a:t>cuantitativa de los costos probables de los recursos </a:t>
            </a:r>
            <a:r>
              <a:rPr lang="es-AR" dirty="0" smtClean="0"/>
              <a:t>necesarios para </a:t>
            </a:r>
            <a:r>
              <a:rPr lang="es-AR" dirty="0"/>
              <a:t>completar la actividad. Es una </a:t>
            </a:r>
            <a:r>
              <a:rPr lang="es-AR" dirty="0" smtClean="0"/>
              <a:t>predicción </a:t>
            </a:r>
            <a:r>
              <a:rPr lang="es-AR" dirty="0"/>
              <a:t>basada sobre la </a:t>
            </a:r>
            <a:r>
              <a:rPr lang="es-AR" dirty="0" smtClean="0"/>
              <a:t>información </a:t>
            </a:r>
            <a:r>
              <a:rPr lang="es-AR" dirty="0"/>
              <a:t>disponible en un momento determinado.</a:t>
            </a:r>
          </a:p>
          <a:p>
            <a:r>
              <a:rPr lang="es-AR" dirty="0" smtClean="0"/>
              <a:t>Para </a:t>
            </a:r>
            <a:r>
              <a:rPr lang="es-AR" dirty="0"/>
              <a:t>lograr un costo </a:t>
            </a:r>
            <a:r>
              <a:rPr lang="es-AR" dirty="0" smtClean="0"/>
              <a:t>óptimo </a:t>
            </a:r>
            <a:r>
              <a:rPr lang="es-AR" dirty="0"/>
              <a:t>para el proyecto, se </a:t>
            </a:r>
            <a:r>
              <a:rPr lang="es-AR" dirty="0" smtClean="0"/>
              <a:t>debería </a:t>
            </a:r>
            <a:r>
              <a:rPr lang="es-AR" dirty="0"/>
              <a:t>tener en cuenta el balance </a:t>
            </a:r>
            <a:r>
              <a:rPr lang="es-AR" dirty="0" smtClean="0"/>
              <a:t>entre costos </a:t>
            </a:r>
            <a:r>
              <a:rPr lang="es-AR" dirty="0"/>
              <a:t>y riesgos, tal como </a:t>
            </a:r>
            <a:r>
              <a:rPr lang="es-AR" dirty="0" smtClean="0"/>
              <a:t>“hacer </a:t>
            </a:r>
            <a:r>
              <a:rPr lang="es-AR" dirty="0"/>
              <a:t>versus </a:t>
            </a:r>
            <a:r>
              <a:rPr lang="es-AR" dirty="0" smtClean="0"/>
              <a:t>comprar”, “comprar </a:t>
            </a:r>
            <a:r>
              <a:rPr lang="es-AR" dirty="0"/>
              <a:t>versus </a:t>
            </a:r>
            <a:r>
              <a:rPr lang="es-AR" dirty="0" smtClean="0"/>
              <a:t>alquilar” </a:t>
            </a:r>
            <a:r>
              <a:rPr lang="es-AR" dirty="0"/>
              <a:t>y el uso de recursos compartidos</a:t>
            </a:r>
            <a:r>
              <a:rPr lang="es-AR" dirty="0" smtClean="0"/>
              <a:t>.</a:t>
            </a:r>
          </a:p>
          <a:p>
            <a:r>
              <a:rPr lang="es-AR" dirty="0"/>
              <a:t>La exactitud de </a:t>
            </a:r>
            <a:r>
              <a:rPr lang="es-AR" dirty="0" smtClean="0"/>
              <a:t>la estimación </a:t>
            </a:r>
            <a:r>
              <a:rPr lang="es-AR" dirty="0"/>
              <a:t>del costo de un proyecto aumenta conforme el proyecto avanza a </a:t>
            </a:r>
            <a:r>
              <a:rPr lang="es-AR" dirty="0" smtClean="0"/>
              <a:t>través </a:t>
            </a:r>
            <a:r>
              <a:rPr lang="es-AR" dirty="0"/>
              <a:t>de su ciclo de vida</a:t>
            </a:r>
            <a:r>
              <a:rPr lang="es-AR" dirty="0" smtClean="0"/>
              <a:t>.</a:t>
            </a:r>
          </a:p>
          <a:p>
            <a:r>
              <a:rPr lang="es-AR" dirty="0"/>
              <a:t>Al momento de estimar los costos, no </a:t>
            </a:r>
            <a:r>
              <a:rPr lang="es-AR" dirty="0"/>
              <a:t>debemos olvidar </a:t>
            </a:r>
            <a:r>
              <a:rPr lang="es-AR" dirty="0"/>
              <a:t>los </a:t>
            </a:r>
            <a:r>
              <a:rPr lang="es-AR" dirty="0"/>
              <a:t>costos relacionados </a:t>
            </a:r>
            <a:r>
              <a:rPr lang="es-AR" dirty="0"/>
              <a:t>con:</a:t>
            </a:r>
          </a:p>
          <a:p>
            <a:pPr lvl="1"/>
            <a:r>
              <a:rPr lang="es-AR" sz="1800" dirty="0" smtClean="0"/>
              <a:t>Procesos </a:t>
            </a:r>
            <a:r>
              <a:rPr lang="es-AR" sz="1800" dirty="0"/>
              <a:t>de calidad y gestión de riesgos</a:t>
            </a:r>
          </a:p>
          <a:p>
            <a:pPr lvl="1"/>
            <a:r>
              <a:rPr lang="es-AR" sz="1800" dirty="0" smtClean="0"/>
              <a:t>Tiempo </a:t>
            </a:r>
            <a:r>
              <a:rPr lang="es-AR" sz="1800" dirty="0"/>
              <a:t>del director de proyecto</a:t>
            </a:r>
          </a:p>
          <a:p>
            <a:pPr lvl="1"/>
            <a:r>
              <a:rPr lang="es-AR" sz="1800" dirty="0" smtClean="0"/>
              <a:t>Capacitación </a:t>
            </a:r>
            <a:r>
              <a:rPr lang="es-AR" sz="1800" dirty="0"/>
              <a:t>del equipo de trabajo</a:t>
            </a:r>
          </a:p>
          <a:p>
            <a:pPr lvl="1"/>
            <a:r>
              <a:rPr lang="es-AR" sz="1800" dirty="0" smtClean="0"/>
              <a:t>Gastos </a:t>
            </a:r>
            <a:r>
              <a:rPr lang="es-AR" sz="1800" dirty="0"/>
              <a:t>de oficina y de la PMO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1397174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</a:t>
            </a:r>
            <a:r>
              <a:rPr lang="es-AR" b="1" dirty="0" smtClean="0">
                <a:solidFill>
                  <a:schemeClr val="tx1"/>
                </a:solidFill>
              </a:rPr>
              <a:t>Costos: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000" b="1" dirty="0"/>
              <a:t>Plan para la Dirección del Proyecto</a:t>
            </a:r>
            <a:r>
              <a:rPr lang="es-AR" sz="2000" dirty="0"/>
              <a:t>.</a:t>
            </a:r>
          </a:p>
          <a:p>
            <a:pPr lvl="1"/>
            <a:r>
              <a:rPr lang="es-AR" b="1" dirty="0"/>
              <a:t>Plan de gestión del </a:t>
            </a:r>
            <a:r>
              <a:rPr lang="es-AR" b="1" dirty="0" smtClean="0"/>
              <a:t>cronograma.</a:t>
            </a:r>
          </a:p>
          <a:p>
            <a:pPr lvl="1"/>
            <a:r>
              <a:rPr lang="es-AR" b="1" dirty="0" smtClean="0"/>
              <a:t>Plan de gestión de la calidad. </a:t>
            </a:r>
            <a:r>
              <a:rPr lang="es-AR" dirty="0" smtClean="0"/>
              <a:t>Describe las actividades </a:t>
            </a:r>
            <a:r>
              <a:rPr lang="es-AR" dirty="0"/>
              <a:t>y los recursos necesarios para que el equipo de </a:t>
            </a:r>
            <a:r>
              <a:rPr lang="es-AR" dirty="0" smtClean="0"/>
              <a:t>dirección </a:t>
            </a:r>
            <a:r>
              <a:rPr lang="es-AR" dirty="0"/>
              <a:t>del proyecto alcance los objetivos </a:t>
            </a:r>
            <a:r>
              <a:rPr lang="es-AR" dirty="0" smtClean="0"/>
              <a:t>de calidad </a:t>
            </a:r>
            <a:r>
              <a:rPr lang="es-AR" dirty="0"/>
              <a:t>establecidos para el proyecto</a:t>
            </a:r>
            <a:r>
              <a:rPr lang="es-AR" dirty="0" smtClean="0"/>
              <a:t>.</a:t>
            </a:r>
          </a:p>
          <a:p>
            <a:pPr lvl="1"/>
            <a:r>
              <a:rPr lang="es-AR" b="1" dirty="0"/>
              <a:t>Línea </a:t>
            </a:r>
            <a:r>
              <a:rPr lang="es-AR" b="1" dirty="0"/>
              <a:t>base del alcance</a:t>
            </a:r>
            <a:r>
              <a:rPr lang="es-AR" b="1" dirty="0"/>
              <a:t>. </a:t>
            </a:r>
            <a:r>
              <a:rPr lang="es-AR" dirty="0"/>
              <a:t>Contiene </a:t>
            </a:r>
            <a:r>
              <a:rPr lang="es-AR" dirty="0"/>
              <a:t>el enunciado </a:t>
            </a:r>
            <a:r>
              <a:rPr lang="es-AR" dirty="0"/>
              <a:t>del alcance </a:t>
            </a:r>
            <a:r>
              <a:rPr lang="es-AR" dirty="0"/>
              <a:t>del proyecto, la </a:t>
            </a:r>
            <a:r>
              <a:rPr lang="es-AR" dirty="0"/>
              <a:t>EDT </a:t>
            </a:r>
            <a:r>
              <a:rPr lang="es-AR" dirty="0"/>
              <a:t>y el diccionario de la </a:t>
            </a:r>
            <a:r>
              <a:rPr lang="es-AR" dirty="0"/>
              <a:t>EDT:</a:t>
            </a:r>
            <a:endParaRPr lang="es-AR" dirty="0"/>
          </a:p>
          <a:p>
            <a:pPr lvl="2"/>
            <a:r>
              <a:rPr lang="es-AR" i="1" dirty="0" smtClean="0"/>
              <a:t>Enunciado </a:t>
            </a:r>
            <a:r>
              <a:rPr lang="es-AR" i="1" dirty="0"/>
              <a:t>del Alcance del Proyecto. </a:t>
            </a:r>
            <a:r>
              <a:rPr lang="es-AR" dirty="0" smtClean="0"/>
              <a:t>Refleja </a:t>
            </a:r>
            <a:r>
              <a:rPr lang="es-AR" dirty="0"/>
              <a:t>restricciones </a:t>
            </a:r>
            <a:r>
              <a:rPr lang="es-AR" dirty="0" smtClean="0"/>
              <a:t>de financiamiento </a:t>
            </a:r>
            <a:r>
              <a:rPr lang="es-AR" dirty="0"/>
              <a:t>por periodo para el gasto de fondos del proyecto u otras restricciones y supuestos financieros.</a:t>
            </a:r>
          </a:p>
          <a:p>
            <a:pPr lvl="2"/>
            <a:r>
              <a:rPr lang="es-AR" i="1" dirty="0" smtClean="0"/>
              <a:t>Estructura </a:t>
            </a:r>
            <a:r>
              <a:rPr lang="es-AR" i="1" dirty="0"/>
              <a:t>de desglose del trabajo. </a:t>
            </a:r>
            <a:r>
              <a:rPr lang="es-AR" dirty="0" smtClean="0"/>
              <a:t>Establece </a:t>
            </a:r>
            <a:r>
              <a:rPr lang="es-AR" dirty="0"/>
              <a:t>las relaciones </a:t>
            </a:r>
            <a:r>
              <a:rPr lang="es-AR" dirty="0" smtClean="0"/>
              <a:t>entre todos </a:t>
            </a:r>
            <a:r>
              <a:rPr lang="es-AR" dirty="0"/>
              <a:t>los entregables del proyecto y sus diversos componentes.</a:t>
            </a:r>
          </a:p>
          <a:p>
            <a:pPr lvl="2"/>
            <a:r>
              <a:rPr lang="es-AR" i="1" dirty="0" smtClean="0"/>
              <a:t>Diccionario </a:t>
            </a:r>
            <a:r>
              <a:rPr lang="es-AR" i="1" dirty="0"/>
              <a:t>de la </a:t>
            </a:r>
            <a:r>
              <a:rPr lang="es-AR" i="1" dirty="0" smtClean="0"/>
              <a:t>EDT. </a:t>
            </a:r>
            <a:r>
              <a:rPr lang="es-AR" dirty="0"/>
              <a:t>El diccionario de la </a:t>
            </a:r>
            <a:r>
              <a:rPr lang="es-AR" dirty="0" smtClean="0"/>
              <a:t>EDT </a:t>
            </a:r>
            <a:r>
              <a:rPr lang="es-AR" dirty="0"/>
              <a:t>y los enunciados detallados </a:t>
            </a:r>
            <a:r>
              <a:rPr lang="es-AR" dirty="0" smtClean="0"/>
              <a:t>del trabajo </a:t>
            </a:r>
            <a:r>
              <a:rPr lang="es-AR" dirty="0"/>
              <a:t>relacionados proporcionan una </a:t>
            </a:r>
            <a:r>
              <a:rPr lang="es-AR" dirty="0" smtClean="0"/>
              <a:t>identificación </a:t>
            </a:r>
            <a:r>
              <a:rPr lang="es-AR" dirty="0"/>
              <a:t>de los entregables y una </a:t>
            </a:r>
            <a:r>
              <a:rPr lang="es-AR" dirty="0" smtClean="0"/>
              <a:t>descripción </a:t>
            </a:r>
            <a:r>
              <a:rPr lang="es-AR" dirty="0"/>
              <a:t>del trabajo en </a:t>
            </a:r>
            <a:r>
              <a:rPr lang="es-AR" dirty="0" smtClean="0"/>
              <a:t>cada componente </a:t>
            </a:r>
            <a:r>
              <a:rPr lang="es-AR" dirty="0"/>
              <a:t>de la </a:t>
            </a:r>
            <a:r>
              <a:rPr lang="es-AR" dirty="0" smtClean="0"/>
              <a:t>EDT </a:t>
            </a:r>
            <a:r>
              <a:rPr lang="es-AR" dirty="0"/>
              <a:t>requerido para producir cada entregable.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053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</a:t>
            </a:r>
            <a:r>
              <a:rPr lang="es-AR" b="1" dirty="0" smtClean="0">
                <a:solidFill>
                  <a:schemeClr val="tx1"/>
                </a:solidFill>
              </a:rPr>
              <a:t>Costos: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000" b="1" dirty="0" smtClean="0"/>
              <a:t>Documentos del Proyecto</a:t>
            </a:r>
            <a:r>
              <a:rPr lang="es-AR" sz="2000" dirty="0" smtClean="0"/>
              <a:t>.</a:t>
            </a:r>
            <a:endParaRPr lang="es-AR" sz="2000" dirty="0"/>
          </a:p>
          <a:p>
            <a:pPr lvl="1"/>
            <a:r>
              <a:rPr lang="es-AR" b="1" dirty="0" smtClean="0"/>
              <a:t>Registro de lecciones aprendidas.</a:t>
            </a:r>
          </a:p>
          <a:p>
            <a:pPr lvl="1"/>
            <a:r>
              <a:rPr lang="es-AR" b="1" dirty="0" smtClean="0"/>
              <a:t>Cronograma del proyecto. </a:t>
            </a:r>
          </a:p>
          <a:p>
            <a:pPr lvl="1"/>
            <a:r>
              <a:rPr lang="es-AR" b="1" dirty="0" smtClean="0"/>
              <a:t>Requisitos de recursos.</a:t>
            </a:r>
          </a:p>
          <a:p>
            <a:pPr lvl="1"/>
            <a:r>
              <a:rPr lang="es-AR" b="1" dirty="0" smtClean="0"/>
              <a:t>Registros de Riesgos</a:t>
            </a:r>
            <a:r>
              <a:rPr lang="es-AR" dirty="0" smtClean="0"/>
              <a:t>.</a:t>
            </a:r>
          </a:p>
          <a:p>
            <a:r>
              <a:rPr lang="es-AR" b="1" dirty="0" smtClean="0"/>
              <a:t>Factores Ambientales de la Empresa</a:t>
            </a:r>
            <a:r>
              <a:rPr lang="es-AR" dirty="0" smtClean="0"/>
              <a:t>. Condiciones del mercado, información comercial, tasas de cambio e inflación.</a:t>
            </a:r>
          </a:p>
          <a:p>
            <a:r>
              <a:rPr lang="es-AR" b="1" dirty="0" smtClean="0"/>
              <a:t>Activos de los procesos de la Organización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48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9602788" cy="4006222"/>
          </a:xfrm>
        </p:spPr>
        <p:txBody>
          <a:bodyPr/>
          <a:lstStyle/>
          <a:p>
            <a:r>
              <a:rPr lang="es-AR" b="1" dirty="0" smtClean="0"/>
              <a:t>Juicio de expertos.</a:t>
            </a:r>
          </a:p>
          <a:p>
            <a:r>
              <a:rPr lang="es-AR" b="1" dirty="0" smtClean="0"/>
              <a:t>Estimación análoga</a:t>
            </a:r>
            <a:r>
              <a:rPr lang="es-AR" dirty="0"/>
              <a:t>: utilizar costos de proyectos </a:t>
            </a:r>
            <a:r>
              <a:rPr lang="es-AR" dirty="0" smtClean="0"/>
              <a:t>anteriores para </a:t>
            </a:r>
            <a:r>
              <a:rPr lang="es-AR" dirty="0"/>
              <a:t>estimar costos del próximo proyecto</a:t>
            </a:r>
            <a:r>
              <a:rPr lang="es-AR" dirty="0" smtClean="0"/>
              <a:t>.</a:t>
            </a:r>
          </a:p>
          <a:p>
            <a:r>
              <a:rPr lang="es-AR" b="1" dirty="0" smtClean="0"/>
              <a:t>Estimación ascendente</a:t>
            </a:r>
            <a:r>
              <a:rPr lang="es-AR" dirty="0" smtClean="0"/>
              <a:t>: descomponer la actividad en componentes menores para estimar con mejor precisión cada una de las partes inferiores y luego sumar los costos de abajo hacia arriba.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38" y="3895851"/>
            <a:ext cx="5307768" cy="29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50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718572"/>
              </p:ext>
            </p:extLst>
          </p:nvPr>
        </p:nvGraphicFramePr>
        <p:xfrm>
          <a:off x="2589213" y="1905000"/>
          <a:ext cx="9602788" cy="479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394">
                  <a:extLst>
                    <a:ext uri="{9D8B030D-6E8A-4147-A177-3AD203B41FA5}">
                      <a16:colId xmlns:a16="http://schemas.microsoft.com/office/drawing/2014/main" val="4077430604"/>
                    </a:ext>
                  </a:extLst>
                </a:gridCol>
                <a:gridCol w="4801394">
                  <a:extLst>
                    <a:ext uri="{9D8B030D-6E8A-4147-A177-3AD203B41FA5}">
                      <a16:colId xmlns:a16="http://schemas.microsoft.com/office/drawing/2014/main" val="217880273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Estimación</a:t>
                      </a:r>
                      <a:r>
                        <a:rPr lang="es-AR" baseline="0" dirty="0" smtClean="0"/>
                        <a:t> Análoga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5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+ Rápido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 Poco preciso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5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+ Barato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 Poca información del proceso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6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+ No hace falta detalle de las actividades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 Supone todos los proyectos iguales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3379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A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Estimación Ascendente</a:t>
                      </a:r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s-A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38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Ventajas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Desventajas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1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+ Preciso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 Más</a:t>
                      </a:r>
                      <a:r>
                        <a:rPr lang="es-AR" baseline="0" dirty="0" smtClean="0"/>
                        <a:t> lento y costoso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2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+ Compromete a los miembros del equipo</a:t>
                      </a:r>
                      <a:r>
                        <a:rPr lang="es-AR" baseline="0" dirty="0" smtClean="0"/>
                        <a:t>, participan de las estimaciones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 Tendencia a usar estimaciones sin fundamento,</a:t>
                      </a:r>
                      <a:r>
                        <a:rPr lang="es-AR" baseline="0" dirty="0" smtClean="0"/>
                        <a:t> cuando no se conocen las actividades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63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+ Provee las bases para el monitoreo</a:t>
                      </a:r>
                      <a:r>
                        <a:rPr lang="es-AR" baseline="0" dirty="0" smtClean="0"/>
                        <a:t> y control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 Requiere bastante información del proyecto para su implementación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53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6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b="1" dirty="0"/>
              <a:t>Análisis de reserva: </a:t>
            </a:r>
            <a:r>
              <a:rPr lang="es-AR" sz="2400" dirty="0"/>
              <a:t>agregar una reserva de costo </a:t>
            </a:r>
            <a:r>
              <a:rPr lang="es-AR" sz="2400" dirty="0" smtClean="0"/>
              <a:t>adicional para </a:t>
            </a:r>
            <a:r>
              <a:rPr lang="es-AR" sz="2400" dirty="0"/>
              <a:t>contingencia sobre aquellos eventos previstos pero inciertos</a:t>
            </a:r>
            <a:r>
              <a:rPr lang="es-AR" sz="2400" dirty="0" smtClean="0"/>
              <a:t>. En </a:t>
            </a:r>
            <a:r>
              <a:rPr lang="es-AR" sz="2400" dirty="0"/>
              <a:t>otras palabras, agregar una reserva sobre aquellas </a:t>
            </a:r>
            <a:r>
              <a:rPr lang="es-AR" sz="2400" dirty="0" smtClean="0"/>
              <a:t>incógnitas conocidas </a:t>
            </a:r>
            <a:r>
              <a:rPr lang="es-AR" sz="2400" dirty="0"/>
              <a:t>que tienen riesgos residuales</a:t>
            </a:r>
            <a:r>
              <a:rPr lang="es-AR" sz="2400" dirty="0" smtClean="0"/>
              <a:t>.</a:t>
            </a:r>
          </a:p>
          <a:p>
            <a:r>
              <a:rPr lang="es-AR" sz="2400" i="1" dirty="0"/>
              <a:t>Las reservas para contingencia forman parte de la línea base </a:t>
            </a:r>
            <a:r>
              <a:rPr lang="es-AR" sz="2400" i="1" dirty="0" smtClean="0"/>
              <a:t>del costo </a:t>
            </a:r>
            <a:r>
              <a:rPr lang="es-AR" sz="2400" i="1" dirty="0"/>
              <a:t>y el DP la puede administrar sin solicitar autorización a la </a:t>
            </a:r>
            <a:r>
              <a:rPr lang="es-AR" sz="2400" i="1" dirty="0" smtClean="0"/>
              <a:t>alta gerencia</a:t>
            </a:r>
            <a:r>
              <a:rPr lang="es-AR" sz="2400" i="1" dirty="0"/>
              <a:t>.</a:t>
            </a:r>
            <a:endParaRPr lang="es-AR" sz="2400" dirty="0"/>
          </a:p>
          <a:p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187839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7379" y="1905000"/>
            <a:ext cx="9774621" cy="4569372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Estimación Paramétrica</a:t>
            </a:r>
            <a:r>
              <a:rPr lang="es-AR" sz="2400" dirty="0" smtClean="0"/>
              <a:t>.</a:t>
            </a:r>
            <a:r>
              <a:rPr lang="es-AR" sz="2400" dirty="0"/>
              <a:t> </a:t>
            </a:r>
            <a:r>
              <a:rPr lang="es-AR" sz="2400" dirty="0" smtClean="0"/>
              <a:t>Utiliza </a:t>
            </a:r>
            <a:r>
              <a:rPr lang="es-AR" sz="2400" dirty="0"/>
              <a:t>información histórica </a:t>
            </a:r>
            <a:r>
              <a:rPr lang="es-AR" sz="2400" dirty="0" smtClean="0"/>
              <a:t>para estimar </a:t>
            </a:r>
            <a:r>
              <a:rPr lang="es-AR" sz="2400" dirty="0"/>
              <a:t>los costos futuros. Pueden utilizarse:</a:t>
            </a:r>
          </a:p>
          <a:p>
            <a:pPr lvl="1"/>
            <a:r>
              <a:rPr lang="es-AR" sz="2000" b="1" dirty="0" smtClean="0"/>
              <a:t>Modelos </a:t>
            </a:r>
            <a:r>
              <a:rPr lang="es-AR" sz="2000" b="1" dirty="0"/>
              <a:t>simples</a:t>
            </a:r>
            <a:r>
              <a:rPr lang="es-AR" sz="2000" dirty="0"/>
              <a:t>, como por ejemplo, estimar los costos </a:t>
            </a:r>
            <a:r>
              <a:rPr lang="es-AR" sz="2000" dirty="0" smtClean="0"/>
              <a:t>de construcción </a:t>
            </a:r>
            <a:r>
              <a:rPr lang="es-AR" sz="2000" dirty="0"/>
              <a:t>en base a valores históricos del costo por </a:t>
            </a:r>
            <a:r>
              <a:rPr lang="es-AR" sz="2000" dirty="0" smtClean="0"/>
              <a:t>m2 construido</a:t>
            </a:r>
            <a:r>
              <a:rPr lang="es-AR" sz="2000" dirty="0"/>
              <a:t>; o</a:t>
            </a:r>
          </a:p>
          <a:p>
            <a:pPr lvl="1"/>
            <a:r>
              <a:rPr lang="es-AR" sz="2000" b="1" dirty="0" smtClean="0"/>
              <a:t>Modelos </a:t>
            </a:r>
            <a:r>
              <a:rPr lang="es-AR" sz="2000" b="1" dirty="0"/>
              <a:t>econométricos más complejos</a:t>
            </a:r>
            <a:r>
              <a:rPr lang="es-AR" sz="2000" dirty="0"/>
              <a:t>, donde el costo </a:t>
            </a:r>
            <a:r>
              <a:rPr lang="es-AR" sz="2000" dirty="0" smtClean="0"/>
              <a:t>de construcción </a:t>
            </a:r>
            <a:r>
              <a:rPr lang="es-AR" sz="2000" dirty="0"/>
              <a:t>depende de varias variables tales como los m2, </a:t>
            </a:r>
            <a:r>
              <a:rPr lang="es-AR" sz="2000" dirty="0" smtClean="0"/>
              <a:t>la localización</a:t>
            </a:r>
            <a:r>
              <a:rPr lang="es-AR" sz="2000" dirty="0"/>
              <a:t>, el clima, etc.; o</a:t>
            </a:r>
          </a:p>
          <a:p>
            <a:pPr lvl="1"/>
            <a:r>
              <a:rPr lang="es-AR" sz="2000" b="1" dirty="0" smtClean="0"/>
              <a:t>Regresión lineal. </a:t>
            </a:r>
            <a:r>
              <a:rPr lang="es-AR" sz="2000" dirty="0" smtClean="0"/>
              <a:t>Método de los mínimos cuadrados ordinario.</a:t>
            </a:r>
          </a:p>
          <a:p>
            <a:r>
              <a:rPr lang="es-AR" sz="2400" i="1" dirty="0"/>
              <a:t>Estimar los costos con base </a:t>
            </a:r>
            <a:r>
              <a:rPr lang="es-AR" sz="2400" b="1" i="1" dirty="0"/>
              <a:t>M.D.O.: Método de los </a:t>
            </a:r>
            <a:r>
              <a:rPr lang="es-AR" sz="2400" b="1" i="1" dirty="0" smtClean="0"/>
              <a:t>Dígitos Oscilantes</a:t>
            </a:r>
            <a:r>
              <a:rPr lang="es-AR" sz="2400" i="1" dirty="0"/>
              <a:t>, también conocido como “Manómetro”.</a:t>
            </a:r>
            <a:endParaRPr lang="es-AR" sz="3200" dirty="0" smtClean="0"/>
          </a:p>
        </p:txBody>
      </p:sp>
    </p:spTree>
    <p:extLst>
      <p:ext uri="{BB962C8B-B14F-4D97-AF65-F5344CB8AC3E}">
        <p14:creationId xmlns:p14="http://schemas.microsoft.com/office/powerpoint/2010/main" val="1503663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9602788" cy="4006222"/>
          </a:xfrm>
        </p:spPr>
        <p:txBody>
          <a:bodyPr>
            <a:noAutofit/>
          </a:bodyPr>
          <a:lstStyle/>
          <a:p>
            <a:r>
              <a:rPr lang="es-AR" sz="2400" b="1" dirty="0" smtClean="0"/>
              <a:t>Estimación Por Tr</a:t>
            </a:r>
            <a:r>
              <a:rPr lang="es-AR" sz="2400" b="1" dirty="0"/>
              <a:t>es Valores</a:t>
            </a:r>
            <a:r>
              <a:rPr lang="es-AR" sz="2400" b="1" dirty="0" smtClean="0"/>
              <a:t>. </a:t>
            </a:r>
            <a:r>
              <a:rPr lang="es-AR" sz="2400" dirty="0" smtClean="0"/>
              <a:t>Se </a:t>
            </a:r>
            <a:r>
              <a:rPr lang="es-AR" sz="2400" dirty="0"/>
              <a:t>puede mejorar la exactitud de las estimaciones </a:t>
            </a:r>
            <a:r>
              <a:rPr lang="es-AR" sz="2400" dirty="0" smtClean="0"/>
              <a:t>por </a:t>
            </a:r>
            <a:r>
              <a:rPr lang="es-AR" sz="2400" dirty="0"/>
              <a:t>un </a:t>
            </a:r>
            <a:r>
              <a:rPr lang="es-AR" sz="2400" dirty="0" smtClean="0"/>
              <a:t>único </a:t>
            </a:r>
            <a:r>
              <a:rPr lang="es-AR" sz="2400" dirty="0"/>
              <a:t>valor si </a:t>
            </a:r>
            <a:r>
              <a:rPr lang="es-AR" sz="2400" dirty="0" smtClean="0"/>
              <a:t>se tienen </a:t>
            </a:r>
            <a:r>
              <a:rPr lang="es-AR" sz="2400" dirty="0"/>
              <a:t>en cuenta la incertidumbre y el riesgo y se utilizan estimaciones por tres valores para definir un rango </a:t>
            </a:r>
            <a:r>
              <a:rPr lang="es-AR" sz="2400" dirty="0" smtClean="0"/>
              <a:t>aproximado del </a:t>
            </a:r>
            <a:r>
              <a:rPr lang="es-AR" sz="2400" dirty="0"/>
              <a:t>costo de la actividad:</a:t>
            </a:r>
          </a:p>
          <a:p>
            <a:pPr lvl="1"/>
            <a:r>
              <a:rPr lang="es-AR" sz="2000" b="1" dirty="0" smtClean="0"/>
              <a:t>Más </a:t>
            </a:r>
            <a:r>
              <a:rPr lang="es-AR" sz="2000" b="1" dirty="0"/>
              <a:t>probable (</a:t>
            </a:r>
            <a:r>
              <a:rPr lang="es-AR" sz="2000" b="1" i="1" dirty="0" err="1"/>
              <a:t>cM</a:t>
            </a:r>
            <a:r>
              <a:rPr lang="es-AR" sz="2000" b="1" dirty="0"/>
              <a:t>). </a:t>
            </a:r>
            <a:r>
              <a:rPr lang="es-AR" sz="2000" dirty="0"/>
              <a:t>El costo de la actividad se estima sobre la base de una </a:t>
            </a:r>
            <a:r>
              <a:rPr lang="es-AR" sz="2000" dirty="0" smtClean="0"/>
              <a:t>evaluación </a:t>
            </a:r>
            <a:r>
              <a:rPr lang="es-AR" sz="2000" dirty="0"/>
              <a:t>realista del </a:t>
            </a:r>
            <a:r>
              <a:rPr lang="es-AR" sz="2000" dirty="0" smtClean="0"/>
              <a:t>esfuerzo necesario </a:t>
            </a:r>
            <a:r>
              <a:rPr lang="es-AR" sz="2000" dirty="0"/>
              <a:t>para el trabajo requerido y de cualquier gasto previsto.</a:t>
            </a:r>
          </a:p>
          <a:p>
            <a:pPr lvl="1"/>
            <a:r>
              <a:rPr lang="es-AR" sz="2000" b="1" dirty="0" smtClean="0"/>
              <a:t>Optimista </a:t>
            </a:r>
            <a:r>
              <a:rPr lang="es-AR" sz="2000" b="1" dirty="0"/>
              <a:t>(</a:t>
            </a:r>
            <a:r>
              <a:rPr lang="es-AR" sz="2000" b="1" i="1" dirty="0" err="1"/>
              <a:t>cO</a:t>
            </a:r>
            <a:r>
              <a:rPr lang="es-AR" sz="2000" b="1" dirty="0"/>
              <a:t>). </a:t>
            </a:r>
            <a:r>
              <a:rPr lang="es-AR" sz="2000" dirty="0"/>
              <a:t>El costo se estima sobre la base del </a:t>
            </a:r>
            <a:r>
              <a:rPr lang="es-AR" sz="2000" dirty="0" smtClean="0"/>
              <a:t>análisis </a:t>
            </a:r>
            <a:r>
              <a:rPr lang="es-AR" sz="2000" dirty="0"/>
              <a:t>del mejor escenario para esa actividad.</a:t>
            </a:r>
          </a:p>
          <a:p>
            <a:pPr lvl="1"/>
            <a:r>
              <a:rPr lang="es-AR" sz="2000" b="1" dirty="0" smtClean="0"/>
              <a:t>Pesimista </a:t>
            </a:r>
            <a:r>
              <a:rPr lang="es-AR" sz="2000" b="1" dirty="0"/>
              <a:t>(</a:t>
            </a:r>
            <a:r>
              <a:rPr lang="es-AR" sz="2000" b="1" i="1" dirty="0" err="1"/>
              <a:t>cP</a:t>
            </a:r>
            <a:r>
              <a:rPr lang="es-AR" sz="2000" b="1" dirty="0"/>
              <a:t>). </a:t>
            </a:r>
            <a:r>
              <a:rPr lang="es-AR" sz="2000" dirty="0"/>
              <a:t>El costo se estima sobre la base del </a:t>
            </a:r>
            <a:r>
              <a:rPr lang="es-AR" sz="2000" dirty="0" smtClean="0"/>
              <a:t>análisis </a:t>
            </a:r>
            <a:r>
              <a:rPr lang="es-AR" sz="2000" dirty="0"/>
              <a:t>del peor escenario para esa actividad</a:t>
            </a:r>
            <a:r>
              <a:rPr lang="es-AR" sz="2000" dirty="0" smtClean="0"/>
              <a:t>.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00030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79875"/>
            <a:ext cx="9602788" cy="4006222"/>
          </a:xfrm>
        </p:spPr>
        <p:txBody>
          <a:bodyPr>
            <a:noAutofit/>
          </a:bodyPr>
          <a:lstStyle/>
          <a:p>
            <a:r>
              <a:rPr lang="es-AR" sz="3200" b="1" dirty="0" smtClean="0"/>
              <a:t>Estimación Por Tr</a:t>
            </a:r>
            <a:r>
              <a:rPr lang="es-AR" sz="3200" b="1" dirty="0"/>
              <a:t>es </a:t>
            </a:r>
            <a:r>
              <a:rPr lang="es-AR" sz="3200" b="1" dirty="0" smtClean="0"/>
              <a:t>Valores: </a:t>
            </a:r>
            <a:r>
              <a:rPr lang="es-AR" sz="3200" dirty="0" smtClean="0"/>
              <a:t>continuación</a:t>
            </a:r>
          </a:p>
          <a:p>
            <a:r>
              <a:rPr lang="es-AR" sz="2400" dirty="0"/>
              <a:t>Se puede calcular el costo esperado, </a:t>
            </a:r>
            <a:r>
              <a:rPr lang="es-AR" sz="2400" i="1" dirty="0" err="1"/>
              <a:t>cE</a:t>
            </a:r>
            <a:r>
              <a:rPr lang="es-AR" sz="2400" dirty="0"/>
              <a:t>, mediante el uso de una </a:t>
            </a:r>
            <a:r>
              <a:rPr lang="es-AR" sz="2400" dirty="0" smtClean="0"/>
              <a:t>fórmula</a:t>
            </a:r>
            <a:r>
              <a:rPr lang="es-AR" sz="2400" dirty="0"/>
              <a:t>, en </a:t>
            </a:r>
            <a:r>
              <a:rPr lang="es-AR" sz="2400" dirty="0" smtClean="0"/>
              <a:t>función </a:t>
            </a:r>
            <a:r>
              <a:rPr lang="es-AR" sz="2400" dirty="0"/>
              <a:t>de la </a:t>
            </a:r>
            <a:r>
              <a:rPr lang="es-AR" sz="2400" dirty="0" smtClean="0"/>
              <a:t>distribución asumida de </a:t>
            </a:r>
            <a:r>
              <a:rPr lang="es-AR" sz="2400" dirty="0"/>
              <a:t>los valores dentro del rango de las tres estimaciones. Dos de las formulas mas utilizadas son las </a:t>
            </a:r>
            <a:r>
              <a:rPr lang="es-AR" sz="2400" dirty="0" smtClean="0"/>
              <a:t>distribuciones triangular </a:t>
            </a:r>
            <a:r>
              <a:rPr lang="es-AR" sz="2400" dirty="0"/>
              <a:t>y beta. Las formulas son las siguientes:</a:t>
            </a:r>
          </a:p>
          <a:p>
            <a:r>
              <a:rPr lang="es-AR" sz="2400" b="1" dirty="0" smtClean="0"/>
              <a:t>Distribución </a:t>
            </a:r>
            <a:r>
              <a:rPr lang="es-AR" sz="2400" b="1" dirty="0"/>
              <a:t>triangular. </a:t>
            </a:r>
            <a:r>
              <a:rPr lang="es-AR" sz="2400" i="1" dirty="0" err="1"/>
              <a:t>cE</a:t>
            </a:r>
            <a:r>
              <a:rPr lang="es-AR" sz="2400" i="1" dirty="0"/>
              <a:t> </a:t>
            </a:r>
            <a:r>
              <a:rPr lang="es-AR" sz="2400" dirty="0"/>
              <a:t>= (</a:t>
            </a:r>
            <a:r>
              <a:rPr lang="es-AR" sz="2400" i="1" dirty="0" err="1"/>
              <a:t>cO</a:t>
            </a:r>
            <a:r>
              <a:rPr lang="es-AR" sz="2400" i="1" dirty="0"/>
              <a:t> </a:t>
            </a:r>
            <a:r>
              <a:rPr lang="es-AR" sz="2400" dirty="0"/>
              <a:t>+ </a:t>
            </a:r>
            <a:r>
              <a:rPr lang="es-AR" sz="2400" i="1" dirty="0" err="1"/>
              <a:t>cM</a:t>
            </a:r>
            <a:r>
              <a:rPr lang="es-AR" sz="2400" i="1" dirty="0"/>
              <a:t> </a:t>
            </a:r>
            <a:r>
              <a:rPr lang="es-AR" sz="2400" dirty="0"/>
              <a:t>+ </a:t>
            </a:r>
            <a:r>
              <a:rPr lang="es-AR" sz="2400" i="1" dirty="0" err="1"/>
              <a:t>cP</a:t>
            </a:r>
            <a:r>
              <a:rPr lang="es-AR" sz="2400" dirty="0"/>
              <a:t>) / 3</a:t>
            </a:r>
          </a:p>
          <a:p>
            <a:r>
              <a:rPr lang="es-AR" sz="2400" b="1" dirty="0" smtClean="0"/>
              <a:t>Distribución </a:t>
            </a:r>
            <a:r>
              <a:rPr lang="es-AR" sz="2400" b="1" dirty="0"/>
              <a:t>beta. </a:t>
            </a:r>
            <a:r>
              <a:rPr lang="es-AR" sz="2400" i="1" dirty="0" err="1"/>
              <a:t>cE</a:t>
            </a:r>
            <a:r>
              <a:rPr lang="es-AR" sz="2400" i="1" dirty="0"/>
              <a:t> </a:t>
            </a:r>
            <a:r>
              <a:rPr lang="es-AR" sz="2400" dirty="0"/>
              <a:t>= (</a:t>
            </a:r>
            <a:r>
              <a:rPr lang="es-AR" sz="2400" i="1" dirty="0" err="1"/>
              <a:t>cO</a:t>
            </a:r>
            <a:r>
              <a:rPr lang="es-AR" sz="2400" i="1" dirty="0"/>
              <a:t> </a:t>
            </a:r>
            <a:r>
              <a:rPr lang="es-AR" sz="2400" dirty="0"/>
              <a:t>+ 4</a:t>
            </a:r>
            <a:r>
              <a:rPr lang="es-AR" sz="2400" i="1" dirty="0"/>
              <a:t>cM </a:t>
            </a:r>
            <a:r>
              <a:rPr lang="es-AR" sz="2400" dirty="0"/>
              <a:t>+ </a:t>
            </a:r>
            <a:r>
              <a:rPr lang="es-AR" sz="2400" i="1" dirty="0" err="1"/>
              <a:t>cP</a:t>
            </a:r>
            <a:r>
              <a:rPr lang="es-AR" sz="2400" dirty="0"/>
              <a:t>) / 6</a:t>
            </a:r>
          </a:p>
          <a:p>
            <a:r>
              <a:rPr lang="es-AR" sz="2400" dirty="0"/>
              <a:t>Las estimaciones de costos basadas en tres valores con una </a:t>
            </a:r>
            <a:r>
              <a:rPr lang="es-AR" sz="2400" dirty="0" smtClean="0"/>
              <a:t>distribución </a:t>
            </a:r>
            <a:r>
              <a:rPr lang="es-AR" sz="2400" dirty="0"/>
              <a:t>determinada proporcionan un </a:t>
            </a:r>
            <a:r>
              <a:rPr lang="es-AR" sz="2400" dirty="0" smtClean="0"/>
              <a:t>costo esperado </a:t>
            </a:r>
            <a:r>
              <a:rPr lang="es-AR" sz="2400" dirty="0"/>
              <a:t>y despejan el grado de incertidumbre sobre el costo esperado.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6664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Por ejemplo, los técnicos estiman que el costo de una actividad </a:t>
            </a:r>
            <a:r>
              <a:rPr lang="es-AR" sz="2400" dirty="0" smtClean="0"/>
              <a:t>será $</a:t>
            </a:r>
            <a:r>
              <a:rPr lang="es-AR" sz="2400" dirty="0"/>
              <a:t>180 como optimista, $240 lo más probable y $360 en el </a:t>
            </a:r>
            <a:r>
              <a:rPr lang="es-AR" sz="2400" dirty="0" smtClean="0"/>
              <a:t>escenario pesimista. </a:t>
            </a:r>
          </a:p>
          <a:p>
            <a:r>
              <a:rPr lang="es-AR" sz="2400" dirty="0" err="1" smtClean="0"/>
              <a:t>cO</a:t>
            </a:r>
            <a:r>
              <a:rPr lang="es-AR" sz="2400" dirty="0" smtClean="0"/>
              <a:t>= 180; </a:t>
            </a:r>
            <a:r>
              <a:rPr lang="es-AR" sz="2400" dirty="0" err="1" smtClean="0"/>
              <a:t>cM</a:t>
            </a:r>
            <a:r>
              <a:rPr lang="es-AR" sz="2400" dirty="0" smtClean="0"/>
              <a:t>= 240; </a:t>
            </a:r>
            <a:r>
              <a:rPr lang="es-AR" sz="2400" dirty="0" err="1" smtClean="0"/>
              <a:t>cP</a:t>
            </a:r>
            <a:r>
              <a:rPr lang="es-AR" sz="2400" dirty="0" smtClean="0"/>
              <a:t>= 360</a:t>
            </a:r>
          </a:p>
          <a:p>
            <a:r>
              <a:rPr lang="es-AR" sz="2400" dirty="0" smtClean="0"/>
              <a:t>Triangular = 260; Beta= 250; DS= 30 y </a:t>
            </a:r>
            <a:r>
              <a:rPr lang="es-AR" sz="2400" dirty="0"/>
              <a:t>existe un 95% de probabilidad que el costo esté en un rango entre $190 y $310 (media +/- 2 desviaciones estándar</a:t>
            </a:r>
            <a:r>
              <a:rPr lang="es-AR" sz="2400" dirty="0" smtClean="0"/>
              <a:t>)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5587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del Costo: </a:t>
            </a:r>
            <a:r>
              <a:rPr lang="es-AR" b="1" dirty="0">
                <a:solidFill>
                  <a:srgbClr val="C00000"/>
                </a:solidFill>
              </a:rPr>
              <a:t>Introducción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81187" y="2133600"/>
            <a:ext cx="9910813" cy="3777622"/>
          </a:xfrm>
        </p:spPr>
        <p:txBody>
          <a:bodyPr>
            <a:noAutofit/>
          </a:bodyPr>
          <a:lstStyle/>
          <a:p>
            <a:r>
              <a:rPr lang="es-AR" dirty="0"/>
              <a:t>En algunos proyectos, especialmente en aquellos de alcance </a:t>
            </a:r>
            <a:r>
              <a:rPr lang="es-AR" dirty="0" smtClean="0"/>
              <a:t>más </a:t>
            </a:r>
            <a:r>
              <a:rPr lang="es-AR" dirty="0"/>
              <a:t>reducido, la </a:t>
            </a:r>
            <a:r>
              <a:rPr lang="es-AR" dirty="0" smtClean="0"/>
              <a:t>estimación </a:t>
            </a:r>
            <a:r>
              <a:rPr lang="es-AR" dirty="0"/>
              <a:t>de costos y la </a:t>
            </a:r>
            <a:r>
              <a:rPr lang="es-AR" dirty="0" smtClean="0"/>
              <a:t>preparación del </a:t>
            </a:r>
            <a:r>
              <a:rPr lang="es-AR" dirty="0"/>
              <a:t>presupuesto en </a:t>
            </a:r>
            <a:r>
              <a:rPr lang="es-AR" dirty="0" smtClean="0"/>
              <a:t>términos </a:t>
            </a:r>
            <a:r>
              <a:rPr lang="es-AR" dirty="0"/>
              <a:t>de costos </a:t>
            </a:r>
            <a:r>
              <a:rPr lang="es-AR" dirty="0" smtClean="0"/>
              <a:t>están </a:t>
            </a:r>
            <a:r>
              <a:rPr lang="es-AR" dirty="0"/>
              <a:t>tan estrechamente ligadas que se consideran un solo proceso, que </a:t>
            </a:r>
            <a:r>
              <a:rPr lang="es-AR" dirty="0" smtClean="0"/>
              <a:t>puede realizar </a:t>
            </a:r>
            <a:r>
              <a:rPr lang="es-AR" dirty="0"/>
              <a:t>una </a:t>
            </a:r>
            <a:r>
              <a:rPr lang="es-AR" dirty="0" smtClean="0"/>
              <a:t>única </a:t>
            </a:r>
            <a:r>
              <a:rPr lang="es-AR" dirty="0"/>
              <a:t>persona en un periodo de tiempo relativamente corto. </a:t>
            </a:r>
            <a:endParaRPr lang="es-AR" dirty="0" smtClean="0"/>
          </a:p>
          <a:p>
            <a:r>
              <a:rPr lang="es-AR" dirty="0" smtClean="0"/>
              <a:t>Aquí </a:t>
            </a:r>
            <a:r>
              <a:rPr lang="es-AR" dirty="0"/>
              <a:t>se presentan como procesos </a:t>
            </a:r>
            <a:r>
              <a:rPr lang="es-AR" dirty="0" smtClean="0"/>
              <a:t>distintos debido </a:t>
            </a:r>
            <a:r>
              <a:rPr lang="es-AR" dirty="0"/>
              <a:t>a que las herramientas y </a:t>
            </a:r>
            <a:r>
              <a:rPr lang="es-AR" dirty="0" smtClean="0"/>
              <a:t>técnicas </a:t>
            </a:r>
            <a:r>
              <a:rPr lang="es-AR" dirty="0"/>
              <a:t>requeridas para cada uno de ellos son diferentes. Debido a que la </a:t>
            </a:r>
            <a:r>
              <a:rPr lang="es-AR" dirty="0" smtClean="0"/>
              <a:t>capacidad de </a:t>
            </a:r>
            <a:r>
              <a:rPr lang="es-AR" dirty="0"/>
              <a:t>influir en los costos es mucho mayor en las primeras etapas del proyecto, la </a:t>
            </a:r>
            <a:r>
              <a:rPr lang="es-AR" dirty="0" smtClean="0"/>
              <a:t>definición </a:t>
            </a:r>
            <a:r>
              <a:rPr lang="es-AR" dirty="0"/>
              <a:t>temprana del alcance </a:t>
            </a:r>
            <a:r>
              <a:rPr lang="es-AR" dirty="0" smtClean="0"/>
              <a:t>del proyecto </a:t>
            </a:r>
            <a:r>
              <a:rPr lang="es-AR" dirty="0"/>
              <a:t>se revela como una tarea </a:t>
            </a:r>
            <a:r>
              <a:rPr lang="es-AR" dirty="0" smtClean="0"/>
              <a:t>crítica.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713303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400" b="1" dirty="0" smtClean="0"/>
              <a:t>Análisis de Datos</a:t>
            </a:r>
            <a:r>
              <a:rPr lang="es-AR" sz="2400" dirty="0" smtClean="0"/>
              <a:t>:</a:t>
            </a:r>
          </a:p>
          <a:p>
            <a:pPr lvl="1"/>
            <a:r>
              <a:rPr lang="es-AR" sz="2000" b="1" dirty="0" smtClean="0"/>
              <a:t>Análisis de Alternativas</a:t>
            </a:r>
            <a:r>
              <a:rPr lang="es-AR" sz="2000" dirty="0" smtClean="0"/>
              <a:t>.</a:t>
            </a:r>
          </a:p>
          <a:p>
            <a:pPr lvl="1"/>
            <a:r>
              <a:rPr lang="es-AR" sz="2000" b="1" dirty="0" smtClean="0"/>
              <a:t>Análisis de Reserva</a:t>
            </a:r>
            <a:r>
              <a:rPr lang="es-AR" sz="2000" dirty="0" smtClean="0"/>
              <a:t>: </a:t>
            </a:r>
            <a:r>
              <a:rPr lang="es-AR" sz="2000" dirty="0"/>
              <a:t>Las estimaciones de costos pueden incluir reservas para </a:t>
            </a:r>
            <a:r>
              <a:rPr lang="es-AR" sz="2000" dirty="0" smtClean="0"/>
              <a:t>contingencias </a:t>
            </a:r>
            <a:r>
              <a:rPr lang="es-AR" sz="2000" dirty="0"/>
              <a:t>para tener en cuenta la incertidumbre sobre el costo. Las </a:t>
            </a:r>
            <a:r>
              <a:rPr lang="es-AR" sz="2000" dirty="0" smtClean="0"/>
              <a:t>reservas para </a:t>
            </a:r>
            <a:r>
              <a:rPr lang="es-AR" sz="2000" dirty="0"/>
              <a:t>contingencias consisten en el presupuesto, dentro de la </a:t>
            </a:r>
            <a:r>
              <a:rPr lang="es-AR" sz="2000" dirty="0" smtClean="0"/>
              <a:t>línea </a:t>
            </a:r>
            <a:r>
              <a:rPr lang="es-AR" sz="2000" dirty="0"/>
              <a:t>base de costos, que se destina a los </a:t>
            </a:r>
            <a:r>
              <a:rPr lang="es-AR" sz="2000" dirty="0" smtClean="0"/>
              <a:t>riesgos identificados.</a:t>
            </a:r>
          </a:p>
          <a:p>
            <a:pPr lvl="1"/>
            <a:r>
              <a:rPr lang="es-AR" sz="2000" b="1" dirty="0" smtClean="0"/>
              <a:t>Costo </a:t>
            </a:r>
            <a:r>
              <a:rPr lang="es-AR" sz="2000" b="1" dirty="0"/>
              <a:t>de la </a:t>
            </a:r>
            <a:r>
              <a:rPr lang="es-AR" sz="2000" b="1" dirty="0" smtClean="0"/>
              <a:t>calidad.</a:t>
            </a:r>
          </a:p>
          <a:p>
            <a:r>
              <a:rPr lang="es-AR" sz="2400" b="1" dirty="0" smtClean="0"/>
              <a:t>Sistema De Información Para La Dirección De Proyectos</a:t>
            </a:r>
          </a:p>
          <a:p>
            <a:r>
              <a:rPr lang="es-AR" sz="2400" b="1" dirty="0" smtClean="0"/>
              <a:t>Toma De Decisiones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016139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Estimar los costos: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400" b="1" dirty="0"/>
              <a:t>Estimaciones de costos de las actividades: </a:t>
            </a:r>
            <a:r>
              <a:rPr lang="es-AR" sz="2400" dirty="0" smtClean="0"/>
              <a:t>recursos humanos</a:t>
            </a:r>
            <a:r>
              <a:rPr lang="es-AR" sz="2400" dirty="0"/>
              <a:t>, materiales, equipamiento, servicios, instalaciones</a:t>
            </a:r>
            <a:r>
              <a:rPr lang="es-AR" sz="2400" dirty="0" smtClean="0"/>
              <a:t>, reserva </a:t>
            </a:r>
            <a:r>
              <a:rPr lang="es-AR" sz="2400" dirty="0"/>
              <a:t>para contingencias, ajustes inflacionarios, etc.</a:t>
            </a:r>
          </a:p>
          <a:p>
            <a:r>
              <a:rPr lang="es-AR" sz="2400" b="1" dirty="0" smtClean="0"/>
              <a:t>Base </a:t>
            </a:r>
            <a:r>
              <a:rPr lang="es-AR" sz="2400" b="1" dirty="0"/>
              <a:t>de las estimaciones: </a:t>
            </a:r>
            <a:r>
              <a:rPr lang="es-AR" sz="2400" dirty="0"/>
              <a:t>información de respaldo de </a:t>
            </a:r>
            <a:r>
              <a:rPr lang="es-AR" sz="2400" dirty="0" smtClean="0"/>
              <a:t>las estimaciones</a:t>
            </a:r>
            <a:r>
              <a:rPr lang="es-AR" sz="2400" dirty="0"/>
              <a:t>. Documento que justifican cómo se realizaron </a:t>
            </a:r>
            <a:r>
              <a:rPr lang="es-AR" sz="2400" dirty="0" smtClean="0"/>
              <a:t>las estimaciones </a:t>
            </a:r>
            <a:r>
              <a:rPr lang="es-AR" sz="2400" dirty="0"/>
              <a:t>de costo, justificación de los supuestos utilizados</a:t>
            </a:r>
            <a:r>
              <a:rPr lang="es-AR" sz="2400" dirty="0" smtClean="0"/>
              <a:t>, especificaciones </a:t>
            </a:r>
            <a:r>
              <a:rPr lang="es-AR" sz="2400" dirty="0"/>
              <a:t>del rango de precisión (por ejemplo -10% a +15</a:t>
            </a:r>
            <a:r>
              <a:rPr lang="es-AR" sz="2400" dirty="0" smtClean="0"/>
              <a:t>%), etc.</a:t>
            </a:r>
          </a:p>
          <a:p>
            <a:r>
              <a:rPr lang="es-AR" sz="2400" b="1" dirty="0" smtClean="0"/>
              <a:t>Actualización de los documentos del proyecto</a:t>
            </a:r>
            <a:r>
              <a:rPr lang="es-A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467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Proceso: </a:t>
            </a:r>
            <a:r>
              <a:rPr lang="es-AR" b="1" dirty="0">
                <a:solidFill>
                  <a:srgbClr val="C00000"/>
                </a:solidFill>
              </a:rPr>
              <a:t>Determinar el </a:t>
            </a:r>
            <a:r>
              <a:rPr lang="es-AR" b="1" dirty="0" smtClean="0">
                <a:solidFill>
                  <a:srgbClr val="C00000"/>
                </a:solidFill>
              </a:rPr>
              <a:t>presupuesto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02980"/>
            <a:ext cx="9602788" cy="1408386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Es </a:t>
            </a:r>
            <a:r>
              <a:rPr lang="es-AR" dirty="0"/>
              <a:t>el proceso que consiste en sumar los costos estimados de las </a:t>
            </a:r>
            <a:r>
              <a:rPr lang="es-AR" dirty="0" smtClean="0"/>
              <a:t>actividades individuales </a:t>
            </a:r>
            <a:r>
              <a:rPr lang="es-AR" dirty="0"/>
              <a:t>o paquetes de trabajo para establecer una </a:t>
            </a:r>
            <a:r>
              <a:rPr lang="es-AR" dirty="0" smtClean="0"/>
              <a:t>línea </a:t>
            </a:r>
            <a:r>
              <a:rPr lang="es-AR" dirty="0"/>
              <a:t>base de costos autorizada. El beneficio clave de </a:t>
            </a:r>
            <a:r>
              <a:rPr lang="es-AR" dirty="0" smtClean="0"/>
              <a:t>este proceso </a:t>
            </a:r>
            <a:r>
              <a:rPr lang="es-AR" dirty="0"/>
              <a:t>es que determina la </a:t>
            </a:r>
            <a:r>
              <a:rPr lang="es-AR" dirty="0" smtClean="0"/>
              <a:t>línea </a:t>
            </a:r>
            <a:r>
              <a:rPr lang="es-AR" dirty="0"/>
              <a:t>base de costos con respecto a la cual se puede monitorear y controlar el </a:t>
            </a:r>
            <a:r>
              <a:rPr lang="es-AR" dirty="0" smtClean="0"/>
              <a:t>desempeño del </a:t>
            </a:r>
            <a:r>
              <a:rPr lang="es-AR" dirty="0"/>
              <a:t>proyecto.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80" y="2835587"/>
            <a:ext cx="8235720" cy="402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09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99378" cy="1280890"/>
          </a:xfrm>
        </p:spPr>
        <p:txBody>
          <a:bodyPr/>
          <a:lstStyle/>
          <a:p>
            <a:r>
              <a:rPr lang="es-AR" b="1" dirty="0">
                <a:solidFill>
                  <a:schemeClr val="tx1"/>
                </a:solidFill>
              </a:rPr>
              <a:t>Determinar el </a:t>
            </a:r>
            <a:r>
              <a:rPr lang="es-AR" b="1" dirty="0" smtClean="0">
                <a:solidFill>
                  <a:schemeClr val="tx1"/>
                </a:solidFill>
              </a:rPr>
              <a:t>presupuesto: </a:t>
            </a:r>
            <a:r>
              <a:rPr lang="es-AR" b="1" dirty="0" smtClean="0">
                <a:solidFill>
                  <a:srgbClr val="C00000"/>
                </a:solidFill>
              </a:rPr>
              <a:t>Flujo de Datos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8222" y="1141425"/>
            <a:ext cx="5473316" cy="571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59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430909" cy="1280890"/>
          </a:xfrm>
        </p:spPr>
        <p:txBody>
          <a:bodyPr/>
          <a:lstStyle/>
          <a:p>
            <a:r>
              <a:rPr lang="es-AR" b="1" dirty="0"/>
              <a:t>Determinar el presupuesto</a:t>
            </a:r>
            <a:r>
              <a:rPr lang="es-AR" b="1" dirty="0" smtClean="0"/>
              <a:t>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400" dirty="0" smtClean="0"/>
              <a:t>Plan para la Dirección del Proyecto:</a:t>
            </a:r>
          </a:p>
          <a:p>
            <a:pPr lvl="1"/>
            <a:r>
              <a:rPr lang="es-AR" sz="2000" dirty="0" smtClean="0"/>
              <a:t>Plan de gestión de costos.</a:t>
            </a:r>
          </a:p>
          <a:p>
            <a:pPr lvl="1"/>
            <a:r>
              <a:rPr lang="es-AR" sz="2000" dirty="0" smtClean="0"/>
              <a:t>Plan de gestión de recursos.</a:t>
            </a:r>
          </a:p>
          <a:p>
            <a:pPr lvl="1"/>
            <a:r>
              <a:rPr lang="es-AR" sz="2000" dirty="0" smtClean="0"/>
              <a:t>Línea </a:t>
            </a:r>
            <a:r>
              <a:rPr lang="es-AR" sz="2000" dirty="0"/>
              <a:t>base del alcance: enunciado, EDT y su diccionario</a:t>
            </a:r>
          </a:p>
          <a:p>
            <a:r>
              <a:rPr lang="es-AR" sz="2400" dirty="0" smtClean="0"/>
              <a:t>Documentos del proyecto:</a:t>
            </a:r>
          </a:p>
          <a:p>
            <a:pPr lvl="1"/>
            <a:r>
              <a:rPr lang="es-AR" sz="2000" dirty="0" smtClean="0"/>
              <a:t>Estimaciones </a:t>
            </a:r>
            <a:r>
              <a:rPr lang="es-AR" sz="2000" dirty="0"/>
              <a:t>de costos y respaldo de las </a:t>
            </a:r>
            <a:r>
              <a:rPr lang="es-AR" sz="2000" dirty="0" smtClean="0"/>
              <a:t>estimaciones. Y bases de estimaciones.</a:t>
            </a:r>
            <a:endParaRPr lang="es-AR" sz="2000" dirty="0"/>
          </a:p>
          <a:p>
            <a:pPr lvl="1"/>
            <a:r>
              <a:rPr lang="es-AR" sz="2000" dirty="0" smtClean="0"/>
              <a:t>Cronograma </a:t>
            </a:r>
            <a:r>
              <a:rPr lang="es-AR" sz="2000" dirty="0"/>
              <a:t>y disponibilidad de </a:t>
            </a:r>
            <a:r>
              <a:rPr lang="es-AR" sz="2000" dirty="0" smtClean="0"/>
              <a:t>recursos.</a:t>
            </a:r>
          </a:p>
          <a:p>
            <a:pPr lvl="1"/>
            <a:r>
              <a:rPr lang="es-AR" sz="2000" dirty="0" smtClean="0"/>
              <a:t>Registros de riesgos.</a:t>
            </a:r>
            <a:endParaRPr lang="es-AR" sz="2000" dirty="0"/>
          </a:p>
          <a:p>
            <a:r>
              <a:rPr lang="es-AR" sz="2400" dirty="0" smtClean="0"/>
              <a:t>Contratos o acuerdos.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261696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430909" cy="1280890"/>
          </a:xfrm>
        </p:spPr>
        <p:txBody>
          <a:bodyPr/>
          <a:lstStyle/>
          <a:p>
            <a:r>
              <a:rPr lang="es-AR" b="1" dirty="0"/>
              <a:t>Determinar el presupuesto</a:t>
            </a:r>
            <a:r>
              <a:rPr lang="es-AR" b="1" dirty="0" smtClean="0"/>
              <a:t>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b="1" dirty="0" smtClean="0"/>
              <a:t>Documentos del negocio</a:t>
            </a:r>
            <a:r>
              <a:rPr lang="es-AR" sz="2800" dirty="0" smtClean="0"/>
              <a:t>:</a:t>
            </a:r>
          </a:p>
          <a:p>
            <a:pPr lvl="1"/>
            <a:r>
              <a:rPr lang="es-AR" sz="2000" b="1" dirty="0" smtClean="0"/>
              <a:t>Caso de negocio</a:t>
            </a:r>
            <a:r>
              <a:rPr lang="es-AR" sz="2000" dirty="0" smtClean="0"/>
              <a:t>. Identifica </a:t>
            </a:r>
            <a:r>
              <a:rPr lang="es-AR" sz="2000" dirty="0"/>
              <a:t>los factores </a:t>
            </a:r>
            <a:r>
              <a:rPr lang="es-AR" sz="2000" dirty="0" smtClean="0"/>
              <a:t>críticos </a:t>
            </a:r>
            <a:r>
              <a:rPr lang="es-AR" sz="2000" dirty="0"/>
              <a:t>del </a:t>
            </a:r>
            <a:r>
              <a:rPr lang="es-AR" sz="2000" dirty="0" smtClean="0"/>
              <a:t>éxito </a:t>
            </a:r>
            <a:r>
              <a:rPr lang="es-AR" sz="2000" dirty="0"/>
              <a:t>del proyecto, incluidos los </a:t>
            </a:r>
            <a:r>
              <a:rPr lang="es-AR" sz="2000" dirty="0" smtClean="0"/>
              <a:t>factores de éxito </a:t>
            </a:r>
            <a:r>
              <a:rPr lang="es-AR" sz="2000" dirty="0"/>
              <a:t>financiero.</a:t>
            </a:r>
          </a:p>
          <a:p>
            <a:pPr lvl="1"/>
            <a:r>
              <a:rPr lang="es-AR" sz="2000" b="1" dirty="0" smtClean="0"/>
              <a:t>Plan </a:t>
            </a:r>
            <a:r>
              <a:rPr lang="es-AR" sz="2000" b="1" dirty="0"/>
              <a:t>de gestión de beneficios</a:t>
            </a:r>
            <a:r>
              <a:rPr lang="es-AR" sz="2000" dirty="0" smtClean="0"/>
              <a:t>. Incluye </a:t>
            </a:r>
            <a:r>
              <a:rPr lang="es-AR" sz="2000" dirty="0"/>
              <a:t>los beneficios esperados, tales </a:t>
            </a:r>
            <a:r>
              <a:rPr lang="es-AR" sz="2000" dirty="0" smtClean="0"/>
              <a:t>como cálculos </a:t>
            </a:r>
            <a:r>
              <a:rPr lang="es-AR" sz="2000" dirty="0"/>
              <a:t>del valor actual neto, el plazo para obtener los beneficios y las </a:t>
            </a:r>
            <a:r>
              <a:rPr lang="es-AR" sz="2000" dirty="0" smtClean="0"/>
              <a:t>métricas </a:t>
            </a:r>
            <a:r>
              <a:rPr lang="es-AR" sz="2000" dirty="0"/>
              <a:t>asociadas a los beneficios.</a:t>
            </a:r>
          </a:p>
          <a:p>
            <a:r>
              <a:rPr lang="es-AR" sz="2800" b="1" dirty="0" smtClean="0"/>
              <a:t>Factores ambientales de la empresa</a:t>
            </a:r>
            <a:r>
              <a:rPr lang="es-AR" sz="2800" dirty="0" smtClean="0"/>
              <a:t>.</a:t>
            </a:r>
          </a:p>
          <a:p>
            <a:r>
              <a:rPr lang="es-AR" sz="2800" b="1" dirty="0" smtClean="0"/>
              <a:t>Activos de la organización</a:t>
            </a:r>
            <a:r>
              <a:rPr lang="es-AR" sz="2800" dirty="0" smtClean="0"/>
              <a:t>. 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99427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Determinar el presupuesto: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000" b="1" dirty="0" smtClean="0"/>
              <a:t>Juicio de Expertos.</a:t>
            </a:r>
          </a:p>
          <a:p>
            <a:r>
              <a:rPr lang="es-AR" sz="2000" b="1" dirty="0" smtClean="0"/>
              <a:t>Suma </a:t>
            </a:r>
            <a:r>
              <a:rPr lang="es-AR" sz="2000" b="1" dirty="0"/>
              <a:t>de costos</a:t>
            </a:r>
            <a:r>
              <a:rPr lang="es-AR" sz="2000" dirty="0"/>
              <a:t>: sumar los costos de las actividades </a:t>
            </a:r>
            <a:r>
              <a:rPr lang="es-AR" sz="2000" dirty="0" smtClean="0"/>
              <a:t>del proyecto </a:t>
            </a:r>
            <a:r>
              <a:rPr lang="es-AR" sz="2000" dirty="0"/>
              <a:t>distribuidas a través del tiempo.</a:t>
            </a:r>
          </a:p>
          <a:p>
            <a:r>
              <a:rPr lang="es-AR" sz="2000" b="1" dirty="0" smtClean="0"/>
              <a:t>Análisis </a:t>
            </a:r>
            <a:r>
              <a:rPr lang="es-AR" sz="2000" b="1" dirty="0"/>
              <a:t>de reserva</a:t>
            </a:r>
            <a:r>
              <a:rPr lang="es-AR" sz="2000" dirty="0"/>
              <a:t>: agregar una reserva de gestión de </a:t>
            </a:r>
            <a:r>
              <a:rPr lang="es-AR" sz="2000" dirty="0" smtClean="0"/>
              <a:t>costos para </a:t>
            </a:r>
            <a:r>
              <a:rPr lang="es-AR" sz="2000" dirty="0"/>
              <a:t>aquellos cambios no planificados por riesgos imprevistos</a:t>
            </a:r>
            <a:r>
              <a:rPr lang="es-AR" sz="2000" dirty="0" smtClean="0"/>
              <a:t>. </a:t>
            </a:r>
            <a:r>
              <a:rPr lang="es-AR" sz="2000" i="1" dirty="0"/>
              <a:t>La reserva para gestión de costos forma parte del </a:t>
            </a:r>
            <a:r>
              <a:rPr lang="es-AR" sz="2000" i="1" dirty="0" smtClean="0"/>
              <a:t>presupuesto total</a:t>
            </a:r>
            <a:r>
              <a:rPr lang="es-AR" sz="2000" i="1" dirty="0"/>
              <a:t>, pero no forma parte de la línea base del costo. El DP </a:t>
            </a:r>
            <a:r>
              <a:rPr lang="es-AR" sz="2000" i="1" dirty="0" smtClean="0"/>
              <a:t>requiere autorización </a:t>
            </a:r>
            <a:r>
              <a:rPr lang="es-AR" sz="2000" i="1" dirty="0"/>
              <a:t>antes de gastar esta reserva</a:t>
            </a:r>
            <a:r>
              <a:rPr lang="es-AR" sz="2000" i="1" dirty="0" smtClean="0"/>
              <a:t>.</a:t>
            </a:r>
            <a:endParaRPr lang="es-AR" sz="2000" dirty="0"/>
          </a:p>
          <a:p>
            <a:r>
              <a:rPr lang="es-AR" sz="2000" b="1" dirty="0" smtClean="0"/>
              <a:t>Estimación</a:t>
            </a:r>
            <a:r>
              <a:rPr lang="es-AR" sz="2000" dirty="0" smtClean="0"/>
              <a:t> </a:t>
            </a:r>
            <a:r>
              <a:rPr lang="es-AR" sz="2000" b="1" dirty="0"/>
              <a:t>análoga o paramétrica </a:t>
            </a:r>
            <a:r>
              <a:rPr lang="es-AR" sz="2000" dirty="0"/>
              <a:t>que utiliza </a:t>
            </a:r>
            <a:r>
              <a:rPr lang="es-AR" sz="2000" dirty="0" smtClean="0"/>
              <a:t>información histórica </a:t>
            </a:r>
            <a:r>
              <a:rPr lang="es-AR" sz="2000" dirty="0"/>
              <a:t>para estimar presupuestos futuros.</a:t>
            </a:r>
          </a:p>
          <a:p>
            <a:r>
              <a:rPr lang="es-AR" sz="2000" b="1" dirty="0" smtClean="0"/>
              <a:t>Conciliación </a:t>
            </a:r>
            <a:r>
              <a:rPr lang="es-AR" sz="2000" b="1" dirty="0"/>
              <a:t>del límite del financiamiento: </a:t>
            </a:r>
            <a:r>
              <a:rPr lang="es-AR" sz="2000" dirty="0"/>
              <a:t>analizar si </a:t>
            </a:r>
            <a:r>
              <a:rPr lang="es-AR" sz="2000" dirty="0" smtClean="0"/>
              <a:t>los desembolsos </a:t>
            </a:r>
            <a:r>
              <a:rPr lang="es-AR" sz="2000" dirty="0"/>
              <a:t>estimados en el presupuesto son coherentes con </a:t>
            </a:r>
            <a:r>
              <a:rPr lang="es-AR" sz="2000" dirty="0" smtClean="0"/>
              <a:t>la financiación </a:t>
            </a:r>
            <a:r>
              <a:rPr lang="es-AR" sz="2000" dirty="0"/>
              <a:t>disponible.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75609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Determinar el presupuesto: </a:t>
            </a:r>
            <a:r>
              <a:rPr lang="es-AR" b="1" dirty="0">
                <a:solidFill>
                  <a:srgbClr val="C00000"/>
                </a:solidFill>
              </a:rPr>
              <a:t>H&amp;T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b="1" dirty="0" smtClean="0"/>
              <a:t>Financiamiento</a:t>
            </a:r>
            <a:r>
              <a:rPr lang="es-AR" sz="2400" dirty="0" smtClean="0"/>
              <a:t>. El </a:t>
            </a:r>
            <a:r>
              <a:rPr lang="es-AR" sz="2400" dirty="0"/>
              <a:t>financiamiento implica la </a:t>
            </a:r>
            <a:r>
              <a:rPr lang="es-AR" sz="2400" dirty="0" smtClean="0"/>
              <a:t>adquisición </a:t>
            </a:r>
            <a:r>
              <a:rPr lang="es-AR" sz="2400" dirty="0"/>
              <a:t>de fondos para los proyectos. Es </a:t>
            </a:r>
            <a:r>
              <a:rPr lang="es-AR" sz="2400" dirty="0" smtClean="0"/>
              <a:t>común </a:t>
            </a:r>
            <a:r>
              <a:rPr lang="es-AR" sz="2400" dirty="0"/>
              <a:t>que los proyectos de </a:t>
            </a:r>
            <a:r>
              <a:rPr lang="es-AR" sz="2400" dirty="0" smtClean="0"/>
              <a:t>infraestructura, industriales </a:t>
            </a:r>
            <a:r>
              <a:rPr lang="es-AR" sz="2400" dirty="0"/>
              <a:t>y de servicios </a:t>
            </a:r>
            <a:r>
              <a:rPr lang="es-AR" sz="2400" dirty="0" smtClean="0"/>
              <a:t>públicos </a:t>
            </a:r>
            <a:r>
              <a:rPr lang="es-AR" sz="2400" dirty="0"/>
              <a:t>a largo plazo procuren fondos de </a:t>
            </a:r>
            <a:r>
              <a:rPr lang="es-AR" sz="2400" dirty="0" smtClean="0"/>
              <a:t>fuentes </a:t>
            </a:r>
            <a:r>
              <a:rPr lang="es-AR" sz="2400" dirty="0"/>
              <a:t>externas. Si un proyecto es </a:t>
            </a:r>
            <a:r>
              <a:rPr lang="es-AR" sz="2400" dirty="0" smtClean="0"/>
              <a:t>financiado externamente</a:t>
            </a:r>
            <a:r>
              <a:rPr lang="es-AR" sz="2400" dirty="0"/>
              <a:t>, la entidad financiera puede tener ciertos requisitos que deben cumplirse.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263349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Determinar el presupuesto: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964" y="1313794"/>
            <a:ext cx="7752570" cy="55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90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Determinar el presupuesto: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387366"/>
            <a:ext cx="9602788" cy="5470634"/>
          </a:xfrm>
        </p:spPr>
        <p:txBody>
          <a:bodyPr>
            <a:normAutofit lnSpcReduction="10000"/>
          </a:bodyPr>
          <a:lstStyle/>
          <a:p>
            <a:r>
              <a:rPr lang="es-AR" b="1" dirty="0"/>
              <a:t>Línea base de costo</a:t>
            </a:r>
            <a:r>
              <a:rPr lang="es-AR" dirty="0"/>
              <a:t>: está formada por el </a:t>
            </a:r>
            <a:r>
              <a:rPr lang="es-AR" dirty="0" smtClean="0"/>
              <a:t>presupuesto acumulado </a:t>
            </a:r>
            <a:r>
              <a:rPr lang="es-AR" dirty="0"/>
              <a:t>del proyecto</a:t>
            </a:r>
            <a:r>
              <a:rPr lang="es-AR" dirty="0" smtClean="0"/>
              <a:t>. </a:t>
            </a:r>
            <a:r>
              <a:rPr lang="es-AR" dirty="0"/>
              <a:t>La </a:t>
            </a:r>
            <a:r>
              <a:rPr lang="es-AR" dirty="0" smtClean="0"/>
              <a:t>línea </a:t>
            </a:r>
            <a:r>
              <a:rPr lang="es-AR" dirty="0"/>
              <a:t>base de costos se desarrolla como la suma de </a:t>
            </a:r>
            <a:r>
              <a:rPr lang="es-AR" dirty="0" smtClean="0"/>
              <a:t>los presupuestos </a:t>
            </a:r>
            <a:r>
              <a:rPr lang="es-AR" dirty="0"/>
              <a:t>aprobados para las diferentes actividades del cronograma.</a:t>
            </a: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/>
          </a:p>
          <a:p>
            <a:endParaRPr lang="es-AR" dirty="0"/>
          </a:p>
          <a:p>
            <a:r>
              <a:rPr lang="es-AR" b="1" dirty="0" smtClean="0"/>
              <a:t>Requisitos </a:t>
            </a:r>
            <a:r>
              <a:rPr lang="es-AR" b="1" dirty="0"/>
              <a:t>de financiamiento</a:t>
            </a:r>
            <a:r>
              <a:rPr lang="es-AR" dirty="0"/>
              <a:t>: necesidades de fondos </a:t>
            </a:r>
            <a:r>
              <a:rPr lang="es-AR" dirty="0" smtClean="0"/>
              <a:t>para financiar </a:t>
            </a:r>
            <a:r>
              <a:rPr lang="es-AR" dirty="0"/>
              <a:t>el proyecto a través del tiempo.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32" y="2159006"/>
            <a:ext cx="5512344" cy="376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del Costo: </a:t>
            </a:r>
            <a:r>
              <a:rPr lang="es-AR" b="1" dirty="0">
                <a:solidFill>
                  <a:srgbClr val="C00000"/>
                </a:solidFill>
              </a:rPr>
              <a:t>Introducción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104725"/>
            <a:ext cx="9198022" cy="3777622"/>
          </a:xfrm>
        </p:spPr>
        <p:txBody>
          <a:bodyPr>
            <a:normAutofit fontScale="92500"/>
          </a:bodyPr>
          <a:lstStyle/>
          <a:p>
            <a:r>
              <a:rPr lang="es-AR" dirty="0"/>
              <a:t>El plan de gestión de costos de un proyecto debe incluir:</a:t>
            </a:r>
          </a:p>
          <a:p>
            <a:r>
              <a:rPr lang="es-AR" dirty="0" smtClean="0"/>
              <a:t>¿</a:t>
            </a:r>
            <a:r>
              <a:rPr lang="es-AR" dirty="0"/>
              <a:t>Cómo </a:t>
            </a:r>
            <a:r>
              <a:rPr lang="es-AR" b="1" dirty="0"/>
              <a:t>gestionar el proyecto según su presupuesto?</a:t>
            </a:r>
          </a:p>
          <a:p>
            <a:r>
              <a:rPr lang="es-AR" dirty="0" smtClean="0"/>
              <a:t>¿</a:t>
            </a:r>
            <a:r>
              <a:rPr lang="es-AR" dirty="0"/>
              <a:t>Cuál es el </a:t>
            </a:r>
            <a:r>
              <a:rPr lang="es-AR" b="1" dirty="0"/>
              <a:t>nivel de precisión de las estimaciones de costos?</a:t>
            </a:r>
          </a:p>
          <a:p>
            <a:r>
              <a:rPr lang="es-AR" dirty="0" smtClean="0"/>
              <a:t>¿</a:t>
            </a:r>
            <a:r>
              <a:rPr lang="es-AR" dirty="0"/>
              <a:t>Cuáles son los </a:t>
            </a:r>
            <a:r>
              <a:rPr lang="es-AR" b="1" dirty="0"/>
              <a:t>enlaces de cada grupo de costos con las </a:t>
            </a:r>
            <a:r>
              <a:rPr lang="es-AR" b="1" dirty="0" smtClean="0"/>
              <a:t>cuentas </a:t>
            </a:r>
            <a:r>
              <a:rPr lang="es-AR" dirty="0" smtClean="0"/>
              <a:t>de </a:t>
            </a:r>
            <a:r>
              <a:rPr lang="es-AR" dirty="0"/>
              <a:t>control de la EDT?</a:t>
            </a:r>
          </a:p>
          <a:p>
            <a:r>
              <a:rPr lang="es-AR" dirty="0" smtClean="0"/>
              <a:t>¿</a:t>
            </a:r>
            <a:r>
              <a:rPr lang="es-AR" dirty="0"/>
              <a:t>Cuáles son los </a:t>
            </a:r>
            <a:r>
              <a:rPr lang="es-AR" b="1" dirty="0"/>
              <a:t>límites o umbrales permitidos de variaciones </a:t>
            </a:r>
            <a:r>
              <a:rPr lang="es-AR" b="1" dirty="0" smtClean="0"/>
              <a:t>en </a:t>
            </a:r>
            <a:r>
              <a:rPr lang="es-AR" dirty="0" smtClean="0"/>
              <a:t>los </a:t>
            </a:r>
            <a:r>
              <a:rPr lang="es-AR" dirty="0"/>
              <a:t>costos?</a:t>
            </a:r>
          </a:p>
          <a:p>
            <a:r>
              <a:rPr lang="es-AR" dirty="0" smtClean="0"/>
              <a:t>¿</a:t>
            </a:r>
            <a:r>
              <a:rPr lang="es-AR" dirty="0"/>
              <a:t>Cómo administrar las </a:t>
            </a:r>
            <a:r>
              <a:rPr lang="es-AR" b="1" dirty="0"/>
              <a:t>variaciones de costos?</a:t>
            </a:r>
          </a:p>
          <a:p>
            <a:r>
              <a:rPr lang="es-AR" dirty="0" smtClean="0"/>
              <a:t>¿</a:t>
            </a:r>
            <a:r>
              <a:rPr lang="es-AR" dirty="0"/>
              <a:t>Cómo y cuándo realizar </a:t>
            </a:r>
            <a:r>
              <a:rPr lang="es-AR" b="1" dirty="0"/>
              <a:t>análisis de valor</a:t>
            </a:r>
            <a:r>
              <a:rPr lang="es-AR" b="1" dirty="0" smtClean="0"/>
              <a:t>? </a:t>
            </a:r>
            <a:r>
              <a:rPr lang="es-AR" dirty="0" smtClean="0"/>
              <a:t>Buscar alternativas más económicas</a:t>
            </a:r>
            <a:endParaRPr lang="es-AR" dirty="0"/>
          </a:p>
          <a:p>
            <a:r>
              <a:rPr lang="es-AR" dirty="0" smtClean="0"/>
              <a:t>¿</a:t>
            </a:r>
            <a:r>
              <a:rPr lang="es-AR" dirty="0"/>
              <a:t>Qué </a:t>
            </a:r>
            <a:r>
              <a:rPr lang="es-AR" b="1" dirty="0"/>
              <a:t>procesos de gestión de costos se utilizarán?</a:t>
            </a:r>
          </a:p>
          <a:p>
            <a:r>
              <a:rPr lang="es-AR" dirty="0" smtClean="0"/>
              <a:t>¿</a:t>
            </a:r>
            <a:r>
              <a:rPr lang="es-AR" dirty="0"/>
              <a:t>Cómo es el </a:t>
            </a:r>
            <a:r>
              <a:rPr lang="es-AR" b="1" dirty="0"/>
              <a:t>ciclo de vida de los costos?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7833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 smtClean="0"/>
              <a:t>Determinar el presupuesto: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br>
              <a:rPr lang="es-AR" b="1" dirty="0" smtClean="0">
                <a:solidFill>
                  <a:srgbClr val="C00000"/>
                </a:solidFill>
              </a:rPr>
            </a:br>
            <a:r>
              <a:rPr lang="es-AR" b="1" dirty="0" smtClean="0">
                <a:solidFill>
                  <a:srgbClr val="C00000"/>
                </a:solidFill>
              </a:rPr>
              <a:t>Componentes del Presupuesto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669" y="2133600"/>
            <a:ext cx="8418786" cy="47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10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8593" y="624110"/>
            <a:ext cx="10489324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s-AR" b="1" dirty="0" smtClean="0"/>
              <a:t>Determinar el presupuesto: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br>
              <a:rPr lang="es-AR" b="1" dirty="0" smtClean="0">
                <a:solidFill>
                  <a:srgbClr val="C00000"/>
                </a:solidFill>
              </a:rPr>
            </a:br>
            <a:r>
              <a:rPr lang="es-AR" b="1" dirty="0">
                <a:solidFill>
                  <a:srgbClr val="C00000"/>
                </a:solidFill>
              </a:rPr>
              <a:t>Línea Base de Costo, Gastos y Requisitos de Financiamiento</a:t>
            </a:r>
            <a:endParaRPr lang="es-AR" dirty="0">
              <a:solidFill>
                <a:srgbClr val="C000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93" y="2133600"/>
            <a:ext cx="837728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99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Determinar el presupuesto: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  <a:br>
              <a:rPr lang="es-AR" b="1" dirty="0">
                <a:solidFill>
                  <a:srgbClr val="C00000"/>
                </a:solidFill>
              </a:rPr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3200" b="1" dirty="0" smtClean="0"/>
              <a:t>Actualizaciones</a:t>
            </a:r>
            <a:r>
              <a:rPr lang="es-AR" sz="2800" b="1" dirty="0" smtClean="0"/>
              <a:t> a los documentos del proyecto.</a:t>
            </a:r>
          </a:p>
          <a:p>
            <a:pPr lvl="1"/>
            <a:r>
              <a:rPr lang="es-AR" sz="2400" b="1" dirty="0" smtClean="0"/>
              <a:t>Estimaciones </a:t>
            </a:r>
            <a:r>
              <a:rPr lang="es-AR" sz="2400" b="1" dirty="0"/>
              <a:t>de costos. </a:t>
            </a:r>
            <a:r>
              <a:rPr lang="es-AR" sz="2400" dirty="0" smtClean="0"/>
              <a:t>Se </a:t>
            </a:r>
            <a:r>
              <a:rPr lang="es-AR" sz="2400" dirty="0"/>
              <a:t>actualizan para </a:t>
            </a:r>
            <a:r>
              <a:rPr lang="es-AR" sz="2400" dirty="0" smtClean="0"/>
              <a:t>registrar cualquier información </a:t>
            </a:r>
            <a:r>
              <a:rPr lang="es-AR" sz="2400" dirty="0"/>
              <a:t>adicional.</a:t>
            </a:r>
          </a:p>
          <a:p>
            <a:pPr lvl="1"/>
            <a:r>
              <a:rPr lang="es-AR" sz="2400" b="1" dirty="0" smtClean="0"/>
              <a:t>Cronograma </a:t>
            </a:r>
            <a:r>
              <a:rPr lang="es-AR" sz="2400" b="1" dirty="0"/>
              <a:t>del proyecto. </a:t>
            </a:r>
            <a:r>
              <a:rPr lang="es-AR" sz="2400" dirty="0" smtClean="0"/>
              <a:t>Los </a:t>
            </a:r>
            <a:r>
              <a:rPr lang="es-AR" sz="2400" dirty="0"/>
              <a:t>costos estimados para cada actividad </a:t>
            </a:r>
            <a:r>
              <a:rPr lang="es-AR" sz="2400" dirty="0" smtClean="0"/>
              <a:t>pueden registrarse </a:t>
            </a:r>
            <a:r>
              <a:rPr lang="es-AR" sz="2400" dirty="0"/>
              <a:t>como parte del cronograma del proyecto.</a:t>
            </a:r>
          </a:p>
          <a:p>
            <a:pPr lvl="1"/>
            <a:r>
              <a:rPr lang="es-AR" sz="2400" b="1" dirty="0" smtClean="0"/>
              <a:t>Registro </a:t>
            </a:r>
            <a:r>
              <a:rPr lang="es-AR" sz="2400" b="1" dirty="0"/>
              <a:t>de riesgos. </a:t>
            </a:r>
            <a:r>
              <a:rPr lang="es-AR" sz="2400" dirty="0" smtClean="0"/>
              <a:t>Los </a:t>
            </a:r>
            <a:r>
              <a:rPr lang="es-AR" sz="2400" dirty="0"/>
              <a:t>nuevos riesgos identificados durante este proceso </a:t>
            </a:r>
            <a:r>
              <a:rPr lang="es-AR" sz="2400" dirty="0" smtClean="0"/>
              <a:t>se registran </a:t>
            </a:r>
            <a:r>
              <a:rPr lang="es-AR" sz="2400" dirty="0"/>
              <a:t>en el registro de riesgos y se gestionan mediante los procesos de </a:t>
            </a:r>
            <a:r>
              <a:rPr lang="es-AR" sz="2400" dirty="0" smtClean="0"/>
              <a:t>gestión </a:t>
            </a:r>
            <a:r>
              <a:rPr lang="es-AR" sz="2400" dirty="0"/>
              <a:t>de riesgos.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60749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Proceso: </a:t>
            </a:r>
            <a:r>
              <a:rPr lang="es-AR" b="1" dirty="0" smtClean="0">
                <a:solidFill>
                  <a:srgbClr val="C00000"/>
                </a:solidFill>
              </a:rPr>
              <a:t>Controlar los Costos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Durante el proceso de controlar los costos del proyecto se llevan </a:t>
            </a:r>
            <a:r>
              <a:rPr lang="es-AR" dirty="0" smtClean="0"/>
              <a:t>a cabo </a:t>
            </a:r>
            <a:r>
              <a:rPr lang="es-AR" dirty="0"/>
              <a:t>acciones tales como:</a:t>
            </a:r>
          </a:p>
          <a:p>
            <a:r>
              <a:rPr lang="es-AR" dirty="0" smtClean="0"/>
              <a:t>Gestionar </a:t>
            </a:r>
            <a:r>
              <a:rPr lang="es-AR" dirty="0"/>
              <a:t>e influir sobre los cambios.</a:t>
            </a:r>
          </a:p>
          <a:p>
            <a:r>
              <a:rPr lang="es-AR" dirty="0" smtClean="0"/>
              <a:t>Seguir </a:t>
            </a:r>
            <a:r>
              <a:rPr lang="es-AR" dirty="0"/>
              <a:t>periódicamente los avances de costos del proyecto.</a:t>
            </a:r>
          </a:p>
          <a:p>
            <a:r>
              <a:rPr lang="es-AR" dirty="0" smtClean="0"/>
              <a:t>Verificar </a:t>
            </a:r>
            <a:r>
              <a:rPr lang="es-AR" dirty="0"/>
              <a:t>que los desembolsos no excedan la </a:t>
            </a:r>
            <a:r>
              <a:rPr lang="es-AR" dirty="0" smtClean="0"/>
              <a:t>financiación autorizada</a:t>
            </a:r>
            <a:r>
              <a:rPr lang="es-AR" dirty="0"/>
              <a:t>.</a:t>
            </a:r>
          </a:p>
          <a:p>
            <a:r>
              <a:rPr lang="es-AR" dirty="0" smtClean="0"/>
              <a:t>Asegurar </a:t>
            </a:r>
            <a:r>
              <a:rPr lang="es-AR" dirty="0"/>
              <a:t>la utilización del control integrado de cambios.</a:t>
            </a:r>
          </a:p>
          <a:p>
            <a:r>
              <a:rPr lang="es-AR" dirty="0" smtClean="0"/>
              <a:t>Informar </a:t>
            </a:r>
            <a:r>
              <a:rPr lang="es-AR" dirty="0"/>
              <a:t>los cambios aprobados a los interesados en tiempo </a:t>
            </a:r>
            <a:r>
              <a:rPr lang="es-AR" dirty="0" smtClean="0"/>
              <a:t>y forma</a:t>
            </a:r>
            <a:r>
              <a:rPr lang="es-AR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7090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Proceso: </a:t>
            </a:r>
            <a:r>
              <a:rPr lang="es-AR" b="1" dirty="0" smtClean="0">
                <a:solidFill>
                  <a:srgbClr val="C00000"/>
                </a:solidFill>
              </a:rPr>
              <a:t>Controlar los Costos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309" y="1818290"/>
            <a:ext cx="9774510" cy="4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06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Controlar Costos: </a:t>
            </a:r>
            <a:r>
              <a:rPr lang="es-AR" b="1" dirty="0" smtClean="0">
                <a:solidFill>
                  <a:srgbClr val="C00000"/>
                </a:solidFill>
              </a:rPr>
              <a:t>Flujo de Datos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159" y="1371429"/>
            <a:ext cx="5854262" cy="55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92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Controlar los costos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2069" y="1376855"/>
            <a:ext cx="10089931" cy="5481145"/>
          </a:xfrm>
        </p:spPr>
        <p:txBody>
          <a:bodyPr>
            <a:normAutofit lnSpcReduction="10000"/>
          </a:bodyPr>
          <a:lstStyle/>
          <a:p>
            <a:r>
              <a:rPr lang="es-AR" dirty="0"/>
              <a:t>El control de costos del proyecto incluye:</a:t>
            </a:r>
          </a:p>
          <a:p>
            <a:r>
              <a:rPr lang="es-AR" dirty="0" smtClean="0"/>
              <a:t>Influir </a:t>
            </a:r>
            <a:r>
              <a:rPr lang="es-AR" dirty="0"/>
              <a:t>sobre los factores que producen cambios a la </a:t>
            </a:r>
            <a:r>
              <a:rPr lang="es-AR" dirty="0" smtClean="0"/>
              <a:t>línea </a:t>
            </a:r>
            <a:r>
              <a:rPr lang="es-AR" dirty="0"/>
              <a:t>base de costos autorizada;</a:t>
            </a:r>
          </a:p>
          <a:p>
            <a:r>
              <a:rPr lang="es-AR" dirty="0" smtClean="0"/>
              <a:t>Asegurar </a:t>
            </a:r>
            <a:r>
              <a:rPr lang="es-AR" dirty="0"/>
              <a:t>que todas las solicitudes de cambio se lleven a cabo de manera oportuna;</a:t>
            </a:r>
          </a:p>
          <a:p>
            <a:r>
              <a:rPr lang="es-AR" dirty="0" smtClean="0"/>
              <a:t>Gestionar </a:t>
            </a:r>
            <a:r>
              <a:rPr lang="es-AR" dirty="0"/>
              <a:t>los cambios reales cuando y conforme suceden;</a:t>
            </a:r>
          </a:p>
          <a:p>
            <a:r>
              <a:rPr lang="es-AR" dirty="0" smtClean="0"/>
              <a:t>Asegurar </a:t>
            </a:r>
            <a:r>
              <a:rPr lang="es-AR" dirty="0"/>
              <a:t>que los gastos no excedan los fondos autorizados por periodo, por componente de la </a:t>
            </a:r>
            <a:r>
              <a:rPr lang="es-AR" dirty="0" smtClean="0"/>
              <a:t>EDT, por actividad </a:t>
            </a:r>
            <a:r>
              <a:rPr lang="es-AR" dirty="0"/>
              <a:t>y para el proyecto en su totalidad;</a:t>
            </a:r>
          </a:p>
          <a:p>
            <a:r>
              <a:rPr lang="es-AR" dirty="0" smtClean="0"/>
              <a:t>Monitorear </a:t>
            </a:r>
            <a:r>
              <a:rPr lang="es-AR" dirty="0"/>
              <a:t>el </a:t>
            </a:r>
            <a:r>
              <a:rPr lang="es-AR" dirty="0" smtClean="0"/>
              <a:t>desempeño </a:t>
            </a:r>
            <a:r>
              <a:rPr lang="es-AR" dirty="0"/>
              <a:t>del costo para detectar y comprender las variaciones con respecto a la </a:t>
            </a:r>
            <a:r>
              <a:rPr lang="es-AR" dirty="0" smtClean="0"/>
              <a:t>línea base de </a:t>
            </a:r>
            <a:r>
              <a:rPr lang="es-AR" dirty="0"/>
              <a:t>costos aprobada;</a:t>
            </a:r>
          </a:p>
          <a:p>
            <a:r>
              <a:rPr lang="es-AR" dirty="0" smtClean="0"/>
              <a:t>Monitorear </a:t>
            </a:r>
            <a:r>
              <a:rPr lang="es-AR" dirty="0"/>
              <a:t>el </a:t>
            </a:r>
            <a:r>
              <a:rPr lang="es-AR" dirty="0" smtClean="0"/>
              <a:t>desempeño </a:t>
            </a:r>
            <a:r>
              <a:rPr lang="es-AR" dirty="0"/>
              <a:t>del trabajo con </a:t>
            </a:r>
            <a:r>
              <a:rPr lang="es-AR" dirty="0" smtClean="0"/>
              <a:t>relación </a:t>
            </a:r>
            <a:r>
              <a:rPr lang="es-AR" dirty="0"/>
              <a:t>a los gastos en los que se ha incurrido;</a:t>
            </a:r>
          </a:p>
          <a:p>
            <a:r>
              <a:rPr lang="es-AR" dirty="0" smtClean="0"/>
              <a:t>Evitar </a:t>
            </a:r>
            <a:r>
              <a:rPr lang="es-AR" dirty="0"/>
              <a:t>que se incluyan cambios no aprobados en los informes sobre </a:t>
            </a:r>
            <a:r>
              <a:rPr lang="es-AR" dirty="0" smtClean="0"/>
              <a:t>utilización </a:t>
            </a:r>
            <a:r>
              <a:rPr lang="es-AR" dirty="0"/>
              <a:t>de costos o de recursos;</a:t>
            </a:r>
          </a:p>
          <a:p>
            <a:r>
              <a:rPr lang="es-AR" dirty="0" smtClean="0"/>
              <a:t>Informar </a:t>
            </a:r>
            <a:r>
              <a:rPr lang="es-AR" dirty="0"/>
              <a:t>a los interesados pertinentes acerca de todos los cambios aprobados y costos asociados; y</a:t>
            </a:r>
          </a:p>
          <a:p>
            <a:r>
              <a:rPr lang="es-AR" dirty="0" smtClean="0"/>
              <a:t>Realizar </a:t>
            </a:r>
            <a:r>
              <a:rPr lang="es-AR" dirty="0"/>
              <a:t>las acciones necesarias para mantener los excesos de costos previstos dentro de limites aceptables.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9101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Controlar los costos: </a:t>
            </a:r>
            <a:r>
              <a:rPr lang="es-AR" b="1" dirty="0" smtClean="0">
                <a:solidFill>
                  <a:srgbClr val="C00000"/>
                </a:solidFill>
              </a:rPr>
              <a:t>Entradas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b="1" dirty="0"/>
              <a:t>Plan para la Dirección del Proyecto:</a:t>
            </a:r>
          </a:p>
          <a:p>
            <a:pPr lvl="1"/>
            <a:r>
              <a:rPr lang="es-AR" sz="2800" dirty="0"/>
              <a:t>Plan de gestión de costos.</a:t>
            </a:r>
          </a:p>
          <a:p>
            <a:pPr lvl="1"/>
            <a:r>
              <a:rPr lang="es-AR" sz="2800" dirty="0" smtClean="0"/>
              <a:t>Línea </a:t>
            </a:r>
            <a:r>
              <a:rPr lang="es-AR" sz="2800" dirty="0"/>
              <a:t>base </a:t>
            </a:r>
            <a:r>
              <a:rPr lang="es-AR" sz="2800" dirty="0" smtClean="0"/>
              <a:t>costos</a:t>
            </a:r>
          </a:p>
          <a:p>
            <a:pPr lvl="1"/>
            <a:r>
              <a:rPr lang="es-AR" sz="2800" dirty="0" smtClean="0"/>
              <a:t>Línea base para la medición del desempeño</a:t>
            </a:r>
            <a:endParaRPr lang="es-AR" sz="2800" dirty="0"/>
          </a:p>
          <a:p>
            <a:r>
              <a:rPr lang="es-AR" sz="2800" b="1" dirty="0" smtClean="0"/>
              <a:t>Requisitos </a:t>
            </a:r>
            <a:r>
              <a:rPr lang="es-AR" sz="2800" b="1" dirty="0"/>
              <a:t>del financiamiento.</a:t>
            </a:r>
          </a:p>
          <a:p>
            <a:r>
              <a:rPr lang="es-AR" sz="2800" b="1" dirty="0" smtClean="0"/>
              <a:t>Informes </a:t>
            </a:r>
            <a:r>
              <a:rPr lang="es-AR" sz="2800" b="1" dirty="0"/>
              <a:t>de desempeño del trabajo</a:t>
            </a:r>
            <a:r>
              <a:rPr lang="es-AR" sz="2800" b="1" dirty="0" smtClean="0"/>
              <a:t>.</a:t>
            </a:r>
          </a:p>
          <a:p>
            <a:r>
              <a:rPr lang="es-AR" sz="2800" b="1" dirty="0" smtClean="0"/>
              <a:t>Activos de los procesos de la organización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2586556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Controlar los costos: </a:t>
            </a:r>
            <a:r>
              <a:rPr lang="es-AR" b="1" dirty="0" smtClean="0">
                <a:solidFill>
                  <a:srgbClr val="C00000"/>
                </a:solidFill>
              </a:rPr>
              <a:t>H&amp;T</a:t>
            </a:r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Juicio de Expertos</a:t>
            </a:r>
            <a:r>
              <a:rPr lang="es-AR" dirty="0" smtClean="0"/>
              <a:t>.</a:t>
            </a:r>
          </a:p>
          <a:p>
            <a:r>
              <a:rPr lang="es-AR" b="1" dirty="0"/>
              <a:t>Gestión del valor ganado</a:t>
            </a:r>
            <a:r>
              <a:rPr lang="es-AR" dirty="0"/>
              <a:t>: evaluar el estado de avance </a:t>
            </a:r>
            <a:r>
              <a:rPr lang="es-AR" dirty="0" smtClean="0"/>
              <a:t>del proyecto </a:t>
            </a:r>
            <a:r>
              <a:rPr lang="es-AR" dirty="0"/>
              <a:t>en relación a su línea base para analizar el avance de </a:t>
            </a:r>
            <a:r>
              <a:rPr lang="es-AR" dirty="0" smtClean="0"/>
              <a:t>los costos </a:t>
            </a:r>
            <a:r>
              <a:rPr lang="es-AR" dirty="0"/>
              <a:t>y tiempos del </a:t>
            </a:r>
            <a:r>
              <a:rPr lang="es-AR" dirty="0" smtClean="0"/>
              <a:t>proyecto.</a:t>
            </a:r>
            <a:endParaRPr lang="es-AR" dirty="0"/>
          </a:p>
          <a:p>
            <a:r>
              <a:rPr lang="es-AR" b="1" dirty="0" smtClean="0"/>
              <a:t>Proyecciones</a:t>
            </a:r>
            <a:r>
              <a:rPr lang="es-AR" dirty="0"/>
              <a:t>: re-estimar en forma periódica cuál será el </a:t>
            </a:r>
            <a:r>
              <a:rPr lang="es-AR" dirty="0" smtClean="0"/>
              <a:t>costo estimado </a:t>
            </a:r>
            <a:r>
              <a:rPr lang="es-AR" dirty="0"/>
              <a:t>a la finalización del proyecto.</a:t>
            </a:r>
          </a:p>
          <a:p>
            <a:r>
              <a:rPr lang="es-AR" b="1" dirty="0" smtClean="0"/>
              <a:t>Índice </a:t>
            </a:r>
            <a:r>
              <a:rPr lang="es-AR" b="1" dirty="0"/>
              <a:t>de desempeño del trabajo por completar</a:t>
            </a:r>
            <a:r>
              <a:rPr lang="es-AR" dirty="0" smtClean="0"/>
              <a:t>: estimar </a:t>
            </a:r>
            <a:r>
              <a:rPr lang="es-AR" dirty="0"/>
              <a:t>cuánto debo ajustar los desembolsos de costos para </a:t>
            </a:r>
            <a:r>
              <a:rPr lang="es-AR" dirty="0" smtClean="0"/>
              <a:t>cumplir con </a:t>
            </a:r>
            <a:r>
              <a:rPr lang="es-AR" dirty="0"/>
              <a:t>el presupuesto aprobado.</a:t>
            </a:r>
          </a:p>
          <a:p>
            <a:r>
              <a:rPr lang="es-AR" b="1" dirty="0" smtClean="0"/>
              <a:t>Revisiones </a:t>
            </a:r>
            <a:r>
              <a:rPr lang="es-AR" b="1" dirty="0"/>
              <a:t>del desempeño y análisis de </a:t>
            </a:r>
            <a:r>
              <a:rPr lang="es-AR" b="1" dirty="0" smtClean="0"/>
              <a:t>variación</a:t>
            </a:r>
            <a:r>
              <a:rPr lang="es-AR" dirty="0" smtClean="0"/>
              <a:t>: comprar </a:t>
            </a:r>
            <a:r>
              <a:rPr lang="es-AR" dirty="0"/>
              <a:t>el desempeño real del proyecto con su línea base de </a:t>
            </a:r>
            <a:r>
              <a:rPr lang="es-AR" dirty="0" smtClean="0"/>
              <a:t>costo y </a:t>
            </a:r>
            <a:r>
              <a:rPr lang="es-AR" dirty="0"/>
              <a:t>cronograma.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8620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Controlar los costos: </a:t>
            </a:r>
            <a:r>
              <a:rPr lang="es-AR" b="1" dirty="0" smtClean="0">
                <a:solidFill>
                  <a:srgbClr val="C00000"/>
                </a:solidFill>
              </a:rPr>
              <a:t>SALIDAS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b="1" dirty="0"/>
              <a:t>Medición del desempeño del trabajo</a:t>
            </a:r>
            <a:r>
              <a:rPr lang="es-AR" sz="2800" dirty="0"/>
              <a:t>: cuál es el estado </a:t>
            </a:r>
            <a:r>
              <a:rPr lang="es-AR" sz="2800" dirty="0" smtClean="0"/>
              <a:t>de avance </a:t>
            </a:r>
            <a:r>
              <a:rPr lang="es-AR" sz="2800" dirty="0"/>
              <a:t>y desvíos del proyecto en relación a su línea base.</a:t>
            </a:r>
          </a:p>
          <a:p>
            <a:r>
              <a:rPr lang="es-AR" sz="2800" b="1" dirty="0" smtClean="0"/>
              <a:t>Proyecciones </a:t>
            </a:r>
            <a:r>
              <a:rPr lang="es-AR" sz="2800" b="1" dirty="0"/>
              <a:t>del presupuesto</a:t>
            </a:r>
            <a:r>
              <a:rPr lang="es-AR" sz="2800" dirty="0"/>
              <a:t>: cuál es el costo estimado </a:t>
            </a:r>
            <a:r>
              <a:rPr lang="es-AR" sz="2800" dirty="0" smtClean="0"/>
              <a:t>a la </a:t>
            </a:r>
            <a:r>
              <a:rPr lang="es-AR" sz="2800" dirty="0"/>
              <a:t>finalización del proyecto.</a:t>
            </a:r>
          </a:p>
          <a:p>
            <a:r>
              <a:rPr lang="es-AR" sz="2800" b="1" dirty="0" smtClean="0"/>
              <a:t>Solicitudes </a:t>
            </a:r>
            <a:r>
              <a:rPr lang="es-AR" sz="2800" b="1" dirty="0"/>
              <a:t>de cambio y actualizaciones</a:t>
            </a:r>
            <a:r>
              <a:rPr lang="es-AR" sz="2800" dirty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8092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del Costo: </a:t>
            </a:r>
            <a:r>
              <a:rPr lang="es-AR" b="1" dirty="0">
                <a:solidFill>
                  <a:srgbClr val="C00000"/>
                </a:solidFill>
              </a:rPr>
              <a:t>Tipos de </a:t>
            </a:r>
            <a:r>
              <a:rPr lang="es-AR" b="1" dirty="0" smtClean="0">
                <a:solidFill>
                  <a:srgbClr val="C00000"/>
                </a:solidFill>
              </a:rPr>
              <a:t>costos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104725"/>
            <a:ext cx="9198022" cy="3777622"/>
          </a:xfrm>
        </p:spPr>
        <p:txBody>
          <a:bodyPr>
            <a:noAutofit/>
          </a:bodyPr>
          <a:lstStyle/>
          <a:p>
            <a:r>
              <a:rPr lang="es-AR" sz="2000" b="1" dirty="0" smtClean="0"/>
              <a:t>Costos </a:t>
            </a:r>
            <a:r>
              <a:rPr lang="es-AR" sz="2000" b="1" dirty="0"/>
              <a:t>variables: </a:t>
            </a:r>
            <a:r>
              <a:rPr lang="es-AR" sz="2000" dirty="0"/>
              <a:t>dependen del volumen de producción</a:t>
            </a:r>
            <a:r>
              <a:rPr lang="es-AR" sz="2000" dirty="0" smtClean="0"/>
              <a:t>. Por </a:t>
            </a:r>
            <a:r>
              <a:rPr lang="es-AR" sz="2000" dirty="0"/>
              <a:t>ejemplo las materias primas. Mientras más zapatillas </a:t>
            </a:r>
            <a:r>
              <a:rPr lang="es-AR" sz="2000" dirty="0" smtClean="0"/>
              <a:t>se producen</a:t>
            </a:r>
            <a:r>
              <a:rPr lang="es-AR" sz="2000" dirty="0"/>
              <a:t>, se requieren más telas y cordones.</a:t>
            </a:r>
          </a:p>
          <a:p>
            <a:r>
              <a:rPr lang="es-AR" sz="2000" b="1" dirty="0" smtClean="0"/>
              <a:t>Costos </a:t>
            </a:r>
            <a:r>
              <a:rPr lang="es-AR" sz="2000" b="1" dirty="0"/>
              <a:t>fijos: </a:t>
            </a:r>
            <a:r>
              <a:rPr lang="es-AR" sz="2000" dirty="0"/>
              <a:t>No cambian con el volumen de producción. </a:t>
            </a:r>
            <a:r>
              <a:rPr lang="es-AR" sz="2000" dirty="0" smtClean="0"/>
              <a:t>Por ejemplo </a:t>
            </a:r>
            <a:r>
              <a:rPr lang="es-AR" sz="2000" dirty="0"/>
              <a:t>los alquileres. Independientemente del volumen </a:t>
            </a:r>
            <a:r>
              <a:rPr lang="es-AR" sz="2000" dirty="0" smtClean="0"/>
              <a:t>de producción </a:t>
            </a:r>
            <a:r>
              <a:rPr lang="es-AR" sz="2000" dirty="0"/>
              <a:t>de una fábrica de palos de golf, el alquiler que </a:t>
            </a:r>
            <a:r>
              <a:rPr lang="es-AR" sz="2000" dirty="0" smtClean="0"/>
              <a:t>se paga </a:t>
            </a:r>
            <a:r>
              <a:rPr lang="es-AR" sz="2000" dirty="0"/>
              <a:t>por ese lugar se mantendrá fijo.</a:t>
            </a:r>
          </a:p>
          <a:p>
            <a:r>
              <a:rPr lang="es-AR" sz="2000" b="1" dirty="0" smtClean="0"/>
              <a:t>Costos </a:t>
            </a:r>
            <a:r>
              <a:rPr lang="es-AR" sz="2000" b="1" dirty="0"/>
              <a:t>directos: </a:t>
            </a:r>
            <a:r>
              <a:rPr lang="es-AR" sz="2000" dirty="0"/>
              <a:t>se pueden atribuir directamente </a:t>
            </a:r>
            <a:r>
              <a:rPr lang="es-AR" sz="2000" dirty="0" smtClean="0"/>
              <a:t>al proyecto</a:t>
            </a:r>
            <a:r>
              <a:rPr lang="es-AR" sz="2000" dirty="0"/>
              <a:t>. Por ejemplo, los costos de un viaje para </a:t>
            </a:r>
            <a:r>
              <a:rPr lang="es-AR" sz="2000" dirty="0" smtClean="0"/>
              <a:t>promocionar exclusivamente </a:t>
            </a:r>
            <a:r>
              <a:rPr lang="es-AR" sz="2000" dirty="0"/>
              <a:t>una nueva crema de belleza</a:t>
            </a:r>
            <a:r>
              <a:rPr lang="es-AR" sz="2000" dirty="0" smtClean="0"/>
              <a:t>.</a:t>
            </a:r>
          </a:p>
          <a:p>
            <a:r>
              <a:rPr lang="es-AR" sz="2000" b="1" dirty="0"/>
              <a:t>Costos indirectos: </a:t>
            </a:r>
            <a:r>
              <a:rPr lang="es-AR" sz="2000" dirty="0"/>
              <a:t>benefician a varios proyectos </a:t>
            </a:r>
            <a:r>
              <a:rPr lang="es-AR" sz="2000" dirty="0" smtClean="0"/>
              <a:t>y generalmente </a:t>
            </a:r>
            <a:r>
              <a:rPr lang="es-AR" sz="2000" dirty="0"/>
              <a:t>no se puede identificar con exactitud </a:t>
            </a:r>
            <a:r>
              <a:rPr lang="es-AR" sz="2000" dirty="0" smtClean="0"/>
              <a:t>la proporción </a:t>
            </a:r>
            <a:r>
              <a:rPr lang="es-AR" sz="2000" dirty="0"/>
              <a:t>que corresponde a cada uno. Por ejemplo </a:t>
            </a:r>
            <a:r>
              <a:rPr lang="es-AR" sz="2000" dirty="0" smtClean="0"/>
              <a:t>los gastos </a:t>
            </a:r>
            <a:r>
              <a:rPr lang="es-AR" sz="2000" dirty="0"/>
              <a:t>de estructura (contabilidad, luz, teléfono, PMO, etc.).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321860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Gestión del valor ganado (EVM)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48910" y="2133599"/>
            <a:ext cx="9743090" cy="4614041"/>
          </a:xfrm>
        </p:spPr>
        <p:txBody>
          <a:bodyPr>
            <a:noAutofit/>
          </a:bodyPr>
          <a:lstStyle/>
          <a:p>
            <a:r>
              <a:rPr lang="es-AR" sz="2400" dirty="0"/>
              <a:t>Una herramienta para evaluar el desempeño del </a:t>
            </a:r>
            <a:r>
              <a:rPr lang="es-AR" sz="2400" dirty="0" smtClean="0"/>
              <a:t>proyecto durante </a:t>
            </a:r>
            <a:r>
              <a:rPr lang="es-AR" sz="2400" dirty="0"/>
              <a:t>su ejecución, utilizada durante el grupo </a:t>
            </a:r>
            <a:r>
              <a:rPr lang="es-AR" sz="2400" dirty="0" smtClean="0"/>
              <a:t>de procesos </a:t>
            </a:r>
            <a:r>
              <a:rPr lang="es-AR" sz="2400" dirty="0"/>
              <a:t>de monitoreo y control.</a:t>
            </a:r>
          </a:p>
          <a:p>
            <a:r>
              <a:rPr lang="es-AR" sz="2400" dirty="0" smtClean="0"/>
              <a:t>Se </a:t>
            </a:r>
            <a:r>
              <a:rPr lang="es-AR" sz="2400" dirty="0"/>
              <a:t>utiliza para controlar la gestión integrada del alcance</a:t>
            </a:r>
            <a:r>
              <a:rPr lang="es-AR" sz="2400" dirty="0" smtClean="0"/>
              <a:t>, la </a:t>
            </a:r>
            <a:r>
              <a:rPr lang="es-AR" sz="2400" dirty="0"/>
              <a:t>agenda y los costos.</a:t>
            </a:r>
          </a:p>
          <a:p>
            <a:pPr marL="0" indent="0">
              <a:buNone/>
            </a:pPr>
            <a:r>
              <a:rPr lang="es-AR" sz="2400" dirty="0" smtClean="0"/>
              <a:t>Es </a:t>
            </a:r>
            <a:r>
              <a:rPr lang="es-AR" sz="2400" dirty="0"/>
              <a:t>necesario calcular tres valores:</a:t>
            </a:r>
          </a:p>
          <a:p>
            <a:r>
              <a:rPr lang="es-AR" sz="2400" b="1" dirty="0" smtClean="0"/>
              <a:t>Valor </a:t>
            </a:r>
            <a:r>
              <a:rPr lang="es-AR" sz="2400" b="1" dirty="0"/>
              <a:t>planificado </a:t>
            </a:r>
            <a:r>
              <a:rPr lang="es-AR" sz="2400" dirty="0"/>
              <a:t>(PV: Plan </a:t>
            </a:r>
            <a:r>
              <a:rPr lang="es-AR" sz="2400" dirty="0" err="1"/>
              <a:t>Value</a:t>
            </a:r>
            <a:r>
              <a:rPr lang="es-AR" sz="2400" dirty="0"/>
              <a:t>)</a:t>
            </a:r>
          </a:p>
          <a:p>
            <a:r>
              <a:rPr lang="es-AR" sz="2400" b="1" dirty="0" smtClean="0"/>
              <a:t>Costo </a:t>
            </a:r>
            <a:r>
              <a:rPr lang="es-AR" sz="2400" b="1" dirty="0"/>
              <a:t>real </a:t>
            </a:r>
            <a:r>
              <a:rPr lang="es-AR" sz="2400" dirty="0"/>
              <a:t>(AC: Actual </a:t>
            </a:r>
            <a:r>
              <a:rPr lang="es-AR" sz="2400" dirty="0" err="1"/>
              <a:t>Cost</a:t>
            </a:r>
            <a:r>
              <a:rPr lang="es-AR" sz="2400" dirty="0"/>
              <a:t>)</a:t>
            </a:r>
          </a:p>
          <a:p>
            <a:r>
              <a:rPr lang="es-AR" sz="2400" b="1" dirty="0" smtClean="0"/>
              <a:t>Valor </a:t>
            </a:r>
            <a:r>
              <a:rPr lang="es-AR" sz="2400" b="1" dirty="0"/>
              <a:t>ganado </a:t>
            </a:r>
            <a:r>
              <a:rPr lang="es-AR" sz="2400" dirty="0"/>
              <a:t>(EV: </a:t>
            </a:r>
            <a:r>
              <a:rPr lang="es-AR" sz="2400" dirty="0" err="1"/>
              <a:t>Earned</a:t>
            </a:r>
            <a:r>
              <a:rPr lang="es-AR" sz="2400" dirty="0"/>
              <a:t> </a:t>
            </a:r>
            <a:r>
              <a:rPr lang="es-AR" sz="2400" dirty="0" err="1"/>
              <a:t>Value</a:t>
            </a:r>
            <a:r>
              <a:rPr lang="es-AR" sz="2400" dirty="0"/>
              <a:t>) o valor del trabajo realizado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837535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Gestión del valor ganado (EVM)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71448"/>
          </a:xfrm>
        </p:spPr>
        <p:txBody>
          <a:bodyPr>
            <a:noAutofit/>
          </a:bodyPr>
          <a:lstStyle/>
          <a:p>
            <a:r>
              <a:rPr lang="es-AR" sz="2400" b="1" dirty="0"/>
              <a:t>Ejemplo</a:t>
            </a:r>
            <a:r>
              <a:rPr lang="es-AR" sz="2400" dirty="0"/>
              <a:t>: Proyecto muy simple que consiste en </a:t>
            </a:r>
            <a:r>
              <a:rPr lang="es-AR" sz="2400" dirty="0" smtClean="0"/>
              <a:t>el desarrollo </a:t>
            </a:r>
            <a:r>
              <a:rPr lang="es-AR" sz="2400" dirty="0"/>
              <a:t>de un automóvil cuyas actividades son diseño</a:t>
            </a:r>
            <a:r>
              <a:rPr lang="es-AR" sz="2400" dirty="0" smtClean="0"/>
              <a:t>, construcción </a:t>
            </a:r>
            <a:r>
              <a:rPr lang="es-AR" sz="2400" dirty="0"/>
              <a:t>y pruebas como se presenta en el </a:t>
            </a:r>
            <a:r>
              <a:rPr lang="es-AR" sz="2400" dirty="0" smtClean="0"/>
              <a:t>gráfico Gantt </a:t>
            </a:r>
            <a:r>
              <a:rPr lang="es-AR" sz="2400" dirty="0"/>
              <a:t>a continuación.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44314"/>
            <a:ext cx="9170578" cy="187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2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Valor Planificado (PV)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El presupuesto del proyecto y su línea base de costo, es el </a:t>
            </a:r>
            <a:r>
              <a:rPr lang="es-AR" sz="2400" b="1" dirty="0" smtClean="0"/>
              <a:t>valor planificado </a:t>
            </a:r>
            <a:r>
              <a:rPr lang="es-AR" sz="2400" dirty="0"/>
              <a:t>(PV) de cada actividad.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05" y="3247703"/>
            <a:ext cx="9324844" cy="25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82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Costo Real (AC)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Una vez que el proyecto está en ejecución, se </a:t>
            </a:r>
            <a:r>
              <a:rPr lang="es-AR" sz="2400" dirty="0" smtClean="0"/>
              <a:t>debe calcular </a:t>
            </a:r>
            <a:r>
              <a:rPr lang="es-AR" sz="2400" dirty="0"/>
              <a:t>cuál es el </a:t>
            </a:r>
            <a:r>
              <a:rPr lang="es-AR" sz="2400" b="1" dirty="0"/>
              <a:t>costo real </a:t>
            </a:r>
            <a:r>
              <a:rPr lang="es-AR" sz="2400" dirty="0"/>
              <a:t>(AC) o costo devengado </a:t>
            </a:r>
            <a:r>
              <a:rPr lang="es-AR" sz="2400" dirty="0" smtClean="0"/>
              <a:t>del trabajo </a:t>
            </a:r>
            <a:r>
              <a:rPr lang="es-AR" sz="2400" dirty="0"/>
              <a:t>realizado.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48" y="3626362"/>
            <a:ext cx="9394102" cy="27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004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Valor ganado (EV) o valor trabajado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poder estimar el valor del trabajo realizado o valor </a:t>
            </a:r>
            <a:r>
              <a:rPr lang="es-AR" dirty="0" smtClean="0"/>
              <a:t>ganado (</a:t>
            </a:r>
            <a:r>
              <a:rPr lang="es-AR" dirty="0"/>
              <a:t>EV) es necesario recopilar información sobre el porcentaje </a:t>
            </a:r>
            <a:r>
              <a:rPr lang="es-AR" dirty="0" smtClean="0"/>
              <a:t>de terminación </a:t>
            </a:r>
            <a:r>
              <a:rPr lang="es-AR" dirty="0"/>
              <a:t>de cada actividad del proyecto. Luego, se debe </a:t>
            </a:r>
            <a:r>
              <a:rPr lang="es-AR" dirty="0" smtClean="0"/>
              <a:t>convertir ese </a:t>
            </a:r>
            <a:r>
              <a:rPr lang="es-AR" dirty="0"/>
              <a:t>porcentaje de avance en un valor monetario al multiplicarlo por </a:t>
            </a:r>
            <a:r>
              <a:rPr lang="es-AR" dirty="0" smtClean="0"/>
              <a:t>el costo </a:t>
            </a:r>
            <a:r>
              <a:rPr lang="es-AR" dirty="0"/>
              <a:t>total presupuestado de cada actividad.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22" y="3663251"/>
            <a:ext cx="8688388" cy="31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67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Análisis de los costos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24001"/>
            <a:ext cx="9534010" cy="3777622"/>
          </a:xfrm>
        </p:spPr>
        <p:txBody>
          <a:bodyPr>
            <a:normAutofit/>
          </a:bodyPr>
          <a:lstStyle/>
          <a:p>
            <a:r>
              <a:rPr lang="es-AR" sz="2400" dirty="0"/>
              <a:t>Para analizar los desvíos de costos se debe comparar el </a:t>
            </a:r>
            <a:r>
              <a:rPr lang="es-AR" sz="2400" dirty="0" smtClean="0"/>
              <a:t>valor ganado </a:t>
            </a:r>
            <a:r>
              <a:rPr lang="es-AR" sz="2400" dirty="0"/>
              <a:t>(EV) con el costo real (AC). Esta comparación se </a:t>
            </a:r>
            <a:r>
              <a:rPr lang="es-AR" sz="2400" dirty="0" smtClean="0"/>
              <a:t>puede hacer </a:t>
            </a:r>
            <a:r>
              <a:rPr lang="es-AR" sz="2400" dirty="0"/>
              <a:t>a través de la </a:t>
            </a:r>
            <a:r>
              <a:rPr lang="es-AR" sz="2400" b="1" dirty="0"/>
              <a:t>variación del costo (CV: </a:t>
            </a:r>
            <a:r>
              <a:rPr lang="es-AR" sz="2400" b="1" dirty="0" err="1"/>
              <a:t>Cost</a:t>
            </a:r>
            <a:r>
              <a:rPr lang="es-AR" sz="2400" b="1" dirty="0"/>
              <a:t> </a:t>
            </a:r>
            <a:r>
              <a:rPr lang="es-AR" sz="2400" b="1" dirty="0" err="1"/>
              <a:t>variance</a:t>
            </a:r>
            <a:r>
              <a:rPr lang="es-AR" sz="2400" b="1" dirty="0"/>
              <a:t>) o </a:t>
            </a:r>
            <a:r>
              <a:rPr lang="es-AR" sz="2400" b="1" dirty="0" smtClean="0"/>
              <a:t>con el </a:t>
            </a:r>
            <a:r>
              <a:rPr lang="es-AR" sz="2400" b="1" dirty="0"/>
              <a:t>índice de desempeño del costo (CPI: Costo </a:t>
            </a:r>
            <a:r>
              <a:rPr lang="es-AR" sz="2400" b="1" dirty="0" smtClean="0"/>
              <a:t>performance </a:t>
            </a:r>
            <a:r>
              <a:rPr lang="es-AR" sz="2400" b="1" dirty="0" err="1" smtClean="0"/>
              <a:t>index</a:t>
            </a:r>
            <a:r>
              <a:rPr lang="es-AR" sz="2400" b="1" dirty="0" smtClean="0"/>
              <a:t>).</a:t>
            </a:r>
          </a:p>
          <a:p>
            <a:r>
              <a:rPr lang="es-AR" sz="2400" b="1" dirty="0"/>
              <a:t>Variación del costo: </a:t>
            </a:r>
            <a:r>
              <a:rPr lang="es-AR" sz="2400" dirty="0"/>
              <a:t>CV = EV – AC</a:t>
            </a:r>
          </a:p>
          <a:p>
            <a:r>
              <a:rPr lang="es-AR" sz="2400" b="1" dirty="0" smtClean="0"/>
              <a:t>Índice </a:t>
            </a:r>
            <a:r>
              <a:rPr lang="es-AR" sz="2400" b="1" dirty="0"/>
              <a:t>de desempeño del costo: </a:t>
            </a:r>
            <a:r>
              <a:rPr lang="es-AR" sz="2400" dirty="0"/>
              <a:t>CPI = EV / AC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45" y="5002722"/>
            <a:ext cx="9355277" cy="16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0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Análisis del Cronograma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evaluar en forma apropiada el cumplimiento del avance en </a:t>
            </a:r>
            <a:r>
              <a:rPr lang="es-AR" dirty="0" smtClean="0"/>
              <a:t>los tiempos </a:t>
            </a:r>
            <a:r>
              <a:rPr lang="es-AR" dirty="0"/>
              <a:t>del proyecto es necesario comparar el EV con el PV. </a:t>
            </a:r>
            <a:r>
              <a:rPr lang="es-AR" dirty="0" smtClean="0"/>
              <a:t>Esta comparación </a:t>
            </a:r>
            <a:r>
              <a:rPr lang="es-AR" dirty="0"/>
              <a:t>se puede hacer a través de la </a:t>
            </a:r>
            <a:r>
              <a:rPr lang="es-AR" b="1" dirty="0"/>
              <a:t>variación </a:t>
            </a:r>
            <a:r>
              <a:rPr lang="es-AR" b="1" dirty="0" smtClean="0"/>
              <a:t>del cronograma </a:t>
            </a:r>
            <a:r>
              <a:rPr lang="es-AR" dirty="0"/>
              <a:t>(</a:t>
            </a:r>
            <a:r>
              <a:rPr lang="es-AR" b="1" dirty="0"/>
              <a:t>SV</a:t>
            </a:r>
            <a:r>
              <a:rPr lang="es-AR" dirty="0"/>
              <a:t>: </a:t>
            </a:r>
            <a:r>
              <a:rPr lang="es-AR" dirty="0" err="1"/>
              <a:t>schedule</a:t>
            </a:r>
            <a:r>
              <a:rPr lang="es-AR" dirty="0"/>
              <a:t> </a:t>
            </a:r>
            <a:r>
              <a:rPr lang="es-AR" dirty="0" err="1"/>
              <a:t>variance</a:t>
            </a:r>
            <a:r>
              <a:rPr lang="es-AR" dirty="0"/>
              <a:t>) o con el </a:t>
            </a:r>
            <a:r>
              <a:rPr lang="es-AR" b="1" dirty="0"/>
              <a:t>índice </a:t>
            </a:r>
            <a:r>
              <a:rPr lang="es-AR" b="1" dirty="0" smtClean="0"/>
              <a:t>de </a:t>
            </a:r>
            <a:r>
              <a:rPr lang="it-IT" b="1" dirty="0" smtClean="0"/>
              <a:t>desempeño </a:t>
            </a:r>
            <a:r>
              <a:rPr lang="it-IT" b="1" dirty="0"/>
              <a:t>del cronograma </a:t>
            </a:r>
            <a:r>
              <a:rPr lang="it-IT" dirty="0"/>
              <a:t>(</a:t>
            </a:r>
            <a:r>
              <a:rPr lang="it-IT" b="1" dirty="0"/>
              <a:t>SPI</a:t>
            </a:r>
            <a:r>
              <a:rPr lang="it-IT" dirty="0"/>
              <a:t>: schedule performance index).</a:t>
            </a:r>
          </a:p>
          <a:p>
            <a:r>
              <a:rPr lang="es-AR" b="1" dirty="0"/>
              <a:t>Variación del cronograma: </a:t>
            </a:r>
            <a:r>
              <a:rPr lang="es-AR" dirty="0"/>
              <a:t>SV = EV – PV</a:t>
            </a:r>
          </a:p>
          <a:p>
            <a:r>
              <a:rPr lang="es-AR" b="1" dirty="0" smtClean="0"/>
              <a:t>Índice </a:t>
            </a:r>
            <a:r>
              <a:rPr lang="es-AR" b="1" dirty="0"/>
              <a:t>de desempeño del cronograma: </a:t>
            </a:r>
            <a:r>
              <a:rPr lang="es-AR" dirty="0"/>
              <a:t>SPI = EV / PV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24" y="4620674"/>
            <a:ext cx="9651183" cy="18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7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Proyecciones de Costos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b="1" i="1" dirty="0"/>
              <a:t>Proyección de costo según presupuesto original</a:t>
            </a:r>
          </a:p>
          <a:p>
            <a:r>
              <a:rPr lang="es-AR" sz="2800" dirty="0" smtClean="0"/>
              <a:t>Presupuesto </a:t>
            </a:r>
            <a:r>
              <a:rPr lang="es-AR" sz="2800" dirty="0"/>
              <a:t>hasta la conclusión: </a:t>
            </a:r>
            <a:r>
              <a:rPr lang="es-AR" sz="2800" b="1" dirty="0"/>
              <a:t>BAC </a:t>
            </a:r>
            <a:r>
              <a:rPr lang="es-AR" sz="2800" dirty="0"/>
              <a:t>(Budget at </a:t>
            </a:r>
            <a:r>
              <a:rPr lang="es-AR" sz="2800" dirty="0" err="1"/>
              <a:t>Completion</a:t>
            </a:r>
            <a:r>
              <a:rPr lang="es-AR" sz="2800" dirty="0"/>
              <a:t>)</a:t>
            </a:r>
          </a:p>
          <a:p>
            <a:r>
              <a:rPr lang="es-AR" sz="2800" dirty="0" smtClean="0"/>
              <a:t>Estimación </a:t>
            </a:r>
            <a:r>
              <a:rPr lang="es-AR" sz="2800" dirty="0"/>
              <a:t>a la conclusión: EAC (</a:t>
            </a:r>
            <a:r>
              <a:rPr lang="es-AR" sz="2800" dirty="0" err="1"/>
              <a:t>Estimate</a:t>
            </a:r>
            <a:r>
              <a:rPr lang="es-AR" sz="2800" dirty="0"/>
              <a:t> at </a:t>
            </a:r>
            <a:r>
              <a:rPr lang="es-AR" sz="2800" dirty="0" err="1"/>
              <a:t>Completion</a:t>
            </a:r>
            <a:r>
              <a:rPr lang="es-AR" sz="2800" dirty="0"/>
              <a:t>)</a:t>
            </a:r>
          </a:p>
          <a:p>
            <a:pPr marL="3224213"/>
            <a:r>
              <a:rPr lang="es-AR" sz="2800" b="1" dirty="0"/>
              <a:t>EAC = AC + (BAC – EV)</a:t>
            </a:r>
          </a:p>
          <a:p>
            <a:r>
              <a:rPr lang="es-AR" sz="2800" dirty="0" smtClean="0"/>
              <a:t>Estimación </a:t>
            </a:r>
            <a:r>
              <a:rPr lang="es-AR" sz="2800" dirty="0"/>
              <a:t>hasta la conclusión: ETC (</a:t>
            </a:r>
            <a:r>
              <a:rPr lang="es-AR" sz="2800" dirty="0" err="1"/>
              <a:t>Estimate</a:t>
            </a:r>
            <a:r>
              <a:rPr lang="es-AR" sz="2800" dirty="0"/>
              <a:t> to </a:t>
            </a:r>
            <a:r>
              <a:rPr lang="es-AR" sz="2800" dirty="0" err="1"/>
              <a:t>Completion</a:t>
            </a:r>
            <a:r>
              <a:rPr lang="es-AR" sz="2800" dirty="0"/>
              <a:t>)</a:t>
            </a:r>
          </a:p>
          <a:p>
            <a:pPr marL="3224213"/>
            <a:r>
              <a:rPr lang="es-AR" sz="2800" b="1" dirty="0"/>
              <a:t>ETC = EAC – AC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4262726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Proyecciones de Costos</a:t>
            </a:r>
            <a:endParaRPr lang="es-A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b="1" i="1" dirty="0"/>
              <a:t>Proyección de costo según CPI actual</a:t>
            </a:r>
          </a:p>
          <a:p>
            <a:r>
              <a:rPr lang="es-AR" sz="2800" dirty="0" smtClean="0"/>
              <a:t>Presupuesto </a:t>
            </a:r>
            <a:r>
              <a:rPr lang="es-AR" sz="2800" dirty="0"/>
              <a:t>hasta la conclusión: </a:t>
            </a:r>
            <a:r>
              <a:rPr lang="es-AR" sz="2800" b="1" dirty="0"/>
              <a:t>BAC </a:t>
            </a:r>
            <a:r>
              <a:rPr lang="es-AR" sz="2800" dirty="0"/>
              <a:t>(Budget at </a:t>
            </a:r>
            <a:r>
              <a:rPr lang="es-AR" sz="2800" dirty="0" err="1"/>
              <a:t>Completion</a:t>
            </a:r>
            <a:r>
              <a:rPr lang="es-AR" sz="2800" dirty="0"/>
              <a:t>)</a:t>
            </a:r>
          </a:p>
          <a:p>
            <a:r>
              <a:rPr lang="es-AR" sz="2800" dirty="0" smtClean="0"/>
              <a:t>Estimación </a:t>
            </a:r>
            <a:r>
              <a:rPr lang="es-AR" sz="2800" dirty="0"/>
              <a:t>a la conclusión: EAC (</a:t>
            </a:r>
            <a:r>
              <a:rPr lang="es-AR" sz="2800" dirty="0" err="1"/>
              <a:t>Estimate</a:t>
            </a:r>
            <a:r>
              <a:rPr lang="es-AR" sz="2800" dirty="0"/>
              <a:t> at </a:t>
            </a:r>
            <a:r>
              <a:rPr lang="es-AR" sz="2800" dirty="0" err="1"/>
              <a:t>Completion</a:t>
            </a:r>
            <a:r>
              <a:rPr lang="es-AR" sz="2800" dirty="0"/>
              <a:t>)</a:t>
            </a:r>
          </a:p>
          <a:p>
            <a:pPr marL="3406775"/>
            <a:r>
              <a:rPr lang="es-AR" sz="2800" b="1" dirty="0"/>
              <a:t>EAC = BAC / CPI</a:t>
            </a:r>
          </a:p>
          <a:p>
            <a:r>
              <a:rPr lang="es-AR" sz="2800" dirty="0" smtClean="0"/>
              <a:t>Estimación </a:t>
            </a:r>
            <a:r>
              <a:rPr lang="es-AR" sz="2800" dirty="0"/>
              <a:t>hasta la conclusión: ETC (</a:t>
            </a:r>
            <a:r>
              <a:rPr lang="es-AR" sz="2800" dirty="0" err="1"/>
              <a:t>Estimate</a:t>
            </a:r>
            <a:r>
              <a:rPr lang="es-AR" sz="2800" dirty="0"/>
              <a:t> to </a:t>
            </a:r>
            <a:r>
              <a:rPr lang="es-AR" sz="2800" dirty="0" err="1"/>
              <a:t>Completion</a:t>
            </a:r>
            <a:r>
              <a:rPr lang="es-AR" sz="2800" dirty="0"/>
              <a:t>)</a:t>
            </a:r>
          </a:p>
          <a:p>
            <a:pPr marL="3406775"/>
            <a:r>
              <a:rPr lang="es-AR" sz="2800" b="1" dirty="0"/>
              <a:t>ETC = EAC – AC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870801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Resumiendo el EVM</a:t>
            </a:r>
            <a:endParaRPr lang="es-AR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171" y="1386038"/>
            <a:ext cx="9735530" cy="528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del Costo: </a:t>
            </a:r>
            <a:r>
              <a:rPr lang="es-AR" b="1" dirty="0">
                <a:solidFill>
                  <a:srgbClr val="C00000"/>
                </a:solidFill>
              </a:rPr>
              <a:t>Tipos de </a:t>
            </a:r>
            <a:r>
              <a:rPr lang="es-AR" b="1" dirty="0" smtClean="0">
                <a:solidFill>
                  <a:srgbClr val="C00000"/>
                </a:solidFill>
              </a:rPr>
              <a:t>costos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6177" y="1856875"/>
            <a:ext cx="10295823" cy="4120413"/>
          </a:xfrm>
        </p:spPr>
        <p:txBody>
          <a:bodyPr>
            <a:noAutofit/>
          </a:bodyPr>
          <a:lstStyle/>
          <a:p>
            <a:r>
              <a:rPr lang="es-AR" sz="2400" b="1" dirty="0"/>
              <a:t>Costo de oportunidad: </a:t>
            </a:r>
            <a:r>
              <a:rPr lang="es-AR" sz="2400" dirty="0"/>
              <a:t>el costo de oportunidad de </a:t>
            </a:r>
            <a:r>
              <a:rPr lang="es-AR" sz="2400" dirty="0" smtClean="0"/>
              <a:t>un recurso </a:t>
            </a:r>
            <a:r>
              <a:rPr lang="es-AR" sz="2400" dirty="0"/>
              <a:t>es su mejor alternativa dejada de lado. Al estimar </a:t>
            </a:r>
            <a:r>
              <a:rPr lang="es-AR" sz="2400" dirty="0" smtClean="0"/>
              <a:t>el costo </a:t>
            </a:r>
            <a:r>
              <a:rPr lang="es-AR" sz="2400" dirty="0"/>
              <a:t>de las actividades del proyecto, no sólo se deben </a:t>
            </a:r>
            <a:r>
              <a:rPr lang="es-AR" sz="2400" dirty="0" smtClean="0"/>
              <a:t>incluir las </a:t>
            </a:r>
            <a:r>
              <a:rPr lang="es-AR" sz="2400" dirty="0"/>
              <a:t>salidas de caja, sino también los costos de oportunidad </a:t>
            </a:r>
            <a:r>
              <a:rPr lang="es-AR" sz="2400" dirty="0" smtClean="0"/>
              <a:t>de cada </a:t>
            </a:r>
            <a:r>
              <a:rPr lang="es-AR" sz="2400" dirty="0"/>
              <a:t>recurso</a:t>
            </a:r>
            <a:r>
              <a:rPr lang="es-AR" sz="2400" dirty="0" smtClean="0"/>
              <a:t>.</a:t>
            </a:r>
          </a:p>
          <a:p>
            <a:pPr lvl="1"/>
            <a:r>
              <a:rPr lang="es-AR" sz="2000" i="1" dirty="0"/>
              <a:t>El proyecto A tiene una rentabilidad de $25.000 y el proyecto B </a:t>
            </a:r>
            <a:r>
              <a:rPr lang="es-AR" sz="2000" i="1" dirty="0" smtClean="0"/>
              <a:t>una rentabilidad </a:t>
            </a:r>
            <a:r>
              <a:rPr lang="es-AR" sz="2000" i="1" dirty="0"/>
              <a:t>de $30.000. ¿Cuál es el costo de oportunidad </a:t>
            </a:r>
            <a:r>
              <a:rPr lang="es-AR" sz="2000" i="1" dirty="0" smtClean="0"/>
              <a:t>de seleccionar </a:t>
            </a:r>
            <a:r>
              <a:rPr lang="es-AR" sz="2000" i="1" dirty="0"/>
              <a:t>el proyecto A</a:t>
            </a:r>
            <a:r>
              <a:rPr lang="es-AR" sz="2000" i="1" dirty="0" smtClean="0"/>
              <a:t>?</a:t>
            </a:r>
            <a:endParaRPr lang="es-AR" sz="2000" dirty="0"/>
          </a:p>
          <a:p>
            <a:r>
              <a:rPr lang="es-AR" sz="2400" b="1" dirty="0" smtClean="0"/>
              <a:t>Costos </a:t>
            </a:r>
            <a:r>
              <a:rPr lang="es-AR" sz="2400" b="1" dirty="0"/>
              <a:t>hundidos o enterrados: </a:t>
            </a:r>
            <a:r>
              <a:rPr lang="es-AR" sz="2400" dirty="0"/>
              <a:t>costos que ya </a:t>
            </a:r>
            <a:r>
              <a:rPr lang="es-AR" sz="2400" dirty="0" smtClean="0"/>
              <a:t>fueron devengados </a:t>
            </a:r>
            <a:r>
              <a:rPr lang="es-AR" sz="2400" dirty="0"/>
              <a:t>y no cambiarán con la decisión de hacer o </a:t>
            </a:r>
            <a:r>
              <a:rPr lang="es-AR" sz="2400" dirty="0" smtClean="0"/>
              <a:t>no hacer </a:t>
            </a:r>
            <a:r>
              <a:rPr lang="es-AR" sz="2400" dirty="0"/>
              <a:t>el proyecto</a:t>
            </a:r>
            <a:r>
              <a:rPr lang="es-AR" sz="2400" dirty="0" smtClean="0"/>
              <a:t>.</a:t>
            </a:r>
          </a:p>
          <a:p>
            <a:pPr lvl="1"/>
            <a:r>
              <a:rPr lang="es-AR" sz="2000" i="1" dirty="0"/>
              <a:t>Usted realizó un estudio de mercado que costó $10.000. Pagó </a:t>
            </a:r>
            <a:r>
              <a:rPr lang="es-AR" sz="2000" i="1" dirty="0" smtClean="0"/>
              <a:t>un 50</a:t>
            </a:r>
            <a:r>
              <a:rPr lang="es-AR" sz="2000" i="1" dirty="0"/>
              <a:t>% al contado y el otro 50% lo pagará con un cheque a 120 días</a:t>
            </a:r>
            <a:r>
              <a:rPr lang="es-AR" sz="2000" i="1" dirty="0" smtClean="0"/>
              <a:t>. ¿</a:t>
            </a:r>
            <a:r>
              <a:rPr lang="es-AR" sz="2000" i="1" dirty="0"/>
              <a:t>Qué valor debe considerar como costo del proyecto para tomar </a:t>
            </a:r>
            <a:r>
              <a:rPr lang="es-AR" sz="2000" i="1" dirty="0" smtClean="0"/>
              <a:t>la decisión </a:t>
            </a:r>
            <a:r>
              <a:rPr lang="es-AR" sz="2000" i="1" dirty="0"/>
              <a:t>de hacerlo o no?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81125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del Costo: </a:t>
            </a:r>
            <a:r>
              <a:rPr lang="es-AR" b="1" dirty="0">
                <a:solidFill>
                  <a:srgbClr val="C00000"/>
                </a:solidFill>
              </a:rPr>
              <a:t>Otros </a:t>
            </a:r>
            <a:r>
              <a:rPr lang="es-AR" b="1" dirty="0" smtClean="0">
                <a:solidFill>
                  <a:srgbClr val="C00000"/>
                </a:solidFill>
              </a:rPr>
              <a:t>conceptos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31475"/>
            <a:ext cx="9602788" cy="3777622"/>
          </a:xfrm>
        </p:spPr>
        <p:txBody>
          <a:bodyPr>
            <a:noAutofit/>
          </a:bodyPr>
          <a:lstStyle/>
          <a:p>
            <a:r>
              <a:rPr lang="es-AR" sz="2000" b="1" dirty="0"/>
              <a:t>Capital de trabajo: </a:t>
            </a:r>
            <a:r>
              <a:rPr lang="es-AR" sz="2000" dirty="0"/>
              <a:t>dinero necesario para cubrir los </a:t>
            </a:r>
            <a:r>
              <a:rPr lang="es-AR" sz="2000" dirty="0" smtClean="0"/>
              <a:t>gastos operativos </a:t>
            </a:r>
            <a:r>
              <a:rPr lang="es-AR" sz="2000" dirty="0"/>
              <a:t>del proyecto hasta que comiencen los ingresos </a:t>
            </a:r>
            <a:r>
              <a:rPr lang="es-AR" sz="2000" dirty="0" smtClean="0"/>
              <a:t>de caja</a:t>
            </a:r>
            <a:r>
              <a:rPr lang="es-AR" sz="2000" dirty="0"/>
              <a:t>. Una forma de cálculo del capital de trabajo surge de </a:t>
            </a:r>
            <a:r>
              <a:rPr lang="es-AR" sz="2000" dirty="0" smtClean="0"/>
              <a:t>la diferencia </a:t>
            </a:r>
            <a:r>
              <a:rPr lang="es-AR" sz="2000" dirty="0"/>
              <a:t>entre el </a:t>
            </a:r>
            <a:r>
              <a:rPr lang="es-AR" sz="2000" u="sng" dirty="0"/>
              <a:t>activo corriente </a:t>
            </a:r>
            <a:r>
              <a:rPr lang="es-AR" sz="2000" dirty="0"/>
              <a:t>y el </a:t>
            </a:r>
            <a:r>
              <a:rPr lang="es-AR" sz="2000" u="sng" dirty="0"/>
              <a:t>pasivo corriente</a:t>
            </a:r>
            <a:r>
              <a:rPr lang="es-AR" sz="2000" dirty="0" smtClean="0"/>
              <a:t>. Bienes incorporados y deudas adquiridas en el ejercicio.</a:t>
            </a:r>
            <a:endParaRPr lang="es-AR" sz="2000" dirty="0"/>
          </a:p>
          <a:p>
            <a:r>
              <a:rPr lang="es-AR" sz="2000" b="1" dirty="0" smtClean="0"/>
              <a:t>Depreciación </a:t>
            </a:r>
            <a:r>
              <a:rPr lang="es-AR" sz="2000" b="1" dirty="0"/>
              <a:t>contable: </a:t>
            </a:r>
            <a:r>
              <a:rPr lang="es-AR" sz="2000" dirty="0"/>
              <a:t>disminución del valor libro de </a:t>
            </a:r>
            <a:r>
              <a:rPr lang="es-AR" sz="2000" dirty="0" smtClean="0"/>
              <a:t>un activo </a:t>
            </a:r>
            <a:r>
              <a:rPr lang="es-AR" sz="2000" dirty="0"/>
              <a:t>según criterios contables. La depreciación es </a:t>
            </a:r>
            <a:r>
              <a:rPr lang="es-AR" sz="2000" dirty="0" smtClean="0"/>
              <a:t>deducible del </a:t>
            </a:r>
            <a:r>
              <a:rPr lang="es-AR" sz="2000" dirty="0"/>
              <a:t>impuesto a las ganancias.</a:t>
            </a:r>
          </a:p>
          <a:p>
            <a:pPr lvl="1"/>
            <a:r>
              <a:rPr lang="es-AR" sz="1800" b="1" dirty="0" smtClean="0"/>
              <a:t>Depreciación </a:t>
            </a:r>
            <a:r>
              <a:rPr lang="es-AR" sz="1800" b="1" dirty="0"/>
              <a:t>lineal: </a:t>
            </a:r>
            <a:r>
              <a:rPr lang="es-AR" sz="1800" dirty="0"/>
              <a:t>se deprecia el mismo monto todos los años. </a:t>
            </a:r>
            <a:r>
              <a:rPr lang="es-AR" sz="1800" dirty="0" smtClean="0"/>
              <a:t>Por ejemplo</a:t>
            </a:r>
            <a:r>
              <a:rPr lang="es-AR" sz="1800" dirty="0"/>
              <a:t>, una inversión de $1000 cuya vida útil contable es de 20 años</a:t>
            </a:r>
            <a:r>
              <a:rPr lang="es-AR" sz="1800" dirty="0" smtClean="0"/>
              <a:t>, tiene </a:t>
            </a:r>
            <a:r>
              <a:rPr lang="es-AR" sz="1800" dirty="0"/>
              <a:t>una depreciación de $50 por año ($1000 / 20 años).</a:t>
            </a:r>
          </a:p>
          <a:p>
            <a:pPr lvl="1"/>
            <a:r>
              <a:rPr lang="es-AR" sz="1800" b="1" dirty="0" smtClean="0"/>
              <a:t>Depreciación </a:t>
            </a:r>
            <a:r>
              <a:rPr lang="es-AR" sz="1800" b="1" dirty="0"/>
              <a:t>acelerada: </a:t>
            </a:r>
            <a:r>
              <a:rPr lang="es-AR" sz="1800" dirty="0"/>
              <a:t>se deprecian valores mayores en los </a:t>
            </a:r>
            <a:r>
              <a:rPr lang="es-AR" sz="1800" dirty="0" smtClean="0"/>
              <a:t>primeros años</a:t>
            </a:r>
            <a:r>
              <a:rPr lang="es-AR" sz="1800" dirty="0"/>
              <a:t>. Por ejemplo, un gobierno que subsidia la compra de bienes </a:t>
            </a:r>
            <a:r>
              <a:rPr lang="es-AR" sz="1800" dirty="0" smtClean="0"/>
              <a:t>de capital</a:t>
            </a:r>
            <a:r>
              <a:rPr lang="es-AR" sz="1800" dirty="0"/>
              <a:t>, podría permitir una depreciación contable de 50% el primer año</a:t>
            </a:r>
            <a:r>
              <a:rPr lang="es-AR" sz="1800" dirty="0" smtClean="0"/>
              <a:t>, 30</a:t>
            </a:r>
            <a:r>
              <a:rPr lang="es-AR" sz="1800" dirty="0"/>
              <a:t>% el segundo año y 20% el tercer año.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221610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del Costo: </a:t>
            </a:r>
            <a:r>
              <a:rPr lang="es-AR" b="1" dirty="0">
                <a:solidFill>
                  <a:srgbClr val="C00000"/>
                </a:solidFill>
              </a:rPr>
              <a:t>Otros </a:t>
            </a:r>
            <a:r>
              <a:rPr lang="es-AR" b="1" dirty="0" smtClean="0">
                <a:solidFill>
                  <a:srgbClr val="C00000"/>
                </a:solidFill>
              </a:rPr>
              <a:t>conceptos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31475"/>
            <a:ext cx="9602788" cy="3777622"/>
          </a:xfrm>
        </p:spPr>
        <p:txBody>
          <a:bodyPr>
            <a:noAutofit/>
          </a:bodyPr>
          <a:lstStyle/>
          <a:p>
            <a:r>
              <a:rPr lang="es-AR" b="1" dirty="0"/>
              <a:t>Depreciación económica: </a:t>
            </a:r>
            <a:r>
              <a:rPr lang="es-AR" dirty="0"/>
              <a:t>variación del valor real de un activo</a:t>
            </a:r>
            <a:r>
              <a:rPr lang="es-AR" dirty="0" smtClean="0"/>
              <a:t>. Por </a:t>
            </a:r>
            <a:r>
              <a:rPr lang="es-AR" dirty="0"/>
              <a:t>ejemplo, una computadora nueva de $1.000 se </a:t>
            </a:r>
            <a:r>
              <a:rPr lang="es-AR" dirty="0" smtClean="0"/>
              <a:t>deprecia contablemente </a:t>
            </a:r>
            <a:r>
              <a:rPr lang="es-AR" dirty="0"/>
              <a:t>en 5 años, o sea un 20% anual. Sin embargo </a:t>
            </a:r>
            <a:r>
              <a:rPr lang="es-AR" dirty="0" smtClean="0"/>
              <a:t>luego de </a:t>
            </a:r>
            <a:r>
              <a:rPr lang="es-AR" dirty="0"/>
              <a:t>un año de comprada la computadora, su valor de mercado es </a:t>
            </a:r>
            <a:r>
              <a:rPr lang="es-AR" dirty="0" smtClean="0"/>
              <a:t>de $</a:t>
            </a:r>
            <a:r>
              <a:rPr lang="es-AR" dirty="0"/>
              <a:t>300, por lo que tuvo una depreciación económica del 70% a </a:t>
            </a:r>
            <a:r>
              <a:rPr lang="es-AR" dirty="0" smtClean="0"/>
              <a:t>pesar de </a:t>
            </a:r>
            <a:r>
              <a:rPr lang="es-AR" dirty="0"/>
              <a:t>que la depreciación contable sea solamente de un 20%.</a:t>
            </a:r>
          </a:p>
          <a:p>
            <a:r>
              <a:rPr lang="es-AR" b="1" dirty="0" smtClean="0"/>
              <a:t>Ley </a:t>
            </a:r>
            <a:r>
              <a:rPr lang="es-AR" b="1" dirty="0"/>
              <a:t>de rendimientos decrecientes: </a:t>
            </a:r>
            <a:r>
              <a:rPr lang="es-AR" dirty="0"/>
              <a:t>al incrementar </a:t>
            </a:r>
            <a:r>
              <a:rPr lang="es-AR" dirty="0" smtClean="0"/>
              <a:t>la utilización </a:t>
            </a:r>
            <a:r>
              <a:rPr lang="es-AR" dirty="0"/>
              <a:t>de recursos, la producción crece a tasa decreciente. </a:t>
            </a:r>
            <a:r>
              <a:rPr lang="es-AR" dirty="0" smtClean="0"/>
              <a:t>Por ejemplo</a:t>
            </a:r>
            <a:r>
              <a:rPr lang="es-AR" dirty="0"/>
              <a:t>, en un proyecto de ensamble de bicicletas, al duplicar </a:t>
            </a:r>
            <a:r>
              <a:rPr lang="es-AR" dirty="0" smtClean="0"/>
              <a:t>el personal </a:t>
            </a:r>
            <a:r>
              <a:rPr lang="es-AR" dirty="0"/>
              <a:t>de planta de 5 a 10, la producción de bicicletas crece </a:t>
            </a:r>
            <a:r>
              <a:rPr lang="es-AR" dirty="0" smtClean="0"/>
              <a:t>de 100 </a:t>
            </a:r>
            <a:r>
              <a:rPr lang="es-AR" dirty="0"/>
              <a:t>a 140. En la zona de rendimientos decrecientes, los </a:t>
            </a:r>
            <a:r>
              <a:rPr lang="es-AR" dirty="0" smtClean="0"/>
              <a:t>costos crecen </a:t>
            </a:r>
            <a:r>
              <a:rPr lang="es-AR" dirty="0"/>
              <a:t>a tasa creciente.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0770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Costos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11680" y="1373201"/>
            <a:ext cx="10180320" cy="3777622"/>
          </a:xfrm>
        </p:spPr>
        <p:txBody>
          <a:bodyPr>
            <a:noAutofit/>
          </a:bodyPr>
          <a:lstStyle/>
          <a:p>
            <a:r>
              <a:rPr lang="es-AR" i="1" dirty="0" smtClean="0"/>
              <a:t>En </a:t>
            </a:r>
            <a:r>
              <a:rPr lang="es-AR" i="1" dirty="0"/>
              <a:t>proyectos pequeños, estimar los costos y determinar </a:t>
            </a:r>
            <a:r>
              <a:rPr lang="es-AR" i="1" dirty="0" smtClean="0"/>
              <a:t>el presupuesto </a:t>
            </a:r>
            <a:r>
              <a:rPr lang="es-AR" i="1" dirty="0"/>
              <a:t>podrían realizarse en un solo proceso</a:t>
            </a:r>
            <a:r>
              <a:rPr lang="es-AR" i="1" dirty="0" smtClean="0"/>
              <a:t>.</a:t>
            </a:r>
          </a:p>
          <a:p>
            <a:r>
              <a:rPr lang="es-AR" b="1" dirty="0"/>
              <a:t>CONSIDERACIONES DE </a:t>
            </a:r>
            <a:r>
              <a:rPr lang="es-AR" b="1" dirty="0" smtClean="0"/>
              <a:t>ADAPTACIÓN: </a:t>
            </a:r>
            <a:r>
              <a:rPr lang="es-AR" dirty="0" smtClean="0"/>
              <a:t>Debido </a:t>
            </a:r>
            <a:r>
              <a:rPr lang="es-AR" dirty="0"/>
              <a:t>a que cada proyecto es </a:t>
            </a:r>
            <a:r>
              <a:rPr lang="es-AR" dirty="0" smtClean="0"/>
              <a:t>único, </a:t>
            </a:r>
            <a:r>
              <a:rPr lang="es-AR" dirty="0"/>
              <a:t>el director del proyecto puede necesitar adaptar la forma en que se </a:t>
            </a:r>
            <a:r>
              <a:rPr lang="es-AR" dirty="0" smtClean="0"/>
              <a:t>aplican los </a:t>
            </a:r>
            <a:r>
              <a:rPr lang="es-AR" dirty="0"/>
              <a:t>procesos de </a:t>
            </a:r>
            <a:r>
              <a:rPr lang="es-AR" dirty="0" smtClean="0"/>
              <a:t>Gestión </a:t>
            </a:r>
            <a:r>
              <a:rPr lang="es-AR" dirty="0"/>
              <a:t>de los Costos del Proyecto. Las consideraciones para la </a:t>
            </a:r>
            <a:r>
              <a:rPr lang="es-AR" dirty="0" smtClean="0"/>
              <a:t>adaptación </a:t>
            </a:r>
            <a:r>
              <a:rPr lang="es-AR" dirty="0"/>
              <a:t>incluyen, entre otras:</a:t>
            </a:r>
          </a:p>
          <a:p>
            <a:pPr lvl="1"/>
            <a:r>
              <a:rPr lang="es-AR" b="1" dirty="0" smtClean="0"/>
              <a:t>Gestión </a:t>
            </a:r>
            <a:r>
              <a:rPr lang="es-AR" b="1" dirty="0"/>
              <a:t>del conocimiento. </a:t>
            </a:r>
            <a:r>
              <a:rPr lang="es-AR" b="1" dirty="0" smtClean="0"/>
              <a:t>¿</a:t>
            </a:r>
            <a:r>
              <a:rPr lang="es-AR" dirty="0" smtClean="0"/>
              <a:t>La organización </a:t>
            </a:r>
            <a:r>
              <a:rPr lang="es-AR" dirty="0"/>
              <a:t>cuenta con un repositorio formal de </a:t>
            </a:r>
            <a:r>
              <a:rPr lang="es-AR" dirty="0" smtClean="0"/>
              <a:t>gestión </a:t>
            </a:r>
            <a:r>
              <a:rPr lang="es-AR" dirty="0"/>
              <a:t>del </a:t>
            </a:r>
            <a:r>
              <a:rPr lang="es-AR" dirty="0" smtClean="0"/>
              <a:t>conocimiento y </a:t>
            </a:r>
            <a:r>
              <a:rPr lang="es-AR" dirty="0"/>
              <a:t>de bases de datos financieras que el </a:t>
            </a:r>
            <a:r>
              <a:rPr lang="es-AR" dirty="0" smtClean="0"/>
              <a:t>PM </a:t>
            </a:r>
            <a:r>
              <a:rPr lang="es-AR" dirty="0"/>
              <a:t>deba usar y que sea de </a:t>
            </a:r>
            <a:r>
              <a:rPr lang="es-AR" dirty="0" smtClean="0"/>
              <a:t>fácil </a:t>
            </a:r>
            <a:r>
              <a:rPr lang="es-AR" dirty="0"/>
              <a:t>acceso?</a:t>
            </a:r>
          </a:p>
          <a:p>
            <a:pPr lvl="1"/>
            <a:r>
              <a:rPr lang="es-AR" b="1" dirty="0" smtClean="0"/>
              <a:t>Estimar </a:t>
            </a:r>
            <a:r>
              <a:rPr lang="es-AR" b="1" dirty="0"/>
              <a:t>y presupuestar. </a:t>
            </a:r>
            <a:r>
              <a:rPr lang="es-AR" b="1" dirty="0" smtClean="0"/>
              <a:t>¿</a:t>
            </a:r>
            <a:r>
              <a:rPr lang="es-AR" dirty="0" smtClean="0"/>
              <a:t>La organización </a:t>
            </a:r>
            <a:r>
              <a:rPr lang="es-AR" dirty="0"/>
              <a:t>cuenta con </a:t>
            </a:r>
            <a:r>
              <a:rPr lang="es-AR" dirty="0" smtClean="0"/>
              <a:t>políticas, </a:t>
            </a:r>
            <a:r>
              <a:rPr lang="es-AR" dirty="0"/>
              <a:t>procedimientos y </a:t>
            </a:r>
            <a:r>
              <a:rPr lang="es-AR" dirty="0" smtClean="0"/>
              <a:t>guías, </a:t>
            </a:r>
            <a:r>
              <a:rPr lang="es-AR" dirty="0"/>
              <a:t>tanto </a:t>
            </a:r>
            <a:r>
              <a:rPr lang="es-AR" dirty="0" smtClean="0"/>
              <a:t>formales como </a:t>
            </a:r>
            <a:r>
              <a:rPr lang="es-AR" dirty="0"/>
              <a:t>informales, relacionados con la </a:t>
            </a:r>
            <a:r>
              <a:rPr lang="es-AR" dirty="0" smtClean="0"/>
              <a:t>estimación </a:t>
            </a:r>
            <a:r>
              <a:rPr lang="es-AR" dirty="0"/>
              <a:t>de costos y la </a:t>
            </a:r>
            <a:r>
              <a:rPr lang="es-AR" dirty="0" smtClean="0"/>
              <a:t>elaboración </a:t>
            </a:r>
            <a:r>
              <a:rPr lang="es-AR" dirty="0"/>
              <a:t>de presupuestos?</a:t>
            </a:r>
          </a:p>
          <a:p>
            <a:pPr lvl="1"/>
            <a:r>
              <a:rPr lang="es-AR" b="1" dirty="0" smtClean="0"/>
              <a:t>Gestión </a:t>
            </a:r>
            <a:r>
              <a:rPr lang="es-AR" b="1" dirty="0"/>
              <a:t>del valor ganado. </a:t>
            </a:r>
            <a:r>
              <a:rPr lang="es-AR" dirty="0" smtClean="0"/>
              <a:t>¿La organización </a:t>
            </a:r>
            <a:r>
              <a:rPr lang="es-AR" dirty="0"/>
              <a:t>utiliza la </a:t>
            </a:r>
            <a:r>
              <a:rPr lang="es-AR" dirty="0" smtClean="0"/>
              <a:t>gestión </a:t>
            </a:r>
            <a:r>
              <a:rPr lang="es-AR" dirty="0"/>
              <a:t>del valor ganado para dirigir proyectos?</a:t>
            </a:r>
          </a:p>
          <a:p>
            <a:pPr lvl="1"/>
            <a:r>
              <a:rPr lang="es-AR" b="1" dirty="0" smtClean="0"/>
              <a:t>Uso </a:t>
            </a:r>
            <a:r>
              <a:rPr lang="es-AR" b="1" dirty="0"/>
              <a:t>del enfoque ágil. </a:t>
            </a:r>
            <a:r>
              <a:rPr lang="es-AR" dirty="0" smtClean="0"/>
              <a:t>¿La organización </a:t>
            </a:r>
            <a:r>
              <a:rPr lang="es-AR" dirty="0"/>
              <a:t>utiliza </a:t>
            </a:r>
            <a:r>
              <a:rPr lang="es-AR" dirty="0" smtClean="0"/>
              <a:t>metodologías ágiles </a:t>
            </a:r>
            <a:r>
              <a:rPr lang="es-AR" dirty="0"/>
              <a:t>para dirigir proyectos? .Como afecta </a:t>
            </a:r>
            <a:r>
              <a:rPr lang="es-AR" dirty="0" smtClean="0"/>
              <a:t>esto a </a:t>
            </a:r>
            <a:r>
              <a:rPr lang="es-AR" dirty="0"/>
              <a:t>la </a:t>
            </a:r>
            <a:r>
              <a:rPr lang="es-AR" dirty="0" smtClean="0"/>
              <a:t>estimación </a:t>
            </a:r>
            <a:r>
              <a:rPr lang="es-AR" dirty="0"/>
              <a:t>de costos?</a:t>
            </a:r>
          </a:p>
          <a:p>
            <a:pPr lvl="1"/>
            <a:r>
              <a:rPr lang="es-AR" b="1" dirty="0" smtClean="0"/>
              <a:t>Gobernanza</a:t>
            </a:r>
            <a:r>
              <a:rPr lang="es-AR" b="1" dirty="0"/>
              <a:t>. </a:t>
            </a:r>
            <a:r>
              <a:rPr lang="es-AR" dirty="0" smtClean="0"/>
              <a:t>¿La organización </a:t>
            </a:r>
            <a:r>
              <a:rPr lang="es-AR" dirty="0"/>
              <a:t>cuenta con </a:t>
            </a:r>
            <a:r>
              <a:rPr lang="es-AR" dirty="0" smtClean="0"/>
              <a:t>políticas, </a:t>
            </a:r>
            <a:r>
              <a:rPr lang="es-AR" dirty="0"/>
              <a:t>procedimientos y </a:t>
            </a:r>
            <a:r>
              <a:rPr lang="es-AR" dirty="0" smtClean="0"/>
              <a:t>guías </a:t>
            </a:r>
            <a:r>
              <a:rPr lang="es-AR" dirty="0"/>
              <a:t>formales o informales de </a:t>
            </a:r>
            <a:r>
              <a:rPr lang="es-AR" dirty="0" smtClean="0"/>
              <a:t>auditoría </a:t>
            </a:r>
            <a:r>
              <a:rPr lang="es-AR" dirty="0"/>
              <a:t>gobernanza?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50877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499</TotalTime>
  <Words>4736</Words>
  <Application>Microsoft Office PowerPoint</Application>
  <PresentationFormat>Panorámica</PresentationFormat>
  <Paragraphs>306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3" baseType="lpstr">
      <vt:lpstr>Arial</vt:lpstr>
      <vt:lpstr>Century Gothic</vt:lpstr>
      <vt:lpstr>Wingdings 3</vt:lpstr>
      <vt:lpstr>Espiral</vt:lpstr>
      <vt:lpstr>Unidad 5: Gestión del Costo del Proyecto.</vt:lpstr>
      <vt:lpstr>Gestión del Costo del Proyecto - contenido</vt:lpstr>
      <vt:lpstr>Gestión del Costo: Introducción</vt:lpstr>
      <vt:lpstr>Gestión del Costo: Introducción</vt:lpstr>
      <vt:lpstr>Gestión del Costo: Tipos de costos</vt:lpstr>
      <vt:lpstr>Gestión del Costo: Tipos de costos</vt:lpstr>
      <vt:lpstr>Gestión del Costo: Otros conceptos</vt:lpstr>
      <vt:lpstr>Gestión del Costo: Otros conceptos</vt:lpstr>
      <vt:lpstr>Gestión de Costos</vt:lpstr>
      <vt:lpstr>Gestión de Costos : PROCESOS</vt:lpstr>
      <vt:lpstr>Proceso: Planificar la Gestión de Costos</vt:lpstr>
      <vt:lpstr>Planificar la Gestión de Costos: Flujo de Datos</vt:lpstr>
      <vt:lpstr>Planificar la Gestión de Costos: ENTRADAS</vt:lpstr>
      <vt:lpstr>Planificar la Gestión de Costos: H&amp;T</vt:lpstr>
      <vt:lpstr>Planificar la Gestión de Costos: SALIDAS</vt:lpstr>
      <vt:lpstr>Planificar la Gestión de Costos: SALIDAS</vt:lpstr>
      <vt:lpstr>Planificar la Gestión de Costos: SALIDAS</vt:lpstr>
      <vt:lpstr>Proceso: Estimar los Costos</vt:lpstr>
      <vt:lpstr>Estimar los Costos: Flujo de Datos</vt:lpstr>
      <vt:lpstr>Estimar los Costos </vt:lpstr>
      <vt:lpstr>Estimar los Costos: ENTRADAS</vt:lpstr>
      <vt:lpstr>Estimar los Costos: ENTRADAS</vt:lpstr>
      <vt:lpstr>Estimar los Costos: H&amp;T</vt:lpstr>
      <vt:lpstr>Estimar los Costos: H&amp;T</vt:lpstr>
      <vt:lpstr>Estimar los Costos: H&amp;T</vt:lpstr>
      <vt:lpstr>Estimar los Costos: H&amp;T</vt:lpstr>
      <vt:lpstr>Estimar los Costos: H&amp;T</vt:lpstr>
      <vt:lpstr>Estimar los Costos: H&amp;T</vt:lpstr>
      <vt:lpstr>Estimar los Costos: H&amp;T</vt:lpstr>
      <vt:lpstr>Estimar los Costos: H&amp;T</vt:lpstr>
      <vt:lpstr>Estimar los costos: Salidas</vt:lpstr>
      <vt:lpstr>Proceso: Determinar el presupuesto</vt:lpstr>
      <vt:lpstr>Determinar el presupuesto: Flujo de Datos</vt:lpstr>
      <vt:lpstr>Determinar el presupuesto: Entradas</vt:lpstr>
      <vt:lpstr>Determinar el presupuesto: Entradas</vt:lpstr>
      <vt:lpstr>Determinar el presupuesto: H&amp;T</vt:lpstr>
      <vt:lpstr>Determinar el presupuesto: H&amp;T</vt:lpstr>
      <vt:lpstr>Determinar el presupuesto: H&amp;T</vt:lpstr>
      <vt:lpstr>Determinar el presupuesto: SALIDAS</vt:lpstr>
      <vt:lpstr>Determinar el presupuesto: SALIDAS Componentes del Presupuesto</vt:lpstr>
      <vt:lpstr>Determinar el presupuesto: SALIDAS Línea Base de Costo, Gastos y Requisitos de Financiamiento</vt:lpstr>
      <vt:lpstr>Determinar el presupuesto: SALIDAS </vt:lpstr>
      <vt:lpstr>Proceso: Controlar los Costos</vt:lpstr>
      <vt:lpstr>Proceso: Controlar los Costos</vt:lpstr>
      <vt:lpstr>Controlar Costos: Flujo de Datos</vt:lpstr>
      <vt:lpstr>Controlar los costos</vt:lpstr>
      <vt:lpstr>Controlar los costos: Entradas</vt:lpstr>
      <vt:lpstr>Controlar los costos: H&amp;T</vt:lpstr>
      <vt:lpstr>Controlar los costos: SALIDAS</vt:lpstr>
      <vt:lpstr>Gestión del valor ganado (EVM)</vt:lpstr>
      <vt:lpstr>Gestión del valor ganado (EVM)</vt:lpstr>
      <vt:lpstr>Valor Planificado (PV)</vt:lpstr>
      <vt:lpstr>Costo Real (AC)</vt:lpstr>
      <vt:lpstr>Valor ganado (EV) o valor trabajado</vt:lpstr>
      <vt:lpstr>Análisis de los costos</vt:lpstr>
      <vt:lpstr>Análisis del Cronograma</vt:lpstr>
      <vt:lpstr>Proyecciones de Costos</vt:lpstr>
      <vt:lpstr>Proyecciones de Costos</vt:lpstr>
      <vt:lpstr>Resumiendo el EVM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5: Gestión del Costo del Proyecto.</dc:title>
  <dc:creator>Usuario de Windows</dc:creator>
  <cp:lastModifiedBy>Usuario de Windows</cp:lastModifiedBy>
  <cp:revision>30</cp:revision>
  <dcterms:created xsi:type="dcterms:W3CDTF">2022-03-01T14:36:01Z</dcterms:created>
  <dcterms:modified xsi:type="dcterms:W3CDTF">2022-03-01T22:55:12Z</dcterms:modified>
</cp:coreProperties>
</file>