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  <p:sldId id="266" r:id="rId12"/>
    <p:sldId id="267" r:id="rId13"/>
    <p:sldId id="268" r:id="rId14"/>
    <p:sldId id="269" r:id="rId15"/>
    <p:sldId id="270" r:id="rId16"/>
    <p:sldId id="296" r:id="rId17"/>
    <p:sldId id="271" r:id="rId18"/>
    <p:sldId id="272" r:id="rId19"/>
    <p:sldId id="297" r:id="rId20"/>
    <p:sldId id="273" r:id="rId21"/>
    <p:sldId id="274" r:id="rId22"/>
    <p:sldId id="29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99" r:id="rId33"/>
    <p:sldId id="284" r:id="rId34"/>
    <p:sldId id="285" r:id="rId35"/>
    <p:sldId id="286" r:id="rId36"/>
    <p:sldId id="287" r:id="rId37"/>
    <p:sldId id="288" r:id="rId38"/>
    <p:sldId id="300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3" y="2290811"/>
            <a:ext cx="8915399" cy="1803175"/>
          </a:xfrm>
        </p:spPr>
        <p:txBody>
          <a:bodyPr/>
          <a:lstStyle/>
          <a:p>
            <a:r>
              <a:rPr lang="es-AR" b="1" dirty="0"/>
              <a:t>Unidad 6: </a:t>
            </a:r>
            <a:r>
              <a:rPr lang="es-AR" dirty="0"/>
              <a:t>Gestión de la</a:t>
            </a:r>
            <a:br>
              <a:rPr lang="es-AR" dirty="0"/>
            </a:br>
            <a:r>
              <a:rPr lang="es-AR" dirty="0"/>
              <a:t>Calidad del Proyecto.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s-AR" sz="1600" i="1" dirty="0"/>
              <a:t>Cátedra: Administración de Proyectos de Software</a:t>
            </a:r>
          </a:p>
          <a:p>
            <a:pPr algn="r"/>
            <a:r>
              <a:rPr lang="pt-BR" sz="1600" i="1" dirty="0"/>
              <a:t>Docentes: Ing. </a:t>
            </a:r>
            <a:r>
              <a:rPr lang="pt-BR" sz="1600" i="1" dirty="0" smtClean="0"/>
              <a:t>Carlos Giorgetti </a:t>
            </a:r>
            <a:r>
              <a:rPr lang="pt-BR" sz="1600" i="1" dirty="0"/>
              <a:t>– Ing. Viviana Santucci – Ing. Milagros Schneider</a:t>
            </a:r>
          </a:p>
          <a:p>
            <a:pPr algn="r"/>
            <a:r>
              <a:rPr lang="es-AR" sz="1600" dirty="0"/>
              <a:t>Ingeniería en Informática</a:t>
            </a:r>
          </a:p>
          <a:p>
            <a:pPr algn="r"/>
            <a:r>
              <a:rPr lang="es-AR" sz="1600" dirty="0"/>
              <a:t>Facultad de Ingeniería en Ciencias Hídricas</a:t>
            </a:r>
          </a:p>
          <a:p>
            <a:pPr algn="r"/>
            <a:r>
              <a:rPr lang="es-AR" sz="1600" dirty="0"/>
              <a:t>Universidad Nacional del Litoral</a:t>
            </a:r>
          </a:p>
        </p:txBody>
      </p:sp>
    </p:spTree>
    <p:extLst>
      <p:ext uri="{BB962C8B-B14F-4D97-AF65-F5344CB8AC3E}">
        <p14:creationId xmlns:p14="http://schemas.microsoft.com/office/powerpoint/2010/main" val="106022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s-AR" sz="3600" b="1" dirty="0"/>
              <a:t>Joseph </a:t>
            </a:r>
            <a:r>
              <a:rPr lang="es-AR" sz="3600" b="1" dirty="0" err="1"/>
              <a:t>Moses</a:t>
            </a:r>
            <a:r>
              <a:rPr lang="es-AR" sz="3600" b="1" dirty="0"/>
              <a:t> Juran</a:t>
            </a:r>
            <a:endParaRPr lang="es-AR" sz="3600" b="1" dirty="0" smtClean="0"/>
          </a:p>
          <a:p>
            <a:r>
              <a:rPr lang="es-AR" sz="2400" dirty="0"/>
              <a:t>Es reconocido principalmente por </a:t>
            </a:r>
            <a:r>
              <a:rPr lang="es-AR" sz="2400" b="1" dirty="0" smtClean="0"/>
              <a:t>la </a:t>
            </a:r>
            <a:r>
              <a:rPr lang="es-AR" sz="2400" b="1" dirty="0"/>
              <a:t>trilogía de la calidad</a:t>
            </a:r>
            <a:r>
              <a:rPr lang="es-AR" sz="2400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s-AR" sz="2400" dirty="0" smtClean="0"/>
              <a:t>Planificar </a:t>
            </a:r>
            <a:r>
              <a:rPr lang="es-AR" sz="2400" dirty="0"/>
              <a:t>la calidad</a:t>
            </a:r>
          </a:p>
          <a:p>
            <a:pPr lvl="1">
              <a:buFont typeface="+mj-lt"/>
              <a:buAutoNum type="arabicPeriod"/>
            </a:pPr>
            <a:r>
              <a:rPr lang="es-AR" sz="2400" dirty="0" smtClean="0"/>
              <a:t>Controlar </a:t>
            </a:r>
            <a:r>
              <a:rPr lang="es-AR" sz="2400" dirty="0"/>
              <a:t>la calidad</a:t>
            </a:r>
          </a:p>
          <a:p>
            <a:pPr lvl="1">
              <a:buFont typeface="+mj-lt"/>
              <a:buAutoNum type="arabicPeriod"/>
            </a:pPr>
            <a:r>
              <a:rPr lang="es-AR" sz="2400" dirty="0" smtClean="0"/>
              <a:t>Mejorar </a:t>
            </a:r>
            <a:r>
              <a:rPr lang="es-AR" sz="2400" dirty="0"/>
              <a:t>la calidad</a:t>
            </a:r>
          </a:p>
          <a:p>
            <a:r>
              <a:rPr lang="es-AR" sz="2400" dirty="0" smtClean="0"/>
              <a:t>Hizo </a:t>
            </a:r>
            <a:r>
              <a:rPr lang="es-AR" sz="2400" dirty="0"/>
              <a:t>popular el principio de </a:t>
            </a:r>
            <a:r>
              <a:rPr lang="es-AR" sz="2400" dirty="0" err="1"/>
              <a:t>Paretto</a:t>
            </a:r>
            <a:r>
              <a:rPr lang="es-AR" sz="2400" dirty="0"/>
              <a:t>: 80-20</a:t>
            </a:r>
          </a:p>
          <a:p>
            <a:r>
              <a:rPr lang="es-AR" sz="2400" dirty="0" smtClean="0"/>
              <a:t>Hay </a:t>
            </a:r>
            <a:r>
              <a:rPr lang="es-AR" sz="2400" dirty="0"/>
              <a:t>que involucrar a la alta gerencia en la gestión de </a:t>
            </a:r>
            <a:r>
              <a:rPr lang="es-AR" sz="2400" dirty="0" smtClean="0"/>
              <a:t>la calidad</a:t>
            </a:r>
            <a:r>
              <a:rPr lang="es-AR" sz="2400" dirty="0"/>
              <a:t>.</a:t>
            </a:r>
          </a:p>
          <a:p>
            <a:r>
              <a:rPr lang="es-AR" sz="2400" dirty="0" smtClean="0"/>
              <a:t>La </a:t>
            </a:r>
            <a:r>
              <a:rPr lang="es-AR" sz="2400" dirty="0"/>
              <a:t>calidad se cumple cuando un producto </a:t>
            </a:r>
            <a:r>
              <a:rPr lang="es-AR" sz="2400" dirty="0" smtClean="0"/>
              <a:t>es “</a:t>
            </a:r>
            <a:r>
              <a:rPr lang="es-AR" sz="2400" dirty="0"/>
              <a:t>adecuado para su uso”.</a:t>
            </a:r>
          </a:p>
        </p:txBody>
      </p:sp>
    </p:spTree>
    <p:extLst>
      <p:ext uri="{BB962C8B-B14F-4D97-AF65-F5344CB8AC3E}">
        <p14:creationId xmlns:p14="http://schemas.microsoft.com/office/powerpoint/2010/main" val="163381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AR" sz="3600" b="1" dirty="0"/>
              <a:t>Kaoru Ishikawa</a:t>
            </a:r>
            <a:endParaRPr lang="es-AR" sz="3600" b="1" dirty="0" smtClean="0"/>
          </a:p>
          <a:p>
            <a:r>
              <a:rPr lang="es-AR" sz="2400" dirty="0"/>
              <a:t>Se concentró en las teorías estadísticas para el </a:t>
            </a:r>
            <a:r>
              <a:rPr lang="es-AR" sz="2400" dirty="0" smtClean="0"/>
              <a:t>control de </a:t>
            </a:r>
            <a:r>
              <a:rPr lang="es-AR" sz="2400" dirty="0"/>
              <a:t>calidad y es reconocido por las 7 </a:t>
            </a:r>
            <a:r>
              <a:rPr lang="es-AR" sz="2400" dirty="0" smtClean="0"/>
              <a:t>herramientas básicas </a:t>
            </a:r>
            <a:r>
              <a:rPr lang="es-AR" sz="2400" dirty="0"/>
              <a:t>de la calidad: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 </a:t>
            </a:r>
            <a:r>
              <a:rPr lang="es-AR" sz="2000" dirty="0"/>
              <a:t>causa-efecto: qué causa problemas.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Diagramas </a:t>
            </a:r>
            <a:r>
              <a:rPr lang="es-AR" sz="2000" dirty="0"/>
              <a:t>de control: control de variaciones.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Diagramas </a:t>
            </a:r>
            <a:r>
              <a:rPr lang="es-AR" sz="2000" dirty="0"/>
              <a:t>de flujo: lo que se hace.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Histogramas</a:t>
            </a:r>
            <a:r>
              <a:rPr lang="es-AR" sz="2000" dirty="0"/>
              <a:t>: visión gráfica de las variaciones.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 </a:t>
            </a:r>
            <a:r>
              <a:rPr lang="es-AR" sz="2000" dirty="0"/>
              <a:t>de Pareto: ranking de problemas.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 </a:t>
            </a:r>
            <a:r>
              <a:rPr lang="es-AR" sz="2000" dirty="0"/>
              <a:t>de comportamiento: historial.</a:t>
            </a:r>
          </a:p>
          <a:p>
            <a:pPr lvl="1">
              <a:buFont typeface="+mj-lt"/>
              <a:buAutoNum type="arabicPeriod"/>
            </a:pPr>
            <a:r>
              <a:rPr lang="es-AR" sz="2000" dirty="0" smtClean="0"/>
              <a:t>Diagrama </a:t>
            </a:r>
            <a:r>
              <a:rPr lang="es-AR" sz="2000" dirty="0"/>
              <a:t>de dispersión: relación entre variables.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164276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dirty="0" err="1"/>
              <a:t>Phillip</a:t>
            </a:r>
            <a:r>
              <a:rPr lang="es-AR" sz="3600" b="1" dirty="0"/>
              <a:t> Crosby</a:t>
            </a:r>
            <a:endParaRPr lang="es-AR" sz="3600" b="1" dirty="0" smtClean="0"/>
          </a:p>
          <a:p>
            <a:r>
              <a:rPr lang="es-AR" sz="2400" dirty="0"/>
              <a:t>Fue un convencido de que la calidad debe </a:t>
            </a:r>
            <a:r>
              <a:rPr lang="es-AR" sz="2400" dirty="0" smtClean="0"/>
              <a:t>ser comprendida </a:t>
            </a:r>
            <a:r>
              <a:rPr lang="es-AR" sz="2400" dirty="0"/>
              <a:t>por todos. Entre sus principales aportes </a:t>
            </a:r>
            <a:r>
              <a:rPr lang="es-AR" sz="2400" dirty="0" smtClean="0"/>
              <a:t>se destacan</a:t>
            </a:r>
            <a:r>
              <a:rPr lang="es-AR" sz="2400" dirty="0"/>
              <a:t>:</a:t>
            </a:r>
          </a:p>
          <a:p>
            <a:r>
              <a:rPr lang="es-AR" sz="2400" dirty="0" smtClean="0"/>
              <a:t>La </a:t>
            </a:r>
            <a:r>
              <a:rPr lang="es-AR" sz="2400" dirty="0"/>
              <a:t>calidad se define como “conformidad con </a:t>
            </a:r>
            <a:r>
              <a:rPr lang="es-AR" sz="2400" dirty="0" smtClean="0"/>
              <a:t>los requerimientos</a:t>
            </a:r>
            <a:r>
              <a:rPr lang="es-AR" sz="2400" dirty="0"/>
              <a:t>”.</a:t>
            </a:r>
          </a:p>
          <a:p>
            <a:r>
              <a:rPr lang="es-AR" sz="2400" dirty="0" smtClean="0"/>
              <a:t>El </a:t>
            </a:r>
            <a:r>
              <a:rPr lang="es-AR" sz="2400" dirty="0"/>
              <a:t>sistema para administrar la calidad requiere de </a:t>
            </a:r>
            <a:r>
              <a:rPr lang="es-AR" sz="2400" dirty="0" smtClean="0"/>
              <a:t>la prevención </a:t>
            </a:r>
            <a:r>
              <a:rPr lang="es-AR" sz="2400" dirty="0"/>
              <a:t>en lugar de la inspección.</a:t>
            </a:r>
          </a:p>
          <a:p>
            <a:r>
              <a:rPr lang="es-AR" sz="2400" dirty="0" smtClean="0"/>
              <a:t>Hay </a:t>
            </a:r>
            <a:r>
              <a:rPr lang="es-AR" sz="2400" dirty="0"/>
              <a:t>que definir estándares de desempeño que no </a:t>
            </a:r>
            <a:r>
              <a:rPr lang="es-AR" sz="2400" dirty="0" smtClean="0"/>
              <a:t>dejan dudas</a:t>
            </a:r>
            <a:r>
              <a:rPr lang="es-AR" sz="2400" dirty="0"/>
              <a:t>. Por ejemplo, cero defectos.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646056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Compatibilidad PMBOK </a:t>
            </a:r>
            <a:r>
              <a:rPr lang="es-AR" dirty="0" smtClean="0"/>
              <a:t>– Teorías </a:t>
            </a:r>
            <a:r>
              <a:rPr lang="es-AR" dirty="0"/>
              <a:t>de la </a:t>
            </a:r>
            <a:r>
              <a:rPr lang="es-AR" dirty="0" smtClean="0"/>
              <a:t>Calidad</a:t>
            </a:r>
          </a:p>
          <a:p>
            <a:r>
              <a:rPr lang="es-AR" b="1" dirty="0"/>
              <a:t>Deming, Juran, Ishikawa, </a:t>
            </a:r>
            <a:r>
              <a:rPr lang="es-AR" b="1" dirty="0" err="1"/>
              <a:t>Cosby</a:t>
            </a:r>
            <a:endParaRPr lang="es-AR" b="1" dirty="0"/>
          </a:p>
          <a:p>
            <a:r>
              <a:rPr lang="es-AR" dirty="0"/>
              <a:t> </a:t>
            </a:r>
            <a:r>
              <a:rPr lang="es-AR" b="1" dirty="0"/>
              <a:t>ISO </a:t>
            </a:r>
            <a:r>
              <a:rPr lang="es-AR" dirty="0"/>
              <a:t>(</a:t>
            </a:r>
            <a:r>
              <a:rPr lang="es-AR" dirty="0" err="1"/>
              <a:t>Organization</a:t>
            </a:r>
            <a:r>
              <a:rPr lang="es-AR" dirty="0"/>
              <a:t>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Standarization</a:t>
            </a:r>
            <a:r>
              <a:rPr lang="es-AR" dirty="0"/>
              <a:t>)</a:t>
            </a:r>
          </a:p>
          <a:p>
            <a:r>
              <a:rPr lang="es-AR" dirty="0"/>
              <a:t> </a:t>
            </a:r>
            <a:r>
              <a:rPr lang="es-AR" b="1" dirty="0"/>
              <a:t>TQM </a:t>
            </a:r>
            <a:r>
              <a:rPr lang="es-AR" dirty="0"/>
              <a:t>(Total </a:t>
            </a:r>
            <a:r>
              <a:rPr lang="es-AR" dirty="0" err="1"/>
              <a:t>Quality</a:t>
            </a:r>
            <a:r>
              <a:rPr lang="es-AR" dirty="0"/>
              <a:t> Management)</a:t>
            </a:r>
          </a:p>
          <a:p>
            <a:r>
              <a:rPr lang="es-AR" dirty="0"/>
              <a:t> </a:t>
            </a:r>
            <a:r>
              <a:rPr lang="es-AR" b="1" dirty="0" err="1"/>
              <a:t>Six</a:t>
            </a:r>
            <a:r>
              <a:rPr lang="es-AR" b="1" dirty="0"/>
              <a:t> Sigma</a:t>
            </a:r>
          </a:p>
          <a:p>
            <a:r>
              <a:rPr lang="es-AR" dirty="0"/>
              <a:t> Costo de la calidad (</a:t>
            </a:r>
            <a:r>
              <a:rPr lang="es-AR" b="1" dirty="0"/>
              <a:t>COQ</a:t>
            </a:r>
            <a:r>
              <a:rPr lang="es-AR" dirty="0"/>
              <a:t>)</a:t>
            </a:r>
          </a:p>
          <a:p>
            <a:r>
              <a:rPr lang="es-AR" dirty="0"/>
              <a:t> Análisis de modos de fallo y efectos</a:t>
            </a:r>
          </a:p>
          <a:p>
            <a:r>
              <a:rPr lang="es-AR" dirty="0"/>
              <a:t> Revisiones del diseño</a:t>
            </a:r>
          </a:p>
          <a:p>
            <a:r>
              <a:rPr lang="es-AR" dirty="0"/>
              <a:t> </a:t>
            </a:r>
            <a:r>
              <a:rPr lang="es-AR" b="1" dirty="0"/>
              <a:t>Mejora continua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174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</a:t>
            </a:r>
            <a:r>
              <a:rPr lang="es-AR" dirty="0" smtClean="0"/>
              <a:t>Calidad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6333"/>
          </a:xfrm>
        </p:spPr>
        <p:txBody>
          <a:bodyPr>
            <a:noAutofit/>
          </a:bodyPr>
          <a:lstStyle/>
          <a:p>
            <a:r>
              <a:rPr lang="es-AR" sz="2800" dirty="0"/>
              <a:t>El DP </a:t>
            </a:r>
            <a:r>
              <a:rPr lang="es-AR" sz="2800" dirty="0" smtClean="0"/>
              <a:t>debe realizar </a:t>
            </a:r>
            <a:r>
              <a:rPr lang="es-AR" sz="2800" dirty="0"/>
              <a:t>las siguientes acciones:</a:t>
            </a:r>
          </a:p>
          <a:p>
            <a:pPr lvl="1"/>
            <a:r>
              <a:rPr lang="es-AR" sz="2400" dirty="0" smtClean="0"/>
              <a:t>Recomendar </a:t>
            </a:r>
            <a:r>
              <a:rPr lang="es-AR" sz="2400" dirty="0"/>
              <a:t>mejoras en los procesos y políticas </a:t>
            </a:r>
            <a:r>
              <a:rPr lang="es-AR" sz="2400" dirty="0" smtClean="0"/>
              <a:t>de calidad </a:t>
            </a:r>
            <a:r>
              <a:rPr lang="es-AR" sz="2400" dirty="0"/>
              <a:t>de la empresa.</a:t>
            </a:r>
          </a:p>
          <a:p>
            <a:pPr lvl="1"/>
            <a:r>
              <a:rPr lang="es-AR" sz="2400" dirty="0" smtClean="0"/>
              <a:t>Establecer </a:t>
            </a:r>
            <a:r>
              <a:rPr lang="es-AR" sz="2400" dirty="0"/>
              <a:t>métricas para medir la calidad.</a:t>
            </a:r>
          </a:p>
          <a:p>
            <a:pPr lvl="1"/>
            <a:r>
              <a:rPr lang="es-AR" sz="2400" dirty="0" smtClean="0"/>
              <a:t>Revisar </a:t>
            </a:r>
            <a:r>
              <a:rPr lang="es-AR" sz="2400" dirty="0"/>
              <a:t>la calidad antes de finalizar el entregable.</a:t>
            </a:r>
          </a:p>
          <a:p>
            <a:pPr lvl="1"/>
            <a:r>
              <a:rPr lang="es-AR" sz="2400" dirty="0" smtClean="0"/>
              <a:t>Evaluar </a:t>
            </a:r>
            <a:r>
              <a:rPr lang="es-AR" sz="2400" dirty="0"/>
              <a:t>el impacto en la calidad cada vez </a:t>
            </a:r>
            <a:r>
              <a:rPr lang="es-AR" sz="2400" dirty="0" smtClean="0"/>
              <a:t>que cambia </a:t>
            </a:r>
            <a:r>
              <a:rPr lang="es-AR" sz="2400" dirty="0"/>
              <a:t>la restricción triple.</a:t>
            </a:r>
          </a:p>
          <a:p>
            <a:pPr lvl="1"/>
            <a:r>
              <a:rPr lang="es-AR" sz="2400" dirty="0" smtClean="0"/>
              <a:t>Destinar </a:t>
            </a:r>
            <a:r>
              <a:rPr lang="es-AR" sz="2400" dirty="0"/>
              <a:t>tiempo para realizar mejoras de calidad.</a:t>
            </a:r>
          </a:p>
          <a:p>
            <a:pPr lvl="1"/>
            <a:r>
              <a:rPr lang="es-AR" sz="2400" dirty="0" smtClean="0"/>
              <a:t>Asegurar </a:t>
            </a:r>
            <a:r>
              <a:rPr lang="es-AR" sz="2400" dirty="0"/>
              <a:t>que se utilice el control integrado </a:t>
            </a:r>
            <a:r>
              <a:rPr lang="es-AR" sz="2400" dirty="0" smtClean="0"/>
              <a:t>de cambios</a:t>
            </a:r>
            <a:r>
              <a:rPr lang="es-A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60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Gestión de la </a:t>
            </a:r>
            <a:r>
              <a:rPr lang="es-AR" dirty="0" smtClean="0"/>
              <a:t>Calidad: </a:t>
            </a:r>
            <a:r>
              <a:rPr lang="es-AR" b="1" dirty="0" smtClean="0">
                <a:solidFill>
                  <a:srgbClr val="C00000"/>
                </a:solidFill>
              </a:rPr>
              <a:t>Procesos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4633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s-AR" sz="2800" b="1" dirty="0"/>
              <a:t>Planificar la calidad: </a:t>
            </a:r>
            <a:r>
              <a:rPr lang="es-AR" sz="2800" dirty="0"/>
              <a:t>qué normas son relevantes </a:t>
            </a:r>
            <a:r>
              <a:rPr lang="es-AR" sz="2800" dirty="0" smtClean="0"/>
              <a:t>y cómo </a:t>
            </a:r>
            <a:r>
              <a:rPr lang="es-AR" sz="2800" dirty="0"/>
              <a:t>se van a satisfacer.</a:t>
            </a:r>
          </a:p>
          <a:p>
            <a:pPr>
              <a:buFont typeface="+mj-lt"/>
              <a:buAutoNum type="arabicPeriod"/>
            </a:pPr>
            <a:r>
              <a:rPr lang="es-AR" sz="2800" b="1" dirty="0" smtClean="0"/>
              <a:t>Asegurar (o gestionar) la </a:t>
            </a:r>
            <a:r>
              <a:rPr lang="es-AR" sz="2800" b="1" dirty="0"/>
              <a:t>calidad: </a:t>
            </a:r>
            <a:r>
              <a:rPr lang="es-AR" sz="2800" dirty="0"/>
              <a:t>utilizar los procesos </a:t>
            </a:r>
            <a:r>
              <a:rPr lang="es-AR" sz="2800" dirty="0" smtClean="0"/>
              <a:t>necesarios para </a:t>
            </a:r>
            <a:r>
              <a:rPr lang="es-AR" sz="2800" dirty="0"/>
              <a:t>cumplir con los requisitos del proyecto. En </a:t>
            </a:r>
            <a:r>
              <a:rPr lang="es-AR" sz="2800" dirty="0" smtClean="0"/>
              <a:t>otras palabras</a:t>
            </a:r>
            <a:r>
              <a:rPr lang="es-AR" sz="2800" dirty="0"/>
              <a:t>, asegurarse que se estén utilizando los </a:t>
            </a:r>
            <a:r>
              <a:rPr lang="es-AR" sz="2800" dirty="0" smtClean="0"/>
              <a:t>planes para </a:t>
            </a:r>
            <a:r>
              <a:rPr lang="es-AR" sz="2800" dirty="0"/>
              <a:t>la gestión de calidad.</a:t>
            </a:r>
          </a:p>
          <a:p>
            <a:pPr>
              <a:buFont typeface="+mj-lt"/>
              <a:buAutoNum type="arabicPeriod"/>
            </a:pPr>
            <a:r>
              <a:rPr lang="es-AR" sz="2800" b="1" dirty="0" smtClean="0"/>
              <a:t>Controlar </a:t>
            </a:r>
            <a:r>
              <a:rPr lang="es-AR" sz="2800" b="1" dirty="0"/>
              <a:t>la calidad: </a:t>
            </a:r>
            <a:r>
              <a:rPr lang="es-AR" sz="2800" dirty="0"/>
              <a:t>supervisar que el proyecto </a:t>
            </a:r>
            <a:r>
              <a:rPr lang="es-AR" sz="2800" dirty="0" smtClean="0"/>
              <a:t>esté dentro </a:t>
            </a:r>
            <a:r>
              <a:rPr lang="es-AR" sz="2800" dirty="0"/>
              <a:t>de los límites pre-establecidos.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99773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46434" y="624110"/>
            <a:ext cx="9933271" cy="1280890"/>
          </a:xfrm>
        </p:spPr>
        <p:txBody>
          <a:bodyPr>
            <a:normAutofit fontScale="90000"/>
          </a:bodyPr>
          <a:lstStyle/>
          <a:p>
            <a:r>
              <a:rPr lang="es-AR" dirty="0"/>
              <a:t>Gestión de la Calidad: </a:t>
            </a:r>
            <a:r>
              <a:rPr lang="es-AR" b="1" dirty="0" smtClean="0">
                <a:solidFill>
                  <a:srgbClr val="C00000"/>
                </a:solidFill>
              </a:rPr>
              <a:t>Procesos</a:t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sz="2200" b="1" dirty="0"/>
              <a:t>Principales Interrelaciones del Proceso de Gestión de la Calidad del Proyecto</a:t>
            </a:r>
            <a:endParaRPr lang="es-AR" sz="22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586" y="1925223"/>
            <a:ext cx="7427513" cy="49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2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Procesos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¿Planificar</a:t>
            </a:r>
            <a:r>
              <a:rPr lang="es-AR" sz="3200" dirty="0"/>
              <a:t>, </a:t>
            </a:r>
            <a:r>
              <a:rPr lang="es-AR" sz="3200" dirty="0" smtClean="0"/>
              <a:t>asegurar </a:t>
            </a:r>
            <a:r>
              <a:rPr lang="es-AR" sz="3200" dirty="0"/>
              <a:t>o controlar</a:t>
            </a:r>
            <a:r>
              <a:rPr lang="es-AR" sz="3200" dirty="0" smtClean="0"/>
              <a:t>?</a:t>
            </a:r>
          </a:p>
          <a:p>
            <a:endParaRPr lang="es-AR" sz="3200" dirty="0"/>
          </a:p>
          <a:p>
            <a:r>
              <a:rPr lang="es-AR" sz="3200" dirty="0" smtClean="0"/>
              <a:t>Ver ejercicio dado en e-FICH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686989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</a:t>
            </a:r>
            <a:r>
              <a:rPr lang="es-AR" dirty="0" smtClean="0"/>
              <a:t>: </a:t>
            </a:r>
            <a:r>
              <a:rPr lang="es-AR" b="1" dirty="0">
                <a:solidFill>
                  <a:srgbClr val="C00000"/>
                </a:solidFill>
              </a:rPr>
              <a:t>Planificar la Calidad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2322897"/>
          </a:xfrm>
        </p:spPr>
        <p:txBody>
          <a:bodyPr>
            <a:noAutofit/>
          </a:bodyPr>
          <a:lstStyle/>
          <a:p>
            <a:r>
              <a:rPr lang="es-AR" sz="2000" dirty="0"/>
              <a:t>La calidad </a:t>
            </a:r>
            <a:r>
              <a:rPr lang="es-AR" sz="2000" b="1" dirty="0"/>
              <a:t>NO</a:t>
            </a:r>
            <a:r>
              <a:rPr lang="es-AR" sz="2000" dirty="0"/>
              <a:t> se incorpora al proyecto cuando </a:t>
            </a:r>
            <a:r>
              <a:rPr lang="es-AR" sz="2000" dirty="0" smtClean="0"/>
              <a:t>se encuentra </a:t>
            </a:r>
            <a:r>
              <a:rPr lang="es-AR" sz="2000" dirty="0"/>
              <a:t>en marcha mediante procesos de inspección</a:t>
            </a:r>
            <a:r>
              <a:rPr lang="es-AR" sz="2000" dirty="0" smtClean="0"/>
              <a:t>. Por </a:t>
            </a:r>
            <a:r>
              <a:rPr lang="es-AR" sz="2000" dirty="0"/>
              <a:t>el contrario, la calidad </a:t>
            </a:r>
            <a:r>
              <a:rPr lang="es-AR" sz="2000" b="1" dirty="0"/>
              <a:t>se planifica, se diseña y </a:t>
            </a:r>
            <a:r>
              <a:rPr lang="es-AR" sz="2000" b="1" dirty="0" smtClean="0"/>
              <a:t>se incorpora </a:t>
            </a:r>
            <a:r>
              <a:rPr lang="es-AR" sz="2000" b="1" dirty="0"/>
              <a:t>antes </a:t>
            </a:r>
            <a:r>
              <a:rPr lang="es-AR" sz="2000" dirty="0"/>
              <a:t>de que comience la ejecución </a:t>
            </a:r>
            <a:r>
              <a:rPr lang="es-AR" sz="2000" dirty="0" smtClean="0"/>
              <a:t>del proyecto</a:t>
            </a:r>
            <a:r>
              <a:rPr lang="es-AR" sz="2000" dirty="0"/>
              <a:t>.</a:t>
            </a:r>
          </a:p>
          <a:p>
            <a:r>
              <a:rPr lang="es-AR" sz="2000" dirty="0" smtClean="0"/>
              <a:t>Al </a:t>
            </a:r>
            <a:r>
              <a:rPr lang="es-AR" sz="2000" dirty="0"/>
              <a:t>momento de planificar la calidad es importante identificar </a:t>
            </a:r>
            <a:r>
              <a:rPr lang="es-AR" sz="2000" dirty="0" smtClean="0"/>
              <a:t>las normas </a:t>
            </a:r>
            <a:r>
              <a:rPr lang="es-AR" sz="2000" dirty="0"/>
              <a:t>de calidad relevantes. Por ejemplo, las normas ISO.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52" y="4582753"/>
            <a:ext cx="9275892" cy="21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852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Planificar la Calidad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712" y="2156307"/>
            <a:ext cx="8492899" cy="462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23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la Calidad del Proyecto: </a:t>
            </a:r>
            <a:r>
              <a:rPr lang="es-AR" b="1" dirty="0" smtClean="0">
                <a:solidFill>
                  <a:srgbClr val="C00000"/>
                </a:solidFill>
              </a:rPr>
              <a:t>Contenido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3200" i="1" dirty="0"/>
              <a:t>La calidad nunca es un accidente; siempre es </a:t>
            </a:r>
            <a:r>
              <a:rPr lang="es-AR" sz="3200" i="1" dirty="0" smtClean="0"/>
              <a:t>el resultado </a:t>
            </a:r>
            <a:r>
              <a:rPr lang="es-AR" sz="3200" i="1" dirty="0"/>
              <a:t>de un esfuerzo de la inteligencia</a:t>
            </a:r>
            <a:r>
              <a:rPr lang="es-AR" sz="3200" i="1" dirty="0" smtClean="0"/>
              <a:t>. </a:t>
            </a:r>
            <a:r>
              <a:rPr lang="es-AR" sz="1600" dirty="0"/>
              <a:t>John </a:t>
            </a:r>
            <a:r>
              <a:rPr lang="es-AR" sz="1600" dirty="0" err="1"/>
              <a:t>Ruskin</a:t>
            </a:r>
            <a:r>
              <a:rPr lang="es-AR" sz="1600" dirty="0"/>
              <a:t> (1819-1900) Crítico y escritor británico.</a:t>
            </a:r>
          </a:p>
          <a:p>
            <a:r>
              <a:rPr lang="es-AR" sz="2600" dirty="0"/>
              <a:t>Conceptos básicos sobre la calidad</a:t>
            </a:r>
          </a:p>
          <a:p>
            <a:r>
              <a:rPr lang="es-AR" sz="2600" dirty="0"/>
              <a:t> Teorías de la calidad</a:t>
            </a:r>
          </a:p>
          <a:p>
            <a:r>
              <a:rPr lang="es-AR" sz="2600" dirty="0"/>
              <a:t> Procesos de gestión de calidad</a:t>
            </a:r>
          </a:p>
          <a:p>
            <a:r>
              <a:rPr lang="es-AR" sz="2600" dirty="0"/>
              <a:t> Planificar la calidad</a:t>
            </a:r>
          </a:p>
          <a:p>
            <a:r>
              <a:rPr lang="es-AR" sz="2600" dirty="0"/>
              <a:t> Asegurar la calidad</a:t>
            </a:r>
          </a:p>
          <a:p>
            <a:r>
              <a:rPr lang="es-AR" sz="2600" dirty="0"/>
              <a:t> Controlar la Calidad</a:t>
            </a:r>
          </a:p>
          <a:p>
            <a:r>
              <a:rPr lang="es-AR" sz="2600" dirty="0"/>
              <a:t> Resumiendo la gestión de calidad</a:t>
            </a:r>
          </a:p>
          <a:p>
            <a:r>
              <a:rPr lang="es-AR" sz="2600" dirty="0"/>
              <a:t> Lecciones aprendidas</a:t>
            </a:r>
            <a:endParaRPr lang="es-AR" sz="4600" i="1" dirty="0"/>
          </a:p>
        </p:txBody>
      </p:sp>
    </p:spTree>
    <p:extLst>
      <p:ext uri="{BB962C8B-B14F-4D97-AF65-F5344CB8AC3E}">
        <p14:creationId xmlns:p14="http://schemas.microsoft.com/office/powerpoint/2010/main" val="1020886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Entradas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dirty="0"/>
              <a:t>Líneas base: alcance, cronograma, costos</a:t>
            </a:r>
          </a:p>
          <a:p>
            <a:pPr lvl="1"/>
            <a:r>
              <a:rPr lang="es-AR" sz="2200" dirty="0" smtClean="0"/>
              <a:t>La </a:t>
            </a:r>
            <a:r>
              <a:rPr lang="es-AR" sz="2200" dirty="0"/>
              <a:t>definición de los criterios de aceptación puede </a:t>
            </a:r>
            <a:r>
              <a:rPr lang="es-AR" sz="2200" dirty="0" smtClean="0"/>
              <a:t>incrementar o </a:t>
            </a:r>
            <a:r>
              <a:rPr lang="es-AR" sz="2200" dirty="0"/>
              <a:t>disminuir </a:t>
            </a:r>
            <a:r>
              <a:rPr lang="es-AR" sz="2200" dirty="0" smtClean="0"/>
              <a:t> significativamente </a:t>
            </a:r>
            <a:r>
              <a:rPr lang="es-AR" sz="2200" dirty="0"/>
              <a:t>los costos de calidad </a:t>
            </a:r>
            <a:r>
              <a:rPr lang="es-AR" sz="2200" dirty="0" smtClean="0"/>
              <a:t>del proyecto</a:t>
            </a:r>
            <a:r>
              <a:rPr lang="es-AR" sz="2200" dirty="0"/>
              <a:t>.</a:t>
            </a:r>
          </a:p>
          <a:p>
            <a:r>
              <a:rPr lang="es-AR" sz="2400" dirty="0" smtClean="0"/>
              <a:t>Registro </a:t>
            </a:r>
            <a:r>
              <a:rPr lang="es-AR" sz="2400" dirty="0"/>
              <a:t>de interesados</a:t>
            </a:r>
          </a:p>
          <a:p>
            <a:r>
              <a:rPr lang="es-AR" sz="2400" dirty="0" smtClean="0"/>
              <a:t>Registro </a:t>
            </a:r>
            <a:r>
              <a:rPr lang="es-AR" sz="2400" dirty="0"/>
              <a:t>de riesgos</a:t>
            </a:r>
          </a:p>
          <a:p>
            <a:r>
              <a:rPr lang="es-AR" sz="2400" dirty="0" smtClean="0"/>
              <a:t>Activos </a:t>
            </a:r>
            <a:r>
              <a:rPr lang="es-AR" sz="2400" dirty="0"/>
              <a:t>de los Procesos de la Organización:</a:t>
            </a:r>
          </a:p>
          <a:p>
            <a:pPr lvl="1"/>
            <a:r>
              <a:rPr lang="es-AR" sz="2000" dirty="0" smtClean="0"/>
              <a:t>Las </a:t>
            </a:r>
            <a:r>
              <a:rPr lang="es-AR" sz="2000" dirty="0"/>
              <a:t>políticas, los procedimientos y </a:t>
            </a:r>
            <a:r>
              <a:rPr lang="es-AR" sz="2000" dirty="0" smtClean="0"/>
              <a:t>las pautas </a:t>
            </a:r>
            <a:r>
              <a:rPr lang="es-AR" sz="2000" dirty="0"/>
              <a:t>de calidad de la organización.</a:t>
            </a:r>
          </a:p>
          <a:p>
            <a:pPr lvl="1"/>
            <a:r>
              <a:rPr lang="es-AR" sz="2000" dirty="0" smtClean="0"/>
              <a:t>Las </a:t>
            </a:r>
            <a:r>
              <a:rPr lang="es-AR" sz="2000" dirty="0"/>
              <a:t>bases de datos históricas</a:t>
            </a:r>
          </a:p>
          <a:p>
            <a:pPr lvl="1"/>
            <a:r>
              <a:rPr lang="es-AR" sz="2000" dirty="0" smtClean="0"/>
              <a:t>Las </a:t>
            </a:r>
            <a:r>
              <a:rPr lang="es-AR" sz="2000" dirty="0"/>
              <a:t>lecciones aprendidas procedentes </a:t>
            </a:r>
            <a:r>
              <a:rPr lang="es-AR" sz="2000" dirty="0" smtClean="0"/>
              <a:t>de proyectos </a:t>
            </a:r>
            <a:r>
              <a:rPr lang="es-AR" sz="2000" dirty="0"/>
              <a:t>anteriores</a:t>
            </a:r>
          </a:p>
        </p:txBody>
      </p:sp>
    </p:spTree>
    <p:extLst>
      <p:ext uri="{BB962C8B-B14F-4D97-AF65-F5344CB8AC3E}">
        <p14:creationId xmlns:p14="http://schemas.microsoft.com/office/powerpoint/2010/main" val="256299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172101"/>
            <a:ext cx="8915400" cy="503722"/>
          </a:xfrm>
        </p:spPr>
        <p:txBody>
          <a:bodyPr>
            <a:normAutofit/>
          </a:bodyPr>
          <a:lstStyle/>
          <a:p>
            <a:r>
              <a:rPr lang="es-AR" sz="2400" b="1" dirty="0"/>
              <a:t>Costo de la calidad </a:t>
            </a:r>
            <a:r>
              <a:rPr lang="es-AR" sz="2400" dirty="0"/>
              <a:t>(COQ: </a:t>
            </a:r>
            <a:r>
              <a:rPr lang="es-AR" sz="2400" dirty="0" err="1"/>
              <a:t>cost</a:t>
            </a:r>
            <a:r>
              <a:rPr lang="es-AR" sz="2400" dirty="0"/>
              <a:t> of </a:t>
            </a:r>
            <a:r>
              <a:rPr lang="es-AR" sz="2400" dirty="0" err="1"/>
              <a:t>quality</a:t>
            </a:r>
            <a:r>
              <a:rPr lang="es-AR" sz="2400" dirty="0"/>
              <a:t>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575" y="2865922"/>
            <a:ext cx="7939095" cy="394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653139"/>
            <a:ext cx="8915400" cy="503722"/>
          </a:xfrm>
        </p:spPr>
        <p:txBody>
          <a:bodyPr>
            <a:normAutofit/>
          </a:bodyPr>
          <a:lstStyle/>
          <a:p>
            <a:r>
              <a:rPr lang="es-AR" sz="2400" b="1" dirty="0"/>
              <a:t>Costo de la calidad </a:t>
            </a:r>
            <a:r>
              <a:rPr lang="es-AR" sz="2400" dirty="0"/>
              <a:t>(COQ: </a:t>
            </a:r>
            <a:r>
              <a:rPr lang="es-AR" sz="2400" dirty="0" err="1"/>
              <a:t>cost</a:t>
            </a:r>
            <a:r>
              <a:rPr lang="es-AR" sz="2400" dirty="0"/>
              <a:t> of </a:t>
            </a:r>
            <a:r>
              <a:rPr lang="es-AR" sz="2400" dirty="0" err="1"/>
              <a:t>quality</a:t>
            </a:r>
            <a:r>
              <a:rPr lang="es-AR" sz="2400" dirty="0"/>
              <a:t>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651" y="2171543"/>
            <a:ext cx="8303029" cy="462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4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73161" y="2172100"/>
            <a:ext cx="2609833" cy="4459705"/>
          </a:xfrm>
        </p:spPr>
        <p:txBody>
          <a:bodyPr>
            <a:noAutofit/>
          </a:bodyPr>
          <a:lstStyle/>
          <a:p>
            <a:r>
              <a:rPr lang="es-AR" sz="2000" dirty="0"/>
              <a:t>Aquellas empresas con enfoques reactivo en temas </a:t>
            </a:r>
            <a:r>
              <a:rPr lang="es-AR" sz="2000" dirty="0" smtClean="0"/>
              <a:t>relacionados con </a:t>
            </a:r>
            <a:r>
              <a:rPr lang="es-AR" sz="2000" dirty="0"/>
              <a:t>la gestión de la calidad, donde </a:t>
            </a:r>
            <a:r>
              <a:rPr lang="es-AR" sz="2000" dirty="0" smtClean="0"/>
              <a:t>resuelven </a:t>
            </a:r>
            <a:r>
              <a:rPr lang="es-AR" sz="2000" dirty="0"/>
              <a:t>los problemas </a:t>
            </a:r>
            <a:r>
              <a:rPr lang="es-AR" sz="2000" dirty="0" smtClean="0"/>
              <a:t>una vez </a:t>
            </a:r>
            <a:r>
              <a:rPr lang="es-AR" sz="2000" dirty="0"/>
              <a:t>que ocurren, gastan aproximadamente un 80% en costos </a:t>
            </a:r>
            <a:r>
              <a:rPr lang="es-AR" sz="2000" dirty="0" smtClean="0"/>
              <a:t>de fallas</a:t>
            </a:r>
            <a:r>
              <a:rPr lang="es-AR" sz="2000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994" y="2172100"/>
            <a:ext cx="7509006" cy="40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8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719713"/>
            <a:ext cx="8915400" cy="1851260"/>
          </a:xfrm>
        </p:spPr>
        <p:txBody>
          <a:bodyPr>
            <a:noAutofit/>
          </a:bodyPr>
          <a:lstStyle/>
          <a:p>
            <a:r>
              <a:rPr lang="es-AR" sz="2000" b="1" dirty="0"/>
              <a:t>Diagrama de control: </a:t>
            </a:r>
            <a:r>
              <a:rPr lang="es-AR" sz="2000" dirty="0"/>
              <a:t>se utiliza para evaluar </a:t>
            </a:r>
            <a:r>
              <a:rPr lang="es-AR" sz="2000" dirty="0" smtClean="0"/>
              <a:t>el comportamiento </a:t>
            </a:r>
            <a:r>
              <a:rPr lang="es-AR" sz="2000" dirty="0"/>
              <a:t>del proceso a través del tiempo. El cliente </a:t>
            </a:r>
            <a:r>
              <a:rPr lang="es-AR" sz="2000" dirty="0" smtClean="0"/>
              <a:t>fija límites </a:t>
            </a:r>
            <a:r>
              <a:rPr lang="es-AR" sz="2000" dirty="0"/>
              <a:t>de tolerancia y el DP determina límites de control</a:t>
            </a:r>
            <a:r>
              <a:rPr lang="es-AR" sz="2000" dirty="0" smtClean="0"/>
              <a:t>. Por </a:t>
            </a:r>
            <a:r>
              <a:rPr lang="es-AR" sz="2000" dirty="0"/>
              <a:t>ejemplo, se firma con el cliente un contrato que permite un máximo 2</a:t>
            </a:r>
            <a:r>
              <a:rPr lang="es-AR" sz="2000" dirty="0" smtClean="0"/>
              <a:t>% de </a:t>
            </a:r>
            <a:r>
              <a:rPr lang="es-AR" sz="2000" dirty="0"/>
              <a:t>productos defectuosos y el equipo de proyecto determina que si un </a:t>
            </a:r>
            <a:r>
              <a:rPr lang="es-AR" sz="2000" dirty="0" smtClean="0"/>
              <a:t>lote tiene </a:t>
            </a:r>
            <a:r>
              <a:rPr lang="es-AR" sz="2000" dirty="0"/>
              <a:t>más de un 1% de defectuosos el proceso está fuera de control.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84" y="3680019"/>
            <a:ext cx="6690371" cy="31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58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42585"/>
          </a:xfrm>
        </p:spPr>
        <p:txBody>
          <a:bodyPr>
            <a:normAutofit/>
          </a:bodyPr>
          <a:lstStyle/>
          <a:p>
            <a:r>
              <a:rPr lang="es-AR" sz="2000" b="1" dirty="0"/>
              <a:t>Estudios comparativos </a:t>
            </a:r>
            <a:r>
              <a:rPr lang="es-AR" sz="2000" dirty="0"/>
              <a:t>(benchmarking): Los </a:t>
            </a:r>
            <a:r>
              <a:rPr lang="es-AR" sz="2000" dirty="0" smtClean="0"/>
              <a:t>estudios comparativos </a:t>
            </a:r>
            <a:r>
              <a:rPr lang="es-AR" sz="2000" dirty="0"/>
              <a:t>implican comparar prácticas reales o planificadas </a:t>
            </a:r>
            <a:r>
              <a:rPr lang="es-AR" sz="2000" dirty="0" smtClean="0"/>
              <a:t>del proyecto </a:t>
            </a:r>
            <a:r>
              <a:rPr lang="es-AR" sz="2000" dirty="0"/>
              <a:t>con las de proyectos comparables, para </a:t>
            </a:r>
            <a:r>
              <a:rPr lang="es-AR" sz="2000" dirty="0" smtClean="0"/>
              <a:t>identificar </a:t>
            </a:r>
            <a:r>
              <a:rPr lang="es-AR" sz="2000" dirty="0"/>
              <a:t>las </a:t>
            </a:r>
            <a:r>
              <a:rPr lang="es-AR" sz="2000" dirty="0" smtClean="0"/>
              <a:t>mejores prácticas</a:t>
            </a:r>
            <a:r>
              <a:rPr lang="es-AR" sz="2000" dirty="0"/>
              <a:t>, generar ideas de mejoras y proporcionar una base para </a:t>
            </a:r>
            <a:r>
              <a:rPr lang="es-AR" sz="2000" dirty="0" smtClean="0"/>
              <a:t>la medición </a:t>
            </a:r>
            <a:r>
              <a:rPr lang="es-AR" sz="2000" dirty="0"/>
              <a:t>del desempeño.</a:t>
            </a:r>
          </a:p>
          <a:p>
            <a:r>
              <a:rPr lang="es-AR" sz="2000" b="1" dirty="0"/>
              <a:t>Diseño de experimentos </a:t>
            </a:r>
            <a:r>
              <a:rPr lang="es-AR" sz="2000" dirty="0"/>
              <a:t>(DOE)</a:t>
            </a:r>
            <a:r>
              <a:rPr lang="es-AR" sz="2000" b="1" dirty="0"/>
              <a:t>: </a:t>
            </a:r>
            <a:r>
              <a:rPr lang="es-AR" sz="2000" dirty="0"/>
              <a:t>evaluar estadísticamente </a:t>
            </a:r>
            <a:r>
              <a:rPr lang="es-AR" sz="2000" dirty="0" smtClean="0"/>
              <a:t>qué factores </a:t>
            </a:r>
            <a:r>
              <a:rPr lang="es-AR" sz="2000" dirty="0"/>
              <a:t>mejoran la calidad del proyecto. Cambiar un factor por vez </a:t>
            </a:r>
            <a:r>
              <a:rPr lang="es-AR" sz="2000" dirty="0" smtClean="0"/>
              <a:t>para analizar </a:t>
            </a:r>
            <a:r>
              <a:rPr lang="es-AR" sz="2000" dirty="0"/>
              <a:t>el impacto sobre la calidad del proyecto podría ser ineficiente</a:t>
            </a:r>
            <a:r>
              <a:rPr lang="es-AR" sz="2000" dirty="0" smtClean="0"/>
              <a:t>. Con </a:t>
            </a:r>
            <a:r>
              <a:rPr lang="es-AR" sz="2000" dirty="0"/>
              <a:t>modelos estadísticos se pueden cambiar todos los factores de </a:t>
            </a:r>
            <a:r>
              <a:rPr lang="es-AR" sz="2000" dirty="0" smtClean="0"/>
              <a:t>un proceso </a:t>
            </a:r>
            <a:r>
              <a:rPr lang="es-AR" sz="2000" dirty="0"/>
              <a:t>en forma simultánea y evaluar qué combinación de factores </a:t>
            </a:r>
            <a:r>
              <a:rPr lang="es-AR" sz="2000" dirty="0" smtClean="0"/>
              <a:t>tiene el </a:t>
            </a:r>
            <a:r>
              <a:rPr lang="es-AR" sz="2000" dirty="0"/>
              <a:t>mayor impacto en la calidad, a un costo razonable. </a:t>
            </a:r>
            <a:r>
              <a:rPr lang="es-AR" sz="2000" i="1" dirty="0"/>
              <a:t>Por ejemplo</a:t>
            </a:r>
            <a:r>
              <a:rPr lang="es-AR" sz="2000" i="1" dirty="0" smtClean="0"/>
              <a:t>, evaluar </a:t>
            </a:r>
            <a:r>
              <a:rPr lang="es-AR" sz="2000" i="1" dirty="0"/>
              <a:t>qué combinación de suspensión y neumáticos produce el </a:t>
            </a:r>
            <a:r>
              <a:rPr lang="es-AR" sz="2000" i="1" dirty="0" smtClean="0"/>
              <a:t>menor desgaste </a:t>
            </a:r>
            <a:r>
              <a:rPr lang="es-AR" sz="2000" i="1" dirty="0"/>
              <a:t>de cubiertas.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3401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724400"/>
          </a:xfrm>
        </p:spPr>
        <p:txBody>
          <a:bodyPr>
            <a:normAutofit/>
          </a:bodyPr>
          <a:lstStyle/>
          <a:p>
            <a:r>
              <a:rPr lang="es-AR" sz="2000" b="1" dirty="0"/>
              <a:t>Muestreo estadístico: </a:t>
            </a:r>
            <a:r>
              <a:rPr lang="es-AR" sz="2000" dirty="0"/>
              <a:t>seleccionar parte de una población para </a:t>
            </a:r>
            <a:r>
              <a:rPr lang="es-AR" sz="2000" dirty="0" smtClean="0"/>
              <a:t>su análisis</a:t>
            </a:r>
            <a:r>
              <a:rPr lang="es-AR" sz="2000" dirty="0"/>
              <a:t>, de esa forma se reducen los costos de control de calidad </a:t>
            </a:r>
            <a:r>
              <a:rPr lang="es-AR" sz="2000" dirty="0" smtClean="0"/>
              <a:t>en relación </a:t>
            </a:r>
            <a:r>
              <a:rPr lang="es-AR" sz="2000" dirty="0"/>
              <a:t>a tener que investigar toda la población. </a:t>
            </a:r>
            <a:r>
              <a:rPr lang="es-AR" sz="2000" i="1" dirty="0"/>
              <a:t>Por ejemplo, </a:t>
            </a:r>
            <a:r>
              <a:rPr lang="es-AR" sz="2000" i="1" dirty="0" smtClean="0"/>
              <a:t>seleccionar aleatoriamente </a:t>
            </a:r>
            <a:r>
              <a:rPr lang="es-AR" sz="2000" i="1" dirty="0"/>
              <a:t>30 puertas para controlar la calidad sobre un total de </a:t>
            </a:r>
            <a:r>
              <a:rPr lang="es-AR" sz="2000" i="1" dirty="0" smtClean="0"/>
              <a:t>200 puertas.</a:t>
            </a:r>
          </a:p>
          <a:p>
            <a:r>
              <a:rPr lang="es-AR" sz="2000" b="1" i="1" dirty="0"/>
              <a:t>Eventos mutuamente excluyentes: </a:t>
            </a:r>
            <a:r>
              <a:rPr lang="es-AR" sz="2000" i="1" dirty="0"/>
              <a:t>La probabilidad de ocurrencia de </a:t>
            </a:r>
            <a:r>
              <a:rPr lang="es-AR" sz="2000" i="1" dirty="0" smtClean="0"/>
              <a:t>un evento </a:t>
            </a:r>
            <a:r>
              <a:rPr lang="es-AR" sz="2000" i="1" dirty="0"/>
              <a:t>no está relacionada con otro evento. Por ejemplo, al tirar </a:t>
            </a:r>
            <a:r>
              <a:rPr lang="es-AR" sz="2000" i="1" dirty="0" smtClean="0"/>
              <a:t>la moneda </a:t>
            </a:r>
            <a:r>
              <a:rPr lang="es-AR" sz="2000" i="1" dirty="0"/>
              <a:t>existe un 50% de probabilidad de que salga “cara” cada vez </a:t>
            </a:r>
            <a:r>
              <a:rPr lang="es-AR" sz="2000" i="1" dirty="0" smtClean="0"/>
              <a:t>que se </a:t>
            </a:r>
            <a:r>
              <a:rPr lang="es-AR" sz="2000" i="1" dirty="0"/>
              <a:t>tira, en forma independiente de los resultados previos</a:t>
            </a:r>
            <a:r>
              <a:rPr lang="es-AR" sz="2000" i="1" dirty="0" smtClean="0"/>
              <a:t>.</a:t>
            </a:r>
          </a:p>
          <a:p>
            <a:r>
              <a:rPr lang="es-AR" sz="2000" b="1" i="1" dirty="0"/>
              <a:t>Eventos estadísticamente dependientes: </a:t>
            </a:r>
            <a:r>
              <a:rPr lang="es-AR" sz="2000" i="1" dirty="0"/>
              <a:t>La probabilidad de </a:t>
            </a:r>
            <a:r>
              <a:rPr lang="es-AR" sz="2000" i="1" dirty="0" smtClean="0"/>
              <a:t>ocurrencia de </a:t>
            </a:r>
            <a:r>
              <a:rPr lang="es-AR" sz="2000" i="1" dirty="0"/>
              <a:t>un evento afecta la probabilidad de ocurrencia del próximo evento</a:t>
            </a:r>
            <a:r>
              <a:rPr lang="es-AR" sz="2000" i="1" dirty="0" smtClean="0"/>
              <a:t>. Por </a:t>
            </a:r>
            <a:r>
              <a:rPr lang="es-AR" sz="2000" i="1" dirty="0"/>
              <a:t>ejemplo, jugar al Bingo.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07164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850232"/>
          </a:xfrm>
        </p:spPr>
        <p:txBody>
          <a:bodyPr>
            <a:normAutofit/>
          </a:bodyPr>
          <a:lstStyle/>
          <a:p>
            <a:r>
              <a:rPr lang="es-AR" sz="2000" b="1" dirty="0"/>
              <a:t>Diagrama de flujo</a:t>
            </a:r>
            <a:r>
              <a:rPr lang="es-AR" sz="2000" dirty="0"/>
              <a:t>: utiliza símbolos para describir los pasos de </a:t>
            </a:r>
            <a:r>
              <a:rPr lang="es-AR" sz="2000" dirty="0" smtClean="0"/>
              <a:t>un proceso </a:t>
            </a:r>
            <a:r>
              <a:rPr lang="es-AR" sz="2000" dirty="0"/>
              <a:t>y las acciones que se deben realizar en cada paso.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772" y="2983831"/>
            <a:ext cx="6296505" cy="386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88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</a:t>
            </a:r>
            <a:r>
              <a:rPr lang="es-AR" b="1" dirty="0" smtClean="0">
                <a:solidFill>
                  <a:srgbClr val="C00000"/>
                </a:solidFill>
              </a:rPr>
              <a:t>T</a:t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b="1" dirty="0" smtClean="0">
                <a:solidFill>
                  <a:srgbClr val="C00000"/>
                </a:solidFill>
              </a:rPr>
              <a:t>Diagrama de Flujo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0851" y="1969458"/>
            <a:ext cx="6373669" cy="48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9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/>
              <a:t>Otros metodologías o herramientas</a:t>
            </a:r>
            <a:r>
              <a:rPr lang="es-AR" sz="2400" dirty="0"/>
              <a:t>: </a:t>
            </a:r>
            <a:r>
              <a:rPr lang="es-AR" sz="2400" dirty="0" err="1"/>
              <a:t>six</a:t>
            </a:r>
            <a:r>
              <a:rPr lang="es-AR" sz="2400" dirty="0"/>
              <a:t> sigma, lean </a:t>
            </a:r>
            <a:r>
              <a:rPr lang="es-AR" sz="2400" dirty="0" err="1"/>
              <a:t>thinking</a:t>
            </a:r>
            <a:r>
              <a:rPr lang="es-AR" sz="2400" dirty="0" smtClean="0"/>
              <a:t>, despliegue </a:t>
            </a:r>
            <a:r>
              <a:rPr lang="es-AR" sz="2400" dirty="0"/>
              <a:t>de funciones de calidad, CMMI, diagramas de afinidad</a:t>
            </a:r>
            <a:r>
              <a:rPr lang="es-AR" sz="2400" dirty="0" smtClean="0"/>
              <a:t>, técnicas </a:t>
            </a:r>
            <a:r>
              <a:rPr lang="es-AR" sz="2400" dirty="0"/>
              <a:t>de grupo nominal, diagramas matriciales, etc.</a:t>
            </a:r>
          </a:p>
        </p:txBody>
      </p:sp>
    </p:spTree>
    <p:extLst>
      <p:ext uri="{BB962C8B-B14F-4D97-AF65-F5344CB8AC3E}">
        <p14:creationId xmlns:p14="http://schemas.microsoft.com/office/powerpoint/2010/main" val="78863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</a:t>
            </a:r>
            <a:r>
              <a:rPr lang="es-AR" dirty="0" smtClean="0"/>
              <a:t>: </a:t>
            </a:r>
            <a:r>
              <a:rPr lang="es-AR" b="1" dirty="0" smtClean="0">
                <a:solidFill>
                  <a:srgbClr val="C00000"/>
                </a:solidFill>
              </a:rPr>
              <a:t>Introducción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07961"/>
            <a:ext cx="9602788" cy="5263414"/>
          </a:xfrm>
        </p:spPr>
        <p:txBody>
          <a:bodyPr>
            <a:noAutofit/>
          </a:bodyPr>
          <a:lstStyle/>
          <a:p>
            <a:r>
              <a:rPr lang="es-AR" sz="2000" dirty="0"/>
              <a:t>En todo proyecto es sumamente importante dedicar </a:t>
            </a:r>
            <a:r>
              <a:rPr lang="es-AR" sz="2000" dirty="0" smtClean="0"/>
              <a:t>tiempo a </a:t>
            </a:r>
            <a:r>
              <a:rPr lang="es-AR" sz="2000" dirty="0"/>
              <a:t>la gestión de calidad para:</a:t>
            </a:r>
          </a:p>
          <a:p>
            <a:pPr lvl="1"/>
            <a:r>
              <a:rPr lang="es-AR" sz="2000" dirty="0" smtClean="0"/>
              <a:t>Prevenir </a:t>
            </a:r>
            <a:r>
              <a:rPr lang="es-AR" sz="2000" b="1" dirty="0"/>
              <a:t>errores y defectos</a:t>
            </a:r>
            <a:r>
              <a:rPr lang="es-AR" sz="2000" dirty="0"/>
              <a:t>.</a:t>
            </a:r>
          </a:p>
          <a:p>
            <a:pPr lvl="1"/>
            <a:r>
              <a:rPr lang="es-AR" sz="2000" dirty="0" smtClean="0"/>
              <a:t>Evitar </a:t>
            </a:r>
            <a:r>
              <a:rPr lang="es-AR" sz="2000" dirty="0"/>
              <a:t>realizar de nuevo el trabajo, lo que implica </a:t>
            </a:r>
            <a:r>
              <a:rPr lang="es-AR" sz="2000" b="1" dirty="0" smtClean="0"/>
              <a:t>ahorrar tiempo </a:t>
            </a:r>
            <a:r>
              <a:rPr lang="es-AR" sz="2000" b="1" dirty="0"/>
              <a:t>y dinero</a:t>
            </a:r>
            <a:r>
              <a:rPr lang="es-AR" sz="2000" dirty="0"/>
              <a:t>.</a:t>
            </a:r>
          </a:p>
          <a:p>
            <a:pPr lvl="1"/>
            <a:r>
              <a:rPr lang="es-AR" sz="2000" dirty="0" smtClean="0"/>
              <a:t>Tener </a:t>
            </a:r>
            <a:r>
              <a:rPr lang="es-AR" sz="2000" dirty="0"/>
              <a:t>un </a:t>
            </a:r>
            <a:r>
              <a:rPr lang="es-AR" sz="2000" b="1" dirty="0"/>
              <a:t>cliente satisfecho</a:t>
            </a:r>
            <a:r>
              <a:rPr lang="es-AR" sz="2000" dirty="0" smtClean="0"/>
              <a:t>.</a:t>
            </a:r>
          </a:p>
          <a:p>
            <a:r>
              <a:rPr lang="es-AR" sz="2000" dirty="0"/>
              <a:t>La gestión de la calidad implica que el proyecto </a:t>
            </a:r>
            <a:r>
              <a:rPr lang="es-AR" sz="2000" u="sng" dirty="0" smtClean="0"/>
              <a:t>satisfaga las </a:t>
            </a:r>
            <a:r>
              <a:rPr lang="es-AR" sz="2000" u="sng" dirty="0"/>
              <a:t>necesidades por las cuales se emprendió</a:t>
            </a:r>
            <a:r>
              <a:rPr lang="es-AR" sz="2000" dirty="0"/>
              <a:t>. Para </a:t>
            </a:r>
            <a:r>
              <a:rPr lang="es-AR" sz="2000" dirty="0" smtClean="0"/>
              <a:t>ello será </a:t>
            </a:r>
            <a:r>
              <a:rPr lang="es-AR" sz="2000" dirty="0"/>
              <a:t>necesario lo siguiente:</a:t>
            </a:r>
          </a:p>
          <a:p>
            <a:pPr lvl="1"/>
            <a:r>
              <a:rPr lang="es-AR" sz="2000" dirty="0" smtClean="0"/>
              <a:t>Convertir </a:t>
            </a:r>
            <a:r>
              <a:rPr lang="es-AR" sz="2000" dirty="0"/>
              <a:t>las necesidades y expectativas </a:t>
            </a:r>
            <a:r>
              <a:rPr lang="es-AR" sz="2000" dirty="0" smtClean="0"/>
              <a:t>en </a:t>
            </a:r>
            <a:r>
              <a:rPr lang="es-AR" sz="2000" dirty="0"/>
              <a:t>requisitos del </a:t>
            </a:r>
            <a:r>
              <a:rPr lang="es-AR" sz="2000" dirty="0" smtClean="0"/>
              <a:t>proyecto.</a:t>
            </a:r>
            <a:endParaRPr lang="es-AR" sz="2000" dirty="0"/>
          </a:p>
          <a:p>
            <a:pPr lvl="1"/>
            <a:r>
              <a:rPr lang="es-AR" sz="2000" dirty="0" smtClean="0"/>
              <a:t>Lograr que el proyecto produzca </a:t>
            </a:r>
            <a:r>
              <a:rPr lang="es-AR" sz="2000" dirty="0"/>
              <a:t>lo planificado y el producto cubra </a:t>
            </a:r>
            <a:r>
              <a:rPr lang="es-AR" sz="2000" dirty="0" smtClean="0"/>
              <a:t>las necesidades reales.</a:t>
            </a:r>
            <a:endParaRPr lang="es-AR" sz="2000" dirty="0"/>
          </a:p>
          <a:p>
            <a:pPr lvl="1"/>
            <a:r>
              <a:rPr lang="es-AR" sz="2000" dirty="0" smtClean="0"/>
              <a:t>Realizar </a:t>
            </a:r>
            <a:r>
              <a:rPr lang="es-AR" sz="2000" dirty="0"/>
              <a:t>acciones de prevención sobre la </a:t>
            </a:r>
            <a:r>
              <a:rPr lang="es-AR" sz="2000" dirty="0" smtClean="0"/>
              <a:t>inspección.</a:t>
            </a:r>
            <a:endParaRPr lang="es-AR" sz="2000" dirty="0"/>
          </a:p>
          <a:p>
            <a:pPr lvl="1"/>
            <a:r>
              <a:rPr lang="es-AR" sz="2000" dirty="0" smtClean="0"/>
              <a:t>Buscar </a:t>
            </a:r>
            <a:r>
              <a:rPr lang="es-AR" sz="2000" dirty="0"/>
              <a:t>en forma permanente la perfección: </a:t>
            </a:r>
            <a:r>
              <a:rPr lang="es-AR" sz="2000" dirty="0" smtClean="0"/>
              <a:t>mejora continua.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9417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Planificar la Calidad: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724400"/>
          </a:xfrm>
        </p:spPr>
        <p:txBody>
          <a:bodyPr>
            <a:normAutofit lnSpcReduction="10000"/>
          </a:bodyPr>
          <a:lstStyle/>
          <a:p>
            <a:r>
              <a:rPr lang="es-AR" b="1" dirty="0"/>
              <a:t>Plan de gestión de calidad</a:t>
            </a:r>
          </a:p>
          <a:p>
            <a:r>
              <a:rPr lang="es-AR" b="1" dirty="0" smtClean="0"/>
              <a:t>Métricas </a:t>
            </a:r>
            <a:r>
              <a:rPr lang="es-AR" b="1" dirty="0"/>
              <a:t>de calidad</a:t>
            </a:r>
            <a:r>
              <a:rPr lang="es-AR" dirty="0"/>
              <a:t>: parámetros objetivos que se </a:t>
            </a:r>
            <a:r>
              <a:rPr lang="es-AR" dirty="0" smtClean="0"/>
              <a:t>utilizarán para </a:t>
            </a:r>
            <a:r>
              <a:rPr lang="es-AR" dirty="0"/>
              <a:t>medir la calidad del proyecto.</a:t>
            </a:r>
          </a:p>
          <a:p>
            <a:r>
              <a:rPr lang="es-AR" b="1" dirty="0" smtClean="0"/>
              <a:t>Listas </a:t>
            </a:r>
            <a:r>
              <a:rPr lang="es-AR" b="1" dirty="0"/>
              <a:t>de control de calidad: </a:t>
            </a:r>
            <a:r>
              <a:rPr lang="es-AR" dirty="0"/>
              <a:t>listado para verificar que </a:t>
            </a:r>
            <a:r>
              <a:rPr lang="es-AR" dirty="0" smtClean="0"/>
              <a:t>se sigan </a:t>
            </a:r>
            <a:r>
              <a:rPr lang="es-AR" dirty="0"/>
              <a:t>los procesos de calidad</a:t>
            </a:r>
            <a:r>
              <a:rPr lang="es-AR" dirty="0" smtClean="0"/>
              <a:t>. Ejemplo de </a:t>
            </a:r>
            <a:r>
              <a:rPr lang="es-AR" b="1" dirty="0" err="1" smtClean="0"/>
              <a:t>Check</a:t>
            </a:r>
            <a:r>
              <a:rPr lang="es-AR" b="1" dirty="0" smtClean="0"/>
              <a:t> </a:t>
            </a:r>
            <a:r>
              <a:rPr lang="es-AR" b="1" dirty="0" err="1"/>
              <a:t>list</a:t>
            </a:r>
            <a:r>
              <a:rPr lang="es-AR" b="1" dirty="0"/>
              <a:t> de </a:t>
            </a:r>
            <a:r>
              <a:rPr lang="es-AR" b="1" dirty="0" smtClean="0"/>
              <a:t>calidad</a:t>
            </a:r>
          </a:p>
          <a:p>
            <a:endParaRPr lang="es-AR" b="1" dirty="0"/>
          </a:p>
          <a:p>
            <a:endParaRPr lang="es-AR" b="1" dirty="0" smtClean="0"/>
          </a:p>
          <a:p>
            <a:endParaRPr lang="es-AR" b="1" dirty="0"/>
          </a:p>
          <a:p>
            <a:endParaRPr lang="es-AR" b="1" dirty="0" smtClean="0"/>
          </a:p>
          <a:p>
            <a:endParaRPr lang="es-AR" b="1" dirty="0"/>
          </a:p>
          <a:p>
            <a:endParaRPr lang="es-AR" b="1" dirty="0" smtClean="0"/>
          </a:p>
          <a:p>
            <a:r>
              <a:rPr lang="es-AR" b="1" dirty="0"/>
              <a:t>Plan de mejoras del proceso: </a:t>
            </a:r>
            <a:r>
              <a:rPr lang="es-AR" dirty="0"/>
              <a:t>identificar qué </a:t>
            </a:r>
            <a:r>
              <a:rPr lang="es-AR" dirty="0" smtClean="0"/>
              <a:t>procesos servirán </a:t>
            </a:r>
            <a:r>
              <a:rPr lang="es-AR" dirty="0"/>
              <a:t>para reconocer actividades que no agregan valor.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746725"/>
            <a:ext cx="9528501" cy="172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58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Proceso: </a:t>
            </a:r>
            <a:r>
              <a:rPr lang="es-AR" b="1" dirty="0" smtClean="0">
                <a:solidFill>
                  <a:srgbClr val="C00000"/>
                </a:solidFill>
              </a:rPr>
              <a:t>Asegurar (o Gestionar) la Calidad</a:t>
            </a:r>
            <a:endParaRPr lang="es-AR" b="1" dirty="0">
              <a:solidFill>
                <a:srgbClr val="C0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Una vez que el proyecto se encuentra en ejecución, con </a:t>
            </a:r>
            <a:r>
              <a:rPr lang="es-AR" sz="2400" dirty="0" smtClean="0"/>
              <a:t>el asegurar </a:t>
            </a:r>
            <a:r>
              <a:rPr lang="es-AR" sz="2400" dirty="0"/>
              <a:t>la calidad se verifica que se </a:t>
            </a:r>
            <a:r>
              <a:rPr lang="es-AR" sz="2400" dirty="0" smtClean="0"/>
              <a:t>estén implementando </a:t>
            </a:r>
            <a:r>
              <a:rPr lang="es-AR" sz="2400" dirty="0"/>
              <a:t>todos los procesos y normas definidas </a:t>
            </a:r>
            <a:r>
              <a:rPr lang="es-AR" sz="2400" dirty="0" smtClean="0"/>
              <a:t>en el </a:t>
            </a:r>
            <a:r>
              <a:rPr lang="es-AR" sz="2400" dirty="0"/>
              <a:t>plan de calidad.</a:t>
            </a:r>
          </a:p>
          <a:p>
            <a:r>
              <a:rPr lang="es-AR" sz="2400" i="1" dirty="0"/>
              <a:t>“Es el proceso que consiste en auditar los requisitos </a:t>
            </a:r>
            <a:r>
              <a:rPr lang="es-AR" sz="2400" i="1" dirty="0" smtClean="0"/>
              <a:t>de calidad </a:t>
            </a:r>
            <a:r>
              <a:rPr lang="es-AR" sz="2400" i="1" dirty="0"/>
              <a:t>y los resultados obtenidos a partir de medidas </a:t>
            </a:r>
            <a:r>
              <a:rPr lang="es-AR" sz="2400" i="1" dirty="0" smtClean="0"/>
              <a:t>de control </a:t>
            </a:r>
            <a:r>
              <a:rPr lang="es-AR" sz="2400" i="1" dirty="0"/>
              <a:t>de calidad, a fin de garantizar que se </a:t>
            </a:r>
            <a:r>
              <a:rPr lang="es-AR" sz="2400" i="1" dirty="0" smtClean="0"/>
              <a:t>utilicen definiciones </a:t>
            </a:r>
            <a:r>
              <a:rPr lang="es-AR" sz="2400" i="1" dirty="0"/>
              <a:t>operacionales y normas de </a:t>
            </a:r>
            <a:r>
              <a:rPr lang="es-AR" sz="2400" i="1" dirty="0" smtClean="0"/>
              <a:t>calidad adecuadas</a:t>
            </a:r>
            <a:r>
              <a:rPr lang="es-AR" sz="2400" i="1" dirty="0"/>
              <a:t>.”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80111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Proceso: </a:t>
            </a:r>
            <a:r>
              <a:rPr lang="es-AR" b="1" dirty="0" smtClean="0">
                <a:solidFill>
                  <a:srgbClr val="C00000"/>
                </a:solidFill>
              </a:rPr>
              <a:t>Asegurar (</a:t>
            </a:r>
            <a:r>
              <a:rPr lang="es-AR" b="1" smtClean="0">
                <a:solidFill>
                  <a:srgbClr val="C00000"/>
                </a:solidFill>
              </a:rPr>
              <a:t>o Gestionar) la </a:t>
            </a:r>
            <a:r>
              <a:rPr lang="es-AR" b="1" dirty="0" smtClean="0">
                <a:solidFill>
                  <a:srgbClr val="C00000"/>
                </a:solidFill>
              </a:rPr>
              <a:t>Calidad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147" y="2156307"/>
            <a:ext cx="8722055" cy="46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68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Asegurar la Calidad: </a:t>
            </a:r>
            <a:r>
              <a:rPr lang="es-AR" b="1" dirty="0">
                <a:solidFill>
                  <a:srgbClr val="C00000"/>
                </a:solidFill>
              </a:rPr>
              <a:t>Entradas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881162"/>
          </a:xfrm>
        </p:spPr>
        <p:txBody>
          <a:bodyPr>
            <a:normAutofit/>
          </a:bodyPr>
          <a:lstStyle/>
          <a:p>
            <a:r>
              <a:rPr lang="es-AR" sz="2800" dirty="0"/>
              <a:t>Plan de gestión de calidad y plan de mejoras del proceso</a:t>
            </a:r>
          </a:p>
          <a:p>
            <a:r>
              <a:rPr lang="es-AR" sz="2800" dirty="0" smtClean="0"/>
              <a:t>Métricas </a:t>
            </a:r>
            <a:r>
              <a:rPr lang="es-AR" sz="2800" dirty="0"/>
              <a:t>de calidad</a:t>
            </a:r>
          </a:p>
          <a:p>
            <a:r>
              <a:rPr lang="es-AR" sz="2800" dirty="0" smtClean="0"/>
              <a:t>Informes </a:t>
            </a:r>
            <a:r>
              <a:rPr lang="es-AR" sz="2800" dirty="0"/>
              <a:t>de desempeño del trabajo</a:t>
            </a:r>
          </a:p>
          <a:p>
            <a:r>
              <a:rPr lang="es-AR" sz="2800" dirty="0" smtClean="0"/>
              <a:t>Mediciones </a:t>
            </a:r>
            <a:r>
              <a:rPr lang="es-AR" sz="2800" dirty="0"/>
              <a:t>de control de calidad</a:t>
            </a:r>
          </a:p>
        </p:txBody>
      </p:sp>
    </p:spTree>
    <p:extLst>
      <p:ext uri="{BB962C8B-B14F-4D97-AF65-F5344CB8AC3E}">
        <p14:creationId xmlns:p14="http://schemas.microsoft.com/office/powerpoint/2010/main" val="505162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Asegurar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61937" y="1710089"/>
            <a:ext cx="9930063" cy="3777622"/>
          </a:xfrm>
        </p:spPr>
        <p:txBody>
          <a:bodyPr>
            <a:noAutofit/>
          </a:bodyPr>
          <a:lstStyle/>
          <a:p>
            <a:r>
              <a:rPr lang="es-AR" sz="2400" i="1" dirty="0"/>
              <a:t>Las mismas herramientas utilizadas para planificar </a:t>
            </a:r>
            <a:r>
              <a:rPr lang="es-AR" sz="2400" i="1" dirty="0" smtClean="0"/>
              <a:t>y </a:t>
            </a:r>
            <a:r>
              <a:rPr lang="es-AR" sz="2400" i="1" dirty="0"/>
              <a:t>controlar </a:t>
            </a:r>
            <a:r>
              <a:rPr lang="es-AR" sz="2400" i="1" dirty="0" smtClean="0"/>
              <a:t>la calidad</a:t>
            </a:r>
            <a:r>
              <a:rPr lang="es-AR" sz="2400" i="1" dirty="0"/>
              <a:t>, pueden utilizarse para asegurar la calidad</a:t>
            </a:r>
            <a:r>
              <a:rPr lang="es-AR" sz="2400" i="1" dirty="0" smtClean="0"/>
              <a:t>.</a:t>
            </a:r>
          </a:p>
          <a:p>
            <a:r>
              <a:rPr lang="es-AR" sz="2400" b="1" dirty="0"/>
              <a:t>Auditorías de calidad: </a:t>
            </a:r>
            <a:r>
              <a:rPr lang="es-AR" sz="2400" dirty="0"/>
              <a:t>Las auditorías de calidad las lleva </a:t>
            </a:r>
            <a:r>
              <a:rPr lang="es-AR" sz="2400" dirty="0" smtClean="0"/>
              <a:t>a cabo </a:t>
            </a:r>
            <a:r>
              <a:rPr lang="es-AR" sz="2400" dirty="0"/>
              <a:t>el D</a:t>
            </a:r>
            <a:r>
              <a:rPr lang="es-AR" sz="2400" i="1" dirty="0"/>
              <a:t>epartamento de Aseguramiento de Calidad; </a:t>
            </a:r>
            <a:r>
              <a:rPr lang="es-AR" sz="2400" dirty="0"/>
              <a:t>en caso </a:t>
            </a:r>
            <a:r>
              <a:rPr lang="es-AR" sz="2400" dirty="0" smtClean="0"/>
              <a:t>que este </a:t>
            </a:r>
            <a:r>
              <a:rPr lang="es-AR" sz="2400" dirty="0"/>
              <a:t>departamento no exista, las debe realizar el DP. Con </a:t>
            </a:r>
            <a:r>
              <a:rPr lang="es-AR" sz="2400" dirty="0" smtClean="0"/>
              <a:t>estas auditorías </a:t>
            </a:r>
            <a:r>
              <a:rPr lang="es-AR" sz="2400" dirty="0"/>
              <a:t>hay que dar respuesta a los siguientes interrogantes: ¿</a:t>
            </a:r>
            <a:r>
              <a:rPr lang="es-AR" sz="2400" dirty="0" smtClean="0"/>
              <a:t>Se están </a:t>
            </a:r>
            <a:r>
              <a:rPr lang="es-AR" sz="2400" dirty="0"/>
              <a:t>aplicando las políticas y normas de calidad?, ¿Son efectivos </a:t>
            </a:r>
            <a:r>
              <a:rPr lang="es-AR" sz="2400" dirty="0" smtClean="0"/>
              <a:t>y eficientes </a:t>
            </a:r>
            <a:r>
              <a:rPr lang="es-AR" sz="2400" dirty="0"/>
              <a:t>los procesos actuales</a:t>
            </a:r>
            <a:r>
              <a:rPr lang="es-AR" sz="2400" dirty="0" smtClean="0"/>
              <a:t>?</a:t>
            </a:r>
          </a:p>
          <a:p>
            <a:r>
              <a:rPr lang="es-AR" sz="2400" b="1" dirty="0"/>
              <a:t>Análisis del proceso: </a:t>
            </a:r>
            <a:r>
              <a:rPr lang="es-AR" sz="2400" dirty="0"/>
              <a:t>Cuando el proyecto tiene </a:t>
            </a:r>
            <a:r>
              <a:rPr lang="es-AR" sz="2400" dirty="0" smtClean="0"/>
              <a:t>procesos repetibles </a:t>
            </a:r>
            <a:r>
              <a:rPr lang="es-AR" sz="2400" dirty="0"/>
              <a:t>se hacen revisiones periódicas a los fines de seguir </a:t>
            </a:r>
            <a:r>
              <a:rPr lang="es-AR" sz="2400" dirty="0" smtClean="0"/>
              <a:t>un proceso </a:t>
            </a:r>
            <a:r>
              <a:rPr lang="es-AR" sz="2400" dirty="0"/>
              <a:t>de mejora continua. </a:t>
            </a:r>
            <a:r>
              <a:rPr lang="es-AR" sz="2400" i="1" dirty="0"/>
              <a:t>Por ejemplo, planificar la revisión </a:t>
            </a:r>
            <a:r>
              <a:rPr lang="es-AR" sz="2400" i="1" dirty="0" smtClean="0"/>
              <a:t>del proceso </a:t>
            </a:r>
            <a:r>
              <a:rPr lang="es-AR" sz="2400" i="1" dirty="0"/>
              <a:t>de las instalaciones de software cada 10 computadoras.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037787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Asegurar la Calidad: Enfoques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35" y="1819175"/>
            <a:ext cx="9454951" cy="410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805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Asegurar la Calidad: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b="1" dirty="0"/>
              <a:t>Solicitudes de cambio</a:t>
            </a:r>
          </a:p>
          <a:p>
            <a:r>
              <a:rPr lang="es-AR" sz="2400" b="1" dirty="0" smtClean="0"/>
              <a:t>Actualizaciones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14646892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Proceso: </a:t>
            </a:r>
            <a:r>
              <a:rPr lang="es-AR" b="1" dirty="0">
                <a:solidFill>
                  <a:srgbClr val="C00000"/>
                </a:solidFill>
              </a:rPr>
              <a:t>Controlar la Calidad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Autofit/>
          </a:bodyPr>
          <a:lstStyle/>
          <a:p>
            <a:r>
              <a:rPr lang="es-AR" sz="2400" dirty="0"/>
              <a:t>Este proceso verifica que los entregables se </a:t>
            </a:r>
            <a:r>
              <a:rPr lang="es-AR" sz="2400" dirty="0" smtClean="0"/>
              <a:t>encuentren dentro </a:t>
            </a:r>
            <a:r>
              <a:rPr lang="es-AR" sz="2400" dirty="0"/>
              <a:t>de los límites de calidad definidos en el Plan </a:t>
            </a:r>
            <a:r>
              <a:rPr lang="es-AR" sz="2400" dirty="0" smtClean="0"/>
              <a:t>de Gestión </a:t>
            </a:r>
            <a:r>
              <a:rPr lang="es-AR" sz="2400" dirty="0"/>
              <a:t>de la Calidad.</a:t>
            </a:r>
          </a:p>
          <a:p>
            <a:r>
              <a:rPr lang="es-AR" sz="2400" dirty="0" smtClean="0"/>
              <a:t>El </a:t>
            </a:r>
            <a:r>
              <a:rPr lang="es-AR" sz="2400" dirty="0"/>
              <a:t>DP debería preguntarse lo siguiente:</a:t>
            </a:r>
          </a:p>
          <a:p>
            <a:pPr lvl="1"/>
            <a:r>
              <a:rPr lang="es-AR" sz="2000" dirty="0"/>
              <a:t> ¿El proyecto cumple con las normas de calidad?</a:t>
            </a:r>
          </a:p>
          <a:p>
            <a:pPr lvl="1"/>
            <a:r>
              <a:rPr lang="es-AR" sz="2000" dirty="0"/>
              <a:t> ¿Cómo se van a eliminar los resultados insatisfactorios?</a:t>
            </a:r>
          </a:p>
          <a:p>
            <a:pPr lvl="1"/>
            <a:r>
              <a:rPr lang="es-AR" sz="2000" dirty="0"/>
              <a:t> ¿Tendremos un proyecto exitoso?</a:t>
            </a:r>
          </a:p>
          <a:p>
            <a:r>
              <a:rPr lang="es-AR" sz="2400" dirty="0" smtClean="0"/>
              <a:t>Algunas </a:t>
            </a:r>
            <a:r>
              <a:rPr lang="es-AR" sz="2400" dirty="0"/>
              <a:t>acciones que se llevan a cabo:</a:t>
            </a:r>
          </a:p>
          <a:p>
            <a:pPr lvl="1"/>
            <a:r>
              <a:rPr lang="es-AR" sz="2000" dirty="0"/>
              <a:t> Medidas preventivas para evitar errores en el proceso.</a:t>
            </a:r>
          </a:p>
          <a:p>
            <a:pPr lvl="1"/>
            <a:r>
              <a:rPr lang="es-AR" sz="2000" dirty="0"/>
              <a:t> Acciones correctivas para eliminar la causa-raíz del problema.</a:t>
            </a:r>
          </a:p>
          <a:p>
            <a:pPr lvl="1"/>
            <a:r>
              <a:rPr lang="es-AR" sz="2000" dirty="0"/>
              <a:t> Inspecciones para evitar que los errores lleguen al cliente.</a:t>
            </a:r>
          </a:p>
        </p:txBody>
      </p:sp>
    </p:spTree>
    <p:extLst>
      <p:ext uri="{BB962C8B-B14F-4D97-AF65-F5344CB8AC3E}">
        <p14:creationId xmlns:p14="http://schemas.microsoft.com/office/powerpoint/2010/main" val="3409030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Proceso: </a:t>
            </a:r>
            <a:r>
              <a:rPr lang="es-AR" b="1" dirty="0">
                <a:solidFill>
                  <a:srgbClr val="C00000"/>
                </a:solidFill>
              </a:rPr>
              <a:t>Controlar la Calidad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1" y="1814271"/>
            <a:ext cx="9510295" cy="44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1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Entradas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/>
              <a:t>Plan de gestión de calidad, métricas y lista de mejoras.</a:t>
            </a:r>
          </a:p>
          <a:p>
            <a:r>
              <a:rPr lang="es-AR" sz="3200" dirty="0" smtClean="0"/>
              <a:t>Entregables </a:t>
            </a:r>
            <a:r>
              <a:rPr lang="es-AR" sz="3200" dirty="0"/>
              <a:t>y mediciones de desempeño.</a:t>
            </a:r>
          </a:p>
          <a:p>
            <a:r>
              <a:rPr lang="es-AR" sz="3200" dirty="0" smtClean="0"/>
              <a:t>Solicitudes </a:t>
            </a:r>
            <a:r>
              <a:rPr lang="es-AR" sz="3200" dirty="0"/>
              <a:t>de cambio aprobadas.</a:t>
            </a:r>
          </a:p>
        </p:txBody>
      </p:sp>
    </p:spTree>
    <p:extLst>
      <p:ext uri="{BB962C8B-B14F-4D97-AF65-F5344CB8AC3E}">
        <p14:creationId xmlns:p14="http://schemas.microsoft.com/office/powerpoint/2010/main" val="281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Gestión de la Calidad: </a:t>
            </a:r>
            <a:r>
              <a:rPr lang="es-AR" b="1" dirty="0" smtClean="0">
                <a:solidFill>
                  <a:srgbClr val="C00000"/>
                </a:solidFill>
              </a:rPr>
              <a:t>Definición</a:t>
            </a:r>
            <a:br>
              <a:rPr lang="es-AR" b="1" dirty="0" smtClean="0">
                <a:solidFill>
                  <a:srgbClr val="C00000"/>
                </a:solidFill>
              </a:rPr>
            </a:br>
            <a:r>
              <a:rPr lang="es-AR" b="1" dirty="0" smtClean="0">
                <a:solidFill>
                  <a:srgbClr val="C00000"/>
                </a:solidFill>
              </a:rPr>
              <a:t>¿Qué es la calidad?</a:t>
            </a:r>
            <a:br>
              <a:rPr lang="es-AR" b="1" dirty="0" smtClean="0">
                <a:solidFill>
                  <a:srgbClr val="C00000"/>
                </a:solidFill>
              </a:rPr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200" dirty="0" smtClean="0"/>
              <a:t>Según </a:t>
            </a:r>
            <a:r>
              <a:rPr lang="es-AR" sz="3200" dirty="0"/>
              <a:t>la American </a:t>
            </a:r>
            <a:r>
              <a:rPr lang="es-AR" sz="3200" dirty="0" err="1"/>
              <a:t>Society</a:t>
            </a:r>
            <a:r>
              <a:rPr lang="es-AR" sz="3200" dirty="0"/>
              <a:t> </a:t>
            </a:r>
            <a:r>
              <a:rPr lang="es-AR" sz="3200" dirty="0" err="1"/>
              <a:t>for</a:t>
            </a:r>
            <a:r>
              <a:rPr lang="es-AR" sz="3200" dirty="0"/>
              <a:t> </a:t>
            </a:r>
            <a:r>
              <a:rPr lang="es-AR" sz="3200" dirty="0" err="1"/>
              <a:t>Quality</a:t>
            </a:r>
            <a:r>
              <a:rPr lang="es-AR" sz="3200" dirty="0" smtClean="0"/>
              <a:t>: </a:t>
            </a:r>
            <a:r>
              <a:rPr lang="es-AR" sz="3200" i="1" dirty="0" smtClean="0"/>
              <a:t>“</a:t>
            </a:r>
            <a:r>
              <a:rPr lang="es-AR" sz="3200" i="1" dirty="0"/>
              <a:t>El grado en el que un proyecto cumple con </a:t>
            </a:r>
            <a:r>
              <a:rPr lang="es-AR" sz="3200" i="1" dirty="0" smtClean="0"/>
              <a:t>los requisitos”</a:t>
            </a:r>
          </a:p>
          <a:p>
            <a:r>
              <a:rPr lang="es-AR" sz="3200" dirty="0" smtClean="0"/>
              <a:t>Según </a:t>
            </a:r>
            <a:r>
              <a:rPr lang="es-AR" sz="3200" dirty="0"/>
              <a:t>el Dr. Kaoru Ishikawa</a:t>
            </a:r>
            <a:r>
              <a:rPr lang="es-AR" sz="3200" dirty="0" smtClean="0"/>
              <a:t>: </a:t>
            </a:r>
            <a:r>
              <a:rPr lang="es-AR" sz="3200" i="1" dirty="0" smtClean="0"/>
              <a:t>“</a:t>
            </a:r>
            <a:r>
              <a:rPr lang="es-AR" sz="3200" i="1" dirty="0"/>
              <a:t>Diseñar, producir y mantener un producto que </a:t>
            </a:r>
            <a:r>
              <a:rPr lang="es-AR" sz="3200" i="1" dirty="0" smtClean="0"/>
              <a:t>sea el </a:t>
            </a:r>
            <a:r>
              <a:rPr lang="es-AR" sz="3200" i="1" dirty="0"/>
              <a:t>más económico, el más útil y siempre </a:t>
            </a:r>
            <a:r>
              <a:rPr lang="es-AR" sz="3200" i="1" dirty="0" smtClean="0"/>
              <a:t>satisfactorio para </a:t>
            </a:r>
            <a:r>
              <a:rPr lang="es-AR" sz="3200" i="1" dirty="0"/>
              <a:t>el consumidor</a:t>
            </a:r>
            <a:r>
              <a:rPr lang="es-AR" sz="3200" i="1" dirty="0" smtClean="0"/>
              <a:t>”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3397790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46484"/>
          </a:xfrm>
        </p:spPr>
        <p:txBody>
          <a:bodyPr>
            <a:normAutofit/>
          </a:bodyPr>
          <a:lstStyle/>
          <a:p>
            <a:r>
              <a:rPr lang="pt-BR" sz="2000" b="1" dirty="0"/>
              <a:t>Diagramas de causa-</a:t>
            </a:r>
            <a:r>
              <a:rPr lang="pt-BR" sz="2000" b="1" dirty="0" err="1"/>
              <a:t>efecto</a:t>
            </a:r>
            <a:r>
              <a:rPr lang="pt-BR" sz="2000" b="1" dirty="0"/>
              <a:t> </a:t>
            </a:r>
            <a:r>
              <a:rPr lang="pt-BR" sz="2000" dirty="0"/>
              <a:t>(Ishikawa o </a:t>
            </a:r>
            <a:r>
              <a:rPr lang="pt-BR" sz="2000" dirty="0" err="1"/>
              <a:t>espina</a:t>
            </a:r>
            <a:r>
              <a:rPr lang="pt-BR" sz="2000" dirty="0"/>
              <a:t> </a:t>
            </a:r>
            <a:r>
              <a:rPr lang="pt-BR" sz="2000" dirty="0" smtClean="0"/>
              <a:t>de </a:t>
            </a:r>
            <a:r>
              <a:rPr lang="es-AR" sz="2000" dirty="0" smtClean="0"/>
              <a:t>pescado</a:t>
            </a:r>
            <a:r>
              <a:rPr lang="es-AR" sz="2000" dirty="0"/>
              <a:t>): identifica en forma esquemática las causas de </a:t>
            </a:r>
            <a:r>
              <a:rPr lang="es-AR" sz="2000" dirty="0" smtClean="0"/>
              <a:t>los problemas</a:t>
            </a:r>
            <a:r>
              <a:rPr lang="es-AR" sz="2000" dirty="0"/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14" y="2874329"/>
            <a:ext cx="8701222" cy="389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61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063015"/>
          </a:xfrm>
        </p:spPr>
        <p:txBody>
          <a:bodyPr>
            <a:normAutofit/>
          </a:bodyPr>
          <a:lstStyle/>
          <a:p>
            <a:r>
              <a:rPr lang="es-AR" sz="2000" b="1" dirty="0"/>
              <a:t>Diagramas de control: </a:t>
            </a:r>
            <a:r>
              <a:rPr lang="es-AR" sz="2000" dirty="0"/>
              <a:t>se utiliza para evaluar </a:t>
            </a:r>
            <a:r>
              <a:rPr lang="es-AR" sz="2000" dirty="0" smtClean="0"/>
              <a:t>el comportamiento </a:t>
            </a:r>
            <a:r>
              <a:rPr lang="es-AR" sz="2000" dirty="0"/>
              <a:t>del proceso a través del tiempo.</a:t>
            </a:r>
          </a:p>
          <a:p>
            <a:r>
              <a:rPr lang="es-AR" sz="2000" b="1" dirty="0" smtClean="0"/>
              <a:t>Diagramas </a:t>
            </a:r>
            <a:r>
              <a:rPr lang="es-AR" sz="2000" b="1" dirty="0"/>
              <a:t>de flujo</a:t>
            </a:r>
          </a:p>
          <a:p>
            <a:r>
              <a:rPr lang="es-AR" sz="2000" b="1" dirty="0" smtClean="0"/>
              <a:t>Histograma</a:t>
            </a:r>
            <a:r>
              <a:rPr lang="es-AR" sz="2000" dirty="0"/>
              <a:t>: se representa gráficamente la distribución </a:t>
            </a:r>
            <a:r>
              <a:rPr lang="es-AR" sz="2000" dirty="0" smtClean="0"/>
              <a:t>de frecuencias </a:t>
            </a:r>
            <a:r>
              <a:rPr lang="es-AR" sz="2000" dirty="0"/>
              <a:t>agrupadas en distintas clases o categorías.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26" y="4196614"/>
            <a:ext cx="3793889" cy="266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00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30931" y="2133600"/>
            <a:ext cx="10161069" cy="1057275"/>
          </a:xfrm>
        </p:spPr>
        <p:txBody>
          <a:bodyPr>
            <a:noAutofit/>
          </a:bodyPr>
          <a:lstStyle/>
          <a:p>
            <a:r>
              <a:rPr lang="es-AR" sz="2000" b="1" dirty="0"/>
              <a:t>Diagramas de </a:t>
            </a:r>
            <a:r>
              <a:rPr lang="es-AR" sz="2000" b="1" dirty="0" err="1"/>
              <a:t>Paretto</a:t>
            </a:r>
            <a:r>
              <a:rPr lang="es-AR" sz="2000" b="1" dirty="0"/>
              <a:t>: </a:t>
            </a:r>
            <a:r>
              <a:rPr lang="es-AR" sz="2000" dirty="0"/>
              <a:t>se representa la distribución </a:t>
            </a:r>
            <a:r>
              <a:rPr lang="es-AR" sz="2000" dirty="0" smtClean="0"/>
              <a:t>de frecuencias </a:t>
            </a:r>
            <a:r>
              <a:rPr lang="es-AR" sz="2000" dirty="0"/>
              <a:t>de un histograma con las causas de las fallas del producto</a:t>
            </a:r>
            <a:r>
              <a:rPr lang="es-AR" sz="2000" dirty="0" smtClean="0"/>
              <a:t>.</a:t>
            </a:r>
          </a:p>
          <a:p>
            <a:r>
              <a:rPr lang="es-AR" sz="2000" b="1" dirty="0"/>
              <a:t>Ley de Pareto o Principio </a:t>
            </a:r>
            <a:r>
              <a:rPr lang="es-AR" sz="2000" b="1" dirty="0" smtClean="0"/>
              <a:t>80/20: </a:t>
            </a:r>
            <a:r>
              <a:rPr lang="es-AR" sz="2000" i="1" dirty="0" smtClean="0"/>
              <a:t>El </a:t>
            </a:r>
            <a:r>
              <a:rPr lang="es-AR" sz="2000" i="1" dirty="0"/>
              <a:t>80% de los problemas se debe al 20% de las causas.</a:t>
            </a:r>
            <a:endParaRPr lang="es-AR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210" y="3190875"/>
            <a:ext cx="54959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224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400" b="1" dirty="0"/>
              <a:t>Diagrama de comportamiento: </a:t>
            </a:r>
            <a:r>
              <a:rPr lang="es-AR" sz="2400" dirty="0"/>
              <a:t>se utiliza </a:t>
            </a:r>
            <a:r>
              <a:rPr lang="es-AR" sz="2400" dirty="0" smtClean="0"/>
              <a:t>información histórica </a:t>
            </a:r>
            <a:r>
              <a:rPr lang="es-AR" sz="2400" dirty="0"/>
              <a:t>para estudiar la evolución de una variable a través </a:t>
            </a:r>
            <a:r>
              <a:rPr lang="es-AR" sz="2400" dirty="0" smtClean="0"/>
              <a:t>del tiempo</a:t>
            </a:r>
            <a:r>
              <a:rPr lang="es-AR" sz="2400" dirty="0"/>
              <a:t>. Este diagrama puede mostrar tendencias, variaciones </a:t>
            </a:r>
            <a:r>
              <a:rPr lang="es-AR" sz="2400" dirty="0" smtClean="0"/>
              <a:t>o cambios </a:t>
            </a:r>
            <a:r>
              <a:rPr lang="es-AR" sz="2400" dirty="0"/>
              <a:t>en procesos a través del tiempo. Por ejemplo, con </a:t>
            </a:r>
            <a:r>
              <a:rPr lang="es-AR" sz="2400" dirty="0" smtClean="0"/>
              <a:t>el análisis </a:t>
            </a:r>
            <a:r>
              <a:rPr lang="es-AR" sz="2400" dirty="0"/>
              <a:t>de tendencias se puede pronosticar resultados </a:t>
            </a:r>
            <a:r>
              <a:rPr lang="es-AR" sz="2400" dirty="0" smtClean="0"/>
              <a:t>futuros sobre </a:t>
            </a:r>
            <a:r>
              <a:rPr lang="es-AR" sz="2400" dirty="0"/>
              <a:t>la base de datos históricos.</a:t>
            </a:r>
          </a:p>
          <a:p>
            <a:r>
              <a:rPr lang="es-AR" sz="2400" b="1" dirty="0" smtClean="0"/>
              <a:t>Diagrama </a:t>
            </a:r>
            <a:r>
              <a:rPr lang="es-AR" sz="2400" b="1" dirty="0"/>
              <a:t>de dispersión: </a:t>
            </a:r>
            <a:r>
              <a:rPr lang="es-AR" sz="2400" dirty="0"/>
              <a:t>muestra la relación entre </a:t>
            </a:r>
            <a:r>
              <a:rPr lang="es-AR" sz="2400" dirty="0" smtClean="0"/>
              <a:t>dos variables</a:t>
            </a:r>
            <a:r>
              <a:rPr lang="es-AR" sz="2400" dirty="0"/>
              <a:t>. Mientras más próximos estén los datos sobre </a:t>
            </a:r>
            <a:r>
              <a:rPr lang="es-AR" sz="2400" dirty="0" smtClean="0"/>
              <a:t>una diagonal</a:t>
            </a:r>
            <a:r>
              <a:rPr lang="es-AR" sz="2400" dirty="0"/>
              <a:t>, mayor será la correlación entre las variables.</a:t>
            </a:r>
          </a:p>
        </p:txBody>
      </p:sp>
    </p:spTree>
    <p:extLst>
      <p:ext uri="{BB962C8B-B14F-4D97-AF65-F5344CB8AC3E}">
        <p14:creationId xmlns:p14="http://schemas.microsoft.com/office/powerpoint/2010/main" val="2843554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H &amp; 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sz="2800" b="1" dirty="0"/>
              <a:t>Muestreo estadístico: </a:t>
            </a:r>
            <a:r>
              <a:rPr lang="es-AR" sz="3200" dirty="0"/>
              <a:t>seleccionar</a:t>
            </a:r>
            <a:r>
              <a:rPr lang="es-AR" sz="2800" dirty="0"/>
              <a:t> parte de una </a:t>
            </a:r>
            <a:r>
              <a:rPr lang="es-AR" sz="2800" dirty="0" smtClean="0"/>
              <a:t>población para </a:t>
            </a:r>
            <a:r>
              <a:rPr lang="es-AR" sz="2800" dirty="0"/>
              <a:t>su análisis, como se explicó en la sección de planificar </a:t>
            </a:r>
            <a:r>
              <a:rPr lang="es-AR" sz="2800" dirty="0" smtClean="0"/>
              <a:t>la calidad</a:t>
            </a:r>
            <a:r>
              <a:rPr lang="es-AR" sz="2800" dirty="0"/>
              <a:t>.</a:t>
            </a:r>
          </a:p>
          <a:p>
            <a:r>
              <a:rPr lang="es-AR" sz="2800" b="1" dirty="0" smtClean="0"/>
              <a:t>Inspección</a:t>
            </a:r>
            <a:r>
              <a:rPr lang="es-AR" sz="2800" b="1" dirty="0"/>
              <a:t>: </a:t>
            </a:r>
            <a:r>
              <a:rPr lang="es-AR" sz="2800" dirty="0"/>
              <a:t>se realizan revisiones o auditorías a un </a:t>
            </a:r>
            <a:r>
              <a:rPr lang="es-AR" sz="2800" dirty="0" smtClean="0"/>
              <a:t>producto para </a:t>
            </a:r>
            <a:r>
              <a:rPr lang="es-AR" sz="2800" dirty="0"/>
              <a:t>evaluar si está cumpliendo con las normas o para validar </a:t>
            </a:r>
            <a:r>
              <a:rPr lang="es-AR" sz="2800" dirty="0" smtClean="0"/>
              <a:t>la reparación </a:t>
            </a:r>
            <a:r>
              <a:rPr lang="es-AR" sz="2800" dirty="0"/>
              <a:t>de defectos.</a:t>
            </a:r>
          </a:p>
          <a:p>
            <a:r>
              <a:rPr lang="es-AR" sz="2800" b="1" dirty="0" smtClean="0"/>
              <a:t>Revisión </a:t>
            </a:r>
            <a:r>
              <a:rPr lang="es-AR" sz="2800" b="1" dirty="0"/>
              <a:t>de solicitudes de cambio aprobadas: </a:t>
            </a:r>
            <a:r>
              <a:rPr lang="es-AR" sz="2800" dirty="0" smtClean="0"/>
              <a:t>verificar que </a:t>
            </a:r>
            <a:r>
              <a:rPr lang="es-AR" sz="2800" dirty="0"/>
              <a:t>se implementaron los cambios de la misma forma </a:t>
            </a:r>
            <a:r>
              <a:rPr lang="es-AR" sz="2800" dirty="0" smtClean="0"/>
              <a:t>que habían </a:t>
            </a:r>
            <a:r>
              <a:rPr lang="es-AR" sz="2800" dirty="0"/>
              <a:t>sido aprobados.</a:t>
            </a:r>
          </a:p>
        </p:txBody>
      </p:sp>
    </p:spTree>
    <p:extLst>
      <p:ext uri="{BB962C8B-B14F-4D97-AF65-F5344CB8AC3E}">
        <p14:creationId xmlns:p14="http://schemas.microsoft.com/office/powerpoint/2010/main" val="3525428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Controlar la Calidad: </a:t>
            </a:r>
            <a:r>
              <a:rPr lang="es-AR" b="1" dirty="0">
                <a:solidFill>
                  <a:srgbClr val="C00000"/>
                </a:solidFill>
              </a:rPr>
              <a:t>Salidas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Mediciones de control de calidad</a:t>
            </a:r>
          </a:p>
          <a:p>
            <a:r>
              <a:rPr lang="es-AR" sz="2800" dirty="0" smtClean="0"/>
              <a:t>Cambios </a:t>
            </a:r>
            <a:r>
              <a:rPr lang="es-AR" sz="2800" dirty="0"/>
              <a:t>y entregables validados</a:t>
            </a:r>
          </a:p>
          <a:p>
            <a:r>
              <a:rPr lang="es-AR" sz="2800" dirty="0" smtClean="0"/>
              <a:t>Solicitudes </a:t>
            </a:r>
            <a:r>
              <a:rPr lang="es-AR" sz="2800" dirty="0"/>
              <a:t>de cambio</a:t>
            </a:r>
          </a:p>
          <a:p>
            <a:r>
              <a:rPr lang="es-AR" sz="2800" dirty="0" smtClean="0"/>
              <a:t>Actualizaciones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416694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Gestión de la Calidad: </a:t>
            </a:r>
            <a:r>
              <a:rPr lang="es-AR" b="1" dirty="0" smtClean="0">
                <a:solidFill>
                  <a:srgbClr val="C00000"/>
                </a:solidFill>
              </a:rPr>
              <a:t>Aportes</a:t>
            </a:r>
            <a:endParaRPr lang="es-AR" b="1" dirty="0">
              <a:solidFill>
                <a:srgbClr val="C00000"/>
              </a:solidFill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204" y="1930992"/>
            <a:ext cx="7847380" cy="49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4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3600" b="1" dirty="0" smtClean="0"/>
              <a:t>Edwards </a:t>
            </a:r>
            <a:r>
              <a:rPr lang="es-AR" sz="3600" b="1" dirty="0"/>
              <a:t>Deming</a:t>
            </a:r>
          </a:p>
          <a:p>
            <a:r>
              <a:rPr lang="es-AR" sz="2800" dirty="0" smtClean="0"/>
              <a:t>Es </a:t>
            </a:r>
            <a:r>
              <a:rPr lang="es-AR" sz="2800" dirty="0"/>
              <a:t>uno de los pioneros en temas relacionados con </a:t>
            </a:r>
            <a:r>
              <a:rPr lang="es-AR" sz="2800" dirty="0" smtClean="0"/>
              <a:t>la gestión </a:t>
            </a:r>
            <a:r>
              <a:rPr lang="es-AR" sz="2800" dirty="0"/>
              <a:t>de la calidad.</a:t>
            </a:r>
          </a:p>
          <a:p>
            <a:r>
              <a:rPr lang="es-AR" sz="2800" dirty="0" smtClean="0"/>
              <a:t>Sus </a:t>
            </a:r>
            <a:r>
              <a:rPr lang="es-AR" sz="2800" dirty="0"/>
              <a:t>tres conceptos más conocidos son:</a:t>
            </a:r>
          </a:p>
          <a:p>
            <a:pPr lvl="1"/>
            <a:r>
              <a:rPr lang="es-AR" sz="2400" dirty="0"/>
              <a:t>La reacción en cadena.</a:t>
            </a:r>
          </a:p>
          <a:p>
            <a:pPr lvl="1"/>
            <a:r>
              <a:rPr lang="es-AR" sz="2400" dirty="0"/>
              <a:t>Los catorce (14) pasos para la calidad total.</a:t>
            </a:r>
          </a:p>
          <a:p>
            <a:pPr lvl="1"/>
            <a:r>
              <a:rPr lang="es-AR" sz="2400" dirty="0"/>
              <a:t>El ciclo de mejora continua “plan-do-</a:t>
            </a:r>
            <a:r>
              <a:rPr lang="es-AR" sz="2400" dirty="0" err="1"/>
              <a:t>check</a:t>
            </a:r>
            <a:r>
              <a:rPr lang="es-AR" sz="2400" dirty="0"/>
              <a:t>-</a:t>
            </a:r>
            <a:r>
              <a:rPr lang="es-AR" sz="2400" dirty="0" err="1"/>
              <a:t>act</a:t>
            </a:r>
            <a:r>
              <a:rPr lang="es-AR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402000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42223"/>
          </a:xfrm>
        </p:spPr>
        <p:txBody>
          <a:bodyPr/>
          <a:lstStyle/>
          <a:p>
            <a:r>
              <a:rPr lang="es-AR" dirty="0" smtClean="0"/>
              <a:t>REACCIÓN EN CADENA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77" y="2675823"/>
            <a:ext cx="7671319" cy="41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1464"/>
          </a:xfrm>
        </p:spPr>
        <p:txBody>
          <a:bodyPr>
            <a:normAutofit/>
          </a:bodyPr>
          <a:lstStyle/>
          <a:p>
            <a:r>
              <a:rPr lang="es-AR" sz="2000" b="1" dirty="0" smtClean="0"/>
              <a:t>14 Pasos para alcanzar la gestión de la calidad total</a:t>
            </a:r>
            <a:endParaRPr lang="es-AR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36" y="2535064"/>
            <a:ext cx="7334434" cy="434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la Calidad: </a:t>
            </a:r>
            <a:r>
              <a:rPr lang="es-AR" b="1" dirty="0">
                <a:solidFill>
                  <a:srgbClr val="C00000"/>
                </a:solidFill>
              </a:rPr>
              <a:t>Aportes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7844"/>
          </a:xfrm>
        </p:spPr>
        <p:txBody>
          <a:bodyPr>
            <a:normAutofit/>
          </a:bodyPr>
          <a:lstStyle/>
          <a:p>
            <a:r>
              <a:rPr lang="es-AR" sz="2000" b="1" dirty="0" smtClean="0"/>
              <a:t>MEJORA CONTINUA</a:t>
            </a:r>
            <a:endParaRPr lang="es-AR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892" y="2531443"/>
            <a:ext cx="7469651" cy="42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191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Espiral</Template>
  <TotalTime>165</TotalTime>
  <Words>2295</Words>
  <Application>Microsoft Office PowerPoint</Application>
  <PresentationFormat>Panorámica</PresentationFormat>
  <Paragraphs>192</Paragraphs>
  <Slides>45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9" baseType="lpstr">
      <vt:lpstr>Arial</vt:lpstr>
      <vt:lpstr>Century Gothic</vt:lpstr>
      <vt:lpstr>Wingdings 3</vt:lpstr>
      <vt:lpstr>Espiral</vt:lpstr>
      <vt:lpstr>Unidad 6: Gestión de la Calidad del Proyecto.</vt:lpstr>
      <vt:lpstr>Gestión de la Calidad del Proyecto: Contenido</vt:lpstr>
      <vt:lpstr>Gestión de la Calidad: Introducción</vt:lpstr>
      <vt:lpstr>Gestión de la Calidad: Definición ¿Qué es la calidad? 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Calidad: Aportes</vt:lpstr>
      <vt:lpstr>Gestión de la Calidad</vt:lpstr>
      <vt:lpstr>Gestión de la Calidad: Procesos</vt:lpstr>
      <vt:lpstr>Gestión de la Calidad: Procesos Principales Interrelaciones del Proceso de Gestión de la Calidad del Proyecto</vt:lpstr>
      <vt:lpstr>Gestión de la Calidad: Procesos</vt:lpstr>
      <vt:lpstr>Gestión de la Calidad: Planificar la Calidad</vt:lpstr>
      <vt:lpstr>Gestión de la Calidad: Planificar la Calidad</vt:lpstr>
      <vt:lpstr>Planificar la Calidad: Entradas</vt:lpstr>
      <vt:lpstr>Planificar la Calidad: H &amp; T</vt:lpstr>
      <vt:lpstr>Planificar la Calidad: H &amp; T</vt:lpstr>
      <vt:lpstr>Planificar la Calidad: H &amp; T</vt:lpstr>
      <vt:lpstr>Planificar la Calidad: H &amp; T</vt:lpstr>
      <vt:lpstr>Planificar la Calidad: H &amp; T</vt:lpstr>
      <vt:lpstr>Planificar la Calidad: H &amp; T</vt:lpstr>
      <vt:lpstr>Planificar la Calidad: H &amp; T</vt:lpstr>
      <vt:lpstr>Planificar la Calidad: H &amp; T Diagrama de Flujo</vt:lpstr>
      <vt:lpstr>Planificar la Calidad: H &amp; T</vt:lpstr>
      <vt:lpstr>Planificar la Calidad: Salidas</vt:lpstr>
      <vt:lpstr>Proceso: Asegurar (o Gestionar) la Calidad</vt:lpstr>
      <vt:lpstr>Proceso: Asegurar (o Gestionar) la Calidad</vt:lpstr>
      <vt:lpstr>Asegurar la Calidad: Entradas</vt:lpstr>
      <vt:lpstr>Asegurar la Calidad: H &amp; T</vt:lpstr>
      <vt:lpstr>Asegurar la Calidad: Enfoques</vt:lpstr>
      <vt:lpstr>Asegurar la Calidad: Salidas</vt:lpstr>
      <vt:lpstr>Proceso: Controlar la Calidad</vt:lpstr>
      <vt:lpstr>Proceso: Controlar la Calidad</vt:lpstr>
      <vt:lpstr>Controlar la Calidad: Entradas</vt:lpstr>
      <vt:lpstr>Controlar la Calidad: H &amp; T</vt:lpstr>
      <vt:lpstr>Controlar la Calidad: H &amp; T</vt:lpstr>
      <vt:lpstr>Controlar la Calidad: H &amp; T</vt:lpstr>
      <vt:lpstr>Controlar la Calidad: H &amp; T</vt:lpstr>
      <vt:lpstr>Controlar la Calidad: H &amp; T</vt:lpstr>
      <vt:lpstr>Controlar la Calidad: Salidas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6: Gestión de la Calidad del Proyecto.</dc:title>
  <dc:creator>Usuario de Windows</dc:creator>
  <cp:lastModifiedBy>Usuario de Windows</cp:lastModifiedBy>
  <cp:revision>20</cp:revision>
  <dcterms:created xsi:type="dcterms:W3CDTF">2022-03-06T21:35:17Z</dcterms:created>
  <dcterms:modified xsi:type="dcterms:W3CDTF">2022-06-01T17:44:51Z</dcterms:modified>
</cp:coreProperties>
</file>