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6/5/2024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19689" y="2514600"/>
            <a:ext cx="9872312" cy="2262781"/>
          </a:xfrm>
        </p:spPr>
        <p:txBody>
          <a:bodyPr anchor="t"/>
          <a:lstStyle/>
          <a:p>
            <a:r>
              <a:rPr lang="es-AR" dirty="0"/>
              <a:t>Unidad 7: Gestión de Riesgos</a:t>
            </a:r>
          </a:p>
        </p:txBody>
      </p:sp>
      <p:sp>
        <p:nvSpPr>
          <p:cNvPr id="3" name="Subtítulo 2"/>
          <p:cNvSpPr>
            <a:spLocks noGrp="1"/>
          </p:cNvSpPr>
          <p:nvPr>
            <p:ph type="subTitle" idx="1"/>
          </p:nvPr>
        </p:nvSpPr>
        <p:spPr>
          <a:xfrm>
            <a:off x="1809549" y="4777379"/>
            <a:ext cx="10106527" cy="1126283"/>
          </a:xfrm>
        </p:spPr>
        <p:txBody>
          <a:bodyPr>
            <a:noAutofit/>
          </a:bodyPr>
          <a:lstStyle/>
          <a:p>
            <a:pPr algn="r"/>
            <a:r>
              <a:rPr lang="es-AR" sz="2000" i="1" dirty="0"/>
              <a:t>Cátedra: Administración de Proyectos de Software</a:t>
            </a:r>
          </a:p>
          <a:p>
            <a:pPr algn="r"/>
            <a:r>
              <a:rPr lang="es-AR" sz="2000" i="1" dirty="0"/>
              <a:t>Docentes: Ing. Carlos </a:t>
            </a:r>
            <a:r>
              <a:rPr lang="es-AR" sz="2000" i="1" dirty="0" err="1"/>
              <a:t>Giorgetti</a:t>
            </a:r>
            <a:r>
              <a:rPr lang="es-AR" sz="2000" i="1" dirty="0"/>
              <a:t> – Ing. Viviana Santucci – Ing. Milagros Schneider</a:t>
            </a:r>
          </a:p>
          <a:p>
            <a:pPr algn="r"/>
            <a:r>
              <a:rPr lang="es-AR" sz="2000" dirty="0"/>
              <a:t>Ingeniería en Informática</a:t>
            </a:r>
          </a:p>
          <a:p>
            <a:pPr algn="r"/>
            <a:r>
              <a:rPr lang="es-AR" sz="2000" dirty="0"/>
              <a:t>Facultad de Ingeniería en Ciencias Hídricas</a:t>
            </a:r>
          </a:p>
          <a:p>
            <a:pPr algn="r"/>
            <a:r>
              <a:rPr lang="es-AR" sz="2000" dirty="0"/>
              <a:t>Universidad Nacional del Litoral</a:t>
            </a:r>
          </a:p>
        </p:txBody>
      </p:sp>
    </p:spTree>
    <p:extLst>
      <p:ext uri="{BB962C8B-B14F-4D97-AF65-F5344CB8AC3E}">
        <p14:creationId xmlns:p14="http://schemas.microsoft.com/office/powerpoint/2010/main" val="2914368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 Riesgos: </a:t>
            </a:r>
            <a:r>
              <a:rPr lang="es-AR" b="1" dirty="0">
                <a:solidFill>
                  <a:srgbClr val="C00000"/>
                </a:solidFill>
              </a:rPr>
              <a:t>Identificar Riesgos</a:t>
            </a:r>
          </a:p>
        </p:txBody>
      </p:sp>
      <p:sp>
        <p:nvSpPr>
          <p:cNvPr id="3" name="Marcador de contenido 2"/>
          <p:cNvSpPr>
            <a:spLocks noGrp="1"/>
          </p:cNvSpPr>
          <p:nvPr>
            <p:ph idx="1"/>
          </p:nvPr>
        </p:nvSpPr>
        <p:spPr/>
        <p:txBody>
          <a:bodyPr>
            <a:normAutofit/>
          </a:bodyPr>
          <a:lstStyle/>
          <a:p>
            <a:r>
              <a:rPr lang="es-AR" sz="2400" i="1" dirty="0"/>
              <a:t>¿Qué necesito para empezar?</a:t>
            </a:r>
          </a:p>
          <a:p>
            <a:pPr lvl="1"/>
            <a:r>
              <a:rPr lang="es-AR" sz="2400" dirty="0"/>
              <a:t>Plan de gestión de riesgos</a:t>
            </a:r>
          </a:p>
          <a:p>
            <a:pPr lvl="1"/>
            <a:r>
              <a:rPr lang="es-AR" sz="2400" dirty="0"/>
              <a:t>Planes y líneas base: alcance, cronograma, presupuesto, calidad</a:t>
            </a:r>
          </a:p>
          <a:p>
            <a:pPr lvl="1"/>
            <a:r>
              <a:rPr lang="es-AR" sz="2400" dirty="0"/>
              <a:t>Registro de interesados</a:t>
            </a:r>
          </a:p>
          <a:p>
            <a:pPr lvl="1"/>
            <a:r>
              <a:rPr lang="es-AR" sz="2400" dirty="0"/>
              <a:t>Documentos del proyecto</a:t>
            </a:r>
          </a:p>
        </p:txBody>
      </p:sp>
    </p:spTree>
    <p:extLst>
      <p:ext uri="{BB962C8B-B14F-4D97-AF65-F5344CB8AC3E}">
        <p14:creationId xmlns:p14="http://schemas.microsoft.com/office/powerpoint/2010/main" val="135880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 Riesgos: </a:t>
            </a:r>
            <a:r>
              <a:rPr lang="es-AR" b="1" dirty="0">
                <a:solidFill>
                  <a:srgbClr val="C00000"/>
                </a:solidFill>
              </a:rPr>
              <a:t>Identificar Riesgos. H &amp; T.</a:t>
            </a:r>
          </a:p>
        </p:txBody>
      </p:sp>
      <p:sp>
        <p:nvSpPr>
          <p:cNvPr id="3" name="Marcador de contenido 2"/>
          <p:cNvSpPr>
            <a:spLocks noGrp="1"/>
          </p:cNvSpPr>
          <p:nvPr>
            <p:ph idx="1"/>
          </p:nvPr>
        </p:nvSpPr>
        <p:spPr/>
        <p:txBody>
          <a:bodyPr>
            <a:noAutofit/>
          </a:bodyPr>
          <a:lstStyle/>
          <a:p>
            <a:r>
              <a:rPr lang="es-AR" sz="2000" dirty="0"/>
              <a:t>Técnicas de Recolección de Información.</a:t>
            </a:r>
          </a:p>
          <a:p>
            <a:r>
              <a:rPr lang="es-AR" sz="2000" dirty="0" err="1"/>
              <a:t>Brainstorming</a:t>
            </a:r>
            <a:r>
              <a:rPr lang="es-AR" sz="2000" dirty="0"/>
              <a:t> – Entrevistas – Análisis de Causa Efecto – Técnica Delphi</a:t>
            </a:r>
          </a:p>
          <a:p>
            <a:endParaRPr lang="es-AR" sz="2000" dirty="0"/>
          </a:p>
          <a:p>
            <a:r>
              <a:rPr lang="es-AR" sz="2000" b="1" i="1" dirty="0"/>
              <a:t>Técnica Delphi: </a:t>
            </a:r>
            <a:r>
              <a:rPr lang="es-AR" sz="2000" i="1" dirty="0"/>
              <a:t>se separa físicamente a los miembros del grupo y un coordinador general contacta a todos los miembros para que opinen sobre potenciales riesgos, manteniendo el anonimato de los involucrados. El coordinador le informa a los participantes las razones que justifican distintas opiniones sobre los riesgos identificados y les solicita que re-evalúen su respuesta para profundizar el análisis. Este proceso de retroalimentación iterativo continúa hasta que no hay más cambios que realizar.</a:t>
            </a:r>
            <a:endParaRPr lang="es-AR" sz="2000" dirty="0"/>
          </a:p>
        </p:txBody>
      </p:sp>
    </p:spTree>
    <p:extLst>
      <p:ext uri="{BB962C8B-B14F-4D97-AF65-F5344CB8AC3E}">
        <p14:creationId xmlns:p14="http://schemas.microsoft.com/office/powerpoint/2010/main" val="418092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 Riesgos: </a:t>
            </a:r>
            <a:r>
              <a:rPr lang="es-AR" b="1" dirty="0">
                <a:solidFill>
                  <a:srgbClr val="C00000"/>
                </a:solidFill>
              </a:rPr>
              <a:t>Identificar Riesgos. H &amp; T.</a:t>
            </a:r>
          </a:p>
        </p:txBody>
      </p:sp>
      <p:sp>
        <p:nvSpPr>
          <p:cNvPr id="3" name="Marcador de contenido 2"/>
          <p:cNvSpPr>
            <a:spLocks noGrp="1"/>
          </p:cNvSpPr>
          <p:nvPr>
            <p:ph idx="1"/>
          </p:nvPr>
        </p:nvSpPr>
        <p:spPr>
          <a:xfrm>
            <a:off x="2589212" y="1690834"/>
            <a:ext cx="8915400" cy="3777622"/>
          </a:xfrm>
        </p:spPr>
        <p:txBody>
          <a:bodyPr>
            <a:noAutofit/>
          </a:bodyPr>
          <a:lstStyle/>
          <a:p>
            <a:r>
              <a:rPr lang="es-AR" sz="2000" dirty="0"/>
              <a:t>Listas de Verificación (</a:t>
            </a:r>
            <a:r>
              <a:rPr lang="es-AR" sz="2000" dirty="0" err="1"/>
              <a:t>checklists</a:t>
            </a:r>
            <a:r>
              <a:rPr lang="es-AR" sz="2000" dirty="0"/>
              <a:t>):</a:t>
            </a:r>
          </a:p>
          <a:p>
            <a:r>
              <a:rPr lang="es-AR" sz="2000" dirty="0"/>
              <a:t>listados elaborados en base a información histórica de proyectos similares. No son recomendables como punto inicial puede influenciar la identificación. </a:t>
            </a:r>
          </a:p>
        </p:txBody>
      </p:sp>
      <p:pic>
        <p:nvPicPr>
          <p:cNvPr id="4" name="Imagen 3"/>
          <p:cNvPicPr>
            <a:picLocks noChangeAspect="1"/>
          </p:cNvPicPr>
          <p:nvPr/>
        </p:nvPicPr>
        <p:blipFill>
          <a:blip r:embed="rId2"/>
          <a:stretch>
            <a:fillRect/>
          </a:stretch>
        </p:blipFill>
        <p:spPr>
          <a:xfrm>
            <a:off x="3694448" y="3089709"/>
            <a:ext cx="6861951" cy="3768291"/>
          </a:xfrm>
          <a:prstGeom prst="rect">
            <a:avLst/>
          </a:prstGeom>
        </p:spPr>
      </p:pic>
    </p:spTree>
    <p:extLst>
      <p:ext uri="{BB962C8B-B14F-4D97-AF65-F5344CB8AC3E}">
        <p14:creationId xmlns:p14="http://schemas.microsoft.com/office/powerpoint/2010/main" val="3570337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 Riesgos: </a:t>
            </a:r>
            <a:r>
              <a:rPr lang="es-AR" b="1" dirty="0">
                <a:solidFill>
                  <a:srgbClr val="C00000"/>
                </a:solidFill>
              </a:rPr>
              <a:t>Identificar Riesgos. H &amp; T.</a:t>
            </a:r>
          </a:p>
        </p:txBody>
      </p:sp>
      <p:sp>
        <p:nvSpPr>
          <p:cNvPr id="3" name="Marcador de contenido 2"/>
          <p:cNvSpPr>
            <a:spLocks noGrp="1"/>
          </p:cNvSpPr>
          <p:nvPr>
            <p:ph idx="1"/>
          </p:nvPr>
        </p:nvSpPr>
        <p:spPr/>
        <p:txBody>
          <a:bodyPr/>
          <a:lstStyle/>
          <a:p>
            <a:r>
              <a:rPr lang="es-AR" dirty="0"/>
              <a:t>Análisis de Supuestos. La identificación de hipótesis en las que se basa el proyecto puede generar nuevos riesgos en el mismo.</a:t>
            </a:r>
          </a:p>
          <a:p>
            <a:r>
              <a:rPr lang="es-AR" dirty="0"/>
              <a:t>FODA: identificación de debilidades, amenazas, fortalezas y oportunidades. </a:t>
            </a:r>
          </a:p>
          <a:p>
            <a:r>
              <a:rPr lang="es-AR" dirty="0"/>
              <a:t>Juicio de Expertos.</a:t>
            </a:r>
          </a:p>
        </p:txBody>
      </p:sp>
    </p:spTree>
    <p:extLst>
      <p:ext uri="{BB962C8B-B14F-4D97-AF65-F5344CB8AC3E}">
        <p14:creationId xmlns:p14="http://schemas.microsoft.com/office/powerpoint/2010/main" val="1060100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 Riesgos: </a:t>
            </a:r>
            <a:r>
              <a:rPr lang="es-AR" b="1" dirty="0">
                <a:solidFill>
                  <a:srgbClr val="C00000"/>
                </a:solidFill>
              </a:rPr>
              <a:t>Identificar Riesgos. Salidas.</a:t>
            </a:r>
          </a:p>
        </p:txBody>
      </p:sp>
      <p:sp>
        <p:nvSpPr>
          <p:cNvPr id="3" name="Marcador de contenido 2"/>
          <p:cNvSpPr>
            <a:spLocks noGrp="1"/>
          </p:cNvSpPr>
          <p:nvPr>
            <p:ph idx="1"/>
          </p:nvPr>
        </p:nvSpPr>
        <p:spPr>
          <a:xfrm>
            <a:off x="2589212" y="1866476"/>
            <a:ext cx="8915400" cy="3777622"/>
          </a:xfrm>
        </p:spPr>
        <p:txBody>
          <a:bodyPr>
            <a:noAutofit/>
          </a:bodyPr>
          <a:lstStyle/>
          <a:p>
            <a:r>
              <a:rPr lang="es-AR" dirty="0"/>
              <a:t>Registro Riesgos.</a:t>
            </a:r>
          </a:p>
          <a:p>
            <a:r>
              <a:rPr lang="es-AR" dirty="0"/>
              <a:t>Cada riesgo deberá contener la mayor información posible.</a:t>
            </a:r>
          </a:p>
          <a:p>
            <a:r>
              <a:rPr lang="es-AR" dirty="0"/>
              <a:t> Para cada Riesgo identificar:</a:t>
            </a:r>
          </a:p>
          <a:p>
            <a:pPr lvl="1"/>
            <a:r>
              <a:rPr lang="es-AR" sz="1800" dirty="0"/>
              <a:t>ID – Descripción.</a:t>
            </a:r>
          </a:p>
          <a:p>
            <a:pPr lvl="1"/>
            <a:r>
              <a:rPr lang="es-AR" sz="1800" dirty="0"/>
              <a:t>Fecha – Responsable.</a:t>
            </a:r>
          </a:p>
          <a:p>
            <a:pPr lvl="1"/>
            <a:r>
              <a:rPr lang="es-AR" sz="1800" dirty="0"/>
              <a:t>Probabilidad de Ocurrencia: Alta – Media – Baja.</a:t>
            </a:r>
          </a:p>
          <a:p>
            <a:pPr lvl="1"/>
            <a:r>
              <a:rPr lang="es-AR" sz="1800" dirty="0"/>
              <a:t>Impacto: que se puede cuantificar en dinero.</a:t>
            </a:r>
          </a:p>
          <a:p>
            <a:pPr lvl="1"/>
            <a:r>
              <a:rPr lang="es-AR" sz="1800" dirty="0"/>
              <a:t>Severidad.</a:t>
            </a:r>
          </a:p>
          <a:p>
            <a:pPr lvl="1"/>
            <a:r>
              <a:rPr lang="es-AR" sz="1800" dirty="0"/>
              <a:t>Estado.</a:t>
            </a:r>
          </a:p>
          <a:p>
            <a:pPr lvl="1"/>
            <a:r>
              <a:rPr lang="es-AR" sz="1800" dirty="0"/>
              <a:t>Estrategia de Mitigación.</a:t>
            </a:r>
          </a:p>
          <a:p>
            <a:r>
              <a:rPr lang="es-AR" i="1" dirty="0"/>
              <a:t>El registro de riesgos comienza como una salida del proceso de identificación de riesgos y luego se sigue completando y actualizando en los otros procesos.</a:t>
            </a:r>
            <a:endParaRPr lang="es-AR" dirty="0"/>
          </a:p>
        </p:txBody>
      </p:sp>
    </p:spTree>
    <p:extLst>
      <p:ext uri="{BB962C8B-B14F-4D97-AF65-F5344CB8AC3E}">
        <p14:creationId xmlns:p14="http://schemas.microsoft.com/office/powerpoint/2010/main" val="3712515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 Riesgos: </a:t>
            </a:r>
            <a:r>
              <a:rPr lang="es-AR" b="1" dirty="0">
                <a:solidFill>
                  <a:srgbClr val="C00000"/>
                </a:solidFill>
              </a:rPr>
              <a:t>Análisis Cualitativo de Riesgos.</a:t>
            </a:r>
          </a:p>
        </p:txBody>
      </p:sp>
      <p:sp>
        <p:nvSpPr>
          <p:cNvPr id="3" name="Marcador de contenido 2"/>
          <p:cNvSpPr>
            <a:spLocks noGrp="1"/>
          </p:cNvSpPr>
          <p:nvPr>
            <p:ph idx="1"/>
          </p:nvPr>
        </p:nvSpPr>
        <p:spPr/>
        <p:txBody>
          <a:bodyPr>
            <a:normAutofit/>
          </a:bodyPr>
          <a:lstStyle/>
          <a:p>
            <a:r>
              <a:rPr lang="es-AR" sz="2400" dirty="0"/>
              <a:t>Mediante este proceso se determinan las </a:t>
            </a:r>
            <a:r>
              <a:rPr lang="es-AR" sz="2400" b="1" dirty="0"/>
              <a:t>prioridades </a:t>
            </a:r>
            <a:r>
              <a:rPr lang="es-AR" sz="2400" dirty="0"/>
              <a:t>de los riesgos encontrados, y se hace una evaluación de la </a:t>
            </a:r>
            <a:r>
              <a:rPr lang="es-AR" sz="2400" b="1" dirty="0"/>
              <a:t>probabilidad </a:t>
            </a:r>
            <a:r>
              <a:rPr lang="es-AR" sz="2400" dirty="0"/>
              <a:t>y el </a:t>
            </a:r>
            <a:r>
              <a:rPr lang="es-AR" sz="2400" b="1" dirty="0"/>
              <a:t>impacto </a:t>
            </a:r>
            <a:r>
              <a:rPr lang="es-AR" sz="2400" dirty="0"/>
              <a:t>asociado.</a:t>
            </a:r>
          </a:p>
          <a:p>
            <a:pPr lvl="1"/>
            <a:r>
              <a:rPr lang="es-AR" sz="2400" dirty="0"/>
              <a:t>Simple y rápido.</a:t>
            </a:r>
          </a:p>
          <a:p>
            <a:pPr lvl="1"/>
            <a:r>
              <a:rPr lang="es-AR" sz="2400" dirty="0"/>
              <a:t>Severidad = Probabilidad x Impacto.</a:t>
            </a:r>
          </a:p>
          <a:p>
            <a:pPr lvl="1"/>
            <a:endParaRPr lang="es-AR" sz="2400" dirty="0"/>
          </a:p>
          <a:p>
            <a:r>
              <a:rPr lang="es-AR" sz="2400" dirty="0"/>
              <a:t>Entradas: Plan de gestión de riesgos, Registro de riesgos</a:t>
            </a:r>
          </a:p>
        </p:txBody>
      </p:sp>
    </p:spTree>
    <p:extLst>
      <p:ext uri="{BB962C8B-B14F-4D97-AF65-F5344CB8AC3E}">
        <p14:creationId xmlns:p14="http://schemas.microsoft.com/office/powerpoint/2010/main" val="31953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 Riesgos: </a:t>
            </a:r>
            <a:r>
              <a:rPr lang="es-AR" b="1" dirty="0">
                <a:solidFill>
                  <a:srgbClr val="C00000"/>
                </a:solidFill>
              </a:rPr>
              <a:t>Análisis Cualitativo de Riesgos. H &amp; T.</a:t>
            </a:r>
            <a:endParaRPr lang="es-AR" dirty="0"/>
          </a:p>
        </p:txBody>
      </p:sp>
      <p:sp>
        <p:nvSpPr>
          <p:cNvPr id="3" name="Marcador de contenido 2"/>
          <p:cNvSpPr>
            <a:spLocks noGrp="1"/>
          </p:cNvSpPr>
          <p:nvPr>
            <p:ph idx="1"/>
          </p:nvPr>
        </p:nvSpPr>
        <p:spPr>
          <a:xfrm>
            <a:off x="2589212" y="2133600"/>
            <a:ext cx="8915400" cy="1456623"/>
          </a:xfrm>
        </p:spPr>
        <p:txBody>
          <a:bodyPr>
            <a:noAutofit/>
          </a:bodyPr>
          <a:lstStyle/>
          <a:p>
            <a:r>
              <a:rPr lang="es-AR" sz="2000" dirty="0"/>
              <a:t>Evaluación de Probabilidad – Impacto.</a:t>
            </a:r>
          </a:p>
          <a:p>
            <a:pPr lvl="1"/>
            <a:r>
              <a:rPr lang="es-AR" sz="2000" dirty="0"/>
              <a:t>Asignan valores Predefinidos (Cualitativos o Cuantitativos).</a:t>
            </a:r>
          </a:p>
          <a:p>
            <a:pPr lvl="1"/>
            <a:r>
              <a:rPr lang="es-AR" sz="2000" dirty="0"/>
              <a:t>Justificar y documentar asignación Entrevistas – Reuniones – Encuestas.</a:t>
            </a:r>
          </a:p>
          <a:p>
            <a:pPr lvl="6"/>
            <a:r>
              <a:rPr lang="es-AR" sz="2000" dirty="0"/>
              <a:t>Evaluación del Impacto</a:t>
            </a:r>
          </a:p>
        </p:txBody>
      </p:sp>
      <p:pic>
        <p:nvPicPr>
          <p:cNvPr id="4" name="Imagen 3"/>
          <p:cNvPicPr>
            <a:picLocks noChangeAspect="1"/>
          </p:cNvPicPr>
          <p:nvPr/>
        </p:nvPicPr>
        <p:blipFill>
          <a:blip r:embed="rId2"/>
          <a:stretch>
            <a:fillRect/>
          </a:stretch>
        </p:blipFill>
        <p:spPr>
          <a:xfrm>
            <a:off x="1945448" y="4071487"/>
            <a:ext cx="9880389" cy="2786514"/>
          </a:xfrm>
          <a:prstGeom prst="rect">
            <a:avLst/>
          </a:prstGeom>
        </p:spPr>
      </p:pic>
    </p:spTree>
    <p:extLst>
      <p:ext uri="{BB962C8B-B14F-4D97-AF65-F5344CB8AC3E}">
        <p14:creationId xmlns:p14="http://schemas.microsoft.com/office/powerpoint/2010/main" val="1972379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 Riesgos: </a:t>
            </a:r>
            <a:r>
              <a:rPr lang="es-AR" b="1" dirty="0">
                <a:solidFill>
                  <a:srgbClr val="C00000"/>
                </a:solidFill>
              </a:rPr>
              <a:t>Análisis Cualitativo de Riesgos. H &amp; T.</a:t>
            </a:r>
            <a:endParaRPr lang="es-AR" dirty="0"/>
          </a:p>
        </p:txBody>
      </p:sp>
      <p:sp>
        <p:nvSpPr>
          <p:cNvPr id="3" name="Marcador de contenido 2"/>
          <p:cNvSpPr>
            <a:spLocks noGrp="1"/>
          </p:cNvSpPr>
          <p:nvPr>
            <p:ph idx="1"/>
          </p:nvPr>
        </p:nvSpPr>
        <p:spPr>
          <a:xfrm>
            <a:off x="2589212" y="2133600"/>
            <a:ext cx="8915400" cy="1456623"/>
          </a:xfrm>
        </p:spPr>
        <p:txBody>
          <a:bodyPr>
            <a:noAutofit/>
          </a:bodyPr>
          <a:lstStyle/>
          <a:p>
            <a:r>
              <a:rPr lang="es-AR" b="1" dirty="0"/>
              <a:t>Matriz Probabilidad e Impacto</a:t>
            </a:r>
            <a:r>
              <a:rPr lang="es-AR" dirty="0"/>
              <a:t>.</a:t>
            </a:r>
          </a:p>
          <a:p>
            <a:pPr lvl="1"/>
            <a:r>
              <a:rPr lang="es-AR" sz="2000" dirty="0"/>
              <a:t>Severidad = a Impacto * Probabilidad</a:t>
            </a:r>
          </a:p>
          <a:p>
            <a:pPr lvl="1"/>
            <a:r>
              <a:rPr lang="es-AR" sz="2000" dirty="0"/>
              <a:t>Evaluación Gráfica 			Calificación Proyecto.</a:t>
            </a:r>
          </a:p>
          <a:p>
            <a:pPr lvl="1"/>
            <a:r>
              <a:rPr lang="es-AR" sz="2000" dirty="0"/>
              <a:t>Tolerancia – Tendencia</a:t>
            </a:r>
            <a:r>
              <a:rPr lang="es-AR" dirty="0"/>
              <a:t>. </a:t>
            </a:r>
            <a:endParaRPr lang="es-AR" sz="1800" dirty="0"/>
          </a:p>
        </p:txBody>
      </p:sp>
      <p:sp>
        <p:nvSpPr>
          <p:cNvPr id="5" name="Flecha derecha 4"/>
          <p:cNvSpPr/>
          <p:nvPr/>
        </p:nvSpPr>
        <p:spPr>
          <a:xfrm>
            <a:off x="6102416" y="3051209"/>
            <a:ext cx="375385" cy="211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 name="Imagen 5"/>
          <p:cNvPicPr>
            <a:picLocks noChangeAspect="1"/>
          </p:cNvPicPr>
          <p:nvPr/>
        </p:nvPicPr>
        <p:blipFill>
          <a:blip r:embed="rId2"/>
          <a:stretch>
            <a:fillRect/>
          </a:stretch>
        </p:blipFill>
        <p:spPr>
          <a:xfrm>
            <a:off x="3243876" y="3685926"/>
            <a:ext cx="7863679" cy="3151254"/>
          </a:xfrm>
          <a:prstGeom prst="rect">
            <a:avLst/>
          </a:prstGeom>
        </p:spPr>
      </p:pic>
    </p:spTree>
    <p:extLst>
      <p:ext uri="{BB962C8B-B14F-4D97-AF65-F5344CB8AC3E}">
        <p14:creationId xmlns:p14="http://schemas.microsoft.com/office/powerpoint/2010/main" val="2579399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 Riesgos: </a:t>
            </a:r>
            <a:r>
              <a:rPr lang="es-AR" b="1" dirty="0">
                <a:solidFill>
                  <a:srgbClr val="C00000"/>
                </a:solidFill>
              </a:rPr>
              <a:t>Análisis Cualitativo de Riesgos. H &amp; T.</a:t>
            </a:r>
            <a:endParaRPr lang="es-AR" dirty="0"/>
          </a:p>
        </p:txBody>
      </p:sp>
      <p:sp>
        <p:nvSpPr>
          <p:cNvPr id="3" name="Marcador de contenido 2"/>
          <p:cNvSpPr>
            <a:spLocks noGrp="1"/>
          </p:cNvSpPr>
          <p:nvPr>
            <p:ph idx="1"/>
          </p:nvPr>
        </p:nvSpPr>
        <p:spPr>
          <a:xfrm>
            <a:off x="2589212" y="1777471"/>
            <a:ext cx="8915400" cy="2486521"/>
          </a:xfrm>
        </p:spPr>
        <p:txBody>
          <a:bodyPr>
            <a:normAutofit/>
          </a:bodyPr>
          <a:lstStyle/>
          <a:p>
            <a:r>
              <a:rPr lang="es-AR" sz="2000" dirty="0"/>
              <a:t>Evaluación de la Calidad de los datos de los riesgos: examinar la exactitud, calidad, fiabilidad y consistencia de la información utilizada para las estimaciones del proyecto. Si los datos son de baja calidad, el análisis cualitativo de riesgos no tendrá demasiada utilidad.</a:t>
            </a:r>
          </a:p>
          <a:p>
            <a:r>
              <a:rPr lang="es-AR" sz="2000" dirty="0"/>
              <a:t>Evaluación de la Urgencia:</a:t>
            </a:r>
          </a:p>
          <a:p>
            <a:pPr lvl="1"/>
            <a:r>
              <a:rPr lang="es-AR" sz="2000" dirty="0"/>
              <a:t>Ocurrencia Cercana 		Respuestas rápidas – y anticipada.</a:t>
            </a:r>
          </a:p>
        </p:txBody>
      </p:sp>
      <p:sp>
        <p:nvSpPr>
          <p:cNvPr id="4" name="Flecha derecha 3"/>
          <p:cNvSpPr/>
          <p:nvPr/>
        </p:nvSpPr>
        <p:spPr>
          <a:xfrm>
            <a:off x="6131292" y="3975234"/>
            <a:ext cx="519764" cy="182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5" name="Imagen 4"/>
          <p:cNvPicPr>
            <a:picLocks noChangeAspect="1"/>
          </p:cNvPicPr>
          <p:nvPr/>
        </p:nvPicPr>
        <p:blipFill>
          <a:blip r:embed="rId2"/>
          <a:stretch>
            <a:fillRect/>
          </a:stretch>
        </p:blipFill>
        <p:spPr>
          <a:xfrm>
            <a:off x="4035178" y="4242839"/>
            <a:ext cx="4069294" cy="2502796"/>
          </a:xfrm>
          <a:prstGeom prst="rect">
            <a:avLst/>
          </a:prstGeom>
        </p:spPr>
      </p:pic>
    </p:spTree>
    <p:extLst>
      <p:ext uri="{BB962C8B-B14F-4D97-AF65-F5344CB8AC3E}">
        <p14:creationId xmlns:p14="http://schemas.microsoft.com/office/powerpoint/2010/main" val="776780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 Riesgos: </a:t>
            </a:r>
            <a:r>
              <a:rPr lang="es-AR" b="1" dirty="0">
                <a:solidFill>
                  <a:srgbClr val="C00000"/>
                </a:solidFill>
              </a:rPr>
              <a:t>Análisis Cualitativo de Riesgos. H &amp; T.</a:t>
            </a:r>
            <a:endParaRPr lang="es-AR" dirty="0"/>
          </a:p>
        </p:txBody>
      </p:sp>
      <p:sp>
        <p:nvSpPr>
          <p:cNvPr id="3" name="Marcador de contenido 2"/>
          <p:cNvSpPr>
            <a:spLocks noGrp="1"/>
          </p:cNvSpPr>
          <p:nvPr>
            <p:ph idx="1"/>
          </p:nvPr>
        </p:nvSpPr>
        <p:spPr>
          <a:xfrm>
            <a:off x="2589212" y="1777471"/>
            <a:ext cx="8915400" cy="2486521"/>
          </a:xfrm>
        </p:spPr>
        <p:txBody>
          <a:bodyPr>
            <a:normAutofit/>
          </a:bodyPr>
          <a:lstStyle/>
          <a:p>
            <a:r>
              <a:rPr lang="es-AR" dirty="0"/>
              <a:t>Categorización Riesgos: agrupar los riesgos por causas comunes. Por ejemplo, utilizar una estructura de desglose de riesgos (RBS: </a:t>
            </a:r>
            <a:r>
              <a:rPr lang="es-AR" dirty="0" err="1"/>
              <a:t>risk</a:t>
            </a:r>
            <a:r>
              <a:rPr lang="es-AR" dirty="0"/>
              <a:t> </a:t>
            </a:r>
            <a:r>
              <a:rPr lang="es-AR" dirty="0" err="1"/>
              <a:t>breakdown</a:t>
            </a:r>
            <a:r>
              <a:rPr lang="es-AR" dirty="0"/>
              <a:t> </a:t>
            </a:r>
            <a:r>
              <a:rPr lang="es-AR" dirty="0" err="1"/>
              <a:t>structure</a:t>
            </a:r>
            <a:r>
              <a:rPr lang="es-AR" dirty="0"/>
              <a:t>), identificar los riesgos dentro de la EDT, agruparlos por ciclo de vida del proyecto, etc. </a:t>
            </a:r>
            <a:endParaRPr lang="es-AR" sz="2000" dirty="0"/>
          </a:p>
        </p:txBody>
      </p:sp>
      <p:pic>
        <p:nvPicPr>
          <p:cNvPr id="6" name="Imagen 5"/>
          <p:cNvPicPr>
            <a:picLocks noChangeAspect="1"/>
          </p:cNvPicPr>
          <p:nvPr/>
        </p:nvPicPr>
        <p:blipFill>
          <a:blip r:embed="rId2"/>
          <a:stretch>
            <a:fillRect/>
          </a:stretch>
        </p:blipFill>
        <p:spPr>
          <a:xfrm>
            <a:off x="5476793" y="2932720"/>
            <a:ext cx="6371908" cy="3920440"/>
          </a:xfrm>
          <a:prstGeom prst="rect">
            <a:avLst/>
          </a:prstGeom>
        </p:spPr>
      </p:pic>
      <p:sp>
        <p:nvSpPr>
          <p:cNvPr id="7" name="CuadroTexto 6"/>
          <p:cNvSpPr txBox="1"/>
          <p:nvPr/>
        </p:nvSpPr>
        <p:spPr>
          <a:xfrm>
            <a:off x="2675823" y="4562375"/>
            <a:ext cx="2800970" cy="646331"/>
          </a:xfrm>
          <a:prstGeom prst="rect">
            <a:avLst/>
          </a:prstGeom>
          <a:noFill/>
        </p:spPr>
        <p:txBody>
          <a:bodyPr wrap="square" rtlCol="0">
            <a:spAutoFit/>
          </a:bodyPr>
          <a:lstStyle/>
          <a:p>
            <a:r>
              <a:rPr lang="es-AR" dirty="0"/>
              <a:t>Categorización por tipo de riesgo</a:t>
            </a:r>
          </a:p>
        </p:txBody>
      </p:sp>
    </p:spTree>
    <p:extLst>
      <p:ext uri="{BB962C8B-B14F-4D97-AF65-F5344CB8AC3E}">
        <p14:creationId xmlns:p14="http://schemas.microsoft.com/office/powerpoint/2010/main" val="1588640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 Riesgos: </a:t>
            </a:r>
            <a:r>
              <a:rPr lang="es-AR" b="1" dirty="0">
                <a:solidFill>
                  <a:srgbClr val="C00000"/>
                </a:solidFill>
              </a:rPr>
              <a:t>Contenido</a:t>
            </a:r>
            <a:r>
              <a:rPr lang="es-AR" dirty="0"/>
              <a:t>	</a:t>
            </a:r>
          </a:p>
        </p:txBody>
      </p:sp>
      <p:sp>
        <p:nvSpPr>
          <p:cNvPr id="3" name="Marcador de contenido 2"/>
          <p:cNvSpPr>
            <a:spLocks noGrp="1"/>
          </p:cNvSpPr>
          <p:nvPr>
            <p:ph idx="1"/>
          </p:nvPr>
        </p:nvSpPr>
        <p:spPr/>
        <p:txBody>
          <a:bodyPr>
            <a:noAutofit/>
          </a:bodyPr>
          <a:lstStyle/>
          <a:p>
            <a:r>
              <a:rPr lang="es-AR" sz="3200" dirty="0"/>
              <a:t>Palabras Claves.</a:t>
            </a:r>
          </a:p>
          <a:p>
            <a:r>
              <a:rPr lang="es-AR" sz="3200" dirty="0"/>
              <a:t>Planificar la Gestión de Riesgos.</a:t>
            </a:r>
          </a:p>
          <a:p>
            <a:r>
              <a:rPr lang="es-AR" sz="3200" dirty="0"/>
              <a:t>Identificar Riesgos.</a:t>
            </a:r>
          </a:p>
          <a:p>
            <a:r>
              <a:rPr lang="es-AR" sz="3200" dirty="0"/>
              <a:t>Análisis Cualitativo y Cuantitativo de Riesgos.</a:t>
            </a:r>
          </a:p>
          <a:p>
            <a:r>
              <a:rPr lang="es-AR" sz="3200" dirty="0"/>
              <a:t>Planificar las Respuestas</a:t>
            </a:r>
          </a:p>
          <a:p>
            <a:r>
              <a:rPr lang="es-AR" sz="3200" dirty="0"/>
              <a:t>Monitoreo y Control.</a:t>
            </a:r>
          </a:p>
        </p:txBody>
      </p:sp>
    </p:spTree>
    <p:extLst>
      <p:ext uri="{BB962C8B-B14F-4D97-AF65-F5344CB8AC3E}">
        <p14:creationId xmlns:p14="http://schemas.microsoft.com/office/powerpoint/2010/main" val="2760607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684926"/>
          </a:xfrm>
        </p:spPr>
        <p:txBody>
          <a:bodyPr/>
          <a:lstStyle/>
          <a:p>
            <a:r>
              <a:rPr lang="es-AR" b="1" dirty="0">
                <a:solidFill>
                  <a:srgbClr val="C00000"/>
                </a:solidFill>
              </a:rPr>
              <a:t>Análisis Cualitativo de Riesgos. H &amp; T.</a:t>
            </a:r>
            <a:endParaRPr lang="es-AR" dirty="0"/>
          </a:p>
        </p:txBody>
      </p:sp>
      <p:pic>
        <p:nvPicPr>
          <p:cNvPr id="4" name="Imagen 3"/>
          <p:cNvPicPr>
            <a:picLocks noChangeAspect="1"/>
          </p:cNvPicPr>
          <p:nvPr/>
        </p:nvPicPr>
        <p:blipFill>
          <a:blip r:embed="rId2"/>
          <a:stretch>
            <a:fillRect/>
          </a:stretch>
        </p:blipFill>
        <p:spPr>
          <a:xfrm>
            <a:off x="3792637" y="1309036"/>
            <a:ext cx="7193770" cy="5548964"/>
          </a:xfrm>
          <a:prstGeom prst="rect">
            <a:avLst/>
          </a:prstGeom>
        </p:spPr>
      </p:pic>
    </p:spTree>
    <p:extLst>
      <p:ext uri="{BB962C8B-B14F-4D97-AF65-F5344CB8AC3E}">
        <p14:creationId xmlns:p14="http://schemas.microsoft.com/office/powerpoint/2010/main" val="2212344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 Riesgos: </a:t>
            </a:r>
            <a:r>
              <a:rPr lang="es-AR" b="1" dirty="0">
                <a:solidFill>
                  <a:srgbClr val="C00000"/>
                </a:solidFill>
              </a:rPr>
              <a:t>Análisis Cualitativo  de Riesgos. Salidas.</a:t>
            </a:r>
            <a:endParaRPr lang="es-AR" dirty="0"/>
          </a:p>
        </p:txBody>
      </p:sp>
      <p:sp>
        <p:nvSpPr>
          <p:cNvPr id="3" name="Marcador de contenido 2"/>
          <p:cNvSpPr>
            <a:spLocks noGrp="1"/>
          </p:cNvSpPr>
          <p:nvPr>
            <p:ph idx="1"/>
          </p:nvPr>
        </p:nvSpPr>
        <p:spPr/>
        <p:txBody>
          <a:bodyPr>
            <a:normAutofit/>
          </a:bodyPr>
          <a:lstStyle/>
          <a:p>
            <a:r>
              <a:rPr lang="es-AR" sz="2800" dirty="0"/>
              <a:t>Actualizar el registro de riesgos.</a:t>
            </a:r>
          </a:p>
          <a:p>
            <a:pPr lvl="1"/>
            <a:r>
              <a:rPr lang="es-AR" sz="2800" dirty="0"/>
              <a:t>Nuevos riesgos. Modificaciones. Eliminados.</a:t>
            </a:r>
          </a:p>
          <a:p>
            <a:pPr lvl="1"/>
            <a:r>
              <a:rPr lang="es-AR" sz="2800" dirty="0"/>
              <a:t>Partes Más Riesgosas.</a:t>
            </a:r>
          </a:p>
          <a:p>
            <a:pPr lvl="1"/>
            <a:r>
              <a:rPr lang="es-AR" sz="2800" dirty="0"/>
              <a:t>Respuestas Urgentes.</a:t>
            </a:r>
          </a:p>
        </p:txBody>
      </p:sp>
    </p:spTree>
    <p:extLst>
      <p:ext uri="{BB962C8B-B14F-4D97-AF65-F5344CB8AC3E}">
        <p14:creationId xmlns:p14="http://schemas.microsoft.com/office/powerpoint/2010/main" val="274174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515656" cy="1280890"/>
          </a:xfrm>
        </p:spPr>
        <p:txBody>
          <a:bodyPr/>
          <a:lstStyle/>
          <a:p>
            <a:r>
              <a:rPr lang="es-AR" dirty="0"/>
              <a:t>Gestión de Riesgos: </a:t>
            </a:r>
            <a:r>
              <a:rPr lang="es-AR" b="1" dirty="0">
                <a:solidFill>
                  <a:srgbClr val="C00000"/>
                </a:solidFill>
              </a:rPr>
              <a:t>Análisis Cuantitativo de Riesgos.</a:t>
            </a:r>
            <a:endParaRPr lang="es-AR" dirty="0"/>
          </a:p>
        </p:txBody>
      </p:sp>
      <p:sp>
        <p:nvSpPr>
          <p:cNvPr id="3" name="Marcador de contenido 2"/>
          <p:cNvSpPr>
            <a:spLocks noGrp="1"/>
          </p:cNvSpPr>
          <p:nvPr>
            <p:ph idx="1"/>
          </p:nvPr>
        </p:nvSpPr>
        <p:spPr>
          <a:xfrm>
            <a:off x="2589212" y="2133600"/>
            <a:ext cx="8915400" cy="3169920"/>
          </a:xfrm>
        </p:spPr>
        <p:txBody>
          <a:bodyPr>
            <a:normAutofit/>
          </a:bodyPr>
          <a:lstStyle/>
          <a:p>
            <a:r>
              <a:rPr lang="es-AR" sz="2400" dirty="0"/>
              <a:t>Análisis matemático más profundo de la probabilidad de ocurrencia de los riesgos y sus efectos.</a:t>
            </a:r>
          </a:p>
          <a:p>
            <a:pPr lvl="1"/>
            <a:r>
              <a:rPr lang="es-AR" sz="2400" dirty="0"/>
              <a:t>Dependerá de las características del proyecto y de los interesados.</a:t>
            </a:r>
          </a:p>
          <a:p>
            <a:pPr lvl="1"/>
            <a:r>
              <a:rPr lang="es-AR" sz="2400" dirty="0"/>
              <a:t>Puede ocurrir en forma simultánea con el análisis cualitativo.</a:t>
            </a:r>
          </a:p>
        </p:txBody>
      </p:sp>
    </p:spTree>
    <p:extLst>
      <p:ext uri="{BB962C8B-B14F-4D97-AF65-F5344CB8AC3E}">
        <p14:creationId xmlns:p14="http://schemas.microsoft.com/office/powerpoint/2010/main" val="3700211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599075" cy="1280890"/>
          </a:xfrm>
        </p:spPr>
        <p:txBody>
          <a:bodyPr/>
          <a:lstStyle/>
          <a:p>
            <a:r>
              <a:rPr lang="es-AR" dirty="0"/>
              <a:t>Gestión de Riesgos: </a:t>
            </a:r>
            <a:r>
              <a:rPr lang="es-AR" b="1" dirty="0">
                <a:solidFill>
                  <a:srgbClr val="C00000"/>
                </a:solidFill>
              </a:rPr>
              <a:t>Análisis Cuantitativo de Riesgos. H &amp; T.</a:t>
            </a:r>
            <a:endParaRPr lang="es-AR" dirty="0"/>
          </a:p>
        </p:txBody>
      </p:sp>
      <p:sp>
        <p:nvSpPr>
          <p:cNvPr id="3" name="Marcador de contenido 2"/>
          <p:cNvSpPr>
            <a:spLocks noGrp="1"/>
          </p:cNvSpPr>
          <p:nvPr>
            <p:ph idx="1"/>
          </p:nvPr>
        </p:nvSpPr>
        <p:spPr>
          <a:xfrm>
            <a:off x="1973179" y="1844849"/>
            <a:ext cx="10218821" cy="3777622"/>
          </a:xfrm>
        </p:spPr>
        <p:txBody>
          <a:bodyPr>
            <a:noAutofit/>
          </a:bodyPr>
          <a:lstStyle/>
          <a:p>
            <a:r>
              <a:rPr lang="es-AR" sz="2000" dirty="0"/>
              <a:t>Recolección y Representación Datos:</a:t>
            </a:r>
          </a:p>
          <a:p>
            <a:pPr lvl="1"/>
            <a:r>
              <a:rPr lang="es-AR" sz="1800" dirty="0"/>
              <a:t>Recolección: entrevistas para recoger datos e información histórica.</a:t>
            </a:r>
          </a:p>
          <a:p>
            <a:pPr lvl="1"/>
            <a:r>
              <a:rPr lang="es-AR" sz="1800" dirty="0"/>
              <a:t>Representación: distribuciones de los datos para realizar modelos y simulaciones.</a:t>
            </a:r>
          </a:p>
          <a:p>
            <a:r>
              <a:rPr lang="es-AR" sz="2000" dirty="0"/>
              <a:t>Análisis Cuantitativo y Técnicas de Modelaje:</a:t>
            </a:r>
          </a:p>
          <a:p>
            <a:pPr lvl="1"/>
            <a:r>
              <a:rPr lang="es-AR" sz="1800" dirty="0"/>
              <a:t>Análisis de sensibilidad.</a:t>
            </a:r>
          </a:p>
          <a:p>
            <a:pPr lvl="1"/>
            <a:r>
              <a:rPr lang="es-AR" sz="1800" dirty="0"/>
              <a:t>Valor Monetario Esperado: se obtiene de multiplicar la probabilidad de ocurrencia por el impacto. Por ejemplo, un riesgo cuya probabilidad de ocurrencia es del 30% y su impacto de $50.000, tiene un costo esperado de $15.000.</a:t>
            </a:r>
          </a:p>
          <a:p>
            <a:pPr lvl="1"/>
            <a:r>
              <a:rPr lang="es-AR" sz="1800" dirty="0"/>
              <a:t>Arboles de decisión: diagrama que describe las implicaciones de elegir una u otra alternativa entre todas las disponibles. Un problema se puede dividir en menores segmentos, ramas del árbol, a los fines de facilitar la toma de decisiones.</a:t>
            </a:r>
          </a:p>
          <a:p>
            <a:pPr lvl="1"/>
            <a:r>
              <a:rPr lang="es-AR" sz="1800" dirty="0"/>
              <a:t>Modelos y Simulación de Monte Carlo.</a:t>
            </a:r>
          </a:p>
          <a:p>
            <a:r>
              <a:rPr lang="es-AR" sz="2000" dirty="0"/>
              <a:t>Juicio de Expertos</a:t>
            </a:r>
          </a:p>
        </p:txBody>
      </p:sp>
    </p:spTree>
    <p:extLst>
      <p:ext uri="{BB962C8B-B14F-4D97-AF65-F5344CB8AC3E}">
        <p14:creationId xmlns:p14="http://schemas.microsoft.com/office/powerpoint/2010/main" val="1368503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599075" cy="1280890"/>
          </a:xfrm>
        </p:spPr>
        <p:txBody>
          <a:bodyPr/>
          <a:lstStyle/>
          <a:p>
            <a:r>
              <a:rPr lang="es-AR" dirty="0"/>
              <a:t>Gestión de Riesgos: </a:t>
            </a:r>
            <a:r>
              <a:rPr lang="es-AR" b="1" dirty="0">
                <a:solidFill>
                  <a:srgbClr val="C00000"/>
                </a:solidFill>
              </a:rPr>
              <a:t>Análisis Cuantitativo de Riesgos. Salidas.</a:t>
            </a:r>
            <a:endParaRPr lang="es-AR" dirty="0"/>
          </a:p>
        </p:txBody>
      </p:sp>
      <p:sp>
        <p:nvSpPr>
          <p:cNvPr id="3" name="Marcador de contenido 2"/>
          <p:cNvSpPr>
            <a:spLocks noGrp="1"/>
          </p:cNvSpPr>
          <p:nvPr>
            <p:ph idx="1"/>
          </p:nvPr>
        </p:nvSpPr>
        <p:spPr>
          <a:xfrm>
            <a:off x="2592925" y="2133607"/>
            <a:ext cx="9053643" cy="1966755"/>
          </a:xfrm>
        </p:spPr>
        <p:txBody>
          <a:bodyPr>
            <a:noAutofit/>
          </a:bodyPr>
          <a:lstStyle/>
          <a:p>
            <a:r>
              <a:rPr lang="es-AR" sz="2400" dirty="0"/>
              <a:t>Actualizar el registro de riesgos.</a:t>
            </a:r>
          </a:p>
          <a:p>
            <a:pPr lvl="1"/>
            <a:r>
              <a:rPr lang="es-AR" sz="2400" dirty="0"/>
              <a:t>Riesgos nuevos riesgos, modificados o eliminados.</a:t>
            </a:r>
          </a:p>
          <a:p>
            <a:pPr lvl="1"/>
            <a:r>
              <a:rPr lang="es-AR" sz="2400" dirty="0"/>
              <a:t>Partes más riesgosas.</a:t>
            </a:r>
          </a:p>
          <a:p>
            <a:pPr lvl="1"/>
            <a:r>
              <a:rPr lang="es-AR" sz="2400" dirty="0"/>
              <a:t>Respuestas urgentes.</a:t>
            </a:r>
          </a:p>
          <a:p>
            <a:pPr lvl="1"/>
            <a:r>
              <a:rPr lang="es-AR" sz="2400" dirty="0"/>
              <a:t>Evaluaciones de cumplimiento.</a:t>
            </a:r>
          </a:p>
        </p:txBody>
      </p:sp>
    </p:spTree>
    <p:extLst>
      <p:ext uri="{BB962C8B-B14F-4D97-AF65-F5344CB8AC3E}">
        <p14:creationId xmlns:p14="http://schemas.microsoft.com/office/powerpoint/2010/main" val="3805615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599075" cy="1280890"/>
          </a:xfrm>
        </p:spPr>
        <p:txBody>
          <a:bodyPr/>
          <a:lstStyle/>
          <a:p>
            <a:r>
              <a:rPr lang="es-AR" dirty="0"/>
              <a:t>Gestión de Riesgos: </a:t>
            </a:r>
            <a:r>
              <a:rPr lang="es-AR" b="1" dirty="0">
                <a:solidFill>
                  <a:srgbClr val="C00000"/>
                </a:solidFill>
              </a:rPr>
              <a:t>Planificar respuestas a riesgos.</a:t>
            </a:r>
            <a:endParaRPr lang="es-AR" dirty="0"/>
          </a:p>
        </p:txBody>
      </p:sp>
      <p:sp>
        <p:nvSpPr>
          <p:cNvPr id="3" name="Marcador de contenido 2"/>
          <p:cNvSpPr>
            <a:spLocks noGrp="1"/>
          </p:cNvSpPr>
          <p:nvPr>
            <p:ph idx="1"/>
          </p:nvPr>
        </p:nvSpPr>
        <p:spPr>
          <a:xfrm>
            <a:off x="2592925" y="2133607"/>
            <a:ext cx="9053643" cy="1966755"/>
          </a:xfrm>
        </p:spPr>
        <p:txBody>
          <a:bodyPr>
            <a:noAutofit/>
          </a:bodyPr>
          <a:lstStyle/>
          <a:p>
            <a:r>
              <a:rPr lang="es-AR" sz="2000" dirty="0"/>
              <a:t>Definen pasos a seguir en caso de que el riesgo ocurra. Es decir: consiste en desarrollar procedimientos y técnicas que permitan mejorar las oportunidades y disminuir las amenazas que inciden sobre los objetivos del proyecto.</a:t>
            </a:r>
          </a:p>
          <a:p>
            <a:r>
              <a:rPr lang="es-AR" sz="2000" dirty="0"/>
              <a:t>Para dar respuesta a los riesgos </a:t>
            </a:r>
            <a:r>
              <a:rPr lang="es-AR" sz="2000" b="1" dirty="0"/>
              <a:t>hay muchas respuestas posibles:</a:t>
            </a:r>
          </a:p>
          <a:p>
            <a:pPr lvl="1"/>
            <a:r>
              <a:rPr lang="es-AR" sz="2000" dirty="0"/>
              <a:t>Tener un responsable.</a:t>
            </a:r>
          </a:p>
          <a:p>
            <a:pPr lvl="1"/>
            <a:r>
              <a:rPr lang="es-AR" sz="2000" dirty="0"/>
              <a:t>Tomar medidas acordes al riesgo.</a:t>
            </a:r>
          </a:p>
          <a:p>
            <a:pPr lvl="1"/>
            <a:r>
              <a:rPr lang="es-AR" sz="2000" dirty="0"/>
              <a:t>Costo razonable de aplicación.</a:t>
            </a:r>
          </a:p>
          <a:p>
            <a:pPr lvl="1"/>
            <a:r>
              <a:rPr lang="es-AR" sz="2000" dirty="0"/>
              <a:t>Realistas.</a:t>
            </a:r>
          </a:p>
          <a:p>
            <a:pPr lvl="1"/>
            <a:r>
              <a:rPr lang="es-AR" sz="2000" dirty="0"/>
              <a:t>Validadas con los interesados.</a:t>
            </a:r>
          </a:p>
          <a:p>
            <a:pPr lvl="1"/>
            <a:r>
              <a:rPr lang="es-AR" sz="2000" dirty="0"/>
              <a:t>Ejecutadas oportunamente.</a:t>
            </a:r>
            <a:endParaRPr lang="es-AR" sz="2000" b="1" dirty="0"/>
          </a:p>
        </p:txBody>
      </p:sp>
    </p:spTree>
    <p:extLst>
      <p:ext uri="{BB962C8B-B14F-4D97-AF65-F5344CB8AC3E}">
        <p14:creationId xmlns:p14="http://schemas.microsoft.com/office/powerpoint/2010/main" val="1964496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599075" cy="1280890"/>
          </a:xfrm>
        </p:spPr>
        <p:txBody>
          <a:bodyPr/>
          <a:lstStyle/>
          <a:p>
            <a:r>
              <a:rPr lang="es-AR" dirty="0"/>
              <a:t>Gestión de Riesgos: </a:t>
            </a:r>
            <a:r>
              <a:rPr lang="es-AR" b="1" dirty="0">
                <a:solidFill>
                  <a:srgbClr val="C00000"/>
                </a:solidFill>
              </a:rPr>
              <a:t>Planificar respuestas a riesgos. H &amp; T.</a:t>
            </a:r>
            <a:endParaRPr lang="es-AR" dirty="0"/>
          </a:p>
        </p:txBody>
      </p:sp>
      <p:sp>
        <p:nvSpPr>
          <p:cNvPr id="3" name="Marcador de contenido 2"/>
          <p:cNvSpPr>
            <a:spLocks noGrp="1"/>
          </p:cNvSpPr>
          <p:nvPr>
            <p:ph idx="1"/>
          </p:nvPr>
        </p:nvSpPr>
        <p:spPr>
          <a:xfrm>
            <a:off x="2592925" y="2133607"/>
            <a:ext cx="9053643" cy="4724393"/>
          </a:xfrm>
        </p:spPr>
        <p:txBody>
          <a:bodyPr>
            <a:noAutofit/>
          </a:bodyPr>
          <a:lstStyle/>
          <a:p>
            <a:r>
              <a:rPr lang="es-AR" sz="2000" dirty="0"/>
              <a:t>Estrategias para riesgos Negativos:</a:t>
            </a:r>
          </a:p>
          <a:p>
            <a:pPr lvl="1"/>
            <a:r>
              <a:rPr lang="es-AR" sz="2000" dirty="0"/>
              <a:t>Evitar: eliminar las causas del mismo.</a:t>
            </a:r>
          </a:p>
          <a:p>
            <a:pPr lvl="1"/>
            <a:r>
              <a:rPr lang="es-AR" sz="2000" dirty="0"/>
              <a:t>Transferir: traspasar las responsabilidad a terceros.</a:t>
            </a:r>
          </a:p>
          <a:p>
            <a:pPr lvl="1"/>
            <a:r>
              <a:rPr lang="es-AR" sz="2000" dirty="0"/>
              <a:t>Mitigar: reducir el impacto o la probabilidad de ocurrencia.</a:t>
            </a:r>
          </a:p>
          <a:p>
            <a:pPr lvl="1"/>
            <a:r>
              <a:rPr lang="es-AR" sz="2000" dirty="0"/>
              <a:t>Aceptar: Tomar el impacto del riesgo. Pasiva – Activa.</a:t>
            </a:r>
          </a:p>
          <a:p>
            <a:r>
              <a:rPr lang="es-AR" sz="2000" dirty="0"/>
              <a:t>Estrategias para riesgos Positivos:</a:t>
            </a:r>
          </a:p>
          <a:p>
            <a:pPr lvl="1"/>
            <a:r>
              <a:rPr lang="es-AR" sz="2000" dirty="0"/>
              <a:t>Aprovechar: lograr la oportunidad.</a:t>
            </a:r>
          </a:p>
          <a:p>
            <a:pPr lvl="1"/>
            <a:r>
              <a:rPr lang="es-AR" sz="2000" dirty="0"/>
              <a:t>Compartir: idéntico a transferir.</a:t>
            </a:r>
          </a:p>
          <a:p>
            <a:pPr lvl="1"/>
            <a:r>
              <a:rPr lang="es-AR" sz="2000" dirty="0"/>
              <a:t>Mejorar: aumentar las probabilidades.</a:t>
            </a:r>
          </a:p>
          <a:p>
            <a:pPr lvl="1"/>
            <a:r>
              <a:rPr lang="es-AR" sz="2000" dirty="0"/>
              <a:t>Aceptar: se toman los beneficios de la ocurrencia.</a:t>
            </a:r>
            <a:endParaRPr lang="es-AR" sz="2000" b="1" dirty="0"/>
          </a:p>
        </p:txBody>
      </p:sp>
    </p:spTree>
    <p:extLst>
      <p:ext uri="{BB962C8B-B14F-4D97-AF65-F5344CB8AC3E}">
        <p14:creationId xmlns:p14="http://schemas.microsoft.com/office/powerpoint/2010/main" val="1673003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599075" cy="1280890"/>
          </a:xfrm>
        </p:spPr>
        <p:txBody>
          <a:bodyPr/>
          <a:lstStyle/>
          <a:p>
            <a:r>
              <a:rPr lang="es-AR" dirty="0"/>
              <a:t>Gestión de Riesgos: </a:t>
            </a:r>
            <a:r>
              <a:rPr lang="es-AR" b="1" dirty="0">
                <a:solidFill>
                  <a:srgbClr val="C00000"/>
                </a:solidFill>
              </a:rPr>
              <a:t>Planificar respuestas a riesgos. H &amp; T.</a:t>
            </a:r>
            <a:endParaRPr lang="es-AR" dirty="0"/>
          </a:p>
        </p:txBody>
      </p:sp>
      <p:sp>
        <p:nvSpPr>
          <p:cNvPr id="3" name="Marcador de contenido 2"/>
          <p:cNvSpPr>
            <a:spLocks noGrp="1"/>
          </p:cNvSpPr>
          <p:nvPr>
            <p:ph idx="1"/>
          </p:nvPr>
        </p:nvSpPr>
        <p:spPr>
          <a:xfrm>
            <a:off x="2592925" y="1799925"/>
            <a:ext cx="9053643" cy="5058076"/>
          </a:xfrm>
        </p:spPr>
        <p:txBody>
          <a:bodyPr>
            <a:noAutofit/>
          </a:bodyPr>
          <a:lstStyle/>
          <a:p>
            <a:r>
              <a:rPr lang="es-AR" sz="2000" dirty="0"/>
              <a:t>En base a la probabilidad y el impacto de cada riesgo identificado, se podría trabajar con una </a:t>
            </a:r>
            <a:r>
              <a:rPr lang="es-AR" sz="2000" b="1" dirty="0"/>
              <a:t>matriz de estrategias de respuesta al riesgo</a:t>
            </a:r>
            <a:r>
              <a:rPr lang="es-AR" sz="2000" dirty="0"/>
              <a:t>:</a:t>
            </a:r>
            <a:endParaRPr lang="es-AR" sz="2000" b="1" dirty="0"/>
          </a:p>
        </p:txBody>
      </p:sp>
      <p:pic>
        <p:nvPicPr>
          <p:cNvPr id="4" name="Imagen 3"/>
          <p:cNvPicPr>
            <a:picLocks noChangeAspect="1"/>
          </p:cNvPicPr>
          <p:nvPr/>
        </p:nvPicPr>
        <p:blipFill>
          <a:blip r:embed="rId2"/>
          <a:stretch>
            <a:fillRect/>
          </a:stretch>
        </p:blipFill>
        <p:spPr>
          <a:xfrm>
            <a:off x="2692555" y="2849230"/>
            <a:ext cx="9300523" cy="3660844"/>
          </a:xfrm>
          <a:prstGeom prst="rect">
            <a:avLst/>
          </a:prstGeom>
        </p:spPr>
      </p:pic>
    </p:spTree>
    <p:extLst>
      <p:ext uri="{BB962C8B-B14F-4D97-AF65-F5344CB8AC3E}">
        <p14:creationId xmlns:p14="http://schemas.microsoft.com/office/powerpoint/2010/main" val="128924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599075" cy="1280890"/>
          </a:xfrm>
        </p:spPr>
        <p:txBody>
          <a:bodyPr/>
          <a:lstStyle/>
          <a:p>
            <a:r>
              <a:rPr lang="es-AR" dirty="0"/>
              <a:t>Gestión de Riesgos: </a:t>
            </a:r>
            <a:r>
              <a:rPr lang="es-AR" b="1" dirty="0">
                <a:solidFill>
                  <a:srgbClr val="C00000"/>
                </a:solidFill>
              </a:rPr>
              <a:t>Planificar respuestas a riesgos. H &amp; T.</a:t>
            </a:r>
            <a:endParaRPr lang="es-AR" dirty="0"/>
          </a:p>
        </p:txBody>
      </p:sp>
      <p:sp>
        <p:nvSpPr>
          <p:cNvPr id="3" name="Marcador de contenido 2"/>
          <p:cNvSpPr>
            <a:spLocks noGrp="1"/>
          </p:cNvSpPr>
          <p:nvPr>
            <p:ph idx="1"/>
          </p:nvPr>
        </p:nvSpPr>
        <p:spPr>
          <a:xfrm>
            <a:off x="2592925" y="2133607"/>
            <a:ext cx="9053643" cy="4724393"/>
          </a:xfrm>
        </p:spPr>
        <p:txBody>
          <a:bodyPr>
            <a:noAutofit/>
          </a:bodyPr>
          <a:lstStyle/>
          <a:p>
            <a:r>
              <a:rPr lang="es-AR" dirty="0"/>
              <a:t>Registro de riesgos: estrategias y acciones para cada riesgo, custodios del riesgo, síntomas, señales de alarma y disparadores del riesgo, riesgos residuales, riesgos secundarios, reservas para contingencias.</a:t>
            </a:r>
          </a:p>
          <a:p>
            <a:r>
              <a:rPr lang="es-AR" b="1" i="1" dirty="0"/>
              <a:t>Síntomas</a:t>
            </a:r>
            <a:r>
              <a:rPr lang="es-AR" i="1" dirty="0"/>
              <a:t>: evento que indica alguna dificultad en el proyecto. Ejemplo, retrasos.</a:t>
            </a:r>
          </a:p>
          <a:p>
            <a:r>
              <a:rPr lang="es-AR" b="1" i="1" dirty="0"/>
              <a:t>Disparadores</a:t>
            </a:r>
            <a:r>
              <a:rPr lang="es-AR" i="1" dirty="0"/>
              <a:t>: cuando las variables superan el nivel aceptable (umbral), se implementan los planes de respuesta al riesgo para aliviar el impacto. Por ejemplo, si el índice de desempeño del cronograma es inferior a 0,8 se decide hacer una ejecución rápida.</a:t>
            </a:r>
          </a:p>
          <a:p>
            <a:r>
              <a:rPr lang="es-AR" b="1" i="1" dirty="0"/>
              <a:t>Riesgo residual</a:t>
            </a:r>
            <a:r>
              <a:rPr lang="es-AR" i="1" dirty="0"/>
              <a:t>: subsiste después de haber implementado la respuesta. Debe ser aceptado y administrado para verificar que se mantenga dentro de límites aceptables para el proyecto.</a:t>
            </a:r>
          </a:p>
          <a:p>
            <a:r>
              <a:rPr lang="es-AR" b="1" i="1" dirty="0"/>
              <a:t>Riesgo secundario</a:t>
            </a:r>
            <a:r>
              <a:rPr lang="es-AR" i="1" dirty="0"/>
              <a:t>: es el que se origina como consecuencia directa de la implementación de respuestas a otros riesgos. </a:t>
            </a:r>
            <a:endParaRPr lang="es-AR" sz="2000" b="1" dirty="0"/>
          </a:p>
        </p:txBody>
      </p:sp>
    </p:spTree>
    <p:extLst>
      <p:ext uri="{BB962C8B-B14F-4D97-AF65-F5344CB8AC3E}">
        <p14:creationId xmlns:p14="http://schemas.microsoft.com/office/powerpoint/2010/main" val="4047248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599075" cy="1280890"/>
          </a:xfrm>
        </p:spPr>
        <p:txBody>
          <a:bodyPr/>
          <a:lstStyle/>
          <a:p>
            <a:r>
              <a:rPr lang="es-AR" dirty="0"/>
              <a:t>Gestión de Riesgos: </a:t>
            </a:r>
            <a:r>
              <a:rPr lang="es-AR" b="1" dirty="0">
                <a:solidFill>
                  <a:srgbClr val="C00000"/>
                </a:solidFill>
              </a:rPr>
              <a:t>Monitoreo y Control de Riesgos.</a:t>
            </a:r>
            <a:endParaRPr lang="es-AR" dirty="0"/>
          </a:p>
        </p:txBody>
      </p:sp>
      <p:sp>
        <p:nvSpPr>
          <p:cNvPr id="3" name="Marcador de contenido 2"/>
          <p:cNvSpPr>
            <a:spLocks noGrp="1"/>
          </p:cNvSpPr>
          <p:nvPr>
            <p:ph idx="1"/>
          </p:nvPr>
        </p:nvSpPr>
        <p:spPr>
          <a:xfrm>
            <a:off x="2592925" y="2133607"/>
            <a:ext cx="9053643" cy="4724393"/>
          </a:xfrm>
        </p:spPr>
        <p:txBody>
          <a:bodyPr>
            <a:noAutofit/>
          </a:bodyPr>
          <a:lstStyle/>
          <a:p>
            <a:r>
              <a:rPr lang="es-AR" sz="2400" dirty="0"/>
              <a:t>Realiza el seguimiento del estado de los riesgos potenciales, aplica las respuestas en caso de que ocurran los riesgos, analiza la aparición de nuevos riesgos y evalúa la efectividad del proceso.</a:t>
            </a:r>
          </a:p>
          <a:p>
            <a:endParaRPr lang="es-AR" sz="2400" dirty="0"/>
          </a:p>
          <a:p>
            <a:r>
              <a:rPr lang="es-AR" sz="2400" dirty="0"/>
              <a:t>Resultado:</a:t>
            </a:r>
          </a:p>
          <a:p>
            <a:pPr lvl="1"/>
            <a:r>
              <a:rPr lang="es-AR" sz="2400" dirty="0"/>
              <a:t>Control de estados.</a:t>
            </a:r>
          </a:p>
          <a:p>
            <a:pPr lvl="1"/>
            <a:r>
              <a:rPr lang="es-AR" sz="2400" dirty="0"/>
              <a:t>Ejecución de Respuestas.</a:t>
            </a:r>
          </a:p>
          <a:p>
            <a:pPr lvl="1"/>
            <a:r>
              <a:rPr lang="es-AR" sz="2400" dirty="0"/>
              <a:t>Nuevos Riesgos.</a:t>
            </a:r>
            <a:endParaRPr lang="es-AR" sz="2400" b="1" dirty="0"/>
          </a:p>
        </p:txBody>
      </p:sp>
    </p:spTree>
    <p:extLst>
      <p:ext uri="{BB962C8B-B14F-4D97-AF65-F5344CB8AC3E}">
        <p14:creationId xmlns:p14="http://schemas.microsoft.com/office/powerpoint/2010/main" val="2965607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 Riesgos: </a:t>
            </a:r>
            <a:r>
              <a:rPr lang="es-AR" b="1" dirty="0">
                <a:solidFill>
                  <a:srgbClr val="C00000"/>
                </a:solidFill>
              </a:rPr>
              <a:t>Conceptos Clave</a:t>
            </a:r>
            <a:r>
              <a:rPr lang="es-AR" dirty="0"/>
              <a:t>	</a:t>
            </a:r>
          </a:p>
        </p:txBody>
      </p:sp>
      <p:sp>
        <p:nvSpPr>
          <p:cNvPr id="3" name="Marcador de contenido 2"/>
          <p:cNvSpPr>
            <a:spLocks noGrp="1"/>
          </p:cNvSpPr>
          <p:nvPr>
            <p:ph idx="1"/>
          </p:nvPr>
        </p:nvSpPr>
        <p:spPr>
          <a:xfrm>
            <a:off x="2589212" y="2133600"/>
            <a:ext cx="9480868" cy="3777622"/>
          </a:xfrm>
        </p:spPr>
        <p:txBody>
          <a:bodyPr>
            <a:noAutofit/>
          </a:bodyPr>
          <a:lstStyle/>
          <a:p>
            <a:r>
              <a:rPr lang="es-AR" sz="2800" b="1" dirty="0"/>
              <a:t>Riesgo</a:t>
            </a:r>
            <a:r>
              <a:rPr lang="es-AR" sz="2800" dirty="0"/>
              <a:t>: </a:t>
            </a:r>
            <a:r>
              <a:rPr lang="es-AR" sz="2800" b="1" dirty="0"/>
              <a:t>Evento </a:t>
            </a:r>
            <a:r>
              <a:rPr lang="es-AR" sz="2800" dirty="0"/>
              <a:t>que afecta el objetivo del Proyecto.</a:t>
            </a:r>
          </a:p>
          <a:p>
            <a:r>
              <a:rPr lang="es-AR" sz="2800" i="1" dirty="0"/>
              <a:t>“Algo desconocido que, si se produce, afecta en forma </a:t>
            </a:r>
            <a:r>
              <a:rPr lang="es-AR" sz="2800" b="1" i="1" dirty="0"/>
              <a:t>negativa </a:t>
            </a:r>
            <a:r>
              <a:rPr lang="es-AR" sz="2800" i="1" dirty="0"/>
              <a:t>o </a:t>
            </a:r>
            <a:r>
              <a:rPr lang="es-AR" sz="2800" b="1" i="1" dirty="0"/>
              <a:t>positiva </a:t>
            </a:r>
            <a:r>
              <a:rPr lang="es-AR" sz="2800" i="1" dirty="0"/>
              <a:t>los objetivos del proyecto”. </a:t>
            </a:r>
            <a:r>
              <a:rPr lang="es-AR" sz="2800" dirty="0"/>
              <a:t>Por lo tanto, un evento riesgoso puede ser algo bueno o algo malo.</a:t>
            </a:r>
            <a:endParaRPr lang="es-AR" sz="4400" dirty="0"/>
          </a:p>
          <a:p>
            <a:endParaRPr lang="es-AR" sz="2800" i="1" dirty="0"/>
          </a:p>
          <a:p>
            <a:r>
              <a:rPr lang="es-AR" sz="2800" i="1" dirty="0"/>
              <a:t>El riesgo representa el </a:t>
            </a:r>
            <a:r>
              <a:rPr lang="es-AR" sz="2800" b="1" i="1" dirty="0"/>
              <a:t>impacto potencial </a:t>
            </a:r>
            <a:r>
              <a:rPr lang="es-AR" sz="2800" i="1" dirty="0"/>
              <a:t>de todas las amenazas u oportunidades que podrían afectar los logros de los objetivos del proyecto.</a:t>
            </a:r>
            <a:endParaRPr lang="es-AR" sz="4400" dirty="0"/>
          </a:p>
        </p:txBody>
      </p:sp>
    </p:spTree>
    <p:extLst>
      <p:ext uri="{BB962C8B-B14F-4D97-AF65-F5344CB8AC3E}">
        <p14:creationId xmlns:p14="http://schemas.microsoft.com/office/powerpoint/2010/main" val="3247937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599075" cy="1280890"/>
          </a:xfrm>
        </p:spPr>
        <p:txBody>
          <a:bodyPr/>
          <a:lstStyle/>
          <a:p>
            <a:r>
              <a:rPr lang="es-AR" dirty="0"/>
              <a:t>Gestión de Riesgos: </a:t>
            </a:r>
            <a:r>
              <a:rPr lang="es-AR" b="1" dirty="0">
                <a:solidFill>
                  <a:srgbClr val="C00000"/>
                </a:solidFill>
              </a:rPr>
              <a:t>Monitoreo y Control de Riesgos. H &amp; T.</a:t>
            </a:r>
            <a:endParaRPr lang="es-AR" dirty="0"/>
          </a:p>
        </p:txBody>
      </p:sp>
      <p:sp>
        <p:nvSpPr>
          <p:cNvPr id="3" name="Marcador de contenido 2"/>
          <p:cNvSpPr>
            <a:spLocks noGrp="1"/>
          </p:cNvSpPr>
          <p:nvPr>
            <p:ph idx="1"/>
          </p:nvPr>
        </p:nvSpPr>
        <p:spPr>
          <a:xfrm>
            <a:off x="2592925" y="2133607"/>
            <a:ext cx="9599075" cy="4724393"/>
          </a:xfrm>
        </p:spPr>
        <p:txBody>
          <a:bodyPr>
            <a:noAutofit/>
          </a:bodyPr>
          <a:lstStyle/>
          <a:p>
            <a:r>
              <a:rPr lang="es-AR" b="1" dirty="0"/>
              <a:t>Reevaluación: </a:t>
            </a:r>
            <a:r>
              <a:rPr lang="es-AR" dirty="0"/>
              <a:t>identificar nuevos riesgos y volver a realizar un análisis cualitativo o cuantitativo de los que ya fueron identificados.</a:t>
            </a:r>
          </a:p>
          <a:p>
            <a:r>
              <a:rPr lang="es-AR" b="1" dirty="0"/>
              <a:t>Auditorias: </a:t>
            </a:r>
            <a:r>
              <a:rPr lang="es-AR" dirty="0"/>
              <a:t>documentar la efectividad de las respuestas implementadas a cada riesgo.</a:t>
            </a:r>
          </a:p>
          <a:p>
            <a:r>
              <a:rPr lang="es-AR" b="1" dirty="0"/>
              <a:t>Análisis de variación y tendencias: </a:t>
            </a:r>
            <a:r>
              <a:rPr lang="es-AR" dirty="0"/>
              <a:t>comparar los resultados del proyecto con su línea base. Por ejemplo, los riesgos de retraso y exceso de costos, se pueden evaluar con la gestión del valor ganado.</a:t>
            </a:r>
          </a:p>
          <a:p>
            <a:r>
              <a:rPr lang="es-AR" b="1" dirty="0"/>
              <a:t>Medición del desempeño técnico: </a:t>
            </a:r>
            <a:r>
              <a:rPr lang="es-AR" dirty="0"/>
              <a:t>comparar los entregables del proyecto con las métricas de calidad pre-establecidas. Por ejemplo, LOC por día.</a:t>
            </a:r>
          </a:p>
          <a:p>
            <a:r>
              <a:rPr lang="es-AR" b="1" dirty="0"/>
              <a:t>Análisis de reserva: </a:t>
            </a:r>
            <a:r>
              <a:rPr lang="es-AR" dirty="0"/>
              <a:t>comparar la reserva que está quedando en relación a los riesgos restantes. ¿La reserva restante es suficiente?</a:t>
            </a:r>
          </a:p>
          <a:p>
            <a:r>
              <a:rPr lang="es-AR" b="1" dirty="0"/>
              <a:t>Reuniones de estado: </a:t>
            </a:r>
            <a:r>
              <a:rPr lang="es-AR" dirty="0"/>
              <a:t>colocar en la orden del día de las reuniones de avance los temas relacionados con la gestión de riesgos.</a:t>
            </a:r>
            <a:endParaRPr lang="es-AR" sz="2400" b="1" dirty="0"/>
          </a:p>
        </p:txBody>
      </p:sp>
    </p:spTree>
    <p:extLst>
      <p:ext uri="{BB962C8B-B14F-4D97-AF65-F5344CB8AC3E}">
        <p14:creationId xmlns:p14="http://schemas.microsoft.com/office/powerpoint/2010/main" val="1946928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599075" cy="1280890"/>
          </a:xfrm>
        </p:spPr>
        <p:txBody>
          <a:bodyPr/>
          <a:lstStyle/>
          <a:p>
            <a:r>
              <a:rPr lang="es-AR" dirty="0"/>
              <a:t>Gestión de Riesgos: </a:t>
            </a:r>
            <a:r>
              <a:rPr lang="es-AR" b="1" dirty="0">
                <a:solidFill>
                  <a:srgbClr val="C00000"/>
                </a:solidFill>
              </a:rPr>
              <a:t>Monitoreo y Control de Riesgos. Salidas.</a:t>
            </a:r>
            <a:endParaRPr lang="es-AR" dirty="0"/>
          </a:p>
        </p:txBody>
      </p:sp>
      <p:sp>
        <p:nvSpPr>
          <p:cNvPr id="3" name="Marcador de contenido 2"/>
          <p:cNvSpPr>
            <a:spLocks noGrp="1"/>
          </p:cNvSpPr>
          <p:nvPr>
            <p:ph idx="1"/>
          </p:nvPr>
        </p:nvSpPr>
        <p:spPr>
          <a:xfrm>
            <a:off x="3882710" y="2123984"/>
            <a:ext cx="6964961" cy="3997683"/>
          </a:xfrm>
        </p:spPr>
        <p:txBody>
          <a:bodyPr>
            <a:noAutofit/>
          </a:bodyPr>
          <a:lstStyle/>
          <a:p>
            <a:r>
              <a:rPr lang="es-AR" sz="2400" dirty="0"/>
              <a:t>Control de estados.</a:t>
            </a:r>
          </a:p>
          <a:p>
            <a:r>
              <a:rPr lang="es-AR" sz="2400" dirty="0"/>
              <a:t>Ejecución de Respuestas.</a:t>
            </a:r>
          </a:p>
          <a:p>
            <a:r>
              <a:rPr lang="es-AR" sz="2400" dirty="0"/>
              <a:t>Nuevos Riesgos.</a:t>
            </a:r>
          </a:p>
          <a:p>
            <a:endParaRPr lang="es-AR" sz="2400" b="1" dirty="0"/>
          </a:p>
          <a:p>
            <a:endParaRPr lang="es-AR" sz="2400" b="1" dirty="0"/>
          </a:p>
          <a:p>
            <a:r>
              <a:rPr lang="es-AR" sz="2400" b="1" dirty="0"/>
              <a:t>Preguntas:</a:t>
            </a:r>
          </a:p>
          <a:p>
            <a:r>
              <a:rPr lang="es-AR" dirty="0"/>
              <a:t>¿Gestión Riesgos o Esperar el Impacto?</a:t>
            </a:r>
          </a:p>
          <a:p>
            <a:r>
              <a:rPr lang="es-AR" dirty="0"/>
              <a:t>¿ Quién es el Responsable de la Gestión de Riesgos?</a:t>
            </a:r>
            <a:endParaRPr lang="es-AR" sz="2400" b="1" dirty="0"/>
          </a:p>
        </p:txBody>
      </p:sp>
    </p:spTree>
    <p:extLst>
      <p:ext uri="{BB962C8B-B14F-4D97-AF65-F5344CB8AC3E}">
        <p14:creationId xmlns:p14="http://schemas.microsoft.com/office/powerpoint/2010/main" val="115456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 Riesgos: </a:t>
            </a:r>
            <a:r>
              <a:rPr lang="es-AR" b="1" dirty="0">
                <a:solidFill>
                  <a:srgbClr val="C00000"/>
                </a:solidFill>
              </a:rPr>
              <a:t>Conceptos Clave</a:t>
            </a:r>
            <a:r>
              <a:rPr lang="es-AR" dirty="0"/>
              <a:t>	</a:t>
            </a:r>
          </a:p>
        </p:txBody>
      </p:sp>
      <p:sp>
        <p:nvSpPr>
          <p:cNvPr id="3" name="Marcador de contenido 2"/>
          <p:cNvSpPr>
            <a:spLocks noGrp="1"/>
          </p:cNvSpPr>
          <p:nvPr>
            <p:ph idx="1"/>
          </p:nvPr>
        </p:nvSpPr>
        <p:spPr>
          <a:xfrm>
            <a:off x="2589212" y="2133600"/>
            <a:ext cx="9317239" cy="3766686"/>
          </a:xfrm>
        </p:spPr>
        <p:txBody>
          <a:bodyPr>
            <a:noAutofit/>
          </a:bodyPr>
          <a:lstStyle/>
          <a:p>
            <a:r>
              <a:rPr lang="es-AR" sz="2400" b="1" dirty="0"/>
              <a:t>Incertidumbre: </a:t>
            </a:r>
            <a:r>
              <a:rPr lang="es-AR" sz="2400" dirty="0"/>
              <a:t>se da cuando no conocemos la probabilidad de ocurrencia de un evento.</a:t>
            </a:r>
          </a:p>
          <a:p>
            <a:r>
              <a:rPr lang="es-AR" sz="2400" b="1" dirty="0"/>
              <a:t>Probabilidad de ocurrencia: </a:t>
            </a:r>
            <a:r>
              <a:rPr lang="es-AR" sz="2400" dirty="0"/>
              <a:t>Cada evento riesgoso tiene alguna chance de suceder. Se representa en escala del 0 al 1.</a:t>
            </a:r>
          </a:p>
          <a:p>
            <a:r>
              <a:rPr lang="es-AR" sz="2400" b="1" dirty="0"/>
              <a:t>Impacto</a:t>
            </a:r>
            <a:r>
              <a:rPr lang="es-AR" sz="2400" dirty="0"/>
              <a:t>: El riesgo no se cuantifica sólo por su probabilidad de ocurrencia, sino también por su impacto sobre los objetivos del proyecto (alcance, tiempo, costo, calidad).</a:t>
            </a:r>
          </a:p>
          <a:p>
            <a:r>
              <a:rPr lang="es-AR" sz="2400" b="1" dirty="0"/>
              <a:t>Gestión Riesgos: </a:t>
            </a:r>
            <a:r>
              <a:rPr lang="es-AR" sz="2400" dirty="0"/>
              <a:t>Encontrar, analizar y dar respuesta a los riesgos del proyecto.</a:t>
            </a:r>
          </a:p>
          <a:p>
            <a:r>
              <a:rPr lang="es-AR" sz="2400" b="1" dirty="0"/>
              <a:t>Tolerancia Riesgos: </a:t>
            </a:r>
            <a:r>
              <a:rPr lang="es-AR" sz="2400" dirty="0"/>
              <a:t>Dependen de los interesados.</a:t>
            </a:r>
          </a:p>
        </p:txBody>
      </p:sp>
    </p:spTree>
    <p:extLst>
      <p:ext uri="{BB962C8B-B14F-4D97-AF65-F5344CB8AC3E}">
        <p14:creationId xmlns:p14="http://schemas.microsoft.com/office/powerpoint/2010/main" val="2306349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 Riesgos: </a:t>
            </a:r>
            <a:r>
              <a:rPr lang="es-AR" b="1" dirty="0">
                <a:solidFill>
                  <a:srgbClr val="C00000"/>
                </a:solidFill>
              </a:rPr>
              <a:t>Procesos</a:t>
            </a:r>
            <a:r>
              <a:rPr lang="es-AR" dirty="0"/>
              <a:t>	</a:t>
            </a:r>
          </a:p>
        </p:txBody>
      </p:sp>
      <p:sp>
        <p:nvSpPr>
          <p:cNvPr id="3" name="Marcador de contenido 2"/>
          <p:cNvSpPr>
            <a:spLocks noGrp="1"/>
          </p:cNvSpPr>
          <p:nvPr>
            <p:ph idx="1"/>
          </p:nvPr>
        </p:nvSpPr>
        <p:spPr>
          <a:xfrm>
            <a:off x="2358189" y="1748592"/>
            <a:ext cx="9833811" cy="3777622"/>
          </a:xfrm>
        </p:spPr>
        <p:txBody>
          <a:bodyPr>
            <a:noAutofit/>
          </a:bodyPr>
          <a:lstStyle/>
          <a:p>
            <a:pPr>
              <a:buFont typeface="+mj-lt"/>
              <a:buAutoNum type="arabicPeriod"/>
            </a:pPr>
            <a:r>
              <a:rPr lang="es-AR" b="1" dirty="0"/>
              <a:t>Planificar la gestión de riesgos: </a:t>
            </a:r>
            <a:r>
              <a:rPr lang="es-AR" dirty="0"/>
              <a:t>cómo se planificarán y ejecutarán las actividades de identificación, análisis, respuesta y monitoreo de los riesgos.</a:t>
            </a:r>
          </a:p>
          <a:p>
            <a:pPr>
              <a:buFont typeface="+mj-lt"/>
              <a:buAutoNum type="arabicPeriod"/>
            </a:pPr>
            <a:r>
              <a:rPr lang="es-AR" b="1" dirty="0"/>
              <a:t>Identificar los riesgos: </a:t>
            </a:r>
            <a:r>
              <a:rPr lang="es-AR" dirty="0"/>
              <a:t>qué riesgos afectan al proyecto.</a:t>
            </a:r>
          </a:p>
          <a:p>
            <a:pPr>
              <a:buFont typeface="+mj-lt"/>
              <a:buAutoNum type="arabicPeriod"/>
            </a:pPr>
            <a:r>
              <a:rPr lang="es-AR" b="1" dirty="0"/>
              <a:t>Realizar análisis cualitativo de riesgos: </a:t>
            </a:r>
            <a:r>
              <a:rPr lang="es-AR" dirty="0"/>
              <a:t>estimar de manera cualitativa (ej. alto, medio, bajo) la probabilidad y el impacto de cada riesgo a los fines de hacer una priorización de los mismos.</a:t>
            </a:r>
          </a:p>
          <a:p>
            <a:pPr>
              <a:buFont typeface="+mj-lt"/>
              <a:buAutoNum type="arabicPeriod"/>
            </a:pPr>
            <a:r>
              <a:rPr lang="es-AR" b="1" dirty="0"/>
              <a:t>Realizar análisis cuantitativo de riesgos: </a:t>
            </a:r>
            <a:r>
              <a:rPr lang="es-AR" dirty="0"/>
              <a:t>estimar numéricamente la probabilidad (ej. 5%) y el impacto (ej. $10.000) para priorizar los riesgos con mayor precisión.</a:t>
            </a:r>
          </a:p>
          <a:p>
            <a:pPr>
              <a:buFont typeface="+mj-lt"/>
              <a:buAutoNum type="arabicPeriod"/>
            </a:pPr>
            <a:r>
              <a:rPr lang="es-AR" b="1" dirty="0"/>
              <a:t>Planificar la respuesta a los riesgos: </a:t>
            </a:r>
            <a:r>
              <a:rPr lang="es-AR" dirty="0"/>
              <a:t>planificar las acciones que se llevarán a cabo para mejorar las oportunidades y reducir las amenazas.</a:t>
            </a:r>
          </a:p>
          <a:p>
            <a:pPr>
              <a:buFont typeface="+mj-lt"/>
              <a:buAutoNum type="arabicPeriod"/>
            </a:pPr>
            <a:r>
              <a:rPr lang="es-AR" b="1" dirty="0"/>
              <a:t>Implementar la Respuesta a los Riesgos: </a:t>
            </a:r>
            <a:r>
              <a:rPr lang="es-AR" dirty="0"/>
              <a:t>El proceso de implementar planes acordados de respuesta a los riesgos.</a:t>
            </a:r>
          </a:p>
          <a:p>
            <a:pPr>
              <a:buFont typeface="+mj-lt"/>
              <a:buAutoNum type="arabicPeriod"/>
            </a:pPr>
            <a:r>
              <a:rPr lang="es-AR" b="1" dirty="0"/>
              <a:t>Monitorear y controlar los riesgos: </a:t>
            </a:r>
            <a:r>
              <a:rPr lang="es-AR" dirty="0"/>
              <a:t>monitorear y ejecutar los planes de respuesta al riesgo.</a:t>
            </a:r>
          </a:p>
        </p:txBody>
      </p:sp>
    </p:spTree>
    <p:extLst>
      <p:ext uri="{BB962C8B-B14F-4D97-AF65-F5344CB8AC3E}">
        <p14:creationId xmlns:p14="http://schemas.microsoft.com/office/powerpoint/2010/main" val="321708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 Riesgos</a:t>
            </a:r>
          </a:p>
        </p:txBody>
      </p:sp>
      <p:sp>
        <p:nvSpPr>
          <p:cNvPr id="3" name="Marcador de contenido 2"/>
          <p:cNvSpPr>
            <a:spLocks noGrp="1"/>
          </p:cNvSpPr>
          <p:nvPr>
            <p:ph idx="1"/>
          </p:nvPr>
        </p:nvSpPr>
        <p:spPr/>
        <p:txBody>
          <a:bodyPr>
            <a:normAutofit/>
          </a:bodyPr>
          <a:lstStyle/>
          <a:p>
            <a:r>
              <a:rPr lang="es-AR" sz="2400" dirty="0"/>
              <a:t>El riesgo existe en dos niveles dentro de cada proyecto. </a:t>
            </a:r>
          </a:p>
          <a:p>
            <a:r>
              <a:rPr lang="es-AR" sz="2400" dirty="0"/>
              <a:t>Cada proyecto presenta </a:t>
            </a:r>
            <a:r>
              <a:rPr lang="es-AR" sz="2400" b="1" dirty="0"/>
              <a:t>riesgos individuales </a:t>
            </a:r>
            <a:r>
              <a:rPr lang="es-AR" sz="2400" dirty="0"/>
              <a:t>que pueden afectar la consecución de los objetivos del mismo. </a:t>
            </a:r>
          </a:p>
          <a:p>
            <a:r>
              <a:rPr lang="es-AR" sz="2400" dirty="0"/>
              <a:t>También es importante tener en cuenta el grado de</a:t>
            </a:r>
            <a:r>
              <a:rPr lang="es-AR" sz="2400" b="1" dirty="0"/>
              <a:t> riesgo de la totalidad del proyecto</a:t>
            </a:r>
            <a:r>
              <a:rPr lang="es-AR" sz="2400" dirty="0"/>
              <a:t>, el que surge de la combinación de los riesgos individuales del proyecto y otras fuentes de incertidumbre.</a:t>
            </a:r>
          </a:p>
          <a:p>
            <a:endParaRPr lang="es-AR" sz="2400" dirty="0"/>
          </a:p>
        </p:txBody>
      </p:sp>
    </p:spTree>
    <p:extLst>
      <p:ext uri="{BB962C8B-B14F-4D97-AF65-F5344CB8AC3E}">
        <p14:creationId xmlns:p14="http://schemas.microsoft.com/office/powerpoint/2010/main" val="240456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 Riesgos: </a:t>
            </a:r>
            <a:r>
              <a:rPr lang="es-AR" b="1" dirty="0">
                <a:solidFill>
                  <a:srgbClr val="C00000"/>
                </a:solidFill>
              </a:rPr>
              <a:t>Planificar la Gestión de Riesgos</a:t>
            </a:r>
          </a:p>
        </p:txBody>
      </p:sp>
      <p:sp>
        <p:nvSpPr>
          <p:cNvPr id="3" name="Marcador de contenido 2"/>
          <p:cNvSpPr>
            <a:spLocks noGrp="1"/>
          </p:cNvSpPr>
          <p:nvPr>
            <p:ph idx="1"/>
          </p:nvPr>
        </p:nvSpPr>
        <p:spPr>
          <a:xfrm>
            <a:off x="2589212" y="2133599"/>
            <a:ext cx="9355740" cy="4642585"/>
          </a:xfrm>
        </p:spPr>
        <p:txBody>
          <a:bodyPr>
            <a:normAutofit/>
          </a:bodyPr>
          <a:lstStyle/>
          <a:p>
            <a:r>
              <a:rPr lang="es-AR" sz="2000" dirty="0"/>
              <a:t>Evalúa y Documenta como se gestionarán los riesgos del proyecto.</a:t>
            </a:r>
          </a:p>
          <a:p>
            <a:r>
              <a:rPr lang="es-AR" sz="2000" dirty="0"/>
              <a:t>Durante el proceso de planificar los riesgos deberíamos dar respuesta a los siguientes interrogantes:</a:t>
            </a:r>
          </a:p>
          <a:p>
            <a:r>
              <a:rPr lang="es-AR" sz="2000" dirty="0"/>
              <a:t>¿Quiénes van a identificar los riesgos?</a:t>
            </a:r>
          </a:p>
          <a:p>
            <a:r>
              <a:rPr lang="es-AR" sz="2000" dirty="0"/>
              <a:t>¿Cuándo se llevará a cabo la identificación de los riegos?</a:t>
            </a:r>
          </a:p>
          <a:p>
            <a:r>
              <a:rPr lang="es-AR" sz="2000" dirty="0"/>
              <a:t>¿Qué escala se utilizará para el análisis cualitativo de riesgos?</a:t>
            </a:r>
          </a:p>
          <a:p>
            <a:r>
              <a:rPr lang="es-AR" sz="2000" dirty="0"/>
              <a:t>¿Cómo se priorizarán los riesgos?</a:t>
            </a:r>
          </a:p>
          <a:p>
            <a:r>
              <a:rPr lang="es-AR" sz="2000" dirty="0"/>
              <a:t>¿Qué herramientas se utilizarán para el análisis cuantitativo?</a:t>
            </a:r>
          </a:p>
          <a:p>
            <a:r>
              <a:rPr lang="es-AR" sz="2000" dirty="0"/>
              <a:t>¿Cuáles serán las estrategias a implementar para cada riesgo?</a:t>
            </a:r>
          </a:p>
          <a:p>
            <a:r>
              <a:rPr lang="es-AR" sz="2000" dirty="0"/>
              <a:t>¿Con qué frecuencia se realizará el seguimiento de riesgos?</a:t>
            </a:r>
          </a:p>
        </p:txBody>
      </p:sp>
    </p:spTree>
    <p:extLst>
      <p:ext uri="{BB962C8B-B14F-4D97-AF65-F5344CB8AC3E}">
        <p14:creationId xmlns:p14="http://schemas.microsoft.com/office/powerpoint/2010/main" val="1761352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 Riesgos: </a:t>
            </a:r>
            <a:r>
              <a:rPr lang="es-AR" b="1" dirty="0">
                <a:solidFill>
                  <a:srgbClr val="C00000"/>
                </a:solidFill>
              </a:rPr>
              <a:t>Planificar la Gestión de Riesgos</a:t>
            </a:r>
          </a:p>
        </p:txBody>
      </p:sp>
      <p:sp>
        <p:nvSpPr>
          <p:cNvPr id="3" name="Marcador de contenido 2"/>
          <p:cNvSpPr>
            <a:spLocks noGrp="1"/>
          </p:cNvSpPr>
          <p:nvPr>
            <p:ph idx="1"/>
          </p:nvPr>
        </p:nvSpPr>
        <p:spPr>
          <a:xfrm>
            <a:off x="2589212" y="2133599"/>
            <a:ext cx="8915400" cy="4565583"/>
          </a:xfrm>
        </p:spPr>
        <p:txBody>
          <a:bodyPr>
            <a:normAutofit fontScale="92500" lnSpcReduction="10000"/>
          </a:bodyPr>
          <a:lstStyle/>
          <a:p>
            <a:r>
              <a:rPr lang="es-AR" dirty="0"/>
              <a:t>¿Qué necesito para empezar?  Planes: Alcance, Cronograma, Presupuesto y Comunicaciones</a:t>
            </a:r>
          </a:p>
          <a:p>
            <a:r>
              <a:rPr lang="es-AR" dirty="0"/>
              <a:t>¿Qué herramientas puedo utilizar? Reuniones de planificación y análisis</a:t>
            </a:r>
          </a:p>
          <a:p>
            <a:r>
              <a:rPr lang="es-AR" dirty="0"/>
              <a:t>¿Qué obtengo al final del proceso?  </a:t>
            </a:r>
            <a:r>
              <a:rPr lang="es-AR" b="1" dirty="0"/>
              <a:t>Plan de gestión de riesgos: </a:t>
            </a:r>
            <a:r>
              <a:rPr lang="es-AR" dirty="0"/>
              <a:t>los componentes de este plan, entre otros, son:</a:t>
            </a:r>
          </a:p>
          <a:p>
            <a:r>
              <a:rPr lang="es-AR" dirty="0"/>
              <a:t>metodología a utilizar</a:t>
            </a:r>
          </a:p>
          <a:p>
            <a:r>
              <a:rPr lang="es-AR" dirty="0"/>
              <a:t>roles y responsabilidades del equipo de gestión de riesgos</a:t>
            </a:r>
          </a:p>
          <a:p>
            <a:r>
              <a:rPr lang="es-AR" dirty="0"/>
              <a:t>presupuesto para la gestión de riesgos </a:t>
            </a:r>
          </a:p>
          <a:p>
            <a:r>
              <a:rPr lang="es-AR" dirty="0"/>
              <a:t>las categorías de riesgo a utilizar</a:t>
            </a:r>
          </a:p>
          <a:p>
            <a:r>
              <a:rPr lang="es-AR" dirty="0"/>
              <a:t>la periodicidad para realizar los procesos de riesgos durante el ciclo de vida del proyecto</a:t>
            </a:r>
          </a:p>
          <a:p>
            <a:r>
              <a:rPr lang="es-AR" dirty="0"/>
              <a:t>las escalas de probabilidad e impacto y la matriz de riesgos</a:t>
            </a:r>
          </a:p>
          <a:p>
            <a:r>
              <a:rPr lang="es-AR" dirty="0"/>
              <a:t>los formatos de los informes</a:t>
            </a:r>
          </a:p>
        </p:txBody>
      </p:sp>
    </p:spTree>
    <p:extLst>
      <p:ext uri="{BB962C8B-B14F-4D97-AF65-F5344CB8AC3E}">
        <p14:creationId xmlns:p14="http://schemas.microsoft.com/office/powerpoint/2010/main" val="407201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352027" cy="1280890"/>
          </a:xfrm>
        </p:spPr>
        <p:txBody>
          <a:bodyPr/>
          <a:lstStyle/>
          <a:p>
            <a:r>
              <a:rPr lang="es-AR" dirty="0"/>
              <a:t>Gestión de Riesgos: </a:t>
            </a:r>
            <a:r>
              <a:rPr lang="es-AR" b="1" dirty="0">
                <a:solidFill>
                  <a:srgbClr val="C00000"/>
                </a:solidFill>
              </a:rPr>
              <a:t>Identificar Riesgos</a:t>
            </a:r>
          </a:p>
        </p:txBody>
      </p:sp>
      <p:sp>
        <p:nvSpPr>
          <p:cNvPr id="3" name="Marcador de contenido 2"/>
          <p:cNvSpPr>
            <a:spLocks noGrp="1"/>
          </p:cNvSpPr>
          <p:nvPr>
            <p:ph idx="1"/>
          </p:nvPr>
        </p:nvSpPr>
        <p:spPr>
          <a:xfrm>
            <a:off x="2589212" y="2133600"/>
            <a:ext cx="8915400" cy="4724400"/>
          </a:xfrm>
        </p:spPr>
        <p:txBody>
          <a:bodyPr>
            <a:normAutofit/>
          </a:bodyPr>
          <a:lstStyle/>
          <a:p>
            <a:r>
              <a:rPr lang="es-AR" sz="2000" dirty="0"/>
              <a:t>Identificar todos los eventos que pueden afectar los objetivos del proyecto.</a:t>
            </a:r>
          </a:p>
          <a:p>
            <a:r>
              <a:rPr lang="es-AR" sz="2000" dirty="0"/>
              <a:t>Es un proceso iterativo proyecto.</a:t>
            </a:r>
          </a:p>
          <a:p>
            <a:r>
              <a:rPr lang="es-AR" sz="2000" dirty="0"/>
              <a:t>Fuentes de Posibles Riesgos:</a:t>
            </a:r>
          </a:p>
          <a:p>
            <a:pPr lvl="1"/>
            <a:r>
              <a:rPr lang="es-AR" sz="2000" dirty="0"/>
              <a:t>Requerimientos.</a:t>
            </a:r>
          </a:p>
          <a:p>
            <a:pPr lvl="1"/>
            <a:r>
              <a:rPr lang="es-AR" sz="2000" dirty="0"/>
              <a:t>Metodologías .</a:t>
            </a:r>
          </a:p>
          <a:p>
            <a:pPr lvl="1"/>
            <a:r>
              <a:rPr lang="es-AR" sz="2000" dirty="0"/>
              <a:t>Cronograma.</a:t>
            </a:r>
          </a:p>
          <a:p>
            <a:pPr lvl="1"/>
            <a:r>
              <a:rPr lang="es-AR" sz="2000" dirty="0"/>
              <a:t>Interesados.</a:t>
            </a:r>
          </a:p>
          <a:p>
            <a:pPr lvl="1"/>
            <a:r>
              <a:rPr lang="es-AR" sz="2000" dirty="0"/>
              <a:t>Calidad.</a:t>
            </a:r>
          </a:p>
        </p:txBody>
      </p:sp>
    </p:spTree>
    <p:extLst>
      <p:ext uri="{BB962C8B-B14F-4D97-AF65-F5344CB8AC3E}">
        <p14:creationId xmlns:p14="http://schemas.microsoft.com/office/powerpoint/2010/main" val="1950858565"/>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Espiral</Template>
  <TotalTime>296</TotalTime>
  <Words>2230</Words>
  <Application>Microsoft Office PowerPoint</Application>
  <PresentationFormat>Panorámica</PresentationFormat>
  <Paragraphs>196</Paragraphs>
  <Slides>31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31</vt:i4>
      </vt:variant>
    </vt:vector>
  </HeadingPairs>
  <TitlesOfParts>
    <vt:vector size="35" baseType="lpstr">
      <vt:lpstr>Arial</vt:lpstr>
      <vt:lpstr>Century Gothic</vt:lpstr>
      <vt:lpstr>Wingdings 3</vt:lpstr>
      <vt:lpstr>Espiral</vt:lpstr>
      <vt:lpstr>Unidad 7: Gestión de Riesgos</vt:lpstr>
      <vt:lpstr>Gestión de Riesgos: Contenido </vt:lpstr>
      <vt:lpstr>Gestión de Riesgos: Conceptos Clave </vt:lpstr>
      <vt:lpstr>Gestión de Riesgos: Conceptos Clave </vt:lpstr>
      <vt:lpstr>Gestión de Riesgos: Procesos </vt:lpstr>
      <vt:lpstr>Gestión de Riesgos</vt:lpstr>
      <vt:lpstr>Gestión de Riesgos: Planificar la Gestión de Riesgos</vt:lpstr>
      <vt:lpstr>Gestión de Riesgos: Planificar la Gestión de Riesgos</vt:lpstr>
      <vt:lpstr>Gestión de Riesgos: Identificar Riesgos</vt:lpstr>
      <vt:lpstr>Gestión de Riesgos: Identificar Riesgos</vt:lpstr>
      <vt:lpstr>Gestión de Riesgos: Identificar Riesgos. H &amp; T.</vt:lpstr>
      <vt:lpstr>Gestión de Riesgos: Identificar Riesgos. H &amp; T.</vt:lpstr>
      <vt:lpstr>Gestión de Riesgos: Identificar Riesgos. H &amp; T.</vt:lpstr>
      <vt:lpstr>Gestión de Riesgos: Identificar Riesgos. Salidas.</vt:lpstr>
      <vt:lpstr>Gestión de Riesgos: Análisis Cualitativo de Riesgos.</vt:lpstr>
      <vt:lpstr>Gestión de Riesgos: Análisis Cualitativo de Riesgos. H &amp; T.</vt:lpstr>
      <vt:lpstr>Gestión de Riesgos: Análisis Cualitativo de Riesgos. H &amp; T.</vt:lpstr>
      <vt:lpstr>Gestión de Riesgos: Análisis Cualitativo de Riesgos. H &amp; T.</vt:lpstr>
      <vt:lpstr>Gestión de Riesgos: Análisis Cualitativo de Riesgos. H &amp; T.</vt:lpstr>
      <vt:lpstr>Análisis Cualitativo de Riesgos. H &amp; T.</vt:lpstr>
      <vt:lpstr>Gestión de Riesgos: Análisis Cualitativo  de Riesgos. Salidas.</vt:lpstr>
      <vt:lpstr>Gestión de Riesgos: Análisis Cuantitativo de Riesgos.</vt:lpstr>
      <vt:lpstr>Gestión de Riesgos: Análisis Cuantitativo de Riesgos. H &amp; T.</vt:lpstr>
      <vt:lpstr>Gestión de Riesgos: Análisis Cuantitativo de Riesgos. Salidas.</vt:lpstr>
      <vt:lpstr>Gestión de Riesgos: Planificar respuestas a riesgos.</vt:lpstr>
      <vt:lpstr>Gestión de Riesgos: Planificar respuestas a riesgos. H &amp; T.</vt:lpstr>
      <vt:lpstr>Gestión de Riesgos: Planificar respuestas a riesgos. H &amp; T.</vt:lpstr>
      <vt:lpstr>Gestión de Riesgos: Planificar respuestas a riesgos. H &amp; T.</vt:lpstr>
      <vt:lpstr>Gestión de Riesgos: Monitoreo y Control de Riesgos.</vt:lpstr>
      <vt:lpstr>Gestión de Riesgos: Monitoreo y Control de Riesgos. H &amp; T.</vt:lpstr>
      <vt:lpstr>Gestión de Riesgos: Monitoreo y Control de Riesgos. Salidas.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7: Gestión de Riesgos</dc:title>
  <dc:creator>Usuario de Windows</dc:creator>
  <cp:lastModifiedBy>Santiago Bargas</cp:lastModifiedBy>
  <cp:revision>21</cp:revision>
  <dcterms:created xsi:type="dcterms:W3CDTF">2022-03-13T22:08:45Z</dcterms:created>
  <dcterms:modified xsi:type="dcterms:W3CDTF">2024-06-05T18:09:30Z</dcterms:modified>
</cp:coreProperties>
</file>