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8" r:id="rId3"/>
    <p:sldId id="259" r:id="rId4"/>
    <p:sldId id="260" r:id="rId5"/>
    <p:sldId id="261" r:id="rId6"/>
    <p:sldId id="262" r:id="rId7"/>
    <p:sldId id="263" r:id="rId8"/>
    <p:sldId id="264" r:id="rId9"/>
    <p:sldId id="265" r:id="rId10"/>
    <p:sldId id="266" r:id="rId11"/>
    <p:sldId id="267" r:id="rId12"/>
    <p:sldId id="268" r:id="rId13"/>
    <p:sldId id="269" r:id="rId14"/>
    <p:sldId id="270" r:id="rId15"/>
    <p:sldId id="271" r:id="rId16"/>
    <p:sldId id="272" r:id="rId17"/>
    <p:sldId id="273" r:id="rId18"/>
    <p:sldId id="275" r:id="rId19"/>
    <p:sldId id="276" r:id="rId20"/>
    <p:sldId id="277" r:id="rId21"/>
    <p:sldId id="278" r:id="rId22"/>
    <p:sldId id="279" r:id="rId23"/>
    <p:sldId id="280" r:id="rId24"/>
    <p:sldId id="281" r:id="rId25"/>
    <p:sldId id="282" r:id="rId26"/>
    <p:sldId id="283" r:id="rId27"/>
    <p:sldId id="284" r:id="rId28"/>
    <p:sldId id="285" r:id="rId29"/>
    <p:sldId id="286" r:id="rId30"/>
    <p:sldId id="287" r:id="rId31"/>
    <p:sldId id="288" r:id="rId32"/>
    <p:sldId id="289" r:id="rId3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s-ES"/>
              <a:t>Haga clic para editar el estilo de subtítulo del patrón</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ítulo y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Cita con descripció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arjeta de nombre">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s-ES"/>
              <a:t>Haga clic para modificar el estilo de título del patrón</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itar la tarjeta de nombre">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Verdadero o falso">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s-ES"/>
              <a:t>Haga clic para modificar el estilo de título del patrón</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s-ES"/>
              <a:t>Editar el estilo de texto del patrón</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p:txBody>
          <a:bodyPr vert="eaVert" ancho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a:xfrm>
            <a:off x="2592925" y="624110"/>
            <a:ext cx="8911687" cy="1280890"/>
          </a:xfrm>
        </p:spPr>
        <p:txBody>
          <a:bodyPr/>
          <a:lstStyle/>
          <a:p>
            <a:r>
              <a:rPr lang="es-ES"/>
              <a:t>Haga clic para modificar el estilo de título del patrón</a:t>
            </a:r>
            <a:endParaRPr lang="en-US" dirty="0"/>
          </a:p>
        </p:txBody>
      </p:sp>
      <p:sp>
        <p:nvSpPr>
          <p:cNvPr id="3" name="Content Placeholder 2"/>
          <p:cNvSpPr>
            <a:spLocks noGrp="1"/>
          </p:cNvSpPr>
          <p:nvPr>
            <p:ph idx="1"/>
          </p:nvPr>
        </p:nvSpPr>
        <p:spPr>
          <a:xfrm>
            <a:off x="2589212" y="2133600"/>
            <a:ext cx="8915400" cy="3777622"/>
          </a:xfrm>
        </p:spPr>
        <p:txBody>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s-ES"/>
              <a:t>Editar el estilo de texto del patrón</a:t>
            </a:r>
          </a:p>
        </p:txBody>
      </p:sp>
      <p:sp>
        <p:nvSpPr>
          <p:cNvPr id="4" name="Date Placeholder 3"/>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939373" y="1972703"/>
            <a:ext cx="399273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4" name="Content Placeholder 3"/>
          <p:cNvSpPr>
            <a:spLocks noGrp="1"/>
          </p:cNvSpPr>
          <p:nvPr>
            <p:ph sz="half" idx="2"/>
          </p:nvPr>
        </p:nvSpPr>
        <p:spPr>
          <a:xfrm>
            <a:off x="2589212" y="2548966"/>
            <a:ext cx="4342893"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7506629" y="1969475"/>
            <a:ext cx="3999001"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Editar el estilo de texto del patrón</a:t>
            </a:r>
          </a:p>
        </p:txBody>
      </p:sp>
      <p:sp>
        <p:nvSpPr>
          <p:cNvPr id="6" name="Content Placeholder 5"/>
          <p:cNvSpPr>
            <a:spLocks noGrp="1"/>
          </p:cNvSpPr>
          <p:nvPr>
            <p:ph sz="quarter" idx="4"/>
          </p:nvPr>
        </p:nvSpPr>
        <p:spPr>
          <a:xfrm>
            <a:off x="7166957" y="2545738"/>
            <a:ext cx="4338674" cy="3354060"/>
          </a:xfrm>
        </p:spPr>
        <p:txBody>
          <a:bodyP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s-ES"/>
              <a:t>Haga clic para modificar el estilo de título del patrón</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D57F1E4F-1CFF-5643-939E-217C01CDF565}" type="slidenum">
              <a:rPr lang="en-US" dirty="0"/>
              <a:pPr/>
              <a:t>‹Nº›</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s-ES"/>
              <a:t>Editar el estilo de texto del patrón</a:t>
            </a:r>
          </a:p>
        </p:txBody>
      </p:sp>
      <p:sp>
        <p:nvSpPr>
          <p:cNvPr id="5" name="Date Placeholder 4"/>
          <p:cNvSpPr>
            <a:spLocks noGrp="1"/>
          </p:cNvSpPr>
          <p:nvPr>
            <p:ph type="dt" sz="half" idx="10"/>
          </p:nvPr>
        </p:nvSpPr>
        <p:spPr/>
        <p:txBody>
          <a:bodyPr/>
          <a:lstStyle/>
          <a:p>
            <a:fld id="{B61BEF0D-F0BB-DE4B-95CE-6DB70DBA9567}" type="datetimeFigureOut">
              <a:rPr lang="en-US" dirty="0"/>
              <a:pPr/>
              <a:t>6/9/2024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D57F1E4F-1CFF-5643-939E-217C01CDF565}" type="slidenum">
              <a:rPr lang="en-US" dirty="0"/>
              <a:pPr/>
              <a:t>‹Nº›</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s-ES"/>
              <a:t>Editar el estilo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6/9/2024</a:t>
            </a:fld>
            <a:endParaRPr lang="en-US" dirty="0"/>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D57F1E4F-1CFF-5643-939E-217C01CDF565}" type="slidenum">
              <a:rPr lang="en-US" dirty="0"/>
              <a:pPr/>
              <a:t>‹Nº›</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60" r:id="rId10"/>
    <p:sldLayoutId id="2147483661" r:id="rId11"/>
    <p:sldLayoutId id="2147483662" r:id="rId12"/>
    <p:sldLayoutId id="2147483663" r:id="rId13"/>
    <p:sldLayoutId id="2147483664" r:id="rId14"/>
    <p:sldLayoutId id="2147483658" r:id="rId15"/>
    <p:sldLayoutId id="2147483659"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emf"/><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ctrTitle"/>
          </p:nvPr>
        </p:nvSpPr>
        <p:spPr>
          <a:xfrm>
            <a:off x="2589213" y="2514600"/>
            <a:ext cx="8915399" cy="1653139"/>
          </a:xfrm>
        </p:spPr>
        <p:txBody>
          <a:bodyPr>
            <a:normAutofit fontScale="90000"/>
          </a:bodyPr>
          <a:lstStyle/>
          <a:p>
            <a:r>
              <a:rPr lang="es-AR" dirty="0"/>
              <a:t>Gestión de los Recursos</a:t>
            </a:r>
            <a:br>
              <a:rPr lang="es-AR" dirty="0"/>
            </a:br>
            <a:r>
              <a:rPr lang="es-AR" dirty="0"/>
              <a:t>Humanos del Proyecto</a:t>
            </a:r>
          </a:p>
        </p:txBody>
      </p:sp>
      <p:sp>
        <p:nvSpPr>
          <p:cNvPr id="3" name="Subtítulo 2"/>
          <p:cNvSpPr>
            <a:spLocks noGrp="1"/>
          </p:cNvSpPr>
          <p:nvPr>
            <p:ph type="subTitle" idx="1"/>
          </p:nvPr>
        </p:nvSpPr>
        <p:spPr>
          <a:xfrm>
            <a:off x="1751798" y="4353867"/>
            <a:ext cx="9904395" cy="1126283"/>
          </a:xfrm>
        </p:spPr>
        <p:txBody>
          <a:bodyPr>
            <a:noAutofit/>
          </a:bodyPr>
          <a:lstStyle/>
          <a:p>
            <a:pPr algn="r"/>
            <a:r>
              <a:rPr lang="es-AR" sz="2000" i="1" dirty="0"/>
              <a:t>Cátedra: Administración de Proyectos de Software</a:t>
            </a:r>
          </a:p>
          <a:p>
            <a:pPr algn="r"/>
            <a:r>
              <a:rPr lang="pt-BR" sz="2000" i="1" dirty="0"/>
              <a:t>Docentes: Ing. Carlos Giorgetti– Ing. Viviana Santucci – Ing. Milagros Schneider</a:t>
            </a:r>
          </a:p>
          <a:p>
            <a:pPr algn="r"/>
            <a:r>
              <a:rPr lang="es-AR" sz="2000" dirty="0"/>
              <a:t>Ingeniería en Informática</a:t>
            </a:r>
          </a:p>
          <a:p>
            <a:pPr algn="r"/>
            <a:r>
              <a:rPr lang="es-AR" sz="2000" dirty="0"/>
              <a:t>Facultad de Ingeniería en Ciencias Hídricas</a:t>
            </a:r>
          </a:p>
          <a:p>
            <a:pPr algn="r"/>
            <a:r>
              <a:rPr lang="es-AR" sz="2000" dirty="0"/>
              <a:t>Universidad Nacional del Litoral</a:t>
            </a:r>
          </a:p>
        </p:txBody>
      </p:sp>
    </p:spTree>
    <p:extLst>
      <p:ext uri="{BB962C8B-B14F-4D97-AF65-F5344CB8AC3E}">
        <p14:creationId xmlns:p14="http://schemas.microsoft.com/office/powerpoint/2010/main" val="140384667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Adquirir el Equipo. </a:t>
            </a:r>
            <a:br>
              <a:rPr lang="es-AR" b="1" dirty="0">
                <a:solidFill>
                  <a:srgbClr val="C00000"/>
                </a:solidFill>
              </a:rPr>
            </a:br>
            <a:r>
              <a:rPr lang="es-AR" b="1" dirty="0">
                <a:solidFill>
                  <a:srgbClr val="C00000"/>
                </a:solidFill>
              </a:rPr>
              <a:t>H &amp; T.</a:t>
            </a:r>
            <a:endParaRPr lang="es-AR" dirty="0"/>
          </a:p>
        </p:txBody>
      </p:sp>
      <p:sp>
        <p:nvSpPr>
          <p:cNvPr id="3" name="Marcador de contenido 2"/>
          <p:cNvSpPr>
            <a:spLocks noGrp="1"/>
          </p:cNvSpPr>
          <p:nvPr>
            <p:ph idx="1"/>
          </p:nvPr>
        </p:nvSpPr>
        <p:spPr>
          <a:xfrm>
            <a:off x="2589212" y="2133600"/>
            <a:ext cx="8460590" cy="3777622"/>
          </a:xfrm>
        </p:spPr>
        <p:txBody>
          <a:bodyPr>
            <a:noAutofit/>
          </a:bodyPr>
          <a:lstStyle/>
          <a:p>
            <a:r>
              <a:rPr lang="es-AR" sz="2400" b="1" dirty="0"/>
              <a:t>Asignación previa: </a:t>
            </a:r>
            <a:r>
              <a:rPr lang="es-AR" sz="2400" dirty="0"/>
              <a:t>personas que ya han sido asignadas al proyecto.</a:t>
            </a:r>
          </a:p>
          <a:p>
            <a:r>
              <a:rPr lang="es-AR" sz="2400" b="1" dirty="0"/>
              <a:t>Negociación: </a:t>
            </a:r>
            <a:r>
              <a:rPr lang="es-AR" sz="2400" dirty="0"/>
              <a:t>negociar los mejores recursos con los gerentes funcionales y otros directores de proyectos.</a:t>
            </a:r>
          </a:p>
          <a:p>
            <a:r>
              <a:rPr lang="es-AR" sz="2400" b="1" dirty="0"/>
              <a:t>Adquisición: </a:t>
            </a:r>
            <a:r>
              <a:rPr lang="es-AR" sz="2400" dirty="0"/>
              <a:t>realizar una contratación externa o una tercerización.</a:t>
            </a:r>
          </a:p>
          <a:p>
            <a:r>
              <a:rPr lang="es-AR" sz="2400" b="1" dirty="0"/>
              <a:t>Equipos virtuales: </a:t>
            </a:r>
            <a:r>
              <a:rPr lang="es-AR" sz="2400" dirty="0"/>
              <a:t>cuando las personas no están en el mismo lugar físico se puede coordinar los equipos de trabajo remotos con tecnologías como Internet o videoconferencias.</a:t>
            </a:r>
          </a:p>
        </p:txBody>
      </p:sp>
    </p:spTree>
    <p:extLst>
      <p:ext uri="{BB962C8B-B14F-4D97-AF65-F5344CB8AC3E}">
        <p14:creationId xmlns:p14="http://schemas.microsoft.com/office/powerpoint/2010/main" val="59591995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Adquirir el Equipo. </a:t>
            </a:r>
            <a:br>
              <a:rPr lang="es-AR" b="1" dirty="0">
                <a:solidFill>
                  <a:srgbClr val="C00000"/>
                </a:solidFill>
              </a:rPr>
            </a:br>
            <a:r>
              <a:rPr lang="es-AR" b="1" dirty="0">
                <a:solidFill>
                  <a:srgbClr val="C00000"/>
                </a:solidFill>
              </a:rPr>
              <a:t>Salidas.</a:t>
            </a:r>
            <a:endParaRPr lang="es-AR" dirty="0"/>
          </a:p>
        </p:txBody>
      </p:sp>
      <p:sp>
        <p:nvSpPr>
          <p:cNvPr id="3" name="Marcador de contenido 2"/>
          <p:cNvSpPr>
            <a:spLocks noGrp="1"/>
          </p:cNvSpPr>
          <p:nvPr>
            <p:ph idx="1"/>
          </p:nvPr>
        </p:nvSpPr>
        <p:spPr>
          <a:xfrm>
            <a:off x="2589212" y="2133600"/>
            <a:ext cx="8460590" cy="3777622"/>
          </a:xfrm>
        </p:spPr>
        <p:txBody>
          <a:bodyPr>
            <a:noAutofit/>
          </a:bodyPr>
          <a:lstStyle/>
          <a:p>
            <a:r>
              <a:rPr lang="es-AR" sz="2400" b="1" dirty="0"/>
              <a:t>Asignación del personal a las actividades del proyecto</a:t>
            </a:r>
          </a:p>
          <a:p>
            <a:r>
              <a:rPr lang="es-AR" sz="2400" b="1" dirty="0"/>
              <a:t>Disponibilidad o calendario de recursos: </a:t>
            </a:r>
            <a:r>
              <a:rPr lang="es-AR" sz="2400" dirty="0"/>
              <a:t>conocer con exactitud el momento en que se tendrán los recursos disponibles para realizar un cronograma realista.</a:t>
            </a:r>
          </a:p>
        </p:txBody>
      </p:sp>
    </p:spTree>
    <p:extLst>
      <p:ext uri="{BB962C8B-B14F-4D97-AF65-F5344CB8AC3E}">
        <p14:creationId xmlns:p14="http://schemas.microsoft.com/office/powerpoint/2010/main" val="192339126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Equipo. </a:t>
            </a:r>
            <a:endParaRPr lang="es-AR" dirty="0"/>
          </a:p>
        </p:txBody>
      </p:sp>
      <p:sp>
        <p:nvSpPr>
          <p:cNvPr id="3" name="Marcador de contenido 2"/>
          <p:cNvSpPr>
            <a:spLocks noGrp="1"/>
          </p:cNvSpPr>
          <p:nvPr>
            <p:ph idx="1"/>
          </p:nvPr>
        </p:nvSpPr>
        <p:spPr>
          <a:xfrm>
            <a:off x="2589212" y="2133600"/>
            <a:ext cx="8460590" cy="3777622"/>
          </a:xfrm>
        </p:spPr>
        <p:txBody>
          <a:bodyPr>
            <a:noAutofit/>
          </a:bodyPr>
          <a:lstStyle/>
          <a:p>
            <a:r>
              <a:rPr lang="es-AR" sz="2400" dirty="0"/>
              <a:t>Cuando el proyecto está en ejecución, se deben desarrollar las capacidades individuales y grupales de los miembros del equipo.</a:t>
            </a:r>
          </a:p>
          <a:p>
            <a:r>
              <a:rPr lang="es-AR" sz="2400" dirty="0"/>
              <a:t>Desarrollar el equipo es más beneficioso en las etapas iniciales, pero debe realizarse durante todas las fases del proyecto.</a:t>
            </a:r>
          </a:p>
        </p:txBody>
      </p:sp>
    </p:spTree>
    <p:extLst>
      <p:ext uri="{BB962C8B-B14F-4D97-AF65-F5344CB8AC3E}">
        <p14:creationId xmlns:p14="http://schemas.microsoft.com/office/powerpoint/2010/main" val="10572963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Equipo. </a:t>
            </a:r>
            <a:br>
              <a:rPr lang="es-AR" b="1" dirty="0">
                <a:solidFill>
                  <a:srgbClr val="C00000"/>
                </a:solidFill>
              </a:rPr>
            </a:br>
            <a:r>
              <a:rPr lang="es-AR" b="1" dirty="0">
                <a:solidFill>
                  <a:srgbClr val="C00000"/>
                </a:solidFill>
              </a:rPr>
              <a:t>Entradas.</a:t>
            </a:r>
            <a:endParaRPr lang="es-AR" dirty="0"/>
          </a:p>
        </p:txBody>
      </p:sp>
      <p:sp>
        <p:nvSpPr>
          <p:cNvPr id="3" name="Marcador de contenido 2"/>
          <p:cNvSpPr>
            <a:spLocks noGrp="1"/>
          </p:cNvSpPr>
          <p:nvPr>
            <p:ph idx="1"/>
          </p:nvPr>
        </p:nvSpPr>
        <p:spPr>
          <a:xfrm>
            <a:off x="2589212" y="2133600"/>
            <a:ext cx="8460590" cy="3777622"/>
          </a:xfrm>
        </p:spPr>
        <p:txBody>
          <a:bodyPr>
            <a:noAutofit/>
          </a:bodyPr>
          <a:lstStyle/>
          <a:p>
            <a:r>
              <a:rPr lang="es-AR" sz="2800" dirty="0"/>
              <a:t>Plan de gestión de los recursos</a:t>
            </a:r>
          </a:p>
          <a:p>
            <a:r>
              <a:rPr lang="es-AR" sz="2800" dirty="0"/>
              <a:t>Personal asignado</a:t>
            </a:r>
          </a:p>
          <a:p>
            <a:r>
              <a:rPr lang="es-AR" sz="2800" dirty="0"/>
              <a:t>Calendario de los recursos</a:t>
            </a:r>
          </a:p>
        </p:txBody>
      </p:sp>
    </p:spTree>
    <p:extLst>
      <p:ext uri="{BB962C8B-B14F-4D97-AF65-F5344CB8AC3E}">
        <p14:creationId xmlns:p14="http://schemas.microsoft.com/office/powerpoint/2010/main" val="111020701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Equipo. </a:t>
            </a:r>
            <a:br>
              <a:rPr lang="es-AR" b="1" dirty="0">
                <a:solidFill>
                  <a:srgbClr val="C00000"/>
                </a:solidFill>
              </a:rPr>
            </a:br>
            <a:r>
              <a:rPr lang="es-AR" b="1" dirty="0">
                <a:solidFill>
                  <a:srgbClr val="C00000"/>
                </a:solidFill>
              </a:rPr>
              <a:t>H &amp; T.</a:t>
            </a:r>
            <a:endParaRPr lang="es-AR" dirty="0"/>
          </a:p>
        </p:txBody>
      </p:sp>
      <p:sp>
        <p:nvSpPr>
          <p:cNvPr id="3" name="Marcador de contenido 2"/>
          <p:cNvSpPr>
            <a:spLocks noGrp="1"/>
          </p:cNvSpPr>
          <p:nvPr>
            <p:ph idx="1"/>
          </p:nvPr>
        </p:nvSpPr>
        <p:spPr>
          <a:xfrm>
            <a:off x="2589212" y="2133600"/>
            <a:ext cx="8460590" cy="3777622"/>
          </a:xfrm>
        </p:spPr>
        <p:txBody>
          <a:bodyPr>
            <a:noAutofit/>
          </a:bodyPr>
          <a:lstStyle/>
          <a:p>
            <a:r>
              <a:rPr lang="es-AR" sz="2800" dirty="0"/>
              <a:t>Habilidades interpersonales: un buen DP requiere de habilidades de liderazgo, motivación, trabajo en equipo, empatía, creatividad, etc.</a:t>
            </a:r>
          </a:p>
          <a:p>
            <a:r>
              <a:rPr lang="es-AR" sz="2800" dirty="0"/>
              <a:t>Capacitación: actividades de formación para mejorar competencias.</a:t>
            </a:r>
          </a:p>
          <a:p>
            <a:r>
              <a:rPr lang="es-AR" sz="2800" dirty="0"/>
              <a:t>Actividades de desarrollo del espíritu de equipo: trabajo en equipo; por ej.: crear la EDT involucrando al equipo.</a:t>
            </a:r>
          </a:p>
        </p:txBody>
      </p:sp>
    </p:spTree>
    <p:extLst>
      <p:ext uri="{BB962C8B-B14F-4D97-AF65-F5344CB8AC3E}">
        <p14:creationId xmlns:p14="http://schemas.microsoft.com/office/powerpoint/2010/main" val="159637943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Equipo. </a:t>
            </a:r>
            <a:br>
              <a:rPr lang="es-AR" b="1" dirty="0">
                <a:solidFill>
                  <a:srgbClr val="C00000"/>
                </a:solidFill>
              </a:rPr>
            </a:br>
            <a:r>
              <a:rPr lang="es-AR" b="1" dirty="0">
                <a:solidFill>
                  <a:srgbClr val="C00000"/>
                </a:solidFill>
              </a:rPr>
              <a:t>H &amp; T.</a:t>
            </a:r>
            <a:endParaRPr lang="es-AR" dirty="0"/>
          </a:p>
        </p:txBody>
      </p:sp>
      <p:sp>
        <p:nvSpPr>
          <p:cNvPr id="4" name="Marcador de contenido 3"/>
          <p:cNvSpPr>
            <a:spLocks noGrp="1"/>
          </p:cNvSpPr>
          <p:nvPr>
            <p:ph idx="1"/>
          </p:nvPr>
        </p:nvSpPr>
        <p:spPr>
          <a:xfrm>
            <a:off x="2589212" y="2133600"/>
            <a:ext cx="8915400" cy="542223"/>
          </a:xfrm>
        </p:spPr>
        <p:txBody>
          <a:bodyPr>
            <a:normAutofit/>
          </a:bodyPr>
          <a:lstStyle/>
          <a:p>
            <a:r>
              <a:rPr lang="es-AR" sz="2400" i="1" dirty="0"/>
              <a:t>Desarrollo en equipo según método </a:t>
            </a:r>
            <a:r>
              <a:rPr lang="es-AR" sz="2400" i="1" dirty="0" err="1"/>
              <a:t>BruceTuckman</a:t>
            </a:r>
            <a:endParaRPr lang="es-AR" sz="2400" dirty="0"/>
          </a:p>
        </p:txBody>
      </p:sp>
      <p:pic>
        <p:nvPicPr>
          <p:cNvPr id="6" name="Imagen 5"/>
          <p:cNvPicPr>
            <a:picLocks noChangeAspect="1"/>
          </p:cNvPicPr>
          <p:nvPr/>
        </p:nvPicPr>
        <p:blipFill>
          <a:blip r:embed="rId2"/>
          <a:stretch>
            <a:fillRect/>
          </a:stretch>
        </p:blipFill>
        <p:spPr>
          <a:xfrm>
            <a:off x="3086337" y="2904423"/>
            <a:ext cx="7453324" cy="3941286"/>
          </a:xfrm>
          <a:prstGeom prst="rect">
            <a:avLst/>
          </a:prstGeom>
        </p:spPr>
      </p:pic>
    </p:spTree>
    <p:extLst>
      <p:ext uri="{BB962C8B-B14F-4D97-AF65-F5344CB8AC3E}">
        <p14:creationId xmlns:p14="http://schemas.microsoft.com/office/powerpoint/2010/main" val="2536064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Equipo. </a:t>
            </a:r>
            <a:br>
              <a:rPr lang="es-AR" b="1" dirty="0">
                <a:solidFill>
                  <a:srgbClr val="C00000"/>
                </a:solidFill>
              </a:rPr>
            </a:br>
            <a:r>
              <a:rPr lang="es-AR" b="1" dirty="0">
                <a:solidFill>
                  <a:srgbClr val="C00000"/>
                </a:solidFill>
              </a:rPr>
              <a:t>H &amp; T.</a:t>
            </a:r>
            <a:endParaRPr lang="es-AR" dirty="0"/>
          </a:p>
        </p:txBody>
      </p:sp>
      <p:sp>
        <p:nvSpPr>
          <p:cNvPr id="4" name="Marcador de contenido 3"/>
          <p:cNvSpPr>
            <a:spLocks noGrp="1"/>
          </p:cNvSpPr>
          <p:nvPr>
            <p:ph idx="1"/>
          </p:nvPr>
        </p:nvSpPr>
        <p:spPr>
          <a:xfrm>
            <a:off x="2589211" y="2133601"/>
            <a:ext cx="9201735" cy="3092918"/>
          </a:xfrm>
        </p:spPr>
        <p:txBody>
          <a:bodyPr>
            <a:noAutofit/>
          </a:bodyPr>
          <a:lstStyle/>
          <a:p>
            <a:r>
              <a:rPr lang="es-AR" sz="2800" b="1" i="1" dirty="0"/>
              <a:t>Reglas básicas</a:t>
            </a:r>
            <a:r>
              <a:rPr lang="es-AR" sz="2800" i="1" dirty="0"/>
              <a:t>: establecer normas de convivencia. Por ejemplo, apagar celulares durante una reunión, lavar las tazas de café, etc.</a:t>
            </a:r>
          </a:p>
          <a:p>
            <a:r>
              <a:rPr lang="es-AR" sz="2800" b="1" i="1" dirty="0"/>
              <a:t>Reubicación</a:t>
            </a:r>
            <a:r>
              <a:rPr lang="es-AR" sz="2800" i="1" dirty="0"/>
              <a:t>: colocar a los miembros del equipo de proyecto en un mismo lugar físico de trabajo.</a:t>
            </a:r>
          </a:p>
          <a:p>
            <a:r>
              <a:rPr lang="es-AR" sz="2800" b="1" i="1" dirty="0"/>
              <a:t>Reconocimiento y recompensas</a:t>
            </a:r>
            <a:r>
              <a:rPr lang="es-AR" sz="2800" i="1" dirty="0"/>
              <a:t>: utilizar un sistema de incentivos para premiar comportamientos positivos.</a:t>
            </a:r>
            <a:endParaRPr lang="es-AR" sz="2800" dirty="0"/>
          </a:p>
        </p:txBody>
      </p:sp>
    </p:spTree>
    <p:extLst>
      <p:ext uri="{BB962C8B-B14F-4D97-AF65-F5344CB8AC3E}">
        <p14:creationId xmlns:p14="http://schemas.microsoft.com/office/powerpoint/2010/main" val="81783097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Equipo. </a:t>
            </a:r>
            <a:br>
              <a:rPr lang="es-AR" b="1" dirty="0">
                <a:solidFill>
                  <a:srgbClr val="C00000"/>
                </a:solidFill>
              </a:rPr>
            </a:br>
            <a:r>
              <a:rPr lang="es-AR" b="1" dirty="0">
                <a:solidFill>
                  <a:srgbClr val="C00000"/>
                </a:solidFill>
              </a:rPr>
              <a:t>Salidas.</a:t>
            </a:r>
            <a:endParaRPr lang="es-AR" dirty="0"/>
          </a:p>
        </p:txBody>
      </p:sp>
      <p:sp>
        <p:nvSpPr>
          <p:cNvPr id="4" name="Marcador de contenido 3"/>
          <p:cNvSpPr>
            <a:spLocks noGrp="1"/>
          </p:cNvSpPr>
          <p:nvPr>
            <p:ph idx="1"/>
          </p:nvPr>
        </p:nvSpPr>
        <p:spPr>
          <a:xfrm>
            <a:off x="2589211" y="2133601"/>
            <a:ext cx="9201735" cy="1822382"/>
          </a:xfrm>
        </p:spPr>
        <p:txBody>
          <a:bodyPr>
            <a:noAutofit/>
          </a:bodyPr>
          <a:lstStyle/>
          <a:p>
            <a:r>
              <a:rPr lang="es-AR" sz="2800" b="1" i="1" dirty="0"/>
              <a:t>Evaluación del desempeño del equipo: </a:t>
            </a:r>
            <a:r>
              <a:rPr lang="es-AR" sz="2800" i="1" dirty="0"/>
              <a:t>se elaboran informes con las competencias adquiridas por los trabajadores y la efectividad del trabajo en equipo.</a:t>
            </a:r>
            <a:endParaRPr lang="es-AR" sz="2800" dirty="0"/>
          </a:p>
        </p:txBody>
      </p:sp>
    </p:spTree>
    <p:extLst>
      <p:ext uri="{BB962C8B-B14F-4D97-AF65-F5344CB8AC3E}">
        <p14:creationId xmlns:p14="http://schemas.microsoft.com/office/powerpoint/2010/main" val="124932142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1815966"/>
            <a:ext cx="8915400" cy="3777622"/>
          </a:xfrm>
        </p:spPr>
        <p:txBody>
          <a:bodyPr>
            <a:noAutofit/>
          </a:bodyPr>
          <a:lstStyle/>
          <a:p>
            <a:r>
              <a:rPr lang="es-AR" sz="2800" b="1" dirty="0"/>
              <a:t>Liderazgo</a:t>
            </a:r>
          </a:p>
          <a:p>
            <a:r>
              <a:rPr lang="es-AR" sz="2400" dirty="0"/>
              <a:t>Existen distintos estilos de </a:t>
            </a:r>
            <a:r>
              <a:rPr lang="es-AR" sz="2400" b="1" dirty="0"/>
              <a:t>liderazgo como por ejemplo:</a:t>
            </a:r>
          </a:p>
          <a:p>
            <a:pPr lvl="1"/>
            <a:r>
              <a:rPr lang="es-AR" sz="2200" dirty="0"/>
              <a:t>Directivo: decir qué hay que hacer</a:t>
            </a:r>
          </a:p>
          <a:p>
            <a:pPr lvl="1"/>
            <a:r>
              <a:rPr lang="es-AR" sz="2200" dirty="0"/>
              <a:t>Consultivo (Coaching): dar instrucciones</a:t>
            </a:r>
          </a:p>
          <a:p>
            <a:pPr lvl="1"/>
            <a:r>
              <a:rPr lang="es-AR" sz="2200" dirty="0"/>
              <a:t>Participativo (</a:t>
            </a:r>
            <a:r>
              <a:rPr lang="es-AR" sz="2200" dirty="0" err="1"/>
              <a:t>Supporting</a:t>
            </a:r>
            <a:r>
              <a:rPr lang="es-AR" sz="2200" dirty="0"/>
              <a:t>): brindar asistencia</a:t>
            </a:r>
          </a:p>
          <a:p>
            <a:pPr lvl="1"/>
            <a:r>
              <a:rPr lang="es-AR" sz="2200" dirty="0" err="1"/>
              <a:t>Delegativo</a:t>
            </a:r>
            <a:r>
              <a:rPr lang="es-AR" sz="2200" dirty="0"/>
              <a:t> (</a:t>
            </a:r>
            <a:r>
              <a:rPr lang="es-AR" sz="2200" dirty="0" err="1"/>
              <a:t>Empowerment</a:t>
            </a:r>
            <a:r>
              <a:rPr lang="es-AR" sz="2200" dirty="0"/>
              <a:t>): el empleado decide por sí solo</a:t>
            </a:r>
          </a:p>
          <a:p>
            <a:pPr lvl="1"/>
            <a:r>
              <a:rPr lang="es-AR" sz="2200" dirty="0"/>
              <a:t>Facilitador: coordina a los demás</a:t>
            </a:r>
          </a:p>
          <a:p>
            <a:pPr lvl="1"/>
            <a:r>
              <a:rPr lang="es-AR" sz="2200" dirty="0"/>
              <a:t>Autocrático: tomar decisiones sin consultar</a:t>
            </a:r>
          </a:p>
          <a:p>
            <a:pPr lvl="1"/>
            <a:r>
              <a:rPr lang="es-AR" sz="2200" dirty="0"/>
              <a:t>Consenso: resolución de problemas grupales</a:t>
            </a:r>
          </a:p>
        </p:txBody>
      </p:sp>
    </p:spTree>
    <p:extLst>
      <p:ext uri="{BB962C8B-B14F-4D97-AF65-F5344CB8AC3E}">
        <p14:creationId xmlns:p14="http://schemas.microsoft.com/office/powerpoint/2010/main" val="371156641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1815966"/>
            <a:ext cx="8915400" cy="3777622"/>
          </a:xfrm>
        </p:spPr>
        <p:txBody>
          <a:bodyPr>
            <a:noAutofit/>
          </a:bodyPr>
          <a:lstStyle/>
          <a:p>
            <a:r>
              <a:rPr lang="es-AR" sz="2800" b="1" dirty="0"/>
              <a:t>Liderazgo</a:t>
            </a:r>
          </a:p>
          <a:p>
            <a:r>
              <a:rPr lang="es-AR" sz="2400" dirty="0"/>
              <a:t>¿Qué estilo de liderazgo será mejor al inicio del proyecto? ¿Y durante la ejecución? ¿Se debe aplicar un solo tipo de liderazgo?</a:t>
            </a:r>
          </a:p>
          <a:p>
            <a:pPr lvl="1"/>
            <a:r>
              <a:rPr lang="es-AR" sz="2200" dirty="0"/>
              <a:t>A. Directivo</a:t>
            </a:r>
          </a:p>
          <a:p>
            <a:pPr lvl="1"/>
            <a:r>
              <a:rPr lang="es-AR" sz="2200" dirty="0"/>
              <a:t>B. Consultivo</a:t>
            </a:r>
          </a:p>
          <a:p>
            <a:pPr lvl="1"/>
            <a:r>
              <a:rPr lang="es-AR" sz="2200" dirty="0"/>
              <a:t>C. Participativo</a:t>
            </a:r>
          </a:p>
          <a:p>
            <a:pPr lvl="1"/>
            <a:r>
              <a:rPr lang="es-AR" sz="2200" dirty="0"/>
              <a:t>D. Facilitador</a:t>
            </a:r>
            <a:endParaRPr lang="es-AR" sz="2000" dirty="0"/>
          </a:p>
        </p:txBody>
      </p:sp>
    </p:spTree>
    <p:extLst>
      <p:ext uri="{BB962C8B-B14F-4D97-AF65-F5344CB8AC3E}">
        <p14:creationId xmlns:p14="http://schemas.microsoft.com/office/powerpoint/2010/main" val="28237376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Contenido</a:t>
            </a:r>
          </a:p>
        </p:txBody>
      </p:sp>
      <p:sp>
        <p:nvSpPr>
          <p:cNvPr id="3" name="Marcador de contenido 2"/>
          <p:cNvSpPr>
            <a:spLocks noGrp="1"/>
          </p:cNvSpPr>
          <p:nvPr>
            <p:ph idx="1"/>
          </p:nvPr>
        </p:nvSpPr>
        <p:spPr/>
        <p:txBody>
          <a:bodyPr>
            <a:noAutofit/>
          </a:bodyPr>
          <a:lstStyle/>
          <a:p>
            <a:r>
              <a:rPr lang="es-AR" sz="2200" dirty="0"/>
              <a:t>Procesos de gestión de los recursos humanos</a:t>
            </a:r>
          </a:p>
          <a:p>
            <a:r>
              <a:rPr lang="es-AR" sz="2200" dirty="0"/>
              <a:t> Desarrollar el plan de los recursos humanos</a:t>
            </a:r>
          </a:p>
          <a:p>
            <a:r>
              <a:rPr lang="es-AR" sz="2200" dirty="0"/>
              <a:t> Tipos de poder</a:t>
            </a:r>
          </a:p>
          <a:p>
            <a:r>
              <a:rPr lang="es-AR" sz="2200" dirty="0"/>
              <a:t> Roles y responsabilidades del equipo</a:t>
            </a:r>
          </a:p>
          <a:p>
            <a:r>
              <a:rPr lang="es-AR" sz="2200" dirty="0"/>
              <a:t> Adquirir el equipo</a:t>
            </a:r>
          </a:p>
          <a:p>
            <a:r>
              <a:rPr lang="es-AR" sz="2200" dirty="0"/>
              <a:t> Desarrollar el equipo</a:t>
            </a:r>
          </a:p>
          <a:p>
            <a:r>
              <a:rPr lang="es-AR" sz="2200" dirty="0"/>
              <a:t> Liderazgo y Motivación</a:t>
            </a:r>
          </a:p>
          <a:p>
            <a:r>
              <a:rPr lang="es-AR" sz="2200" dirty="0"/>
              <a:t> Gestionar el equipo</a:t>
            </a:r>
          </a:p>
          <a:p>
            <a:r>
              <a:rPr lang="es-AR" sz="2200" dirty="0"/>
              <a:t> Gestión de conflictos</a:t>
            </a:r>
          </a:p>
        </p:txBody>
      </p:sp>
    </p:spTree>
    <p:extLst>
      <p:ext uri="{BB962C8B-B14F-4D97-AF65-F5344CB8AC3E}">
        <p14:creationId xmlns:p14="http://schemas.microsoft.com/office/powerpoint/2010/main" val="87030319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1815966"/>
            <a:ext cx="8915400" cy="811731"/>
          </a:xfrm>
        </p:spPr>
        <p:txBody>
          <a:bodyPr>
            <a:noAutofit/>
          </a:bodyPr>
          <a:lstStyle/>
          <a:p>
            <a:r>
              <a:rPr lang="es-AR" sz="2800" b="1" dirty="0"/>
              <a:t>Liderazgo: estilos</a:t>
            </a:r>
          </a:p>
        </p:txBody>
      </p:sp>
      <p:pic>
        <p:nvPicPr>
          <p:cNvPr id="4" name="Imagen 3"/>
          <p:cNvPicPr>
            <a:picLocks noChangeAspect="1"/>
          </p:cNvPicPr>
          <p:nvPr/>
        </p:nvPicPr>
        <p:blipFill>
          <a:blip r:embed="rId2"/>
          <a:stretch>
            <a:fillRect/>
          </a:stretch>
        </p:blipFill>
        <p:spPr>
          <a:xfrm>
            <a:off x="2589212" y="2415941"/>
            <a:ext cx="8287335" cy="4432150"/>
          </a:xfrm>
          <a:prstGeom prst="rect">
            <a:avLst/>
          </a:prstGeom>
        </p:spPr>
      </p:pic>
    </p:spTree>
    <p:extLst>
      <p:ext uri="{BB962C8B-B14F-4D97-AF65-F5344CB8AC3E}">
        <p14:creationId xmlns:p14="http://schemas.microsoft.com/office/powerpoint/2010/main" val="376177489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1815966"/>
            <a:ext cx="8915400" cy="811731"/>
          </a:xfrm>
        </p:spPr>
        <p:txBody>
          <a:bodyPr>
            <a:noAutofit/>
          </a:bodyPr>
          <a:lstStyle/>
          <a:p>
            <a:r>
              <a:rPr lang="es-AR" sz="2800" b="1" dirty="0"/>
              <a:t>Liderazgo: estilos</a:t>
            </a:r>
          </a:p>
        </p:txBody>
      </p:sp>
      <p:pic>
        <p:nvPicPr>
          <p:cNvPr id="5" name="Imagen 4"/>
          <p:cNvPicPr>
            <a:picLocks noChangeAspect="1"/>
          </p:cNvPicPr>
          <p:nvPr/>
        </p:nvPicPr>
        <p:blipFill>
          <a:blip r:embed="rId2"/>
          <a:stretch>
            <a:fillRect/>
          </a:stretch>
        </p:blipFill>
        <p:spPr>
          <a:xfrm>
            <a:off x="3801979" y="2319567"/>
            <a:ext cx="6073541" cy="4584497"/>
          </a:xfrm>
          <a:prstGeom prst="rect">
            <a:avLst/>
          </a:prstGeom>
        </p:spPr>
      </p:pic>
    </p:spTree>
    <p:extLst>
      <p:ext uri="{BB962C8B-B14F-4D97-AF65-F5344CB8AC3E}">
        <p14:creationId xmlns:p14="http://schemas.microsoft.com/office/powerpoint/2010/main" val="33510527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1815966"/>
            <a:ext cx="8915400" cy="811731"/>
          </a:xfrm>
        </p:spPr>
        <p:txBody>
          <a:bodyPr>
            <a:noAutofit/>
          </a:bodyPr>
          <a:lstStyle/>
          <a:p>
            <a:r>
              <a:rPr lang="es-AR" sz="2000" b="1" dirty="0"/>
              <a:t>Motivación: Doctrinas</a:t>
            </a:r>
          </a:p>
          <a:p>
            <a:r>
              <a:rPr lang="es-AR" sz="2000" b="1" dirty="0" err="1"/>
              <a:t>Maslow</a:t>
            </a:r>
            <a:r>
              <a:rPr lang="es-AR" sz="2000" b="1" dirty="0"/>
              <a:t>: </a:t>
            </a:r>
            <a:r>
              <a:rPr lang="es-AR" sz="2000" dirty="0"/>
              <a:t>no se puede motivar a una persona si no han sido satisfechas sus necesidades básicas.</a:t>
            </a:r>
            <a:endParaRPr lang="es-AR" sz="2000" b="1" dirty="0"/>
          </a:p>
        </p:txBody>
      </p:sp>
      <p:pic>
        <p:nvPicPr>
          <p:cNvPr id="4" name="Imagen 3"/>
          <p:cNvPicPr>
            <a:picLocks noChangeAspect="1"/>
          </p:cNvPicPr>
          <p:nvPr/>
        </p:nvPicPr>
        <p:blipFill>
          <a:blip r:embed="rId2"/>
          <a:stretch>
            <a:fillRect/>
          </a:stretch>
        </p:blipFill>
        <p:spPr>
          <a:xfrm>
            <a:off x="3195605" y="3028911"/>
            <a:ext cx="6949424" cy="3829460"/>
          </a:xfrm>
          <a:prstGeom prst="rect">
            <a:avLst/>
          </a:prstGeom>
        </p:spPr>
      </p:pic>
    </p:spTree>
    <p:extLst>
      <p:ext uri="{BB962C8B-B14F-4D97-AF65-F5344CB8AC3E}">
        <p14:creationId xmlns:p14="http://schemas.microsoft.com/office/powerpoint/2010/main" val="144646927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1815966"/>
            <a:ext cx="8915400" cy="811731"/>
          </a:xfrm>
        </p:spPr>
        <p:txBody>
          <a:bodyPr>
            <a:noAutofit/>
          </a:bodyPr>
          <a:lstStyle/>
          <a:p>
            <a:r>
              <a:rPr lang="es-AR" sz="2000" b="1" dirty="0"/>
              <a:t>Mc </a:t>
            </a:r>
            <a:r>
              <a:rPr lang="es-AR" sz="2000" b="1" dirty="0" err="1"/>
              <a:t>Gregor</a:t>
            </a:r>
            <a:r>
              <a:rPr lang="es-AR" sz="2000" b="1" dirty="0"/>
              <a:t> (El lado humano de las organizaciones): </a:t>
            </a:r>
            <a:r>
              <a:rPr lang="es-AR" sz="2000" dirty="0"/>
              <a:t>las personas pertenecen a una de dos categorías:</a:t>
            </a:r>
          </a:p>
          <a:p>
            <a:pPr lvl="1"/>
            <a:r>
              <a:rPr lang="es-AR" sz="1800" b="1" dirty="0"/>
              <a:t>Teoría X: </a:t>
            </a:r>
            <a:r>
              <a:rPr lang="es-AR" sz="1800" dirty="0"/>
              <a:t>incapaz, evita el trabajo, no quiere responsabilidades, debe ser controlado por el superior.</a:t>
            </a:r>
          </a:p>
          <a:p>
            <a:pPr lvl="1"/>
            <a:r>
              <a:rPr lang="es-AR" sz="1800" b="1" dirty="0"/>
              <a:t>Teoría Y: </a:t>
            </a:r>
            <a:r>
              <a:rPr lang="es-AR" sz="1800" dirty="0"/>
              <a:t>trabaja aunque nadie lo supervise, quiere asumir compromisos y progresar.</a:t>
            </a:r>
          </a:p>
        </p:txBody>
      </p:sp>
      <p:pic>
        <p:nvPicPr>
          <p:cNvPr id="5" name="Imagen 4"/>
          <p:cNvPicPr>
            <a:picLocks noChangeAspect="1"/>
          </p:cNvPicPr>
          <p:nvPr/>
        </p:nvPicPr>
        <p:blipFill>
          <a:blip r:embed="rId2"/>
          <a:stretch>
            <a:fillRect/>
          </a:stretch>
        </p:blipFill>
        <p:spPr>
          <a:xfrm>
            <a:off x="4531711" y="3899115"/>
            <a:ext cx="5045425" cy="2502690"/>
          </a:xfrm>
          <a:prstGeom prst="rect">
            <a:avLst/>
          </a:prstGeom>
        </p:spPr>
      </p:pic>
    </p:spTree>
    <p:extLst>
      <p:ext uri="{BB962C8B-B14F-4D97-AF65-F5344CB8AC3E}">
        <p14:creationId xmlns:p14="http://schemas.microsoft.com/office/powerpoint/2010/main" val="339058811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89212" y="2682241"/>
            <a:ext cx="8915400" cy="811731"/>
          </a:xfrm>
        </p:spPr>
        <p:txBody>
          <a:bodyPr>
            <a:noAutofit/>
          </a:bodyPr>
          <a:lstStyle/>
          <a:p>
            <a:r>
              <a:rPr lang="es-AR" sz="2400" b="1" dirty="0"/>
              <a:t>Teoría de las necesidades (El motivo del logro, la afiliación y el poder): </a:t>
            </a:r>
            <a:r>
              <a:rPr lang="es-AR" sz="2400" dirty="0"/>
              <a:t>las personas tienen tres tipos de necesidades: logro, afiliación y poder. Según su tipo de necesidades, será la motivación que necesite.</a:t>
            </a:r>
          </a:p>
          <a:p>
            <a:r>
              <a:rPr lang="es-AR" sz="2400" b="1" dirty="0"/>
              <a:t>Logro 		</a:t>
            </a:r>
            <a:r>
              <a:rPr lang="es-AR" sz="2400" dirty="0"/>
              <a:t>proyectos desafiantes pero con objetivos alcanzables, para ser reconocidos.</a:t>
            </a:r>
          </a:p>
          <a:p>
            <a:r>
              <a:rPr lang="es-AR" sz="2400" b="1" dirty="0"/>
              <a:t>Afiliación  	</a:t>
            </a:r>
            <a:r>
              <a:rPr lang="es-AR" sz="2400" dirty="0"/>
              <a:t>se sentirán cómodos trabajando en equipo con otras personas.</a:t>
            </a:r>
          </a:p>
          <a:p>
            <a:r>
              <a:rPr lang="es-AR" sz="2400" b="1" dirty="0"/>
              <a:t>Poder		</a:t>
            </a:r>
            <a:r>
              <a:rPr lang="es-AR" sz="2400" dirty="0"/>
              <a:t>los motiva el liderazgo, deberían dirigir a otras personas.</a:t>
            </a:r>
          </a:p>
        </p:txBody>
      </p:sp>
      <p:sp>
        <p:nvSpPr>
          <p:cNvPr id="4" name="Flecha derecha 3"/>
          <p:cNvSpPr/>
          <p:nvPr/>
        </p:nvSpPr>
        <p:spPr>
          <a:xfrm>
            <a:off x="4087527" y="4422006"/>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Flecha derecha 5"/>
          <p:cNvSpPr/>
          <p:nvPr/>
        </p:nvSpPr>
        <p:spPr>
          <a:xfrm>
            <a:off x="4599271" y="5292290"/>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7" name="Flecha derecha 6"/>
          <p:cNvSpPr/>
          <p:nvPr/>
        </p:nvSpPr>
        <p:spPr>
          <a:xfrm>
            <a:off x="4087527" y="6190650"/>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8" name="CuadroTexto 7"/>
          <p:cNvSpPr txBox="1"/>
          <p:nvPr/>
        </p:nvSpPr>
        <p:spPr>
          <a:xfrm>
            <a:off x="2953351" y="2062788"/>
            <a:ext cx="3291840" cy="461665"/>
          </a:xfrm>
          <a:prstGeom prst="rect">
            <a:avLst/>
          </a:prstGeom>
          <a:noFill/>
        </p:spPr>
        <p:txBody>
          <a:bodyPr wrap="square" rtlCol="0">
            <a:spAutoFit/>
          </a:bodyPr>
          <a:lstStyle/>
          <a:p>
            <a:r>
              <a:rPr lang="es-AR" sz="2400" b="1" dirty="0">
                <a:solidFill>
                  <a:schemeClr val="tx1">
                    <a:lumMod val="75000"/>
                    <a:lumOff val="25000"/>
                  </a:schemeClr>
                </a:solidFill>
              </a:rPr>
              <a:t>MOTIVACIÓN:</a:t>
            </a:r>
          </a:p>
        </p:txBody>
      </p:sp>
    </p:spTree>
    <p:extLst>
      <p:ext uri="{BB962C8B-B14F-4D97-AF65-F5344CB8AC3E}">
        <p14:creationId xmlns:p14="http://schemas.microsoft.com/office/powerpoint/2010/main" val="347808171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fontScale="90000"/>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br>
              <a:rPr lang="es-AR" dirty="0"/>
            </a:br>
            <a:endParaRPr lang="es-AR" dirty="0"/>
          </a:p>
        </p:txBody>
      </p:sp>
      <p:sp>
        <p:nvSpPr>
          <p:cNvPr id="3" name="Marcador de contenido 2"/>
          <p:cNvSpPr>
            <a:spLocks noGrp="1"/>
          </p:cNvSpPr>
          <p:nvPr>
            <p:ph idx="1"/>
          </p:nvPr>
        </p:nvSpPr>
        <p:spPr>
          <a:xfrm>
            <a:off x="2592925" y="2104060"/>
            <a:ext cx="8915400" cy="811731"/>
          </a:xfrm>
        </p:spPr>
        <p:txBody>
          <a:bodyPr>
            <a:noAutofit/>
          </a:bodyPr>
          <a:lstStyle/>
          <a:p>
            <a:r>
              <a:rPr lang="es-AR" sz="2400" b="1" dirty="0"/>
              <a:t>Teoría de las expectativas (</a:t>
            </a:r>
            <a:r>
              <a:rPr lang="es-AR" sz="2400" b="1" dirty="0" err="1"/>
              <a:t>Work</a:t>
            </a:r>
            <a:r>
              <a:rPr lang="es-AR" sz="2400" b="1" dirty="0"/>
              <a:t> and </a:t>
            </a:r>
            <a:r>
              <a:rPr lang="es-AR" sz="2400" b="1" dirty="0" err="1"/>
              <a:t>Motivation</a:t>
            </a:r>
            <a:r>
              <a:rPr lang="es-AR" sz="2400" b="1" dirty="0"/>
              <a:t>): </a:t>
            </a:r>
            <a:r>
              <a:rPr lang="es-AR" sz="2400" dirty="0"/>
              <a:t>esfuerzo 		mejor desempeño 	recompensa satisfacer necesidades 	 volver a esforzarse.</a:t>
            </a:r>
          </a:p>
          <a:p>
            <a:r>
              <a:rPr lang="es-AR" sz="2400" b="1" dirty="0"/>
              <a:t>Motivación = </a:t>
            </a:r>
            <a:r>
              <a:rPr lang="es-AR" sz="2400" dirty="0"/>
              <a:t>(Expectativas del resultado de una acción) x (el valor de ese resultado</a:t>
            </a:r>
            <a:r>
              <a:rPr lang="es-AR" sz="2400" b="1" dirty="0"/>
              <a:t>)</a:t>
            </a:r>
            <a:endParaRPr lang="es-AR" sz="2400" dirty="0"/>
          </a:p>
        </p:txBody>
      </p:sp>
      <p:sp>
        <p:nvSpPr>
          <p:cNvPr id="4" name="Flecha derecha 3"/>
          <p:cNvSpPr/>
          <p:nvPr/>
        </p:nvSpPr>
        <p:spPr>
          <a:xfrm>
            <a:off x="4490183" y="3229505"/>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6" name="Flecha derecha 5"/>
          <p:cNvSpPr/>
          <p:nvPr/>
        </p:nvSpPr>
        <p:spPr>
          <a:xfrm>
            <a:off x="10297427" y="3226759"/>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9" name="Flecha derecha 8"/>
          <p:cNvSpPr/>
          <p:nvPr/>
        </p:nvSpPr>
        <p:spPr>
          <a:xfrm>
            <a:off x="7785641" y="3226759"/>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sp>
        <p:nvSpPr>
          <p:cNvPr id="10" name="Flecha derecha 9"/>
          <p:cNvSpPr/>
          <p:nvPr/>
        </p:nvSpPr>
        <p:spPr>
          <a:xfrm>
            <a:off x="6548385" y="3579571"/>
            <a:ext cx="211756" cy="14437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s-AR"/>
          </a:p>
        </p:txBody>
      </p:sp>
      <p:pic>
        <p:nvPicPr>
          <p:cNvPr id="5" name="Imagen 4"/>
          <p:cNvPicPr>
            <a:picLocks noChangeAspect="1"/>
          </p:cNvPicPr>
          <p:nvPr/>
        </p:nvPicPr>
        <p:blipFill>
          <a:blip r:embed="rId2"/>
          <a:stretch>
            <a:fillRect/>
          </a:stretch>
        </p:blipFill>
        <p:spPr>
          <a:xfrm>
            <a:off x="3839788" y="4320352"/>
            <a:ext cx="6141610" cy="2462438"/>
          </a:xfrm>
          <a:prstGeom prst="rect">
            <a:avLst/>
          </a:prstGeom>
        </p:spPr>
      </p:pic>
    </p:spTree>
    <p:extLst>
      <p:ext uri="{BB962C8B-B14F-4D97-AF65-F5344CB8AC3E}">
        <p14:creationId xmlns:p14="http://schemas.microsoft.com/office/powerpoint/2010/main" val="316093211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a:t>Gestión de RRHH: </a:t>
            </a:r>
            <a:r>
              <a:rPr lang="es-AR" b="1" dirty="0">
                <a:solidFill>
                  <a:srgbClr val="C00000"/>
                </a:solidFill>
              </a:rPr>
              <a:t>Desarrollar el Equipo.</a:t>
            </a:r>
            <a:br>
              <a:rPr lang="es-AR" b="1" dirty="0">
                <a:solidFill>
                  <a:srgbClr val="C00000"/>
                </a:solidFill>
              </a:rPr>
            </a:br>
            <a:r>
              <a:rPr lang="es-AR" b="1" dirty="0">
                <a:solidFill>
                  <a:srgbClr val="C00000"/>
                </a:solidFill>
              </a:rPr>
              <a:t>Conceptos.</a:t>
            </a:r>
            <a:endParaRPr lang="es-AR" dirty="0"/>
          </a:p>
        </p:txBody>
      </p:sp>
      <p:sp>
        <p:nvSpPr>
          <p:cNvPr id="3" name="Marcador de contenido 2"/>
          <p:cNvSpPr>
            <a:spLocks noGrp="1"/>
          </p:cNvSpPr>
          <p:nvPr>
            <p:ph idx="1"/>
          </p:nvPr>
        </p:nvSpPr>
        <p:spPr>
          <a:xfrm>
            <a:off x="2589212" y="1652338"/>
            <a:ext cx="9602788" cy="811731"/>
          </a:xfrm>
        </p:spPr>
        <p:txBody>
          <a:bodyPr>
            <a:noAutofit/>
          </a:bodyPr>
          <a:lstStyle/>
          <a:p>
            <a:r>
              <a:rPr lang="es-AR" sz="2000" b="1" dirty="0"/>
              <a:t>Teoría de fijación de metas (Locke, Edwin, 1969): </a:t>
            </a:r>
            <a:r>
              <a:rPr lang="es-AR" sz="2000" dirty="0"/>
              <a:t>los deseos de alcanzar una meta es la fuente básica de la motivación.</a:t>
            </a:r>
          </a:p>
          <a:p>
            <a:r>
              <a:rPr lang="es-AR" sz="2000" b="1" dirty="0"/>
              <a:t>Herzberg (Herzberg, Frederick, 1975): </a:t>
            </a:r>
            <a:r>
              <a:rPr lang="es-AR" sz="2000" dirty="0"/>
              <a:t>las personas están influenciadas por:</a:t>
            </a:r>
          </a:p>
          <a:p>
            <a:pPr lvl="1"/>
            <a:r>
              <a:rPr lang="es-AR" sz="1800" b="1" dirty="0"/>
              <a:t>Factores higiénicos: </a:t>
            </a:r>
            <a:r>
              <a:rPr lang="es-AR" sz="1800" dirty="0"/>
              <a:t>salario, seguridad, status, condiciones laborales.</a:t>
            </a:r>
          </a:p>
          <a:p>
            <a:pPr lvl="1"/>
            <a:r>
              <a:rPr lang="es-AR" sz="1800" b="1" dirty="0"/>
              <a:t>Factores motivadores: </a:t>
            </a:r>
            <a:r>
              <a:rPr lang="es-AR" sz="1800" dirty="0"/>
              <a:t>responsabilidad, autoestima, desarrollo profesional, reconocimiento.</a:t>
            </a:r>
          </a:p>
          <a:p>
            <a:r>
              <a:rPr lang="es-AR" sz="2000" b="1" dirty="0"/>
              <a:t>Teoría Z – </a:t>
            </a:r>
            <a:r>
              <a:rPr lang="es-AR" sz="2000" b="1" dirty="0" err="1"/>
              <a:t>Ouchi</a:t>
            </a:r>
            <a:r>
              <a:rPr lang="es-AR" sz="2000" b="1" dirty="0"/>
              <a:t> (</a:t>
            </a:r>
            <a:r>
              <a:rPr lang="es-AR" sz="2000" b="1" dirty="0" err="1"/>
              <a:t>Ouchi</a:t>
            </a:r>
            <a:r>
              <a:rPr lang="es-AR" sz="2000" b="1" dirty="0"/>
              <a:t>, William, 1981 – </a:t>
            </a:r>
            <a:r>
              <a:rPr lang="es-AR" sz="2000" b="1" dirty="0" err="1"/>
              <a:t>Theory</a:t>
            </a:r>
            <a:r>
              <a:rPr lang="es-AR" sz="2000" b="1" dirty="0"/>
              <a:t> </a:t>
            </a:r>
            <a:r>
              <a:rPr lang="es-AR" sz="2000" b="1" dirty="0" err="1"/>
              <a:t>How</a:t>
            </a:r>
            <a:r>
              <a:rPr lang="es-AR" sz="2000" b="1" dirty="0"/>
              <a:t> American Business can </a:t>
            </a:r>
            <a:r>
              <a:rPr lang="es-AR" sz="2000" b="1" dirty="0" err="1"/>
              <a:t>meet</a:t>
            </a:r>
            <a:r>
              <a:rPr lang="es-AR" sz="2000" b="1" dirty="0"/>
              <a:t> </a:t>
            </a:r>
            <a:r>
              <a:rPr lang="es-AR" sz="2000" b="1" dirty="0" err="1"/>
              <a:t>Japanese</a:t>
            </a:r>
            <a:r>
              <a:rPr lang="es-AR" sz="2000" b="1" dirty="0"/>
              <a:t> </a:t>
            </a:r>
            <a:r>
              <a:rPr lang="es-AR" sz="2000" b="1" dirty="0" err="1"/>
              <a:t>Challenge</a:t>
            </a:r>
            <a:r>
              <a:rPr lang="es-AR" sz="2000" b="1" dirty="0"/>
              <a:t> ): </a:t>
            </a:r>
            <a:r>
              <a:rPr lang="es-AR" sz="2000" dirty="0"/>
              <a:t>existen 3 tipos de empresas: A (Americanas), J (Japonesas) y Z. El éxito de las empresas Z se basa en:</a:t>
            </a:r>
          </a:p>
          <a:p>
            <a:pPr lvl="1"/>
            <a:r>
              <a:rPr lang="es-AR" sz="1800" dirty="0"/>
              <a:t>Confianza: no hace falta estar encima del empleado.</a:t>
            </a:r>
          </a:p>
          <a:p>
            <a:pPr lvl="1"/>
            <a:r>
              <a:rPr lang="es-AR" sz="1800" dirty="0"/>
              <a:t>Relaciones estrechas: buena relación social entre jefe-empleado.</a:t>
            </a:r>
          </a:p>
          <a:p>
            <a:pPr lvl="1"/>
            <a:r>
              <a:rPr lang="es-AR" sz="1800" dirty="0"/>
              <a:t>Sutileza: adecuar el trato a cada empleado.</a:t>
            </a:r>
          </a:p>
        </p:txBody>
      </p:sp>
    </p:spTree>
    <p:extLst>
      <p:ext uri="{BB962C8B-B14F-4D97-AF65-F5344CB8AC3E}">
        <p14:creationId xmlns:p14="http://schemas.microsoft.com/office/powerpoint/2010/main" val="124058054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normAutofit/>
          </a:bodyPr>
          <a:lstStyle/>
          <a:p>
            <a:r>
              <a:rPr lang="es-AR" b="1" dirty="0"/>
              <a:t>Gestión de RRHH: </a:t>
            </a:r>
            <a:r>
              <a:rPr lang="es-AR" b="1" dirty="0">
                <a:solidFill>
                  <a:srgbClr val="C00000"/>
                </a:solidFill>
              </a:rPr>
              <a:t>Dirigir el Equipo.</a:t>
            </a:r>
            <a:endParaRPr lang="es-AR" dirty="0"/>
          </a:p>
        </p:txBody>
      </p:sp>
      <p:sp>
        <p:nvSpPr>
          <p:cNvPr id="3" name="Marcador de contenido 2"/>
          <p:cNvSpPr>
            <a:spLocks noGrp="1"/>
          </p:cNvSpPr>
          <p:nvPr>
            <p:ph idx="1"/>
          </p:nvPr>
        </p:nvSpPr>
        <p:spPr/>
        <p:txBody>
          <a:bodyPr>
            <a:noAutofit/>
          </a:bodyPr>
          <a:lstStyle/>
          <a:p>
            <a:r>
              <a:rPr lang="es-AR" sz="2400" dirty="0"/>
              <a:t>Dirigir y liderar el equipo del proyecto incluye, entre otros aspectos:</a:t>
            </a:r>
          </a:p>
          <a:p>
            <a:pPr lvl="1"/>
            <a:r>
              <a:rPr lang="es-AR" sz="2400" b="1" dirty="0"/>
              <a:t>Influenciar el equipo del proyecto: </a:t>
            </a:r>
            <a:r>
              <a:rPr lang="es-AR" sz="2400" dirty="0"/>
              <a:t>Estar atento a los factores de recursos humanos que podrían tener un impacto en el proyecto e influenciarlos cuando sea posible.</a:t>
            </a:r>
          </a:p>
          <a:p>
            <a:pPr lvl="1"/>
            <a:r>
              <a:rPr lang="es-AR" sz="2400" b="1" dirty="0"/>
              <a:t>Comportamiento profesional y ético: </a:t>
            </a:r>
            <a:r>
              <a:rPr lang="es-AR" sz="2400" dirty="0"/>
              <a:t>El equipo de dirección del proyecto debe estar atento a que todos los miembros del equipo adopten un comportamiento ético, suscribirse a ello y asegurarse de que así sea.</a:t>
            </a:r>
          </a:p>
        </p:txBody>
      </p:sp>
    </p:spTree>
    <p:extLst>
      <p:ext uri="{BB962C8B-B14F-4D97-AF65-F5344CB8AC3E}">
        <p14:creationId xmlns:p14="http://schemas.microsoft.com/office/powerpoint/2010/main" val="248608324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Dirigir el Equipo. Entradas</a:t>
            </a:r>
            <a:endParaRPr lang="es-AR" dirty="0"/>
          </a:p>
        </p:txBody>
      </p:sp>
      <p:sp>
        <p:nvSpPr>
          <p:cNvPr id="3" name="Marcador de contenido 2"/>
          <p:cNvSpPr>
            <a:spLocks noGrp="1"/>
          </p:cNvSpPr>
          <p:nvPr>
            <p:ph idx="1"/>
          </p:nvPr>
        </p:nvSpPr>
        <p:spPr/>
        <p:txBody>
          <a:bodyPr>
            <a:normAutofit/>
          </a:bodyPr>
          <a:lstStyle/>
          <a:p>
            <a:r>
              <a:rPr lang="es-AR" sz="2800" dirty="0"/>
              <a:t>Personal asignado, roles y responsabilidades, organigrama, plan para la dirección de personas, desempeño del equipo.</a:t>
            </a:r>
          </a:p>
          <a:p>
            <a:r>
              <a:rPr lang="es-AR" sz="2800" dirty="0"/>
              <a:t>Informes de desempeño del proyecto.</a:t>
            </a:r>
          </a:p>
        </p:txBody>
      </p:sp>
    </p:spTree>
    <p:extLst>
      <p:ext uri="{BB962C8B-B14F-4D97-AF65-F5344CB8AC3E}">
        <p14:creationId xmlns:p14="http://schemas.microsoft.com/office/powerpoint/2010/main" val="395180156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Dirigir el Equipo. H&amp;T.</a:t>
            </a:r>
            <a:endParaRPr lang="es-AR" dirty="0"/>
          </a:p>
        </p:txBody>
      </p:sp>
      <p:sp>
        <p:nvSpPr>
          <p:cNvPr id="3" name="Marcador de contenido 2"/>
          <p:cNvSpPr>
            <a:spLocks noGrp="1"/>
          </p:cNvSpPr>
          <p:nvPr>
            <p:ph idx="1"/>
          </p:nvPr>
        </p:nvSpPr>
        <p:spPr>
          <a:xfrm>
            <a:off x="2589212" y="2133599"/>
            <a:ext cx="8915400" cy="4488581"/>
          </a:xfrm>
        </p:spPr>
        <p:txBody>
          <a:bodyPr>
            <a:noAutofit/>
          </a:bodyPr>
          <a:lstStyle/>
          <a:p>
            <a:r>
              <a:rPr lang="es-AR" sz="2000" dirty="0"/>
              <a:t>Observaciones y conversación.</a:t>
            </a:r>
          </a:p>
          <a:p>
            <a:r>
              <a:rPr lang="es-AR" sz="2000" dirty="0"/>
              <a:t>Evaluaciones de desempeño: las personas reciben una retroalimentación sobre su desempeño en el proyecto.</a:t>
            </a:r>
          </a:p>
          <a:p>
            <a:r>
              <a:rPr lang="es-AR" sz="2000" dirty="0"/>
              <a:t>Gestión de conflictos: es una de las cualidades más importantes que debe tener un DP.</a:t>
            </a:r>
          </a:p>
          <a:p>
            <a:pPr lvl="1"/>
            <a:r>
              <a:rPr lang="es-AR" sz="2000" dirty="0"/>
              <a:t>Las principales fuentes de conflicto suelen ser falta de recursos, cambio de prioridades y estilos de trabajo personales.</a:t>
            </a:r>
          </a:p>
          <a:p>
            <a:r>
              <a:rPr lang="es-AR" sz="2000" dirty="0"/>
              <a:t>Para una correcta gestión deberíamos:</a:t>
            </a:r>
          </a:p>
          <a:p>
            <a:pPr lvl="1"/>
            <a:r>
              <a:rPr lang="es-AR" sz="2000" dirty="0"/>
              <a:t>Tratarlos en forma temprana y en privado.</a:t>
            </a:r>
          </a:p>
          <a:p>
            <a:pPr lvl="1"/>
            <a:r>
              <a:rPr lang="es-AR" sz="2000" dirty="0"/>
              <a:t>Utilizar un enfoque directo y constructivo.</a:t>
            </a:r>
          </a:p>
          <a:p>
            <a:pPr lvl="1"/>
            <a:r>
              <a:rPr lang="es-AR" sz="2000" dirty="0"/>
              <a:t>Solo tomar acciones disciplinarias en última instancia.</a:t>
            </a:r>
          </a:p>
        </p:txBody>
      </p:sp>
    </p:spTree>
    <p:extLst>
      <p:ext uri="{BB962C8B-B14F-4D97-AF65-F5344CB8AC3E}">
        <p14:creationId xmlns:p14="http://schemas.microsoft.com/office/powerpoint/2010/main" val="265153409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dirty="0"/>
              <a:t>Gestión de RRHH</a:t>
            </a:r>
          </a:p>
        </p:txBody>
      </p:sp>
      <p:sp>
        <p:nvSpPr>
          <p:cNvPr id="3" name="Marcador de contenido 2"/>
          <p:cNvSpPr>
            <a:spLocks noGrp="1"/>
          </p:cNvSpPr>
          <p:nvPr>
            <p:ph idx="1"/>
          </p:nvPr>
        </p:nvSpPr>
        <p:spPr>
          <a:xfrm>
            <a:off x="2589212" y="1479082"/>
            <a:ext cx="9602788" cy="5378918"/>
          </a:xfrm>
        </p:spPr>
        <p:txBody>
          <a:bodyPr>
            <a:normAutofit lnSpcReduction="10000"/>
          </a:bodyPr>
          <a:lstStyle/>
          <a:p>
            <a:r>
              <a:rPr lang="es-AR" sz="2200" dirty="0"/>
              <a:t>Los proyectos no son sólo planillas de cálculos, diagramas de Gantt y planes.</a:t>
            </a:r>
          </a:p>
          <a:p>
            <a:r>
              <a:rPr lang="es-AR" sz="2200" dirty="0"/>
              <a:t>Las personas serán las que harán realidad un proyecto exitoso y de allí la importancia de saber liderarlos, motivarlos y retribuirlos de manera apropiada.</a:t>
            </a:r>
          </a:p>
          <a:p>
            <a:r>
              <a:rPr lang="es-AR" sz="2200" b="1" dirty="0"/>
              <a:t>Los Procesos de la Gestión de RRHH son: </a:t>
            </a:r>
          </a:p>
          <a:p>
            <a:pPr lvl="1"/>
            <a:r>
              <a:rPr lang="es-AR" sz="1800" b="1" dirty="0"/>
              <a:t>Desarrollar el plan de recursos humanos: </a:t>
            </a:r>
            <a:r>
              <a:rPr lang="es-AR" sz="1800" dirty="0"/>
              <a:t>se definen los roles, responsabilidades y habilidades de los miembros del equipo, como así también las relaciones de comunicación.</a:t>
            </a:r>
          </a:p>
          <a:p>
            <a:pPr lvl="1"/>
            <a:r>
              <a:rPr lang="es-AR" sz="1800" b="1" dirty="0"/>
              <a:t>Adquirir el equipo: </a:t>
            </a:r>
            <a:r>
              <a:rPr lang="es-AR" sz="1800" dirty="0"/>
              <a:t>se obtienen los recursos humanos necesarios para llevar a cabo las actividades del proyecto.</a:t>
            </a:r>
          </a:p>
          <a:p>
            <a:pPr lvl="1"/>
            <a:r>
              <a:rPr lang="es-AR" sz="1800" b="1" dirty="0"/>
              <a:t>Desarrollar el equipo: </a:t>
            </a:r>
            <a:r>
              <a:rPr lang="es-AR" sz="1800" dirty="0"/>
              <a:t>se mejoran las competencias y las habilidades de interacción entre los miembros del equipo.</a:t>
            </a:r>
          </a:p>
          <a:p>
            <a:pPr lvl="1"/>
            <a:r>
              <a:rPr lang="es-AR" sz="1800" b="1" dirty="0"/>
              <a:t>Gestionar el equipo: </a:t>
            </a:r>
            <a:r>
              <a:rPr lang="es-AR" sz="1800" dirty="0"/>
              <a:t>se monitorea el desempeño individual y grupal de cada persona y se resuelven los conflictos que suelen ocurrir entre los miembros del equipo.</a:t>
            </a:r>
          </a:p>
        </p:txBody>
      </p:sp>
    </p:spTree>
    <p:extLst>
      <p:ext uri="{BB962C8B-B14F-4D97-AF65-F5344CB8AC3E}">
        <p14:creationId xmlns:p14="http://schemas.microsoft.com/office/powerpoint/2010/main" val="28933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Dirigir el Equipo. H&amp;T.</a:t>
            </a:r>
            <a:endParaRPr lang="es-AR" dirty="0"/>
          </a:p>
        </p:txBody>
      </p:sp>
      <p:sp>
        <p:nvSpPr>
          <p:cNvPr id="3" name="Marcador de contenido 2"/>
          <p:cNvSpPr>
            <a:spLocks noGrp="1"/>
          </p:cNvSpPr>
          <p:nvPr>
            <p:ph idx="1"/>
          </p:nvPr>
        </p:nvSpPr>
        <p:spPr>
          <a:xfrm>
            <a:off x="2589212" y="1758214"/>
            <a:ext cx="8915400" cy="484472"/>
          </a:xfrm>
        </p:spPr>
        <p:txBody>
          <a:bodyPr>
            <a:normAutofit/>
          </a:bodyPr>
          <a:lstStyle/>
          <a:p>
            <a:r>
              <a:rPr lang="es-AR" sz="2000" dirty="0"/>
              <a:t>Gestión de conflictos: Puntos de vista sobre los conflictos:</a:t>
            </a:r>
          </a:p>
        </p:txBody>
      </p:sp>
      <p:pic>
        <p:nvPicPr>
          <p:cNvPr id="5" name="Imagen 4"/>
          <p:cNvPicPr>
            <a:picLocks noChangeAspect="1"/>
          </p:cNvPicPr>
          <p:nvPr/>
        </p:nvPicPr>
        <p:blipFill>
          <a:blip r:embed="rId2"/>
          <a:stretch>
            <a:fillRect/>
          </a:stretch>
        </p:blipFill>
        <p:spPr>
          <a:xfrm>
            <a:off x="2765117" y="2145604"/>
            <a:ext cx="9045078" cy="4620008"/>
          </a:xfrm>
          <a:prstGeom prst="rect">
            <a:avLst/>
          </a:prstGeom>
        </p:spPr>
      </p:pic>
    </p:spTree>
    <p:extLst>
      <p:ext uri="{BB962C8B-B14F-4D97-AF65-F5344CB8AC3E}">
        <p14:creationId xmlns:p14="http://schemas.microsoft.com/office/powerpoint/2010/main" val="122675778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Dirigir el Equipo. H&amp;T.</a:t>
            </a:r>
            <a:endParaRPr lang="es-AR" dirty="0"/>
          </a:p>
        </p:txBody>
      </p:sp>
      <p:sp>
        <p:nvSpPr>
          <p:cNvPr id="3" name="Marcador de contenido 2"/>
          <p:cNvSpPr>
            <a:spLocks noGrp="1"/>
          </p:cNvSpPr>
          <p:nvPr>
            <p:ph idx="1"/>
          </p:nvPr>
        </p:nvSpPr>
        <p:spPr>
          <a:xfrm>
            <a:off x="2589211" y="2133600"/>
            <a:ext cx="9201735" cy="648101"/>
          </a:xfrm>
        </p:spPr>
        <p:txBody>
          <a:bodyPr>
            <a:noAutofit/>
          </a:bodyPr>
          <a:lstStyle/>
          <a:p>
            <a:r>
              <a:rPr lang="es-AR" sz="2000" b="1" dirty="0"/>
              <a:t>Registro de incidentes (o polémicas): </a:t>
            </a:r>
            <a:r>
              <a:rPr lang="es-AR" sz="2000" dirty="0"/>
              <a:t>es una ficha donde se lleva un seguimiento del conflicto ocurrido y su estado de resolución.</a:t>
            </a:r>
          </a:p>
        </p:txBody>
      </p:sp>
      <p:pic>
        <p:nvPicPr>
          <p:cNvPr id="4" name="Imagen 3"/>
          <p:cNvPicPr>
            <a:picLocks noChangeAspect="1"/>
          </p:cNvPicPr>
          <p:nvPr/>
        </p:nvPicPr>
        <p:blipFill>
          <a:blip r:embed="rId2"/>
          <a:stretch>
            <a:fillRect/>
          </a:stretch>
        </p:blipFill>
        <p:spPr>
          <a:xfrm>
            <a:off x="2589211" y="2916450"/>
            <a:ext cx="8643471" cy="2661797"/>
          </a:xfrm>
          <a:prstGeom prst="rect">
            <a:avLst/>
          </a:prstGeom>
        </p:spPr>
      </p:pic>
      <p:sp>
        <p:nvSpPr>
          <p:cNvPr id="5" name="Marcador de contenido 2"/>
          <p:cNvSpPr txBox="1">
            <a:spLocks/>
          </p:cNvSpPr>
          <p:nvPr/>
        </p:nvSpPr>
        <p:spPr>
          <a:xfrm>
            <a:off x="2589211" y="5683717"/>
            <a:ext cx="9201735" cy="648101"/>
          </a:xfrm>
          <a:prstGeom prst="rect">
            <a:avLst/>
          </a:prstGeom>
        </p:spPr>
        <p:txBody>
          <a:bodyPr vert="horz" lIns="91440" tIns="45720" rIns="91440" bIns="45720" rtlCol="0">
            <a:noAutofit/>
          </a:bodyPr>
          <a:lst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a:lstStyle>
          <a:p>
            <a:r>
              <a:rPr lang="es-AR" sz="2000" b="1" dirty="0"/>
              <a:t>Habilidades interpersonales: </a:t>
            </a:r>
            <a:r>
              <a:rPr lang="es-AR" sz="2000" dirty="0"/>
              <a:t>liderazgo, motivación, saber escuchar, negociación, comunicación, cultura general, persuasión para hacer que las cosas sucedan, etc.</a:t>
            </a:r>
          </a:p>
        </p:txBody>
      </p:sp>
    </p:spTree>
    <p:extLst>
      <p:ext uri="{BB962C8B-B14F-4D97-AF65-F5344CB8AC3E}">
        <p14:creationId xmlns:p14="http://schemas.microsoft.com/office/powerpoint/2010/main" val="26354206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Dirigir el Equipo. Salidas.</a:t>
            </a:r>
            <a:endParaRPr lang="es-AR" dirty="0"/>
          </a:p>
        </p:txBody>
      </p:sp>
      <p:sp>
        <p:nvSpPr>
          <p:cNvPr id="3" name="Marcador de contenido 2"/>
          <p:cNvSpPr>
            <a:spLocks noGrp="1"/>
          </p:cNvSpPr>
          <p:nvPr>
            <p:ph idx="1"/>
          </p:nvPr>
        </p:nvSpPr>
        <p:spPr/>
        <p:txBody>
          <a:bodyPr>
            <a:normAutofit/>
          </a:bodyPr>
          <a:lstStyle/>
          <a:p>
            <a:r>
              <a:rPr lang="es-AR" sz="2400" dirty="0"/>
              <a:t>Solicitudes de cambio</a:t>
            </a:r>
          </a:p>
          <a:p>
            <a:r>
              <a:rPr lang="es-AR" sz="2400" dirty="0"/>
              <a:t>Actualizaciones: a los factores ambientales, </a:t>
            </a:r>
            <a:r>
              <a:rPr lang="es-AR" sz="2400"/>
              <a:t>a los activos </a:t>
            </a:r>
            <a:r>
              <a:rPr lang="es-AR" sz="2400" dirty="0"/>
              <a:t>de la organización, al Plan para la Dirección de Proyecto.</a:t>
            </a:r>
          </a:p>
        </p:txBody>
      </p:sp>
    </p:spTree>
    <p:extLst>
      <p:ext uri="{BB962C8B-B14F-4D97-AF65-F5344CB8AC3E}">
        <p14:creationId xmlns:p14="http://schemas.microsoft.com/office/powerpoint/2010/main" val="16500063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Plan de RRHH. Entradas.</a:t>
            </a:r>
          </a:p>
        </p:txBody>
      </p:sp>
      <p:sp>
        <p:nvSpPr>
          <p:cNvPr id="3" name="Marcador de contenido 2"/>
          <p:cNvSpPr>
            <a:spLocks noGrp="1"/>
          </p:cNvSpPr>
          <p:nvPr>
            <p:ph idx="1"/>
          </p:nvPr>
        </p:nvSpPr>
        <p:spPr>
          <a:xfrm>
            <a:off x="2589212" y="2133600"/>
            <a:ext cx="9432742" cy="4478956"/>
          </a:xfrm>
        </p:spPr>
        <p:txBody>
          <a:bodyPr>
            <a:normAutofit lnSpcReduction="10000"/>
          </a:bodyPr>
          <a:lstStyle/>
          <a:p>
            <a:r>
              <a:rPr lang="es-AR" sz="2000" dirty="0"/>
              <a:t>Requerimientos de recursos para cada actividad.</a:t>
            </a:r>
          </a:p>
          <a:p>
            <a:r>
              <a:rPr lang="es-AR" sz="2000" dirty="0"/>
              <a:t>Es necesario conocer:</a:t>
            </a:r>
          </a:p>
          <a:p>
            <a:pPr lvl="1"/>
            <a:r>
              <a:rPr lang="es-AR" sz="1800" dirty="0"/>
              <a:t>¿Cómo y cuándo se incorporará cada persona?</a:t>
            </a:r>
          </a:p>
          <a:p>
            <a:pPr lvl="1"/>
            <a:r>
              <a:rPr lang="es-AR" sz="1800" dirty="0"/>
              <a:t>¿Cuáles son sus capacidades actuales y sus necesidades de formación?</a:t>
            </a:r>
          </a:p>
          <a:p>
            <a:pPr lvl="1"/>
            <a:r>
              <a:rPr lang="es-AR" sz="1800" dirty="0"/>
              <a:t>¿Cuáles serán sus roles y responsabilidades?</a:t>
            </a:r>
          </a:p>
          <a:p>
            <a:pPr lvl="1"/>
            <a:r>
              <a:rPr lang="es-AR" sz="1800" dirty="0"/>
              <a:t>¿Cuáles serán los paquetes de trabajo que asignaremos a cada miembro del equipo?</a:t>
            </a:r>
          </a:p>
          <a:p>
            <a:pPr lvl="1"/>
            <a:r>
              <a:rPr lang="es-AR" sz="1800" dirty="0"/>
              <a:t>¿Cuándo deberá enviar los informes cada persona?</a:t>
            </a:r>
          </a:p>
          <a:p>
            <a:pPr lvl="1"/>
            <a:r>
              <a:rPr lang="es-AR" sz="1800" dirty="0"/>
              <a:t>¿A qué reunión deberá asistir cada uno?</a:t>
            </a:r>
          </a:p>
          <a:p>
            <a:pPr lvl="1"/>
            <a:r>
              <a:rPr lang="es-AR" sz="1800" dirty="0"/>
              <a:t>¿Cómo será el plan de recompensas individual y grupal?</a:t>
            </a:r>
          </a:p>
          <a:p>
            <a:pPr lvl="1"/>
            <a:r>
              <a:rPr lang="es-AR" sz="1800" dirty="0"/>
              <a:t>¿Cómo vamos a proteger al personal de las contingencias externas?</a:t>
            </a:r>
          </a:p>
          <a:p>
            <a:pPr lvl="1"/>
            <a:r>
              <a:rPr lang="es-AR" sz="1800" dirty="0"/>
              <a:t>¿Cómo y cuándo desafectaremos a las personas?</a:t>
            </a:r>
          </a:p>
        </p:txBody>
      </p:sp>
    </p:spTree>
    <p:extLst>
      <p:ext uri="{BB962C8B-B14F-4D97-AF65-F5344CB8AC3E}">
        <p14:creationId xmlns:p14="http://schemas.microsoft.com/office/powerpoint/2010/main" val="3908921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Plan de RRHH. H &amp; T.</a:t>
            </a:r>
            <a:endParaRPr lang="es-AR" dirty="0"/>
          </a:p>
        </p:txBody>
      </p:sp>
      <p:sp>
        <p:nvSpPr>
          <p:cNvPr id="3" name="Marcador de contenido 2"/>
          <p:cNvSpPr>
            <a:spLocks noGrp="1"/>
          </p:cNvSpPr>
          <p:nvPr>
            <p:ph idx="1"/>
          </p:nvPr>
        </p:nvSpPr>
        <p:spPr>
          <a:xfrm>
            <a:off x="2589212" y="2133600"/>
            <a:ext cx="9297988" cy="1225617"/>
          </a:xfrm>
        </p:spPr>
        <p:txBody>
          <a:bodyPr>
            <a:normAutofit/>
          </a:bodyPr>
          <a:lstStyle/>
          <a:p>
            <a:r>
              <a:rPr lang="es-AR" sz="2000" b="1" dirty="0"/>
              <a:t>Organigramas y descripción de cargos: </a:t>
            </a:r>
            <a:r>
              <a:rPr lang="es-AR" sz="2000" dirty="0"/>
              <a:t>esquemas donde se explicita el cargo y nivel jerárquico de cada persona. Pueden ser diagramas </a:t>
            </a:r>
            <a:r>
              <a:rPr lang="pt-BR" sz="2000" dirty="0"/>
              <a:t>jerárquicos, diagramas matriciales o documentos de texto.</a:t>
            </a:r>
            <a:endParaRPr lang="es-AR" sz="2000" dirty="0"/>
          </a:p>
        </p:txBody>
      </p:sp>
      <p:pic>
        <p:nvPicPr>
          <p:cNvPr id="4" name="Imagen 3"/>
          <p:cNvPicPr>
            <a:picLocks noChangeAspect="1"/>
          </p:cNvPicPr>
          <p:nvPr/>
        </p:nvPicPr>
        <p:blipFill>
          <a:blip r:embed="rId2"/>
          <a:stretch>
            <a:fillRect/>
          </a:stretch>
        </p:blipFill>
        <p:spPr>
          <a:xfrm>
            <a:off x="3346221" y="3212918"/>
            <a:ext cx="7000937" cy="3610431"/>
          </a:xfrm>
          <a:prstGeom prst="rect">
            <a:avLst/>
          </a:prstGeom>
        </p:spPr>
      </p:pic>
    </p:spTree>
    <p:extLst>
      <p:ext uri="{BB962C8B-B14F-4D97-AF65-F5344CB8AC3E}">
        <p14:creationId xmlns:p14="http://schemas.microsoft.com/office/powerpoint/2010/main" val="25965087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Plan de RRHH. H &amp; T.</a:t>
            </a:r>
            <a:endParaRPr lang="es-AR" dirty="0"/>
          </a:p>
        </p:txBody>
      </p:sp>
      <p:sp>
        <p:nvSpPr>
          <p:cNvPr id="3" name="Marcador de contenido 2"/>
          <p:cNvSpPr>
            <a:spLocks noGrp="1"/>
          </p:cNvSpPr>
          <p:nvPr>
            <p:ph idx="1"/>
          </p:nvPr>
        </p:nvSpPr>
        <p:spPr>
          <a:xfrm>
            <a:off x="2589212" y="2133600"/>
            <a:ext cx="9297988" cy="3025541"/>
          </a:xfrm>
        </p:spPr>
        <p:txBody>
          <a:bodyPr>
            <a:normAutofit/>
          </a:bodyPr>
          <a:lstStyle/>
          <a:p>
            <a:r>
              <a:rPr lang="es-AR" sz="2400" b="1" dirty="0"/>
              <a:t>Creación de relaciones de trabajo (conexiones)</a:t>
            </a:r>
          </a:p>
          <a:p>
            <a:endParaRPr lang="es-AR" sz="2400" b="1" dirty="0"/>
          </a:p>
          <a:p>
            <a:r>
              <a:rPr lang="es-AR" sz="2400" b="1" dirty="0"/>
              <a:t>Teoría de la Organización: </a:t>
            </a:r>
            <a:r>
              <a:rPr lang="es-AR" sz="2400" dirty="0"/>
              <a:t>provee información sobre el comportamiento de las personas en las organizaciones (sistemas abiertos, cerrados, naturales y racionales).</a:t>
            </a:r>
          </a:p>
        </p:txBody>
      </p:sp>
    </p:spTree>
    <p:extLst>
      <p:ext uri="{BB962C8B-B14F-4D97-AF65-F5344CB8AC3E}">
        <p14:creationId xmlns:p14="http://schemas.microsoft.com/office/powerpoint/2010/main" val="9990018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Desarrollar el Plan de RRHH. Salidas.</a:t>
            </a:r>
            <a:endParaRPr lang="es-AR" dirty="0"/>
          </a:p>
        </p:txBody>
      </p:sp>
      <p:sp>
        <p:nvSpPr>
          <p:cNvPr id="3" name="Marcador de contenido 2"/>
          <p:cNvSpPr>
            <a:spLocks noGrp="1"/>
          </p:cNvSpPr>
          <p:nvPr>
            <p:ph idx="1"/>
          </p:nvPr>
        </p:nvSpPr>
        <p:spPr>
          <a:xfrm>
            <a:off x="2589212" y="2133600"/>
            <a:ext cx="9297988" cy="4724400"/>
          </a:xfrm>
        </p:spPr>
        <p:txBody>
          <a:bodyPr>
            <a:noAutofit/>
          </a:bodyPr>
          <a:lstStyle/>
          <a:p>
            <a:r>
              <a:rPr lang="es-AR" sz="2000" b="1" dirty="0"/>
              <a:t>Roles y responsabilidades: </a:t>
            </a:r>
            <a:r>
              <a:rPr lang="es-AR" sz="2000" dirty="0"/>
              <a:t>rol es el cargo o posición que ocupa una persona en cada actividad del proyecto, mientras que responsable es la persona que debe lograr que la actividad se desarrolle de manera adecuada. Cabe aclarar que el responsable podría ser una persona distinta a la que realiza la actividad.</a:t>
            </a:r>
          </a:p>
          <a:p>
            <a:r>
              <a:rPr lang="es-AR" sz="2000" b="1" dirty="0"/>
              <a:t>Organigrama: </a:t>
            </a:r>
            <a:r>
              <a:rPr lang="es-AR" sz="2000" dirty="0"/>
              <a:t>se establece el nivel jerárquico de los miembros del equipo.</a:t>
            </a:r>
          </a:p>
          <a:p>
            <a:r>
              <a:rPr lang="es-AR" sz="2000" b="1" dirty="0"/>
              <a:t>Plan para la dirección del personal: </a:t>
            </a:r>
            <a:r>
              <a:rPr lang="es-AR" sz="2000" dirty="0"/>
              <a:t>en este plan se detalla cómo se adquirirá el personal, el histograma de recursos, la política para la liberación y reintegro de los recursos, los planes de capacitación, la política de reconocimiento y recompensas, los convenios colectivos de trabajo, las normas de seguridad laboral, etc.</a:t>
            </a:r>
          </a:p>
        </p:txBody>
      </p:sp>
    </p:spTree>
    <p:extLst>
      <p:ext uri="{BB962C8B-B14F-4D97-AF65-F5344CB8AC3E}">
        <p14:creationId xmlns:p14="http://schemas.microsoft.com/office/powerpoint/2010/main" val="2622128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Adquirir el Equipo.</a:t>
            </a:r>
            <a:endParaRPr lang="es-AR" dirty="0"/>
          </a:p>
        </p:txBody>
      </p:sp>
      <p:sp>
        <p:nvSpPr>
          <p:cNvPr id="3" name="Marcador de contenido 2"/>
          <p:cNvSpPr>
            <a:spLocks noGrp="1"/>
          </p:cNvSpPr>
          <p:nvPr>
            <p:ph idx="1"/>
          </p:nvPr>
        </p:nvSpPr>
        <p:spPr/>
        <p:txBody>
          <a:bodyPr>
            <a:noAutofit/>
          </a:bodyPr>
          <a:lstStyle/>
          <a:p>
            <a:r>
              <a:rPr lang="es-AR" sz="2000" dirty="0"/>
              <a:t>Adquirir el equipo ocurre durante la ejecución del proyecto y se planifica contando solamente con algunos miembros clave del equipo.</a:t>
            </a:r>
          </a:p>
          <a:p>
            <a:r>
              <a:rPr lang="es-AR" sz="2000" dirty="0"/>
              <a:t>Durante el proceso de adquirir el equipo de trabajo, el DP deberá:</a:t>
            </a:r>
          </a:p>
          <a:p>
            <a:pPr lvl="1"/>
            <a:r>
              <a:rPr lang="es-AR" sz="2000" dirty="0"/>
              <a:t>Conocer qué personas han sido previamente asignadas al proyecto</a:t>
            </a:r>
          </a:p>
          <a:p>
            <a:pPr lvl="1"/>
            <a:r>
              <a:rPr lang="es-AR" sz="2000" dirty="0"/>
              <a:t>Negociar para obtener los mejores recursos posibles</a:t>
            </a:r>
          </a:p>
          <a:p>
            <a:pPr lvl="1"/>
            <a:r>
              <a:rPr lang="es-AR" sz="2000" dirty="0"/>
              <a:t>Conocer bien las necesidades y las prioridades de la organización</a:t>
            </a:r>
          </a:p>
          <a:p>
            <a:pPr lvl="1"/>
            <a:r>
              <a:rPr lang="es-AR" sz="2000" dirty="0"/>
              <a:t>Contratar a nuevos trabajadores (internos o externos)</a:t>
            </a:r>
          </a:p>
          <a:p>
            <a:pPr lvl="1"/>
            <a:r>
              <a:rPr lang="es-AR" sz="2000" dirty="0"/>
              <a:t>Conocer las ventajas y desventajas de los equipos virtuales</a:t>
            </a:r>
          </a:p>
        </p:txBody>
      </p:sp>
    </p:spTree>
    <p:extLst>
      <p:ext uri="{BB962C8B-B14F-4D97-AF65-F5344CB8AC3E}">
        <p14:creationId xmlns:p14="http://schemas.microsoft.com/office/powerpoint/2010/main" val="1769404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AR" b="1" dirty="0"/>
              <a:t>Gestión de RRHH: </a:t>
            </a:r>
            <a:r>
              <a:rPr lang="es-AR" b="1" dirty="0">
                <a:solidFill>
                  <a:srgbClr val="C00000"/>
                </a:solidFill>
              </a:rPr>
              <a:t>Adquirir el Equipo. Entradas.</a:t>
            </a:r>
            <a:endParaRPr lang="es-AR" dirty="0"/>
          </a:p>
        </p:txBody>
      </p:sp>
      <p:sp>
        <p:nvSpPr>
          <p:cNvPr id="3" name="Marcador de contenido 2"/>
          <p:cNvSpPr>
            <a:spLocks noGrp="1"/>
          </p:cNvSpPr>
          <p:nvPr>
            <p:ph idx="1"/>
          </p:nvPr>
        </p:nvSpPr>
        <p:spPr>
          <a:xfrm>
            <a:off x="2589212" y="2133600"/>
            <a:ext cx="8460590" cy="3777622"/>
          </a:xfrm>
        </p:spPr>
        <p:txBody>
          <a:bodyPr>
            <a:noAutofit/>
          </a:bodyPr>
          <a:lstStyle/>
          <a:p>
            <a:r>
              <a:rPr lang="es-AR" sz="2400" b="1" dirty="0"/>
              <a:t>Roles y responsabilidades, </a:t>
            </a:r>
          </a:p>
          <a:p>
            <a:r>
              <a:rPr lang="es-AR" sz="2400" b="1" dirty="0"/>
              <a:t>Organigrama, </a:t>
            </a:r>
          </a:p>
          <a:p>
            <a:r>
              <a:rPr lang="es-AR" sz="2400" b="1" dirty="0"/>
              <a:t>Plan de recursos humanos</a:t>
            </a:r>
            <a:r>
              <a:rPr lang="es-AR" sz="2400" dirty="0"/>
              <a:t>.</a:t>
            </a:r>
          </a:p>
          <a:p>
            <a:endParaRPr lang="es-AR" sz="2400" dirty="0"/>
          </a:p>
          <a:p>
            <a:r>
              <a:rPr lang="es-AR" sz="2400" b="1" dirty="0"/>
              <a:t>Ambiente</a:t>
            </a:r>
            <a:r>
              <a:rPr lang="es-AR" sz="2400" dirty="0"/>
              <a:t>: disponibilidad de recursos, capacidades, experiencia, intereses en el proyecto, etc.</a:t>
            </a:r>
          </a:p>
        </p:txBody>
      </p:sp>
    </p:spTree>
    <p:extLst>
      <p:ext uri="{BB962C8B-B14F-4D97-AF65-F5344CB8AC3E}">
        <p14:creationId xmlns:p14="http://schemas.microsoft.com/office/powerpoint/2010/main" val="2792584912"/>
      </p:ext>
    </p:extLst>
  </p:cSld>
  <p:clrMapOvr>
    <a:masterClrMapping/>
  </p:clrMapOvr>
</p:sld>
</file>

<file path=ppt/theme/theme1.xml><?xml version="1.0" encoding="utf-8"?>
<a:theme xmlns:a="http://schemas.openxmlformats.org/drawingml/2006/main" name="Espiral">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Wisp">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docProps/app.xml><?xml version="1.0" encoding="utf-8"?>
<Properties xmlns="http://schemas.openxmlformats.org/officeDocument/2006/extended-properties" xmlns:vt="http://schemas.openxmlformats.org/officeDocument/2006/docPropsVTypes">
  <Template>Espiral</Template>
  <TotalTime>67</TotalTime>
  <Words>1990</Words>
  <Application>Microsoft Office PowerPoint</Application>
  <PresentationFormat>Panorámica</PresentationFormat>
  <Paragraphs>157</Paragraphs>
  <Slides>32</Slides>
  <Notes>0</Notes>
  <HiddenSlides>0</HiddenSlides>
  <MMClips>0</MMClips>
  <ScaleCrop>false</ScaleCrop>
  <HeadingPairs>
    <vt:vector size="6" baseType="variant">
      <vt:variant>
        <vt:lpstr>Fuentes usadas</vt:lpstr>
      </vt:variant>
      <vt:variant>
        <vt:i4>3</vt:i4>
      </vt:variant>
      <vt:variant>
        <vt:lpstr>Tema</vt:lpstr>
      </vt:variant>
      <vt:variant>
        <vt:i4>1</vt:i4>
      </vt:variant>
      <vt:variant>
        <vt:lpstr>Títulos de diapositiva</vt:lpstr>
      </vt:variant>
      <vt:variant>
        <vt:i4>32</vt:i4>
      </vt:variant>
    </vt:vector>
  </HeadingPairs>
  <TitlesOfParts>
    <vt:vector size="36" baseType="lpstr">
      <vt:lpstr>Arial</vt:lpstr>
      <vt:lpstr>Century Gothic</vt:lpstr>
      <vt:lpstr>Wingdings 3</vt:lpstr>
      <vt:lpstr>Espiral</vt:lpstr>
      <vt:lpstr>Gestión de los Recursos Humanos del Proyecto</vt:lpstr>
      <vt:lpstr>Contenido</vt:lpstr>
      <vt:lpstr>Gestión de RRHH</vt:lpstr>
      <vt:lpstr>Gestión de RRHH: Desarrollar el Plan de RRHH. Entradas.</vt:lpstr>
      <vt:lpstr>Gestión de RRHH: Desarrollar el Plan de RRHH. H &amp; T.</vt:lpstr>
      <vt:lpstr>Gestión de RRHH: Desarrollar el Plan de RRHH. H &amp; T.</vt:lpstr>
      <vt:lpstr>Gestión de RRHH: Desarrollar el Plan de RRHH. Salidas.</vt:lpstr>
      <vt:lpstr>Gestión de RRHH: Adquirir el Equipo.</vt:lpstr>
      <vt:lpstr>Gestión de RRHH: Adquirir el Equipo. Entradas.</vt:lpstr>
      <vt:lpstr>Gestión de RRHH: Adquirir el Equipo.  H &amp; T.</vt:lpstr>
      <vt:lpstr>Gestión de RRHH: Adquirir el Equipo.  Salidas.</vt:lpstr>
      <vt:lpstr>Gestión de RRHH: Desarrollar el Equipo. </vt:lpstr>
      <vt:lpstr>Gestión de RRHH: Desarrollar el Equipo.  Entradas.</vt:lpstr>
      <vt:lpstr>Gestión de RRHH: Desarrollar el Equipo.  H &amp; T.</vt:lpstr>
      <vt:lpstr>Gestión de RRHH: Desarrollar el Equipo.  H &amp; T.</vt:lpstr>
      <vt:lpstr>Gestión de RRHH: Desarrollar el Equipo.  H &amp; T.</vt:lpstr>
      <vt:lpstr>Gestión de RRHH: Desarrollar el Equipo.  Salidas.</vt:lpstr>
      <vt:lpstr>Gestión de RRHH: Desarrollar el Equipo. Conceptos. </vt:lpstr>
      <vt:lpstr>Gestión de RRHH: Desarrollar el Equipo. Conceptos. </vt:lpstr>
      <vt:lpstr>Gestión de RRHH: Desarrollar el Equipo. Conceptos. </vt:lpstr>
      <vt:lpstr>Gestión de RRHH: Desarrollar el Equipo. Conceptos. </vt:lpstr>
      <vt:lpstr>Gestión de RRHH: Desarrollar el Equipo. Conceptos. </vt:lpstr>
      <vt:lpstr>Gestión de RRHH: Desarrollar el Equipo. Conceptos. </vt:lpstr>
      <vt:lpstr>Gestión de RRHH: Desarrollar el Equipo. Conceptos. </vt:lpstr>
      <vt:lpstr>Gestión de RRHH: Desarrollar el Equipo. Conceptos. </vt:lpstr>
      <vt:lpstr>Gestión de RRHH: Desarrollar el Equipo. Conceptos.</vt:lpstr>
      <vt:lpstr>Gestión de RRHH: Dirigir el Equipo.</vt:lpstr>
      <vt:lpstr>Gestión de RRHH: Dirigir el Equipo. Entradas</vt:lpstr>
      <vt:lpstr>Gestión de RRHH: Dirigir el Equipo. H&amp;T.</vt:lpstr>
      <vt:lpstr>Gestión de RRHH: Dirigir el Equipo. H&amp;T.</vt:lpstr>
      <vt:lpstr>Gestión de RRHH: Dirigir el Equipo. H&amp;T.</vt:lpstr>
      <vt:lpstr>Gestión de RRHH: Dirigir el Equipo. Salidas.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Gestión de los Recursos Humanos del Proyecto</dc:title>
  <dc:creator>Usuario de Windows</dc:creator>
  <cp:lastModifiedBy>Santiago Bargas</cp:lastModifiedBy>
  <cp:revision>12</cp:revision>
  <dcterms:created xsi:type="dcterms:W3CDTF">2022-06-15T02:01:27Z</dcterms:created>
  <dcterms:modified xsi:type="dcterms:W3CDTF">2024-06-09T19:55:19Z</dcterms:modified>
</cp:coreProperties>
</file>