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GESTIÓN DE LAS COMUNICACIONES DEL PROYECTO</a:t>
            </a:r>
            <a:endParaRPr lang="es-A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s-AR" sz="1600" i="1" dirty="0"/>
              <a:t>Cátedra: Administración de Proyectos de Software</a:t>
            </a:r>
          </a:p>
          <a:p>
            <a:pPr algn="r"/>
            <a:r>
              <a:rPr lang="pt-BR" sz="1600" i="1" dirty="0"/>
              <a:t>Docentes: Ing. </a:t>
            </a:r>
            <a:r>
              <a:rPr lang="pt-BR" sz="1600" i="1" dirty="0" smtClean="0"/>
              <a:t>Carlos Giorgetti </a:t>
            </a:r>
            <a:r>
              <a:rPr lang="pt-BR" sz="1600" i="1" dirty="0"/>
              <a:t>– Ing. Viviana Santucci – Ing. Milagros Schneider</a:t>
            </a:r>
          </a:p>
          <a:p>
            <a:pPr algn="r"/>
            <a:r>
              <a:rPr lang="es-AR" sz="1600" dirty="0"/>
              <a:t>Ingeniería en Informática</a:t>
            </a:r>
          </a:p>
          <a:p>
            <a:pPr algn="r"/>
            <a:r>
              <a:rPr lang="es-AR" sz="1600" dirty="0"/>
              <a:t>Facultad de Ingeniería en Ciencias Hídricas</a:t>
            </a:r>
          </a:p>
          <a:p>
            <a:pPr algn="r"/>
            <a:r>
              <a:rPr lang="es-AR" sz="1600" dirty="0"/>
              <a:t>Universidad Nacional del Litoral</a:t>
            </a:r>
          </a:p>
        </p:txBody>
      </p:sp>
    </p:spTree>
    <p:extLst>
      <p:ext uri="{BB962C8B-B14F-4D97-AF65-F5344CB8AC3E}">
        <p14:creationId xmlns:p14="http://schemas.microsoft.com/office/powerpoint/2010/main" val="26723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s-AR" b="1" dirty="0" smtClean="0"/>
              <a:t>Correcto (gramática </a:t>
            </a:r>
            <a:r>
              <a:rPr lang="es-AR" b="1" dirty="0"/>
              <a:t>y ortografía correctas). </a:t>
            </a:r>
            <a:r>
              <a:rPr lang="es-AR" dirty="0"/>
              <a:t>El mal uso de la </a:t>
            </a:r>
            <a:r>
              <a:rPr lang="es-AR" dirty="0" smtClean="0"/>
              <a:t>gramática </a:t>
            </a:r>
            <a:r>
              <a:rPr lang="es-AR" dirty="0"/>
              <a:t>o la </a:t>
            </a:r>
            <a:r>
              <a:rPr lang="es-AR" dirty="0" smtClean="0"/>
              <a:t>ortografía </a:t>
            </a:r>
            <a:r>
              <a:rPr lang="es-AR" dirty="0"/>
              <a:t>incorrecta </a:t>
            </a:r>
            <a:r>
              <a:rPr lang="es-AR" dirty="0" smtClean="0"/>
              <a:t>pueden generar distracción </a:t>
            </a:r>
            <a:r>
              <a:rPr lang="es-AR" dirty="0"/>
              <a:t>y </a:t>
            </a:r>
            <a:r>
              <a:rPr lang="es-AR" dirty="0" smtClean="0"/>
              <a:t>también </a:t>
            </a:r>
            <a:r>
              <a:rPr lang="es-AR" dirty="0"/>
              <a:t>pueden introducir distorsiones en el mensaje, disminuyendo la credibilidad.</a:t>
            </a:r>
          </a:p>
          <a:p>
            <a:r>
              <a:rPr lang="es-AR" b="1" dirty="0" smtClean="0"/>
              <a:t>Conciso </a:t>
            </a:r>
            <a:r>
              <a:rPr lang="es-AR" b="1" dirty="0"/>
              <a:t>(expresión concisa y eliminación del exceso de palabras). </a:t>
            </a:r>
            <a:r>
              <a:rPr lang="es-AR" dirty="0"/>
              <a:t>Un mensaje conciso, bien elaborado</a:t>
            </a:r>
            <a:r>
              <a:rPr lang="es-AR" dirty="0" smtClean="0"/>
              <a:t>, reduce </a:t>
            </a:r>
            <a:r>
              <a:rPr lang="es-AR" dirty="0"/>
              <a:t>las oportunidades de malinterpretar la </a:t>
            </a:r>
            <a:r>
              <a:rPr lang="es-AR" dirty="0" smtClean="0"/>
              <a:t>intención </a:t>
            </a:r>
            <a:r>
              <a:rPr lang="es-AR" dirty="0"/>
              <a:t>del mensaje.</a:t>
            </a:r>
          </a:p>
          <a:p>
            <a:r>
              <a:rPr lang="es-AR" b="1" dirty="0" smtClean="0"/>
              <a:t>Claro </a:t>
            </a:r>
            <a:r>
              <a:rPr lang="es-AR" b="1" dirty="0"/>
              <a:t>(propósito y expresión claros dirigidos a las necesidades del lector). </a:t>
            </a:r>
            <a:r>
              <a:rPr lang="es-AR" dirty="0"/>
              <a:t>Garantiza que las </a:t>
            </a:r>
            <a:r>
              <a:rPr lang="es-AR" dirty="0" smtClean="0"/>
              <a:t>necesidades y </a:t>
            </a:r>
            <a:r>
              <a:rPr lang="es-AR" dirty="0"/>
              <a:t>los intereses de la audiencia se tengan en cuenta en el mensaje.</a:t>
            </a:r>
          </a:p>
          <a:p>
            <a:r>
              <a:rPr lang="es-AR" b="1" dirty="0" smtClean="0"/>
              <a:t>Coherente </a:t>
            </a:r>
            <a:r>
              <a:rPr lang="es-AR" b="1" dirty="0"/>
              <a:t>(flujo de ideas coherente, lógico). </a:t>
            </a:r>
            <a:r>
              <a:rPr lang="es-AR" dirty="0"/>
              <a:t>Un flujo de ideas coherente y </a:t>
            </a:r>
            <a:r>
              <a:rPr lang="es-AR" dirty="0" smtClean="0"/>
              <a:t>lógico </a:t>
            </a:r>
            <a:r>
              <a:rPr lang="es-AR" dirty="0"/>
              <a:t>con el uso de “marcadores</a:t>
            </a:r>
            <a:r>
              <a:rPr lang="es-AR" dirty="0" smtClean="0"/>
              <a:t>” como </a:t>
            </a:r>
            <a:r>
              <a:rPr lang="es-AR" dirty="0"/>
              <a:t>una </a:t>
            </a:r>
            <a:r>
              <a:rPr lang="es-AR" dirty="0" smtClean="0"/>
              <a:t>introducción </a:t>
            </a:r>
            <a:r>
              <a:rPr lang="es-AR" dirty="0"/>
              <a:t>y </a:t>
            </a:r>
            <a:r>
              <a:rPr lang="es-AR" dirty="0" smtClean="0"/>
              <a:t>resúmenes </a:t>
            </a:r>
            <a:r>
              <a:rPr lang="es-AR" dirty="0"/>
              <a:t>de las ideas a lo largo de la </a:t>
            </a:r>
            <a:r>
              <a:rPr lang="es-AR" dirty="0" smtClean="0"/>
              <a:t>redacción.</a:t>
            </a:r>
            <a:endParaRPr lang="es-AR" dirty="0"/>
          </a:p>
          <a:p>
            <a:r>
              <a:rPr lang="es-AR" b="1" dirty="0" smtClean="0"/>
              <a:t>Controlado </a:t>
            </a:r>
            <a:r>
              <a:rPr lang="es-AR" b="1" dirty="0"/>
              <a:t>(flujo controlado de palabras e ideas). </a:t>
            </a:r>
            <a:r>
              <a:rPr lang="es-AR" dirty="0"/>
              <a:t>El flujo controlado de palabras e ideas puede </a:t>
            </a:r>
            <a:r>
              <a:rPr lang="es-AR" dirty="0" smtClean="0"/>
              <a:t>involucrar gráficos </a:t>
            </a:r>
            <a:r>
              <a:rPr lang="es-AR" dirty="0"/>
              <a:t>o solo </a:t>
            </a:r>
            <a:r>
              <a:rPr lang="es-AR" dirty="0" smtClean="0"/>
              <a:t>resúmenes.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9602788" cy="495300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Las 5Cs </a:t>
            </a:r>
            <a:r>
              <a:rPr lang="es-AR" dirty="0" smtClean="0"/>
              <a:t>se </a:t>
            </a:r>
            <a:r>
              <a:rPr lang="es-AR" dirty="0"/>
              <a:t>apoyan en habilidades de </a:t>
            </a:r>
            <a:r>
              <a:rPr lang="es-AR" dirty="0" smtClean="0"/>
              <a:t>comunicación, </a:t>
            </a:r>
            <a:r>
              <a:rPr lang="es-AR" dirty="0"/>
              <a:t>tales como:</a:t>
            </a:r>
          </a:p>
          <a:p>
            <a:r>
              <a:rPr lang="es-AR" b="1" dirty="0" smtClean="0"/>
              <a:t>Escuchar </a:t>
            </a:r>
            <a:r>
              <a:rPr lang="es-AR" b="1" dirty="0"/>
              <a:t>de forma activa. </a:t>
            </a:r>
            <a:r>
              <a:rPr lang="es-AR" dirty="0"/>
              <a:t>Mantener el compromiso con el interlocutor y </a:t>
            </a:r>
            <a:r>
              <a:rPr lang="es-AR" u="sng" dirty="0"/>
              <a:t>resumir</a:t>
            </a:r>
            <a:r>
              <a:rPr lang="es-AR" dirty="0"/>
              <a:t> las conversaciones </a:t>
            </a:r>
            <a:r>
              <a:rPr lang="es-AR" dirty="0" smtClean="0"/>
              <a:t>para asegurar </a:t>
            </a:r>
            <a:r>
              <a:rPr lang="es-AR" dirty="0"/>
              <a:t>un intercambio eficaz de </a:t>
            </a:r>
            <a:r>
              <a:rPr lang="es-AR" dirty="0" smtClean="0"/>
              <a:t>información.</a:t>
            </a:r>
            <a:endParaRPr lang="es-AR" dirty="0"/>
          </a:p>
          <a:p>
            <a:r>
              <a:rPr lang="es-AR" b="1" dirty="0" smtClean="0"/>
              <a:t>Conciencia </a:t>
            </a:r>
            <a:r>
              <a:rPr lang="es-AR" b="1" dirty="0"/>
              <a:t>de las diferencias culturales y personales. </a:t>
            </a:r>
            <a:r>
              <a:rPr lang="es-AR" dirty="0"/>
              <a:t>Desarrollar la conciencia del equipo acerca de </a:t>
            </a:r>
            <a:r>
              <a:rPr lang="es-AR" dirty="0" smtClean="0"/>
              <a:t>las diferencias </a:t>
            </a:r>
            <a:r>
              <a:rPr lang="es-AR" dirty="0"/>
              <a:t>culturales y personales para reducir los malentendidos y mejorar la capacidad de </a:t>
            </a:r>
            <a:r>
              <a:rPr lang="es-AR" dirty="0" smtClean="0"/>
              <a:t>comunicación.</a:t>
            </a:r>
            <a:endParaRPr lang="es-AR" dirty="0"/>
          </a:p>
          <a:p>
            <a:r>
              <a:rPr lang="es-AR" b="1" dirty="0" smtClean="0"/>
              <a:t>Identificar</a:t>
            </a:r>
            <a:r>
              <a:rPr lang="es-AR" b="1" dirty="0"/>
              <a:t>, establecer y gestionar las expectativas de los interesados. </a:t>
            </a:r>
            <a:r>
              <a:rPr lang="es-AR" dirty="0"/>
              <a:t>La </a:t>
            </a:r>
            <a:r>
              <a:rPr lang="es-AR" dirty="0" smtClean="0"/>
              <a:t>negociación reduce las expectativas </a:t>
            </a:r>
            <a:r>
              <a:rPr lang="es-AR" dirty="0"/>
              <a:t>conflictivas </a:t>
            </a:r>
            <a:r>
              <a:rPr lang="es-AR" dirty="0" smtClean="0"/>
              <a:t>de los interesados</a:t>
            </a:r>
            <a:r>
              <a:rPr lang="es-AR" dirty="0"/>
              <a:t>.</a:t>
            </a:r>
          </a:p>
          <a:p>
            <a:r>
              <a:rPr lang="es-AR" b="1" dirty="0" smtClean="0"/>
              <a:t>Mejora </a:t>
            </a:r>
            <a:r>
              <a:rPr lang="es-AR" b="1" dirty="0"/>
              <a:t>de las habilidades. </a:t>
            </a:r>
            <a:r>
              <a:rPr lang="es-AR" dirty="0" smtClean="0"/>
              <a:t>En </a:t>
            </a:r>
            <a:r>
              <a:rPr lang="es-AR" dirty="0"/>
              <a:t>las </a:t>
            </a:r>
            <a:r>
              <a:rPr lang="es-AR" dirty="0" smtClean="0"/>
              <a:t>siguientes actividades</a:t>
            </a:r>
            <a:r>
              <a:rPr lang="es-AR" dirty="0"/>
              <a:t>:</a:t>
            </a:r>
          </a:p>
          <a:p>
            <a:pPr lvl="1"/>
            <a:r>
              <a:rPr lang="es-AR" dirty="0" smtClean="0"/>
              <a:t>Persuadir </a:t>
            </a:r>
            <a:r>
              <a:rPr lang="es-AR" dirty="0"/>
              <a:t>a una persona, </a:t>
            </a:r>
            <a:r>
              <a:rPr lang="es-AR" dirty="0" smtClean="0"/>
              <a:t>un </a:t>
            </a:r>
            <a:r>
              <a:rPr lang="es-AR" dirty="0"/>
              <a:t>equipo o </a:t>
            </a:r>
            <a:r>
              <a:rPr lang="es-AR" dirty="0" smtClean="0"/>
              <a:t>una organización </a:t>
            </a:r>
            <a:r>
              <a:rPr lang="es-AR" dirty="0"/>
              <a:t>para </a:t>
            </a:r>
            <a:r>
              <a:rPr lang="es-AR" dirty="0" smtClean="0"/>
              <a:t>una acción;</a:t>
            </a:r>
            <a:endParaRPr lang="es-AR" dirty="0"/>
          </a:p>
          <a:p>
            <a:pPr lvl="1"/>
            <a:r>
              <a:rPr lang="es-AR" dirty="0" smtClean="0"/>
              <a:t>Motivar </a:t>
            </a:r>
            <a:r>
              <a:rPr lang="es-AR" dirty="0"/>
              <a:t>a las personas y proporcionar </a:t>
            </a:r>
            <a:r>
              <a:rPr lang="es-AR" dirty="0" smtClean="0"/>
              <a:t>estímulo </a:t>
            </a:r>
            <a:r>
              <a:rPr lang="es-AR" dirty="0"/>
              <a:t>o confianza;</a:t>
            </a:r>
          </a:p>
          <a:p>
            <a:pPr lvl="1"/>
            <a:r>
              <a:rPr lang="es-AR" dirty="0" smtClean="0"/>
              <a:t>Coaching </a:t>
            </a:r>
            <a:r>
              <a:rPr lang="es-AR" dirty="0"/>
              <a:t>para mejorar el </a:t>
            </a:r>
            <a:r>
              <a:rPr lang="es-AR" dirty="0" smtClean="0"/>
              <a:t>desempeño </a:t>
            </a:r>
            <a:r>
              <a:rPr lang="es-AR" dirty="0"/>
              <a:t>y alcanzar los resultados deseados;</a:t>
            </a:r>
          </a:p>
          <a:p>
            <a:pPr lvl="1"/>
            <a:r>
              <a:rPr lang="es-AR" dirty="0" smtClean="0"/>
              <a:t>Negociar </a:t>
            </a:r>
            <a:r>
              <a:rPr lang="es-AR" dirty="0"/>
              <a:t>para lograr acuerdos </a:t>
            </a:r>
            <a:r>
              <a:rPr lang="es-AR" dirty="0" smtClean="0"/>
              <a:t>aceptables </a:t>
            </a:r>
            <a:r>
              <a:rPr lang="es-AR" dirty="0"/>
              <a:t>entre las partes y reducir retrasos en las </a:t>
            </a:r>
            <a:r>
              <a:rPr lang="es-AR" dirty="0" smtClean="0"/>
              <a:t>aprobaciones o </a:t>
            </a:r>
            <a:r>
              <a:rPr lang="es-AR" dirty="0"/>
              <a:t>decisiones; y</a:t>
            </a:r>
          </a:p>
          <a:p>
            <a:pPr lvl="1"/>
            <a:r>
              <a:rPr lang="es-AR" dirty="0" smtClean="0"/>
              <a:t>Resolver </a:t>
            </a:r>
            <a:r>
              <a:rPr lang="es-AR" dirty="0"/>
              <a:t>conflictos para prevenir impactos negativos.</a:t>
            </a:r>
          </a:p>
        </p:txBody>
      </p:sp>
    </p:spTree>
    <p:extLst>
      <p:ext uri="{BB962C8B-B14F-4D97-AF65-F5344CB8AC3E}">
        <p14:creationId xmlns:p14="http://schemas.microsoft.com/office/powerpoint/2010/main" val="135556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990171"/>
            <a:ext cx="9522106" cy="4796117"/>
          </a:xfrm>
        </p:spPr>
        <p:txBody>
          <a:bodyPr>
            <a:normAutofit lnSpcReduction="10000"/>
          </a:bodyPr>
          <a:lstStyle/>
          <a:p>
            <a:r>
              <a:rPr lang="es-AR" b="1" dirty="0"/>
              <a:t>TENDENCIAS Y PRÁCTICAS </a:t>
            </a:r>
            <a:r>
              <a:rPr lang="es-AR" b="1" dirty="0" smtClean="0"/>
              <a:t>EMERGENTES</a:t>
            </a:r>
          </a:p>
          <a:p>
            <a:r>
              <a:rPr lang="es-AR" sz="2000" b="1" dirty="0" smtClean="0"/>
              <a:t>Inclusión </a:t>
            </a:r>
            <a:r>
              <a:rPr lang="es-AR" sz="2000" b="1" dirty="0"/>
              <a:t>de interesados en las revisiones del proyecto. </a:t>
            </a:r>
            <a:r>
              <a:rPr lang="es-AR" sz="2000" dirty="0" smtClean="0"/>
              <a:t>Los interesados </a:t>
            </a:r>
            <a:r>
              <a:rPr lang="es-AR" sz="2000" dirty="0"/>
              <a:t>de cada </a:t>
            </a:r>
            <a:r>
              <a:rPr lang="es-AR" sz="2000" dirty="0" smtClean="0"/>
              <a:t>proyecto incluye </a:t>
            </a:r>
            <a:r>
              <a:rPr lang="es-AR" sz="2000" dirty="0"/>
              <a:t>individuos, grupos y organizaciones que el equipo del proyecto ha identificado como fundamentales </a:t>
            </a:r>
            <a:r>
              <a:rPr lang="es-AR" sz="2000" dirty="0" smtClean="0"/>
              <a:t>para la </a:t>
            </a:r>
            <a:r>
              <a:rPr lang="es-AR" sz="2000" dirty="0"/>
              <a:t>entrega exitosa de objetivos del proyecto y resultados organizacionales. Una estrategia de </a:t>
            </a:r>
            <a:r>
              <a:rPr lang="es-AR" sz="2000" dirty="0" smtClean="0"/>
              <a:t>comunicación eficaz requiere </a:t>
            </a:r>
            <a:r>
              <a:rPr lang="es-AR" sz="2000" dirty="0"/>
              <a:t>revisiones </a:t>
            </a:r>
            <a:r>
              <a:rPr lang="es-AR" sz="2000" dirty="0" smtClean="0"/>
              <a:t>periódicas </a:t>
            </a:r>
            <a:r>
              <a:rPr lang="es-AR" sz="2000" dirty="0"/>
              <a:t>y oportunas de </a:t>
            </a:r>
            <a:r>
              <a:rPr lang="es-AR" sz="2000" dirty="0" smtClean="0"/>
              <a:t>los interesados </a:t>
            </a:r>
            <a:r>
              <a:rPr lang="es-AR" sz="2000" dirty="0"/>
              <a:t>y actualizaciones para </a:t>
            </a:r>
            <a:r>
              <a:rPr lang="es-AR" sz="2000" dirty="0" smtClean="0"/>
              <a:t>gestionar cambios </a:t>
            </a:r>
            <a:r>
              <a:rPr lang="es-AR" sz="2000" dirty="0"/>
              <a:t>en sus miembros y actitudes.</a:t>
            </a:r>
          </a:p>
          <a:p>
            <a:r>
              <a:rPr lang="es-AR" sz="2000" b="1" dirty="0" smtClean="0"/>
              <a:t>Inclusión </a:t>
            </a:r>
            <a:r>
              <a:rPr lang="es-AR" sz="2000" b="1" dirty="0"/>
              <a:t>de interesados en las reuniones del proyecto. </a:t>
            </a:r>
            <a:r>
              <a:rPr lang="es-AR" sz="2000" dirty="0"/>
              <a:t>Las reuniones del proyecto </a:t>
            </a:r>
            <a:r>
              <a:rPr lang="es-AR" sz="2000" dirty="0" smtClean="0"/>
              <a:t>deberían </a:t>
            </a:r>
            <a:r>
              <a:rPr lang="es-AR" sz="2000" dirty="0"/>
              <a:t>incluir </a:t>
            </a:r>
            <a:r>
              <a:rPr lang="es-AR" sz="2000" dirty="0" smtClean="0"/>
              <a:t>interesados externos </a:t>
            </a:r>
            <a:r>
              <a:rPr lang="es-AR" sz="2000" dirty="0"/>
              <a:t>al proyecto e incluso la </a:t>
            </a:r>
            <a:r>
              <a:rPr lang="es-AR" sz="2000" dirty="0" smtClean="0"/>
              <a:t>organización, </a:t>
            </a:r>
            <a:r>
              <a:rPr lang="es-AR" sz="2000" dirty="0"/>
              <a:t>cuando sea pertinente. Las </a:t>
            </a:r>
            <a:r>
              <a:rPr lang="es-AR" sz="2000" dirty="0" smtClean="0"/>
              <a:t>prácticas </a:t>
            </a:r>
            <a:r>
              <a:rPr lang="es-AR" sz="2000" dirty="0"/>
              <a:t>inherentes a los </a:t>
            </a:r>
            <a:r>
              <a:rPr lang="es-AR" sz="2000" dirty="0" smtClean="0"/>
              <a:t>enfoques ágiles </a:t>
            </a:r>
            <a:r>
              <a:rPr lang="es-AR" sz="2000" dirty="0"/>
              <a:t>pueden aplicarse a todos los tipos de proyectos. Las </a:t>
            </a:r>
            <a:r>
              <a:rPr lang="es-AR" sz="2000" dirty="0" smtClean="0"/>
              <a:t>prácticas </a:t>
            </a:r>
            <a:r>
              <a:rPr lang="es-AR" sz="2000" dirty="0"/>
              <a:t>a menudo incluyen breves reuniones </a:t>
            </a:r>
            <a:r>
              <a:rPr lang="es-AR" sz="2000" dirty="0" smtClean="0"/>
              <a:t>diarias de </a:t>
            </a:r>
            <a:r>
              <a:rPr lang="es-AR" sz="2000" dirty="0"/>
              <a:t>pie, en las que los logros e incidentes del </a:t>
            </a:r>
            <a:r>
              <a:rPr lang="es-AR" sz="2000" dirty="0" smtClean="0"/>
              <a:t>día </a:t>
            </a:r>
            <a:r>
              <a:rPr lang="es-AR" sz="2000" dirty="0"/>
              <a:t>anterior, </a:t>
            </a:r>
            <a:r>
              <a:rPr lang="es-AR" sz="2000" dirty="0" smtClean="0"/>
              <a:t>así </a:t>
            </a:r>
            <a:r>
              <a:rPr lang="es-AR" sz="2000" dirty="0"/>
              <a:t>como los planes para el actual </a:t>
            </a:r>
            <a:r>
              <a:rPr lang="es-AR" sz="2000" dirty="0" smtClean="0"/>
              <a:t>día </a:t>
            </a:r>
            <a:r>
              <a:rPr lang="es-AR" sz="2000" dirty="0"/>
              <a:t>de trabajo, </a:t>
            </a:r>
            <a:r>
              <a:rPr lang="es-AR" sz="2000" dirty="0" smtClean="0"/>
              <a:t>se discuten </a:t>
            </a:r>
            <a:r>
              <a:rPr lang="es-AR" sz="2000" dirty="0"/>
              <a:t>con el equipo del proyecto y los interesados clave</a:t>
            </a:r>
            <a:r>
              <a:rPr lang="es-AR" sz="2000" dirty="0" smtClean="0"/>
              <a:t>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2824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052918"/>
            <a:ext cx="8915400" cy="4805082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/>
              <a:t>TENDENCIAS Y PRÁCTICAS EMERGENTES</a:t>
            </a:r>
          </a:p>
          <a:p>
            <a:r>
              <a:rPr lang="es-AR" b="1" dirty="0" smtClean="0"/>
              <a:t>Mayor </a:t>
            </a:r>
            <a:r>
              <a:rPr lang="es-AR" b="1" dirty="0"/>
              <a:t>uso de la computación social. </a:t>
            </a:r>
            <a:r>
              <a:rPr lang="es-AR" dirty="0"/>
              <a:t>La computación social en forma de infraestructura, servicios de medios sociales y dispositivos personales ha cambiado el modo en que las organizaciones y sus personas se comunican y hacen negocios. La computación social incorpora diferentes enfoques de colaboración apoyados por la infraestructura informática pública. Las redes sociales hacen referencia a la manera en que los usuarios establecen redes de relaciones para explorar sus intereses y actividades con otras personas. Las herramientas de medios sociales no solo pueden apoyar el intercambio de información, sino también establecer relaciones acompañadas de niveles </a:t>
            </a:r>
            <a:r>
              <a:rPr lang="es-AR" dirty="0" smtClean="0"/>
              <a:t>más </a:t>
            </a:r>
            <a:r>
              <a:rPr lang="es-AR" dirty="0"/>
              <a:t>profundos de confianza y comunidad.</a:t>
            </a:r>
          </a:p>
          <a:p>
            <a:r>
              <a:rPr lang="es-AR" b="1" dirty="0"/>
              <a:t>Enfoques multifacéticos de la comunicación. </a:t>
            </a:r>
            <a:r>
              <a:rPr lang="es-AR" dirty="0"/>
              <a:t>La estrategia de comunicación estándar para las comunicaciones con los interesados del proyecto adopta y selecciona elementos de todas las tecnologías y respeta las preferencias culturales, </a:t>
            </a:r>
            <a:r>
              <a:rPr lang="es-AR" dirty="0" smtClean="0"/>
              <a:t>prácticas </a:t>
            </a:r>
            <a:r>
              <a:rPr lang="es-AR" dirty="0"/>
              <a:t>y personales en materia de idioma, medios, contenido y entrega. Cuando sea pertinente, pueden incluirse medios sociales y otras tecnologías informáticas avanzadas. Los enfoques multifacéticos como estos son más eficaces para comunicarse con interesados de diferentes generaciones y culturas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24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471243" cy="4724400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Cada proyecto requiere que se adapte los mecanismos de comunicación apropiados. </a:t>
            </a:r>
            <a:r>
              <a:rPr lang="es-AR" dirty="0"/>
              <a:t>Las consideraciones sobre </a:t>
            </a:r>
            <a:r>
              <a:rPr lang="es-AR" dirty="0" smtClean="0"/>
              <a:t>adaptación </a:t>
            </a:r>
            <a:r>
              <a:rPr lang="es-AR" dirty="0"/>
              <a:t>incluyen, entre otras:</a:t>
            </a:r>
          </a:p>
          <a:p>
            <a:r>
              <a:rPr lang="es-AR" b="1" dirty="0" smtClean="0"/>
              <a:t>Interesados</a:t>
            </a:r>
            <a:r>
              <a:rPr lang="es-AR" b="1" dirty="0"/>
              <a:t>. </a:t>
            </a:r>
            <a:r>
              <a:rPr lang="es-AR" dirty="0" smtClean="0"/>
              <a:t>¿Los </a:t>
            </a:r>
            <a:r>
              <a:rPr lang="es-AR" dirty="0"/>
              <a:t>interesados son internos o externos a la </a:t>
            </a:r>
            <a:r>
              <a:rPr lang="es-AR" dirty="0" smtClean="0"/>
              <a:t>organización, </a:t>
            </a:r>
            <a:r>
              <a:rPr lang="es-AR" dirty="0"/>
              <a:t>o ambas cosas?</a:t>
            </a:r>
          </a:p>
          <a:p>
            <a:r>
              <a:rPr lang="es-AR" b="1" dirty="0" smtClean="0"/>
              <a:t>Ubicación </a:t>
            </a:r>
            <a:r>
              <a:rPr lang="es-AR" b="1" dirty="0"/>
              <a:t>física</a:t>
            </a:r>
            <a:r>
              <a:rPr lang="es-AR" b="1" dirty="0" smtClean="0"/>
              <a:t>. </a:t>
            </a:r>
            <a:r>
              <a:rPr lang="es-AR" dirty="0" smtClean="0"/>
              <a:t>¿Cual </a:t>
            </a:r>
            <a:r>
              <a:rPr lang="es-AR" dirty="0"/>
              <a:t>es la </a:t>
            </a:r>
            <a:r>
              <a:rPr lang="es-AR" dirty="0" smtClean="0"/>
              <a:t>ubicación física </a:t>
            </a:r>
            <a:r>
              <a:rPr lang="es-AR" dirty="0"/>
              <a:t>de los miembros del equipo? </a:t>
            </a:r>
            <a:r>
              <a:rPr lang="es-AR" dirty="0" smtClean="0"/>
              <a:t>¿El </a:t>
            </a:r>
            <a:r>
              <a:rPr lang="es-AR" dirty="0"/>
              <a:t>equipo </a:t>
            </a:r>
            <a:r>
              <a:rPr lang="es-AR" dirty="0" smtClean="0"/>
              <a:t>está </a:t>
            </a:r>
            <a:r>
              <a:rPr lang="es-AR" dirty="0"/>
              <a:t>ubicado en un </a:t>
            </a:r>
            <a:r>
              <a:rPr lang="es-AR" dirty="0" smtClean="0"/>
              <a:t>mismo lugar</a:t>
            </a:r>
            <a:r>
              <a:rPr lang="es-AR" dirty="0"/>
              <a:t>? ¿</a:t>
            </a:r>
            <a:r>
              <a:rPr lang="es-AR" dirty="0" smtClean="0"/>
              <a:t>Est</a:t>
            </a:r>
            <a:r>
              <a:rPr lang="es-AR" dirty="0"/>
              <a:t>á</a:t>
            </a:r>
            <a:r>
              <a:rPr lang="es-AR" dirty="0" smtClean="0"/>
              <a:t> </a:t>
            </a:r>
            <a:r>
              <a:rPr lang="es-AR" dirty="0"/>
              <a:t>el equipo en la misma zona </a:t>
            </a:r>
            <a:r>
              <a:rPr lang="es-AR" dirty="0" smtClean="0"/>
              <a:t>geográfica? </a:t>
            </a:r>
            <a:r>
              <a:rPr lang="es-AR" dirty="0"/>
              <a:t>¿</a:t>
            </a:r>
            <a:r>
              <a:rPr lang="es-AR" dirty="0" smtClean="0"/>
              <a:t>Está </a:t>
            </a:r>
            <a:r>
              <a:rPr lang="es-AR" dirty="0"/>
              <a:t>el equipo distribuido en </a:t>
            </a:r>
            <a:r>
              <a:rPr lang="es-AR" dirty="0" smtClean="0"/>
              <a:t>múltiples </a:t>
            </a:r>
            <a:r>
              <a:rPr lang="es-AR" dirty="0"/>
              <a:t>zonas horarias?</a:t>
            </a:r>
          </a:p>
          <a:p>
            <a:r>
              <a:rPr lang="es-AR" b="1" dirty="0" smtClean="0"/>
              <a:t>Tecnología </a:t>
            </a:r>
            <a:r>
              <a:rPr lang="es-AR" b="1" dirty="0"/>
              <a:t>de comunicaciones. </a:t>
            </a:r>
            <a:r>
              <a:rPr lang="es-AR" dirty="0" smtClean="0"/>
              <a:t>¿De </a:t>
            </a:r>
            <a:r>
              <a:rPr lang="es-AR" dirty="0"/>
              <a:t>que </a:t>
            </a:r>
            <a:r>
              <a:rPr lang="es-AR" dirty="0" smtClean="0"/>
              <a:t>tecnología </a:t>
            </a:r>
            <a:r>
              <a:rPr lang="es-AR" dirty="0"/>
              <a:t>se dispone para desarrollar, registrar, transmitir, recuperar</a:t>
            </a:r>
            <a:r>
              <a:rPr lang="es-AR" dirty="0" smtClean="0"/>
              <a:t>, hacer </a:t>
            </a:r>
            <a:r>
              <a:rPr lang="es-AR" dirty="0"/>
              <a:t>seguimiento y almacenar objetos de </a:t>
            </a:r>
            <a:r>
              <a:rPr lang="es-AR" dirty="0" smtClean="0"/>
              <a:t>comunicación? </a:t>
            </a:r>
            <a:r>
              <a:rPr lang="es-AR" dirty="0"/>
              <a:t>.Que </a:t>
            </a:r>
            <a:r>
              <a:rPr lang="es-AR" dirty="0" smtClean="0"/>
              <a:t>tecnologías </a:t>
            </a:r>
            <a:r>
              <a:rPr lang="es-AR" dirty="0"/>
              <a:t>son las mas adecuadas y </a:t>
            </a:r>
            <a:r>
              <a:rPr lang="es-AR" dirty="0" smtClean="0"/>
              <a:t>eficientes en </a:t>
            </a:r>
            <a:r>
              <a:rPr lang="es-AR" dirty="0"/>
              <a:t>materia de costos para comunicarse con los interesados?</a:t>
            </a:r>
          </a:p>
          <a:p>
            <a:r>
              <a:rPr lang="es-AR" b="1" dirty="0" smtClean="0"/>
              <a:t>Idioma. </a:t>
            </a:r>
            <a:r>
              <a:rPr lang="es-AR" dirty="0" smtClean="0"/>
              <a:t>¿Se </a:t>
            </a:r>
            <a:r>
              <a:rPr lang="es-AR" dirty="0"/>
              <a:t>utiliza </a:t>
            </a:r>
            <a:r>
              <a:rPr lang="es-AR" dirty="0" smtClean="0"/>
              <a:t>un solo </a:t>
            </a:r>
            <a:r>
              <a:rPr lang="es-AR" dirty="0"/>
              <a:t>idioma o se utilizan varios idiomas? </a:t>
            </a:r>
            <a:r>
              <a:rPr lang="es-AR" dirty="0" smtClean="0"/>
              <a:t>¿Se </a:t>
            </a:r>
            <a:r>
              <a:rPr lang="es-AR" dirty="0"/>
              <a:t>han efectuado provisiones para ajustarse a la </a:t>
            </a:r>
            <a:r>
              <a:rPr lang="es-AR" dirty="0" smtClean="0"/>
              <a:t>  complejidad </a:t>
            </a:r>
            <a:r>
              <a:rPr lang="es-AR" dirty="0"/>
              <a:t>de </a:t>
            </a:r>
            <a:r>
              <a:rPr lang="es-AR" dirty="0" smtClean="0"/>
              <a:t>los miembros </a:t>
            </a:r>
            <a:r>
              <a:rPr lang="es-AR" dirty="0"/>
              <a:t>del equipo de diferentes grupos </a:t>
            </a:r>
            <a:r>
              <a:rPr lang="es-AR" dirty="0" smtClean="0"/>
              <a:t>lingüísticos?</a:t>
            </a:r>
            <a:endParaRPr lang="es-AR" dirty="0"/>
          </a:p>
          <a:p>
            <a:r>
              <a:rPr lang="es-AR" b="1" dirty="0" smtClean="0"/>
              <a:t>Gestión </a:t>
            </a:r>
            <a:r>
              <a:rPr lang="es-AR" b="1" dirty="0"/>
              <a:t>del conocimiento. </a:t>
            </a:r>
            <a:r>
              <a:rPr lang="es-AR" dirty="0" smtClean="0"/>
              <a:t>¿La organización </a:t>
            </a:r>
            <a:r>
              <a:rPr lang="es-AR" dirty="0"/>
              <a:t>cuenta con un repositorio formal de </a:t>
            </a:r>
            <a:r>
              <a:rPr lang="es-AR" dirty="0" smtClean="0"/>
              <a:t>gestión </a:t>
            </a:r>
            <a:r>
              <a:rPr lang="es-AR" dirty="0"/>
              <a:t>del conocimiento</a:t>
            </a:r>
            <a:r>
              <a:rPr lang="es-AR" dirty="0" smtClean="0"/>
              <a:t>? ¿Se </a:t>
            </a:r>
            <a:r>
              <a:rPr lang="es-AR" dirty="0"/>
              <a:t>utiliza el repositorio?</a:t>
            </a:r>
          </a:p>
        </p:txBody>
      </p:sp>
    </p:spTree>
    <p:extLst>
      <p:ext uri="{BB962C8B-B14F-4D97-AF65-F5344CB8AC3E}">
        <p14:creationId xmlns:p14="http://schemas.microsoft.com/office/powerpoint/2010/main" val="70394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AR" b="1" dirty="0" smtClean="0"/>
              <a:t>Planificar</a:t>
            </a:r>
            <a:r>
              <a:rPr lang="es-AR" dirty="0" smtClean="0"/>
              <a:t> la </a:t>
            </a:r>
            <a:r>
              <a:rPr lang="es-AR" dirty="0"/>
              <a:t>Gestión de las </a:t>
            </a:r>
            <a:r>
              <a:rPr lang="es-AR" dirty="0" smtClean="0"/>
              <a:t>Comunicaciones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23335"/>
          </a:xfrm>
        </p:spPr>
        <p:txBody>
          <a:bodyPr>
            <a:noAutofit/>
          </a:bodyPr>
          <a:lstStyle/>
          <a:p>
            <a:r>
              <a:rPr lang="es-AR" sz="2400" dirty="0" smtClean="0"/>
              <a:t>Es el proceso </a:t>
            </a:r>
            <a:r>
              <a:rPr lang="es-AR" sz="2400" dirty="0"/>
              <a:t>de </a:t>
            </a:r>
            <a:r>
              <a:rPr lang="es-AR" sz="2400" b="1" dirty="0"/>
              <a:t>desarrollar</a:t>
            </a:r>
            <a:r>
              <a:rPr lang="es-AR" sz="2400" dirty="0"/>
              <a:t> un enfoque y un plan apropiados </a:t>
            </a:r>
            <a:r>
              <a:rPr lang="es-AR" sz="2400" u="sng" dirty="0"/>
              <a:t>para </a:t>
            </a:r>
            <a:r>
              <a:rPr lang="es-AR" sz="2400" u="sng" dirty="0" smtClean="0"/>
              <a:t>las actividades </a:t>
            </a:r>
            <a:r>
              <a:rPr lang="es-AR" sz="2400" u="sng" dirty="0"/>
              <a:t>de </a:t>
            </a:r>
            <a:r>
              <a:rPr lang="es-AR" sz="2400" u="sng" dirty="0" smtClean="0"/>
              <a:t>comunicación </a:t>
            </a:r>
            <a:r>
              <a:rPr lang="es-AR" sz="2400" dirty="0"/>
              <a:t>del proyecto con base en las necesidades de </a:t>
            </a:r>
            <a:r>
              <a:rPr lang="es-AR" sz="2400" dirty="0" smtClean="0"/>
              <a:t>información </a:t>
            </a:r>
            <a:r>
              <a:rPr lang="es-AR" sz="2400" dirty="0"/>
              <a:t>de cada interesado o grupo</a:t>
            </a:r>
            <a:r>
              <a:rPr lang="es-AR" sz="2400" dirty="0" smtClean="0"/>
              <a:t>, en </a:t>
            </a:r>
            <a:r>
              <a:rPr lang="es-AR" sz="2400" dirty="0"/>
              <a:t>los activos de la </a:t>
            </a:r>
            <a:r>
              <a:rPr lang="es-AR" sz="2400" dirty="0" smtClean="0"/>
              <a:t>organización </a:t>
            </a:r>
            <a:r>
              <a:rPr lang="es-AR" sz="2400" dirty="0"/>
              <a:t>disponibles y en las necesidades del proyecto. </a:t>
            </a:r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/>
              <a:t>beneficio clave de este </a:t>
            </a:r>
            <a:r>
              <a:rPr lang="es-AR" sz="2400" dirty="0" smtClean="0"/>
              <a:t>proceso es </a:t>
            </a:r>
            <a:r>
              <a:rPr lang="es-AR" sz="2400" dirty="0"/>
              <a:t>un enfoque </a:t>
            </a:r>
            <a:r>
              <a:rPr lang="es-AR" sz="2400" b="1" dirty="0"/>
              <a:t>documentado</a:t>
            </a:r>
            <a:r>
              <a:rPr lang="es-AR" sz="2400" dirty="0"/>
              <a:t> para involucrar a los interesados de manera eficaz y eficiente mediante la </a:t>
            </a:r>
            <a:r>
              <a:rPr lang="es-AR" sz="2400" dirty="0" smtClean="0"/>
              <a:t>presentación oportuna </a:t>
            </a:r>
            <a:r>
              <a:rPr lang="es-AR" sz="2400" dirty="0"/>
              <a:t>de </a:t>
            </a:r>
            <a:r>
              <a:rPr lang="es-AR" sz="2400" dirty="0" smtClean="0"/>
              <a:t>información </a:t>
            </a:r>
            <a:r>
              <a:rPr lang="es-AR" sz="2400" dirty="0"/>
              <a:t>relevante. </a:t>
            </a:r>
            <a:endParaRPr lang="es-AR" sz="2400" dirty="0" smtClean="0"/>
          </a:p>
          <a:p>
            <a:r>
              <a:rPr lang="es-AR" sz="2400" dirty="0" smtClean="0"/>
              <a:t>Se </a:t>
            </a:r>
            <a:r>
              <a:rPr lang="es-AR" sz="2400" dirty="0"/>
              <a:t>lleva a cabo </a:t>
            </a:r>
            <a:r>
              <a:rPr lang="es-AR" sz="2400" dirty="0" smtClean="0"/>
              <a:t>periódicamente </a:t>
            </a:r>
            <a:r>
              <a:rPr lang="es-AR" sz="2400" dirty="0"/>
              <a:t>a lo largo del proyecto, </a:t>
            </a:r>
            <a:r>
              <a:rPr lang="es-AR" sz="2400" dirty="0" smtClean="0"/>
              <a:t>según sea necesario</a:t>
            </a:r>
            <a:r>
              <a:rPr lang="es-A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98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</a:t>
            </a:r>
            <a:r>
              <a:rPr lang="es-AR" dirty="0" smtClean="0"/>
              <a:t>Comunicaciones </a:t>
            </a:r>
            <a:r>
              <a:rPr lang="es-AR" sz="2000" dirty="0" smtClean="0"/>
              <a:t>(Gráfico 10-2)</a:t>
            </a:r>
            <a:endParaRPr lang="es-AR" sz="2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49" y="1744692"/>
            <a:ext cx="9438541" cy="49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2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550" y="624110"/>
            <a:ext cx="10173904" cy="1280890"/>
          </a:xfrm>
        </p:spPr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</a:t>
            </a:r>
            <a:r>
              <a:rPr lang="es-AR" dirty="0" smtClean="0"/>
              <a:t>Comunicaciones: </a:t>
            </a:r>
            <a:r>
              <a:rPr lang="es-AR" dirty="0" smtClean="0">
                <a:solidFill>
                  <a:srgbClr val="C00000"/>
                </a:solidFill>
              </a:rPr>
              <a:t>Diagrama de Flujo de Datos</a:t>
            </a:r>
            <a:endParaRPr lang="es-AR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217" y="1751561"/>
            <a:ext cx="6420050" cy="51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1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</a:t>
            </a:r>
            <a:r>
              <a:rPr lang="es-AR" dirty="0" smtClean="0"/>
              <a:t>Comunicaciones: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582428"/>
          </a:xfrm>
        </p:spPr>
        <p:txBody>
          <a:bodyPr>
            <a:normAutofit/>
          </a:bodyPr>
          <a:lstStyle/>
          <a:p>
            <a:r>
              <a:rPr lang="es-AR" dirty="0"/>
              <a:t>Plan Para la </a:t>
            </a:r>
            <a:r>
              <a:rPr lang="es-AR" dirty="0" smtClean="0"/>
              <a:t>Dirección del Proyecto</a:t>
            </a:r>
          </a:p>
          <a:p>
            <a:pPr lvl="1"/>
            <a:r>
              <a:rPr lang="es-AR" sz="1800" b="1" dirty="0" smtClean="0"/>
              <a:t>Plan </a:t>
            </a:r>
            <a:r>
              <a:rPr lang="es-AR" sz="1800" b="1" dirty="0"/>
              <a:t>de gestión de los recursos. </a:t>
            </a:r>
            <a:r>
              <a:rPr lang="es-AR" sz="1800" dirty="0" smtClean="0"/>
              <a:t>Proporciona </a:t>
            </a:r>
            <a:r>
              <a:rPr lang="es-AR" sz="1800" dirty="0"/>
              <a:t>una </a:t>
            </a:r>
            <a:r>
              <a:rPr lang="es-AR" sz="1800" dirty="0" smtClean="0"/>
              <a:t>guía </a:t>
            </a:r>
            <a:r>
              <a:rPr lang="es-AR" sz="1800" dirty="0"/>
              <a:t>sobre como </a:t>
            </a:r>
            <a:r>
              <a:rPr lang="es-AR" sz="1800" dirty="0" smtClean="0"/>
              <a:t>se categorizarán</a:t>
            </a:r>
            <a:r>
              <a:rPr lang="es-AR" sz="1800" dirty="0"/>
              <a:t>, </a:t>
            </a:r>
            <a:r>
              <a:rPr lang="es-AR" sz="1800" dirty="0" smtClean="0"/>
              <a:t>asignarán</a:t>
            </a:r>
            <a:r>
              <a:rPr lang="es-AR" sz="1800" dirty="0"/>
              <a:t>, </a:t>
            </a:r>
            <a:r>
              <a:rPr lang="es-AR" sz="1800" dirty="0" smtClean="0"/>
              <a:t>gestionarán </a:t>
            </a:r>
            <a:r>
              <a:rPr lang="es-AR" sz="1800" dirty="0"/>
              <a:t>y </a:t>
            </a:r>
            <a:r>
              <a:rPr lang="es-AR" sz="1800" dirty="0" smtClean="0"/>
              <a:t>liberarán </a:t>
            </a:r>
            <a:r>
              <a:rPr lang="es-AR" sz="1800" dirty="0"/>
              <a:t>los recursos del equipo. Los miembros del equipo y los </a:t>
            </a:r>
            <a:r>
              <a:rPr lang="es-AR" sz="1800" dirty="0" smtClean="0"/>
              <a:t>grupos pueden </a:t>
            </a:r>
            <a:r>
              <a:rPr lang="es-AR" sz="1800" dirty="0"/>
              <a:t>tener requisitos de </a:t>
            </a:r>
            <a:r>
              <a:rPr lang="es-AR" sz="1800" dirty="0" smtClean="0"/>
              <a:t>comunicación </a:t>
            </a:r>
            <a:r>
              <a:rPr lang="es-AR" sz="1800" dirty="0"/>
              <a:t>que deben identificarse en el plan de </a:t>
            </a:r>
            <a:r>
              <a:rPr lang="es-AR" sz="1800" dirty="0" smtClean="0"/>
              <a:t>gestión </a:t>
            </a:r>
            <a:r>
              <a:rPr lang="es-AR" sz="1800" dirty="0"/>
              <a:t>de las comunicaciones.</a:t>
            </a:r>
          </a:p>
          <a:p>
            <a:pPr lvl="1"/>
            <a:r>
              <a:rPr lang="es-AR" sz="1800" b="1" dirty="0" smtClean="0"/>
              <a:t>Plan </a:t>
            </a:r>
            <a:r>
              <a:rPr lang="es-AR" sz="1800" b="1" dirty="0"/>
              <a:t>de involucramiento de los interesados</a:t>
            </a:r>
            <a:r>
              <a:rPr lang="es-AR" sz="1800" b="1" dirty="0" smtClean="0"/>
              <a:t>.</a:t>
            </a:r>
            <a:r>
              <a:rPr lang="es-AR" sz="1800" dirty="0" smtClean="0"/>
              <a:t> </a:t>
            </a:r>
            <a:r>
              <a:rPr lang="es-AR" sz="1800" dirty="0"/>
              <a:t>El plan de involucramiento de </a:t>
            </a:r>
            <a:r>
              <a:rPr lang="es-AR" sz="1800" dirty="0" smtClean="0"/>
              <a:t>los interesados </a:t>
            </a:r>
            <a:r>
              <a:rPr lang="es-AR" sz="1800" dirty="0"/>
              <a:t>identifica las estrategias de </a:t>
            </a:r>
            <a:r>
              <a:rPr lang="es-AR" sz="1800" dirty="0" smtClean="0"/>
              <a:t>gestión </a:t>
            </a:r>
            <a:r>
              <a:rPr lang="es-AR" sz="1800" dirty="0"/>
              <a:t>necesarias para involucrar a los interesados de manera eficaz</a:t>
            </a:r>
            <a:r>
              <a:rPr lang="es-AR" sz="1800" dirty="0" smtClean="0"/>
              <a:t>. Estas </a:t>
            </a:r>
            <a:r>
              <a:rPr lang="es-AR" sz="1800" dirty="0"/>
              <a:t>estrategias a menudo se llevan a cabo a </a:t>
            </a:r>
            <a:r>
              <a:rPr lang="es-AR" sz="1800" dirty="0" smtClean="0"/>
              <a:t>través </a:t>
            </a:r>
            <a:r>
              <a:rPr lang="es-AR" sz="1800" dirty="0"/>
              <a:t>de las </a:t>
            </a:r>
            <a:r>
              <a:rPr lang="es-AR" sz="1800" dirty="0" smtClean="0"/>
              <a:t>comunicaciones</a:t>
            </a:r>
          </a:p>
          <a:p>
            <a:r>
              <a:rPr lang="es-AR" dirty="0" smtClean="0"/>
              <a:t>Documentos del Proyecto: Documentación de requisitos. Registro de interesados.</a:t>
            </a:r>
          </a:p>
          <a:p>
            <a:r>
              <a:rPr lang="es-AR" dirty="0" smtClean="0"/>
              <a:t>Factores ambientales de la empresa</a:t>
            </a:r>
          </a:p>
          <a:p>
            <a:r>
              <a:rPr lang="es-AR" dirty="0" smtClean="0"/>
              <a:t>Activos de los procesos de la organización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93504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Juicio de expertos</a:t>
            </a:r>
          </a:p>
          <a:p>
            <a:r>
              <a:rPr lang="es-AR" sz="2000" b="1" dirty="0" smtClean="0"/>
              <a:t>Análisis de requisitos de comunicación</a:t>
            </a:r>
            <a:r>
              <a:rPr lang="es-AR" sz="2000" dirty="0" smtClean="0"/>
              <a:t>: </a:t>
            </a:r>
            <a:r>
              <a:rPr lang="es-AR" sz="2000" dirty="0"/>
              <a:t>determina las necesidades de </a:t>
            </a:r>
            <a:r>
              <a:rPr lang="es-AR" sz="2000" dirty="0" smtClean="0"/>
              <a:t>información </a:t>
            </a:r>
            <a:r>
              <a:rPr lang="es-AR" sz="2000" dirty="0"/>
              <a:t>de los interesados </a:t>
            </a:r>
            <a:r>
              <a:rPr lang="es-AR" sz="2000" dirty="0" smtClean="0"/>
              <a:t>del proyecto. Las </a:t>
            </a:r>
            <a:r>
              <a:rPr lang="es-AR" sz="2000" dirty="0"/>
              <a:t>fuentes de </a:t>
            </a:r>
            <a:r>
              <a:rPr lang="es-AR" sz="2000" dirty="0" smtClean="0"/>
              <a:t>información incluyen</a:t>
            </a:r>
            <a:r>
              <a:rPr lang="es-AR" sz="2000" dirty="0"/>
              <a:t>, entre otras:</a:t>
            </a:r>
          </a:p>
          <a:p>
            <a:pPr lvl="1"/>
            <a:r>
              <a:rPr lang="es-AR" sz="2000" dirty="0" smtClean="0"/>
              <a:t>Requisitos </a:t>
            </a:r>
            <a:r>
              <a:rPr lang="es-AR" sz="2000" dirty="0"/>
              <a:t>de </a:t>
            </a:r>
            <a:r>
              <a:rPr lang="es-AR" sz="2000" dirty="0" smtClean="0"/>
              <a:t>información </a:t>
            </a:r>
            <a:r>
              <a:rPr lang="es-AR" sz="2000" dirty="0"/>
              <a:t>y </a:t>
            </a:r>
            <a:r>
              <a:rPr lang="es-AR" sz="2000" dirty="0" smtClean="0"/>
              <a:t>comunicación </a:t>
            </a:r>
            <a:r>
              <a:rPr lang="es-AR" sz="2000" dirty="0"/>
              <a:t>de los interesados provenientes del registro de interesados y el </a:t>
            </a:r>
            <a:r>
              <a:rPr lang="es-AR" sz="2000" dirty="0" smtClean="0"/>
              <a:t>plan de </a:t>
            </a:r>
            <a:r>
              <a:rPr lang="es-AR" sz="2000" dirty="0"/>
              <a:t>involucramiento de los interesados;</a:t>
            </a:r>
          </a:p>
          <a:p>
            <a:pPr lvl="1"/>
            <a:r>
              <a:rPr lang="es-AR" sz="2000" dirty="0" smtClean="0"/>
              <a:t>Cantidad </a:t>
            </a:r>
            <a:r>
              <a:rPr lang="es-AR" sz="2000" dirty="0"/>
              <a:t>de canales o </a:t>
            </a:r>
            <a:r>
              <a:rPr lang="es-AR" sz="2000" dirty="0" smtClean="0"/>
              <a:t>vías </a:t>
            </a:r>
            <a:r>
              <a:rPr lang="es-AR" sz="2000" dirty="0"/>
              <a:t>de </a:t>
            </a:r>
            <a:r>
              <a:rPr lang="es-AR" sz="2000" dirty="0" smtClean="0"/>
              <a:t>comunicación </a:t>
            </a:r>
            <a:r>
              <a:rPr lang="es-AR" sz="2000" dirty="0"/>
              <a:t>potenciales, incluidas las comunicaciones uno a uno, uno a muchos</a:t>
            </a:r>
            <a:r>
              <a:rPr lang="es-AR" sz="2000" dirty="0" smtClean="0"/>
              <a:t>, y </a:t>
            </a:r>
            <a:r>
              <a:rPr lang="es-AR" sz="2000" dirty="0"/>
              <a:t>muchos a muchos;</a:t>
            </a:r>
          </a:p>
          <a:p>
            <a:pPr lvl="1"/>
            <a:r>
              <a:rPr lang="es-AR" sz="2000" dirty="0" smtClean="0"/>
              <a:t>Organigramas</a:t>
            </a:r>
            <a:r>
              <a:rPr lang="es-AR" sz="2000" dirty="0"/>
              <a:t>;</a:t>
            </a:r>
          </a:p>
          <a:p>
            <a:pPr lvl="1"/>
            <a:r>
              <a:rPr lang="es-AR" sz="2000" dirty="0" smtClean="0"/>
              <a:t>Organización </a:t>
            </a:r>
            <a:r>
              <a:rPr lang="es-AR" sz="2000" dirty="0"/>
              <a:t>del proyecto y responsabilidad, relaciones e interdependencias de los interesados</a:t>
            </a:r>
            <a:r>
              <a:rPr lang="es-AR" sz="2000" dirty="0" smtClean="0"/>
              <a:t>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047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las Comunicaciones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200" dirty="0" smtClean="0"/>
              <a:t>Incluye los procesos </a:t>
            </a:r>
            <a:r>
              <a:rPr lang="es-AR" sz="2200" dirty="0"/>
              <a:t>necesarios para asegurar que las necesidades </a:t>
            </a:r>
            <a:r>
              <a:rPr lang="es-AR" sz="2200" dirty="0" smtClean="0"/>
              <a:t>de información </a:t>
            </a:r>
            <a:r>
              <a:rPr lang="es-AR" sz="2200" dirty="0"/>
              <a:t>del proyecto y de sus interesados se satisfagan a </a:t>
            </a:r>
            <a:r>
              <a:rPr lang="es-AR" sz="2200" dirty="0" smtClean="0"/>
              <a:t>través </a:t>
            </a:r>
            <a:r>
              <a:rPr lang="es-AR" sz="2200" dirty="0"/>
              <a:t>del desarrollo de objetos y de la </a:t>
            </a:r>
            <a:r>
              <a:rPr lang="es-AR" sz="2200" dirty="0" smtClean="0"/>
              <a:t>implementación de actividades diseñadas </a:t>
            </a:r>
            <a:r>
              <a:rPr lang="es-AR" sz="2200" dirty="0"/>
              <a:t>para lograr un intercambio eficaz de </a:t>
            </a:r>
            <a:r>
              <a:rPr lang="es-AR" sz="2200" dirty="0" smtClean="0"/>
              <a:t>información.</a:t>
            </a:r>
          </a:p>
          <a:p>
            <a:r>
              <a:rPr lang="es-AR" sz="2200" dirty="0" smtClean="0"/>
              <a:t>Consta </a:t>
            </a:r>
            <a:r>
              <a:rPr lang="es-AR" sz="2200" dirty="0"/>
              <a:t>de dos </a:t>
            </a:r>
            <a:r>
              <a:rPr lang="es-AR" sz="2200" dirty="0" smtClean="0"/>
              <a:t>partes: </a:t>
            </a:r>
          </a:p>
          <a:p>
            <a:pPr lvl="1"/>
            <a:r>
              <a:rPr lang="es-AR" sz="2000" dirty="0" smtClean="0"/>
              <a:t>Desarrollar </a:t>
            </a:r>
            <a:r>
              <a:rPr lang="es-AR" sz="2000" dirty="0"/>
              <a:t>una estrategia para asegurar que la </a:t>
            </a:r>
            <a:r>
              <a:rPr lang="es-AR" sz="2000" dirty="0" smtClean="0"/>
              <a:t>comunicación sea eficaz </a:t>
            </a:r>
            <a:r>
              <a:rPr lang="es-AR" sz="2000" dirty="0"/>
              <a:t>para los interesados. </a:t>
            </a:r>
            <a:endParaRPr lang="es-AR" sz="2000" dirty="0" smtClean="0"/>
          </a:p>
          <a:p>
            <a:pPr lvl="1"/>
            <a:r>
              <a:rPr lang="es-AR" sz="2000" dirty="0" smtClean="0"/>
              <a:t>Realizar las </a:t>
            </a:r>
            <a:r>
              <a:rPr lang="es-AR" sz="2000" dirty="0"/>
              <a:t>actividades necesarias para </a:t>
            </a:r>
            <a:r>
              <a:rPr lang="es-AR" sz="2000" dirty="0" smtClean="0"/>
              <a:t>implementar la </a:t>
            </a:r>
            <a:r>
              <a:rPr lang="es-AR" sz="2000" dirty="0"/>
              <a:t>estrategia de </a:t>
            </a:r>
            <a:r>
              <a:rPr lang="es-AR" sz="2000" dirty="0" smtClean="0"/>
              <a:t>comunicación.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18600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200" dirty="0" smtClean="0"/>
              <a:t>Fuentes de información…</a:t>
            </a:r>
          </a:p>
          <a:p>
            <a:pPr lvl="1"/>
            <a:r>
              <a:rPr lang="es-AR" sz="2000" dirty="0" smtClean="0"/>
              <a:t>Enfoque </a:t>
            </a:r>
            <a:r>
              <a:rPr lang="es-AR" sz="2000" dirty="0"/>
              <a:t>de desarrollo;</a:t>
            </a:r>
          </a:p>
          <a:p>
            <a:pPr lvl="1"/>
            <a:r>
              <a:rPr lang="es-AR" sz="2000" dirty="0"/>
              <a:t>Disciplinas, departamentos y especialidades involucrados en el proyecto;</a:t>
            </a:r>
          </a:p>
          <a:p>
            <a:pPr lvl="1"/>
            <a:r>
              <a:rPr lang="es-AR" sz="2000" dirty="0"/>
              <a:t>Logística del numero de personas que estarán involucradas en el proyecto y en que ubicaciones;</a:t>
            </a:r>
          </a:p>
          <a:p>
            <a:pPr lvl="1"/>
            <a:r>
              <a:rPr lang="es-AR" sz="2000" dirty="0"/>
              <a:t>Necesidades de información interna (p.ej., comunicaciones dentro del ámbito de las organizaciones);</a:t>
            </a:r>
          </a:p>
          <a:p>
            <a:pPr lvl="1"/>
            <a:r>
              <a:rPr lang="es-AR" sz="2000" dirty="0"/>
              <a:t>Necesidades de información externa (p.ej., comunicaciones con los medios, el publico o los contratistas); y</a:t>
            </a:r>
          </a:p>
          <a:p>
            <a:pPr lvl="1"/>
            <a:r>
              <a:rPr lang="es-AR" sz="2000" dirty="0"/>
              <a:t>Requisitos legales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045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394241" cy="4724400"/>
          </a:xfrm>
        </p:spPr>
        <p:txBody>
          <a:bodyPr>
            <a:normAutofit fontScale="92500" lnSpcReduction="10000"/>
          </a:bodyPr>
          <a:lstStyle/>
          <a:p>
            <a:r>
              <a:rPr lang="es-AR" sz="2000" b="1" dirty="0" smtClean="0"/>
              <a:t>Tecnología de la comunicación</a:t>
            </a:r>
            <a:r>
              <a:rPr lang="es-AR" sz="2000" dirty="0" smtClean="0"/>
              <a:t>: factores que influyen en la selección</a:t>
            </a:r>
          </a:p>
          <a:p>
            <a:pPr lvl="1"/>
            <a:r>
              <a:rPr lang="es-AR" sz="2000" u="sng" dirty="0" smtClean="0"/>
              <a:t>Urgencia </a:t>
            </a:r>
            <a:r>
              <a:rPr lang="es-AR" sz="2000" u="sng" dirty="0"/>
              <a:t>de la necesidad de información</a:t>
            </a:r>
            <a:r>
              <a:rPr lang="es-AR" sz="2000" dirty="0"/>
              <a:t>.</a:t>
            </a:r>
            <a:r>
              <a:rPr lang="es-AR" sz="2000" b="1" dirty="0"/>
              <a:t> </a:t>
            </a:r>
            <a:r>
              <a:rPr lang="es-AR" sz="2000" dirty="0"/>
              <a:t>La urgencia, la frecuencia y el formato de la </a:t>
            </a:r>
            <a:r>
              <a:rPr lang="es-AR" sz="2000" dirty="0" smtClean="0"/>
              <a:t>información </a:t>
            </a:r>
            <a:r>
              <a:rPr lang="es-AR" sz="2000" dirty="0"/>
              <a:t>a </a:t>
            </a:r>
            <a:r>
              <a:rPr lang="es-AR" sz="2000" dirty="0" smtClean="0"/>
              <a:t>comunicar pueden </a:t>
            </a:r>
            <a:r>
              <a:rPr lang="es-AR" sz="2000" dirty="0"/>
              <a:t>variar de un proyecto a otro y </a:t>
            </a:r>
            <a:r>
              <a:rPr lang="es-AR" sz="2000" dirty="0" smtClean="0"/>
              <a:t>también </a:t>
            </a:r>
            <a:r>
              <a:rPr lang="es-AR" sz="2000" dirty="0"/>
              <a:t>entre las diferentes fases de un proyecto.</a:t>
            </a:r>
          </a:p>
          <a:p>
            <a:pPr lvl="1"/>
            <a:r>
              <a:rPr lang="es-AR" sz="2000" u="sng" dirty="0" smtClean="0"/>
              <a:t>Disponibilidad </a:t>
            </a:r>
            <a:r>
              <a:rPr lang="es-AR" sz="2000" u="sng" dirty="0"/>
              <a:t>y confiabilidad de la tecnología</a:t>
            </a:r>
            <a:r>
              <a:rPr lang="es-AR" sz="2000" dirty="0"/>
              <a:t>.</a:t>
            </a:r>
            <a:r>
              <a:rPr lang="es-AR" sz="2000" b="1" dirty="0"/>
              <a:t> </a:t>
            </a:r>
            <a:r>
              <a:rPr lang="es-AR" sz="2000" dirty="0"/>
              <a:t>La </a:t>
            </a:r>
            <a:r>
              <a:rPr lang="es-AR" sz="2000" dirty="0" smtClean="0"/>
              <a:t>tecnología </a:t>
            </a:r>
            <a:r>
              <a:rPr lang="es-AR" sz="2000" dirty="0"/>
              <a:t>requerida </a:t>
            </a:r>
            <a:r>
              <a:rPr lang="es-AR" sz="2000" dirty="0" smtClean="0"/>
              <a:t>debe </a:t>
            </a:r>
            <a:r>
              <a:rPr lang="es-AR" sz="2000" dirty="0"/>
              <a:t>estar disponible y ser compatible y accesible para todos los interesados </a:t>
            </a:r>
            <a:r>
              <a:rPr lang="es-AR" sz="2000" dirty="0" smtClean="0"/>
              <a:t>a lo </a:t>
            </a:r>
            <a:r>
              <a:rPr lang="es-AR" sz="2000" dirty="0"/>
              <a:t>largo del proyecto.</a:t>
            </a:r>
          </a:p>
          <a:p>
            <a:pPr lvl="1"/>
            <a:r>
              <a:rPr lang="es-AR" sz="2000" u="sng" dirty="0" smtClean="0"/>
              <a:t>Facilidad </a:t>
            </a:r>
            <a:r>
              <a:rPr lang="es-AR" sz="2000" u="sng" dirty="0"/>
              <a:t>de uso</a:t>
            </a:r>
            <a:r>
              <a:rPr lang="es-AR" sz="2000" dirty="0"/>
              <a:t>.</a:t>
            </a:r>
            <a:r>
              <a:rPr lang="es-AR" sz="2000" b="1" dirty="0"/>
              <a:t> </a:t>
            </a:r>
            <a:r>
              <a:rPr lang="es-AR" sz="2000" dirty="0" smtClean="0"/>
              <a:t>Las tecnologías deben </a:t>
            </a:r>
            <a:r>
              <a:rPr lang="es-AR" sz="2000" dirty="0"/>
              <a:t>ser </a:t>
            </a:r>
            <a:r>
              <a:rPr lang="es-AR" sz="2000" dirty="0" smtClean="0"/>
              <a:t>adecuadas </a:t>
            </a:r>
            <a:r>
              <a:rPr lang="es-AR" sz="2000" dirty="0"/>
              <a:t>para los </a:t>
            </a:r>
            <a:r>
              <a:rPr lang="es-AR" sz="2000" dirty="0" smtClean="0"/>
              <a:t>participantes del </a:t>
            </a:r>
            <a:r>
              <a:rPr lang="es-AR" sz="2000" dirty="0"/>
              <a:t>proyecto y </a:t>
            </a:r>
            <a:r>
              <a:rPr lang="es-AR" sz="2000" dirty="0" smtClean="0"/>
              <a:t>debe </a:t>
            </a:r>
            <a:r>
              <a:rPr lang="es-AR" sz="2000" dirty="0"/>
              <a:t>planificarse </a:t>
            </a:r>
            <a:r>
              <a:rPr lang="es-AR" sz="2000" dirty="0" smtClean="0"/>
              <a:t>la capacitación, </a:t>
            </a:r>
            <a:r>
              <a:rPr lang="es-AR" sz="2000" dirty="0"/>
              <a:t>cuando sea </a:t>
            </a:r>
            <a:r>
              <a:rPr lang="es-AR" sz="2000" dirty="0" smtClean="0"/>
              <a:t>pertinente.</a:t>
            </a:r>
          </a:p>
          <a:p>
            <a:pPr lvl="1"/>
            <a:r>
              <a:rPr lang="es-AR" sz="2100" u="sng" dirty="0"/>
              <a:t>Entorno del proyecto</a:t>
            </a:r>
            <a:r>
              <a:rPr lang="es-AR" sz="2100" dirty="0"/>
              <a:t>. </a:t>
            </a:r>
            <a:r>
              <a:rPr lang="es-AR" sz="2100" dirty="0" smtClean="0"/>
              <a:t>Puede limitar la eficiencia de la comunicación en función de el </a:t>
            </a:r>
            <a:r>
              <a:rPr lang="es-AR" sz="2100" dirty="0"/>
              <a:t>equipo se va a reunir </a:t>
            </a:r>
            <a:r>
              <a:rPr lang="es-AR" sz="2100" dirty="0" smtClean="0"/>
              <a:t>cara </a:t>
            </a:r>
            <a:r>
              <a:rPr lang="es-AR" sz="2100" dirty="0"/>
              <a:t>a cara o en un entorno virtual, si van a estar ubicados en una o varias zonas horarias, si van a utilizar varios idiomas para la comunicación, y finalmente, la posible existencia de cualquier otro factor </a:t>
            </a:r>
            <a:r>
              <a:rPr lang="es-AR" sz="2100" dirty="0" smtClean="0"/>
              <a:t>ambiental.</a:t>
            </a: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393223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u="sng" dirty="0" smtClean="0"/>
              <a:t>Sensibilidad </a:t>
            </a:r>
            <a:r>
              <a:rPr lang="es-AR" sz="2000" u="sng" dirty="0"/>
              <a:t>y confidencialidad de la información</a:t>
            </a:r>
            <a:r>
              <a:rPr lang="es-AR" sz="2000" dirty="0"/>
              <a:t>. Algunos aspectos a considerar son:</a:t>
            </a:r>
          </a:p>
          <a:p>
            <a:pPr lvl="1"/>
            <a:r>
              <a:rPr lang="es-AR" sz="2000" dirty="0" smtClean="0"/>
              <a:t>Si </a:t>
            </a:r>
            <a:r>
              <a:rPr lang="es-AR" sz="2000" dirty="0"/>
              <a:t>la </a:t>
            </a:r>
            <a:r>
              <a:rPr lang="es-AR" sz="2000" dirty="0" smtClean="0"/>
              <a:t>información </a:t>
            </a:r>
            <a:r>
              <a:rPr lang="es-AR" sz="2000" dirty="0"/>
              <a:t>a comunicar es sensible o </a:t>
            </a:r>
            <a:r>
              <a:rPr lang="es-AR" sz="2000" dirty="0" smtClean="0"/>
              <a:t>confidencial, para tomar medidas de </a:t>
            </a:r>
            <a:r>
              <a:rPr lang="es-AR" sz="2000" dirty="0"/>
              <a:t>seguridad adicionales.</a:t>
            </a:r>
          </a:p>
          <a:p>
            <a:pPr lvl="1"/>
            <a:r>
              <a:rPr lang="es-AR" sz="2000" dirty="0" smtClean="0"/>
              <a:t>Políticas </a:t>
            </a:r>
            <a:r>
              <a:rPr lang="es-AR" sz="2000" dirty="0"/>
              <a:t>de medios sociales para los empleados, a fin de garantizar el comportamiento adecuado, la </a:t>
            </a:r>
            <a:r>
              <a:rPr lang="es-AR" sz="2000" dirty="0" smtClean="0"/>
              <a:t>seguridad y </a:t>
            </a:r>
            <a:r>
              <a:rPr lang="es-AR" sz="2000" dirty="0"/>
              <a:t>la </a:t>
            </a:r>
            <a:r>
              <a:rPr lang="es-AR" sz="2000" dirty="0" smtClean="0"/>
              <a:t>protección </a:t>
            </a:r>
            <a:r>
              <a:rPr lang="es-AR" sz="2000" dirty="0"/>
              <a:t>de </a:t>
            </a:r>
            <a:r>
              <a:rPr lang="es-AR" sz="2000" dirty="0" smtClean="0"/>
              <a:t>información </a:t>
            </a:r>
            <a:r>
              <a:rPr lang="es-AR" sz="2000" dirty="0"/>
              <a:t>privilegiada.</a:t>
            </a:r>
          </a:p>
        </p:txBody>
      </p:sp>
    </p:spTree>
    <p:extLst>
      <p:ext uri="{BB962C8B-B14F-4D97-AF65-F5344CB8AC3E}">
        <p14:creationId xmlns:p14="http://schemas.microsoft.com/office/powerpoint/2010/main" val="154096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 smtClean="0">
                <a:solidFill>
                  <a:srgbClr val="C00000"/>
                </a:solidFill>
              </a:rPr>
              <a:t>H&amp;T - Modelos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432742" cy="4724400"/>
          </a:xfrm>
        </p:spPr>
        <p:txBody>
          <a:bodyPr>
            <a:normAutofit/>
          </a:bodyPr>
          <a:lstStyle/>
          <a:p>
            <a:r>
              <a:rPr lang="es-AR" sz="2000" u="sng" dirty="0" smtClean="0"/>
              <a:t>Modelos de Comunicación</a:t>
            </a:r>
            <a:r>
              <a:rPr lang="es-AR" sz="2000" dirty="0" smtClean="0"/>
              <a:t>: pueden </a:t>
            </a:r>
            <a:r>
              <a:rPr lang="es-AR" sz="2000" dirty="0"/>
              <a:t>representar el proceso de </a:t>
            </a:r>
            <a:r>
              <a:rPr lang="es-AR" sz="2000" dirty="0" smtClean="0"/>
              <a:t>comunicación </a:t>
            </a:r>
            <a:r>
              <a:rPr lang="es-AR" sz="2000" dirty="0"/>
              <a:t>en su forma lineal mas </a:t>
            </a:r>
            <a:r>
              <a:rPr lang="es-AR" sz="2000" dirty="0" smtClean="0"/>
              <a:t>básica </a:t>
            </a:r>
            <a:r>
              <a:rPr lang="es-AR" sz="2000" dirty="0"/>
              <a:t>(</a:t>
            </a:r>
            <a:r>
              <a:rPr lang="es-AR" sz="2000" dirty="0" smtClean="0"/>
              <a:t>emisor y </a:t>
            </a:r>
            <a:r>
              <a:rPr lang="es-AR" sz="2000" dirty="0"/>
              <a:t>receptor), en una forma mas interactiva que abarque el elemento adicional de la </a:t>
            </a:r>
            <a:r>
              <a:rPr lang="es-AR" sz="2000" dirty="0" smtClean="0"/>
              <a:t>retroalimentación </a:t>
            </a:r>
            <a:r>
              <a:rPr lang="es-AR" sz="2000" dirty="0"/>
              <a:t>(emisor, </a:t>
            </a:r>
            <a:r>
              <a:rPr lang="es-AR" sz="2000" dirty="0" smtClean="0"/>
              <a:t>receptor y retroalimentación), </a:t>
            </a:r>
            <a:r>
              <a:rPr lang="es-AR" sz="2000" dirty="0"/>
              <a:t>o mediante un modelo mas complejo que incorpore los elementos humanos del (de los) emisor(es</a:t>
            </a:r>
            <a:r>
              <a:rPr lang="es-AR" sz="2000" dirty="0" smtClean="0"/>
              <a:t>) o </a:t>
            </a:r>
            <a:r>
              <a:rPr lang="es-AR" sz="2000" dirty="0"/>
              <a:t>receptor(es) e intente reflejar la complejidad de cualquier </a:t>
            </a:r>
            <a:r>
              <a:rPr lang="es-AR" sz="2000" dirty="0" smtClean="0"/>
              <a:t>comunicación </a:t>
            </a:r>
            <a:r>
              <a:rPr lang="es-AR" sz="2000" dirty="0"/>
              <a:t>que involucra </a:t>
            </a:r>
            <a:r>
              <a:rPr lang="es-AR" sz="2000" dirty="0" smtClean="0"/>
              <a:t>personas.</a:t>
            </a:r>
          </a:p>
          <a:p>
            <a:pPr lvl="1"/>
            <a:r>
              <a:rPr lang="es-AR" sz="2000" u="sng" dirty="0" smtClean="0"/>
              <a:t>Modelo </a:t>
            </a:r>
            <a:r>
              <a:rPr lang="es-AR" sz="2000" u="sng" dirty="0"/>
              <a:t>básico de comunicación emisor/receptor</a:t>
            </a:r>
            <a:r>
              <a:rPr lang="es-AR" sz="2000" dirty="0"/>
              <a:t>. Este modelo describe la </a:t>
            </a:r>
            <a:r>
              <a:rPr lang="es-AR" sz="2000" dirty="0" smtClean="0"/>
              <a:t>comunicación como un </a:t>
            </a:r>
            <a:r>
              <a:rPr lang="es-AR" sz="2000" dirty="0"/>
              <a:t>proceso y consta de dos partes, denominadas emisor y receptor. Se ocupa de </a:t>
            </a:r>
            <a:r>
              <a:rPr lang="es-AR" sz="2000" i="1" dirty="0"/>
              <a:t>asegurar que el mensaje </a:t>
            </a:r>
            <a:r>
              <a:rPr lang="es-AR" sz="2000" i="1" dirty="0" smtClean="0"/>
              <a:t>sea entregado</a:t>
            </a:r>
            <a:r>
              <a:rPr lang="es-AR" sz="2000" dirty="0"/>
              <a:t>, </a:t>
            </a:r>
            <a:r>
              <a:rPr lang="es-AR" sz="2000" dirty="0" smtClean="0"/>
              <a:t>más </a:t>
            </a:r>
            <a:r>
              <a:rPr lang="es-AR" sz="2000" dirty="0"/>
              <a:t>que comprendido</a:t>
            </a:r>
            <a:r>
              <a:rPr lang="es-AR" sz="2000" dirty="0" smtClean="0"/>
              <a:t>.</a:t>
            </a:r>
          </a:p>
          <a:p>
            <a:pPr lvl="1"/>
            <a:r>
              <a:rPr lang="es-AR" sz="2000" dirty="0"/>
              <a:t>La secuencia de pasos de un modelo </a:t>
            </a:r>
            <a:r>
              <a:rPr lang="es-AR" sz="2000" dirty="0" smtClean="0"/>
              <a:t>básico </a:t>
            </a:r>
            <a:r>
              <a:rPr lang="es-AR" sz="2000" dirty="0"/>
              <a:t>de </a:t>
            </a:r>
            <a:r>
              <a:rPr lang="es-AR" sz="2000" dirty="0" smtClean="0"/>
              <a:t>comunicación </a:t>
            </a:r>
            <a:r>
              <a:rPr lang="es-AR" sz="2000" dirty="0"/>
              <a:t>es la siguiente:</a:t>
            </a:r>
          </a:p>
        </p:txBody>
      </p:sp>
    </p:spTree>
    <p:extLst>
      <p:ext uri="{BB962C8B-B14F-4D97-AF65-F5344CB8AC3E}">
        <p14:creationId xmlns:p14="http://schemas.microsoft.com/office/powerpoint/2010/main" val="1703937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 - Modelos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i="1" dirty="0" smtClean="0"/>
              <a:t>Codificar</a:t>
            </a:r>
            <a:r>
              <a:rPr lang="es-AR" sz="2000" i="1" dirty="0"/>
              <a:t>. </a:t>
            </a:r>
            <a:r>
              <a:rPr lang="es-AR" sz="2000" dirty="0"/>
              <a:t>El mensaje se codifica en </a:t>
            </a:r>
            <a:r>
              <a:rPr lang="es-AR" sz="2000" dirty="0" smtClean="0"/>
              <a:t>símbolos, </a:t>
            </a:r>
            <a:r>
              <a:rPr lang="es-AR" sz="2000" dirty="0"/>
              <a:t>tales como texto, sonido o </a:t>
            </a:r>
            <a:r>
              <a:rPr lang="es-AR" sz="2000" dirty="0" smtClean="0"/>
              <a:t>algún </a:t>
            </a:r>
            <a:r>
              <a:rPr lang="es-AR" sz="2000" dirty="0"/>
              <a:t>otro medio para </a:t>
            </a:r>
            <a:r>
              <a:rPr lang="es-AR" sz="2000" dirty="0" smtClean="0"/>
              <a:t>la transmisión (emisión).</a:t>
            </a:r>
            <a:endParaRPr lang="es-AR" sz="2000" dirty="0"/>
          </a:p>
          <a:p>
            <a:r>
              <a:rPr lang="es-AR" sz="2000" i="1" dirty="0" smtClean="0"/>
              <a:t>Transmitir </a:t>
            </a:r>
            <a:r>
              <a:rPr lang="es-AR" sz="2000" i="1" dirty="0"/>
              <a:t>el mensaje. </a:t>
            </a:r>
            <a:r>
              <a:rPr lang="es-AR" sz="2000" dirty="0"/>
              <a:t>El mensaje es enviado a </a:t>
            </a:r>
            <a:r>
              <a:rPr lang="es-AR" sz="2000" dirty="0" smtClean="0"/>
              <a:t>través </a:t>
            </a:r>
            <a:r>
              <a:rPr lang="es-AR" sz="2000" dirty="0"/>
              <a:t>de un canal de </a:t>
            </a:r>
            <a:r>
              <a:rPr lang="es-AR" sz="2000" dirty="0" smtClean="0"/>
              <a:t>comunicación. </a:t>
            </a:r>
            <a:r>
              <a:rPr lang="es-AR" sz="2000" dirty="0"/>
              <a:t>La </a:t>
            </a:r>
            <a:r>
              <a:rPr lang="es-AR" sz="2000" dirty="0" smtClean="0"/>
              <a:t>transmisión de este </a:t>
            </a:r>
            <a:r>
              <a:rPr lang="es-AR" sz="2000" dirty="0"/>
              <a:t>mensaje se puede ver comprometida por diversos factores </a:t>
            </a:r>
            <a:r>
              <a:rPr lang="es-AR" sz="2000" dirty="0" smtClean="0"/>
              <a:t>físicos </a:t>
            </a:r>
            <a:r>
              <a:rPr lang="es-AR" sz="2000" dirty="0"/>
              <a:t>como la falta de familiaridad con </a:t>
            </a:r>
            <a:r>
              <a:rPr lang="es-AR" sz="2000" dirty="0" smtClean="0"/>
              <a:t>la tecnología </a:t>
            </a:r>
            <a:r>
              <a:rPr lang="es-AR" sz="2000" dirty="0"/>
              <a:t>o una infraestructura inadecuada. El ruido y otros factores pueden estar presentes y </a:t>
            </a:r>
            <a:r>
              <a:rPr lang="es-AR" sz="2000" dirty="0" smtClean="0"/>
              <a:t>contribuir a </a:t>
            </a:r>
            <a:r>
              <a:rPr lang="es-AR" sz="2000" dirty="0"/>
              <a:t>la perdida de </a:t>
            </a:r>
            <a:r>
              <a:rPr lang="es-AR" sz="2000" dirty="0" smtClean="0"/>
              <a:t>información </a:t>
            </a:r>
            <a:r>
              <a:rPr lang="es-AR" sz="2000" dirty="0"/>
              <a:t>en la </a:t>
            </a:r>
            <a:r>
              <a:rPr lang="es-AR" sz="2000" dirty="0" smtClean="0"/>
              <a:t>transmisión </a:t>
            </a:r>
            <a:r>
              <a:rPr lang="es-AR" sz="2000" dirty="0"/>
              <a:t>y/o </a:t>
            </a:r>
            <a:r>
              <a:rPr lang="es-AR" sz="2000" dirty="0" smtClean="0"/>
              <a:t>recepción </a:t>
            </a:r>
            <a:r>
              <a:rPr lang="es-AR" sz="2000" dirty="0"/>
              <a:t>del mensaje.</a:t>
            </a:r>
          </a:p>
          <a:p>
            <a:r>
              <a:rPr lang="es-AR" sz="2000" i="1" dirty="0" smtClean="0"/>
              <a:t>Descodificar</a:t>
            </a:r>
            <a:r>
              <a:rPr lang="es-AR" sz="2000" i="1" dirty="0"/>
              <a:t>. </a:t>
            </a:r>
            <a:r>
              <a:rPr lang="es-AR" sz="2000" dirty="0"/>
              <a:t>Los datos recibidos son traducidos de nuevo </a:t>
            </a:r>
            <a:r>
              <a:rPr lang="es-AR" sz="2000" dirty="0" smtClean="0"/>
              <a:t>en </a:t>
            </a:r>
            <a:r>
              <a:rPr lang="es-AR" sz="2000" dirty="0"/>
              <a:t>una forma </a:t>
            </a:r>
            <a:r>
              <a:rPr lang="es-AR" sz="2000" dirty="0" smtClean="0"/>
              <a:t>útil </a:t>
            </a:r>
            <a:r>
              <a:rPr lang="es-AR" sz="2000" dirty="0"/>
              <a:t>para el receptor.</a:t>
            </a:r>
          </a:p>
        </p:txBody>
      </p:sp>
    </p:spTree>
    <p:extLst>
      <p:ext uri="{BB962C8B-B14F-4D97-AF65-F5344CB8AC3E}">
        <p14:creationId xmlns:p14="http://schemas.microsoft.com/office/powerpoint/2010/main" val="362841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 - Modelos</a:t>
            </a:r>
            <a:r>
              <a:rPr lang="es-AR" b="1" dirty="0" smtClean="0">
                <a:solidFill>
                  <a:srgbClr val="C00000"/>
                </a:solidFill>
              </a:rPr>
              <a:t/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b="1" dirty="0">
                <a:solidFill>
                  <a:srgbClr val="C00000"/>
                </a:solidFill>
              </a:rPr>
              <a:t/>
            </a:r>
            <a:br>
              <a:rPr lang="es-AR" b="1" dirty="0">
                <a:solidFill>
                  <a:srgbClr val="C00000"/>
                </a:solidFill>
              </a:rPr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905000"/>
            <a:ext cx="9599075" cy="4953000"/>
          </a:xfrm>
        </p:spPr>
        <p:txBody>
          <a:bodyPr>
            <a:normAutofit fontScale="92500" lnSpcReduction="20000"/>
          </a:bodyPr>
          <a:lstStyle/>
          <a:p>
            <a:r>
              <a:rPr lang="es-AR" u="sng" dirty="0" smtClean="0"/>
              <a:t>Modelo </a:t>
            </a:r>
            <a:r>
              <a:rPr lang="es-AR" u="sng" dirty="0"/>
              <a:t>de comunicación interactiva</a:t>
            </a:r>
            <a:r>
              <a:rPr lang="es-AR" b="1" dirty="0"/>
              <a:t>. </a:t>
            </a:r>
            <a:r>
              <a:rPr lang="es-AR" dirty="0" smtClean="0"/>
              <a:t>Describe </a:t>
            </a:r>
            <a:r>
              <a:rPr lang="es-AR" dirty="0"/>
              <a:t>la </a:t>
            </a:r>
            <a:r>
              <a:rPr lang="es-AR" dirty="0" smtClean="0"/>
              <a:t>comunicación </a:t>
            </a:r>
            <a:r>
              <a:rPr lang="es-AR" dirty="0"/>
              <a:t>como </a:t>
            </a:r>
            <a:r>
              <a:rPr lang="es-AR" dirty="0" smtClean="0"/>
              <a:t>un proceso </a:t>
            </a:r>
            <a:r>
              <a:rPr lang="es-AR" dirty="0"/>
              <a:t>que consta de dos partes, el emisor y el receptor, pero </a:t>
            </a:r>
            <a:r>
              <a:rPr lang="es-AR" b="1" dirty="0"/>
              <a:t>reconoce la necesidad de asegurar que </a:t>
            </a:r>
            <a:r>
              <a:rPr lang="es-AR" b="1" dirty="0" smtClean="0"/>
              <a:t>el mensaje </a:t>
            </a:r>
            <a:r>
              <a:rPr lang="es-AR" b="1" dirty="0"/>
              <a:t>haya sido comprendido</a:t>
            </a:r>
            <a:r>
              <a:rPr lang="es-AR" dirty="0"/>
              <a:t>. </a:t>
            </a:r>
            <a:r>
              <a:rPr lang="es-AR" dirty="0" smtClean="0"/>
              <a:t>El </a:t>
            </a:r>
            <a:r>
              <a:rPr lang="es-AR" dirty="0"/>
              <a:t>ruido incluye cualquier interferencia o barrera que </a:t>
            </a:r>
            <a:r>
              <a:rPr lang="es-AR" dirty="0" smtClean="0"/>
              <a:t>comprometa </a:t>
            </a:r>
            <a:r>
              <a:rPr lang="es-AR" dirty="0"/>
              <a:t>la </a:t>
            </a:r>
            <a:r>
              <a:rPr lang="es-AR" dirty="0" smtClean="0"/>
              <a:t>comprensión </a:t>
            </a:r>
            <a:r>
              <a:rPr lang="es-AR" dirty="0"/>
              <a:t>del mensaje, como la </a:t>
            </a:r>
            <a:r>
              <a:rPr lang="es-AR" dirty="0" smtClean="0"/>
              <a:t>distracción </a:t>
            </a:r>
            <a:r>
              <a:rPr lang="es-AR" dirty="0"/>
              <a:t>del receptor, variaciones en las </a:t>
            </a:r>
            <a:r>
              <a:rPr lang="es-AR" dirty="0" smtClean="0"/>
              <a:t>percepciones de </a:t>
            </a:r>
            <a:r>
              <a:rPr lang="es-AR" dirty="0"/>
              <a:t>los receptores, o </a:t>
            </a:r>
            <a:r>
              <a:rPr lang="es-AR" dirty="0" smtClean="0"/>
              <a:t>falta </a:t>
            </a:r>
            <a:r>
              <a:rPr lang="es-AR" dirty="0"/>
              <a:t>de </a:t>
            </a:r>
            <a:r>
              <a:rPr lang="es-AR" dirty="0" smtClean="0"/>
              <a:t>interés </a:t>
            </a:r>
            <a:r>
              <a:rPr lang="es-AR" dirty="0"/>
              <a:t>o conocimientos adecuados. Los pasos adicionales de un modelo </a:t>
            </a:r>
            <a:r>
              <a:rPr lang="es-AR" dirty="0" smtClean="0"/>
              <a:t>de comunicación </a:t>
            </a:r>
            <a:r>
              <a:rPr lang="es-AR" dirty="0"/>
              <a:t>interactiva son:</a:t>
            </a:r>
          </a:p>
          <a:p>
            <a:r>
              <a:rPr lang="es-AR" i="1" dirty="0" smtClean="0"/>
              <a:t>Confirmar</a:t>
            </a:r>
            <a:r>
              <a:rPr lang="es-AR" i="1" dirty="0"/>
              <a:t>. </a:t>
            </a:r>
            <a:r>
              <a:rPr lang="es-AR" dirty="0"/>
              <a:t>Una vez recibido un mensaje, el receptor puede indicar </a:t>
            </a:r>
            <a:r>
              <a:rPr lang="es-AR" dirty="0" smtClean="0"/>
              <a:t>la recepción </a:t>
            </a:r>
            <a:r>
              <a:rPr lang="es-AR" dirty="0"/>
              <a:t>del </a:t>
            </a:r>
            <a:r>
              <a:rPr lang="es-AR" dirty="0" smtClean="0"/>
              <a:t>mismo, lo </a:t>
            </a:r>
            <a:r>
              <a:rPr lang="es-AR" dirty="0"/>
              <a:t>que no significa necesariamente que </a:t>
            </a:r>
            <a:r>
              <a:rPr lang="es-AR" dirty="0" smtClean="0"/>
              <a:t>esté </a:t>
            </a:r>
            <a:r>
              <a:rPr lang="es-AR" dirty="0"/>
              <a:t>de acuerdo con el o que lo </a:t>
            </a:r>
            <a:r>
              <a:rPr lang="es-AR" dirty="0" smtClean="0"/>
              <a:t>comprenda. </a:t>
            </a:r>
            <a:endParaRPr lang="es-AR" dirty="0"/>
          </a:p>
          <a:p>
            <a:r>
              <a:rPr lang="es-AR" i="1" dirty="0" smtClean="0"/>
              <a:t>Retroalimentación/respuesta</a:t>
            </a:r>
            <a:r>
              <a:rPr lang="es-AR" i="1" dirty="0"/>
              <a:t>. </a:t>
            </a:r>
            <a:r>
              <a:rPr lang="es-AR" dirty="0"/>
              <a:t>Una vez descodificado y comprendido el mensaje recibido, el receptor </a:t>
            </a:r>
            <a:r>
              <a:rPr lang="es-AR" dirty="0" smtClean="0"/>
              <a:t>codifica pensamientos </a:t>
            </a:r>
            <a:r>
              <a:rPr lang="es-AR" dirty="0"/>
              <a:t>e ideas en un mensaje y posteriormente lo transmite al emisor original. Si el emisor percibe </a:t>
            </a:r>
            <a:r>
              <a:rPr lang="es-AR" dirty="0" smtClean="0"/>
              <a:t>que la retroalimentación </a:t>
            </a:r>
            <a:r>
              <a:rPr lang="es-AR" dirty="0"/>
              <a:t>coincide con el mensaje original, la </a:t>
            </a:r>
            <a:r>
              <a:rPr lang="es-AR" dirty="0" smtClean="0"/>
              <a:t>comunicación </a:t>
            </a:r>
            <a:r>
              <a:rPr lang="es-AR" dirty="0"/>
              <a:t>ha sido exitosa. </a:t>
            </a:r>
            <a:endParaRPr lang="es-AR" dirty="0" smtClean="0"/>
          </a:p>
          <a:p>
            <a:r>
              <a:rPr lang="es-AR" dirty="0" smtClean="0"/>
              <a:t>El </a:t>
            </a:r>
            <a:r>
              <a:rPr lang="es-AR" b="1" dirty="0"/>
              <a:t>emisor es responsable </a:t>
            </a:r>
            <a:r>
              <a:rPr lang="es-AR" dirty="0"/>
              <a:t>de la </a:t>
            </a:r>
            <a:r>
              <a:rPr lang="es-AR" dirty="0" smtClean="0"/>
              <a:t>transmisión </a:t>
            </a:r>
            <a:r>
              <a:rPr lang="es-AR" dirty="0"/>
              <a:t>del mensaje, </a:t>
            </a:r>
            <a:r>
              <a:rPr lang="es-AR" dirty="0" smtClean="0"/>
              <a:t>asegurando que </a:t>
            </a:r>
            <a:r>
              <a:rPr lang="es-AR" dirty="0"/>
              <a:t>la </a:t>
            </a:r>
            <a:r>
              <a:rPr lang="es-AR" dirty="0" smtClean="0"/>
              <a:t>información </a:t>
            </a:r>
            <a:r>
              <a:rPr lang="es-AR" dirty="0"/>
              <a:t>que </a:t>
            </a:r>
            <a:r>
              <a:rPr lang="es-AR" dirty="0" smtClean="0"/>
              <a:t>est</a:t>
            </a:r>
            <a:r>
              <a:rPr lang="es-AR" dirty="0"/>
              <a:t>á</a:t>
            </a:r>
            <a:r>
              <a:rPr lang="es-AR" dirty="0" smtClean="0"/>
              <a:t> </a:t>
            </a:r>
            <a:r>
              <a:rPr lang="es-AR" dirty="0"/>
              <a:t>comunicando es clara y completa y confirmando que el mensaje es </a:t>
            </a:r>
            <a:r>
              <a:rPr lang="es-AR" dirty="0" smtClean="0"/>
              <a:t>interpretado correctamente</a:t>
            </a:r>
            <a:r>
              <a:rPr lang="es-AR" dirty="0"/>
              <a:t>. </a:t>
            </a:r>
            <a:endParaRPr lang="es-AR" dirty="0" smtClean="0"/>
          </a:p>
          <a:p>
            <a:r>
              <a:rPr lang="es-AR" dirty="0" smtClean="0"/>
              <a:t>El </a:t>
            </a:r>
            <a:r>
              <a:rPr lang="es-AR" b="1" dirty="0"/>
              <a:t>receptor es responsable </a:t>
            </a:r>
            <a:r>
              <a:rPr lang="es-AR" dirty="0"/>
              <a:t>de cerciorarse de que la </a:t>
            </a:r>
            <a:r>
              <a:rPr lang="es-AR" dirty="0" smtClean="0"/>
              <a:t>información </a:t>
            </a:r>
            <a:r>
              <a:rPr lang="es-AR" dirty="0"/>
              <a:t>sea recibida en su totalidad</a:t>
            </a:r>
            <a:r>
              <a:rPr lang="es-AR" dirty="0" smtClean="0"/>
              <a:t>, interpretada </a:t>
            </a:r>
            <a:r>
              <a:rPr lang="es-AR" dirty="0"/>
              <a:t>correctamente y confirmada o respondida adecuadamente. </a:t>
            </a:r>
          </a:p>
        </p:txBody>
      </p:sp>
    </p:spTree>
    <p:extLst>
      <p:ext uri="{BB962C8B-B14F-4D97-AF65-F5344CB8AC3E}">
        <p14:creationId xmlns:p14="http://schemas.microsoft.com/office/powerpoint/2010/main" val="84774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</a:t>
            </a:r>
            <a:r>
              <a:rPr lang="es-AR" dirty="0" smtClean="0"/>
              <a:t>: </a:t>
            </a:r>
            <a:r>
              <a:rPr lang="es-AR" b="1" dirty="0">
                <a:solidFill>
                  <a:srgbClr val="C00000"/>
                </a:solidFill>
              </a:rPr>
              <a:t>H&amp;T - Modelos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975" y="2150767"/>
            <a:ext cx="9157467" cy="463215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92924" y="1827601"/>
            <a:ext cx="9082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latin typeface="HelveticaNeue-BoldCond"/>
              </a:rPr>
              <a:t>Gráfico 10-4. Modelo de Comunicación para la Comunicación Intercultural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140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lnSpcReduction="10000"/>
          </a:bodyPr>
          <a:lstStyle/>
          <a:p>
            <a:r>
              <a:rPr lang="es-AR" sz="2800" u="sng" dirty="0" smtClean="0"/>
              <a:t>Métodos de Comunicación</a:t>
            </a:r>
            <a:r>
              <a:rPr lang="es-AR" sz="2800" dirty="0" smtClean="0"/>
              <a:t>:</a:t>
            </a:r>
          </a:p>
          <a:p>
            <a:r>
              <a:rPr lang="es-AR" b="1" dirty="0" smtClean="0"/>
              <a:t>Comunicación </a:t>
            </a:r>
            <a:r>
              <a:rPr lang="es-AR" b="1" dirty="0"/>
              <a:t>interactiva. </a:t>
            </a:r>
            <a:r>
              <a:rPr lang="es-AR" dirty="0" smtClean="0"/>
              <a:t>Intercambio </a:t>
            </a:r>
            <a:r>
              <a:rPr lang="es-AR" dirty="0"/>
              <a:t>de </a:t>
            </a:r>
            <a:r>
              <a:rPr lang="es-AR" dirty="0" smtClean="0"/>
              <a:t>información </a:t>
            </a:r>
            <a:r>
              <a:rPr lang="es-AR" dirty="0"/>
              <a:t>de </a:t>
            </a:r>
            <a:r>
              <a:rPr lang="es-AR" dirty="0" smtClean="0"/>
              <a:t>tipo multidireccional </a:t>
            </a:r>
            <a:r>
              <a:rPr lang="es-AR" dirty="0"/>
              <a:t>en tiempo real. Emplea objetos de </a:t>
            </a:r>
            <a:r>
              <a:rPr lang="es-AR" dirty="0" smtClean="0"/>
              <a:t>comunicación </a:t>
            </a:r>
            <a:r>
              <a:rPr lang="es-AR" dirty="0"/>
              <a:t>tales como reuniones, llamadas </a:t>
            </a:r>
            <a:r>
              <a:rPr lang="es-AR" dirty="0" smtClean="0"/>
              <a:t>telefónicas, mensajería instantánea, algunas </a:t>
            </a:r>
            <a:r>
              <a:rPr lang="es-AR" dirty="0"/>
              <a:t>formas de medios sociales y videoconferencias.</a:t>
            </a:r>
          </a:p>
          <a:p>
            <a:r>
              <a:rPr lang="es-AR" b="1" dirty="0" smtClean="0"/>
              <a:t>Comunicación </a:t>
            </a:r>
            <a:r>
              <a:rPr lang="es-AR" b="1" dirty="0"/>
              <a:t>de tipo </a:t>
            </a:r>
            <a:r>
              <a:rPr lang="es-AR" b="1" dirty="0" err="1"/>
              <a:t>push</a:t>
            </a:r>
            <a:r>
              <a:rPr lang="es-AR" b="1" dirty="0"/>
              <a:t> (empujar). </a:t>
            </a:r>
            <a:r>
              <a:rPr lang="es-AR" dirty="0"/>
              <a:t>Enviada o distribuida directamente a receptores </a:t>
            </a:r>
            <a:r>
              <a:rPr lang="es-AR" dirty="0" smtClean="0"/>
              <a:t>específicos que necesitan </a:t>
            </a:r>
            <a:r>
              <a:rPr lang="es-AR" dirty="0"/>
              <a:t>recibir la </a:t>
            </a:r>
            <a:r>
              <a:rPr lang="es-AR" dirty="0" smtClean="0"/>
              <a:t>información. No </a:t>
            </a:r>
            <a:r>
              <a:rPr lang="es-AR" dirty="0"/>
              <a:t>garantiza </a:t>
            </a:r>
            <a:r>
              <a:rPr lang="es-AR" dirty="0" smtClean="0"/>
              <a:t>que efectivamente llegue, </a:t>
            </a:r>
            <a:r>
              <a:rPr lang="es-AR" dirty="0"/>
              <a:t>ni </a:t>
            </a:r>
            <a:r>
              <a:rPr lang="es-AR" dirty="0" smtClean="0"/>
              <a:t>que sea </a:t>
            </a:r>
            <a:r>
              <a:rPr lang="es-AR" dirty="0"/>
              <a:t>comprendida por la audiencia prevista. Los objetos de </a:t>
            </a:r>
            <a:r>
              <a:rPr lang="es-AR" dirty="0" smtClean="0"/>
              <a:t>comunicación de </a:t>
            </a:r>
            <a:r>
              <a:rPr lang="es-AR" dirty="0"/>
              <a:t>tipo </a:t>
            </a:r>
            <a:r>
              <a:rPr lang="es-AR" dirty="0" err="1"/>
              <a:t>push</a:t>
            </a:r>
            <a:r>
              <a:rPr lang="es-AR" dirty="0"/>
              <a:t> incluyen cartas, memorandos, informes, correos </a:t>
            </a:r>
            <a:r>
              <a:rPr lang="es-AR" dirty="0" smtClean="0"/>
              <a:t>electrónicos, </a:t>
            </a:r>
            <a:r>
              <a:rPr lang="es-AR" dirty="0"/>
              <a:t>faxes, correos de voz, blogs </a:t>
            </a:r>
            <a:r>
              <a:rPr lang="es-AR" dirty="0" smtClean="0"/>
              <a:t>y comunicados </a:t>
            </a:r>
            <a:r>
              <a:rPr lang="es-AR" dirty="0"/>
              <a:t>de prensa.</a:t>
            </a:r>
          </a:p>
          <a:p>
            <a:r>
              <a:rPr lang="es-AR" b="1" dirty="0" smtClean="0"/>
              <a:t>Comunicación </a:t>
            </a:r>
            <a:r>
              <a:rPr lang="es-AR" b="1" dirty="0"/>
              <a:t>de tipo </a:t>
            </a:r>
            <a:r>
              <a:rPr lang="es-AR" b="1" dirty="0" err="1"/>
              <a:t>pull</a:t>
            </a:r>
            <a:r>
              <a:rPr lang="es-AR" b="1" dirty="0"/>
              <a:t> (tirar). </a:t>
            </a:r>
            <a:r>
              <a:rPr lang="es-AR" dirty="0"/>
              <a:t>Utilizada para conjuntos de </a:t>
            </a:r>
            <a:r>
              <a:rPr lang="es-AR" dirty="0" smtClean="0"/>
              <a:t>información </a:t>
            </a:r>
            <a:r>
              <a:rPr lang="es-AR" dirty="0"/>
              <a:t>complejos y voluminosos, o </a:t>
            </a:r>
            <a:r>
              <a:rPr lang="es-AR" dirty="0" smtClean="0"/>
              <a:t>para audiencias </a:t>
            </a:r>
            <a:r>
              <a:rPr lang="es-AR" dirty="0"/>
              <a:t>grandes; requiere que los receptores accedan al contenido </a:t>
            </a:r>
            <a:r>
              <a:rPr lang="es-AR" dirty="0" smtClean="0"/>
              <a:t>según </a:t>
            </a:r>
            <a:r>
              <a:rPr lang="es-AR" dirty="0"/>
              <a:t>su propio criterio sujetos </a:t>
            </a:r>
            <a:r>
              <a:rPr lang="es-AR" dirty="0" smtClean="0"/>
              <a:t>a procedimientos </a:t>
            </a:r>
            <a:r>
              <a:rPr lang="es-AR" dirty="0"/>
              <a:t>de seguridad. Estos </a:t>
            </a:r>
            <a:r>
              <a:rPr lang="es-AR" dirty="0" smtClean="0"/>
              <a:t>métodos </a:t>
            </a:r>
            <a:r>
              <a:rPr lang="es-AR" dirty="0"/>
              <a:t>incluyen portales web, sitios intranet, aprendizaje virtual (e-</a:t>
            </a:r>
            <a:r>
              <a:rPr lang="es-AR" dirty="0" err="1"/>
              <a:t>learning</a:t>
            </a:r>
            <a:r>
              <a:rPr lang="es-AR" dirty="0" smtClean="0"/>
              <a:t>), bases </a:t>
            </a:r>
            <a:r>
              <a:rPr lang="es-AR" dirty="0"/>
              <a:t>de datos de lecciones aprendidas o repositorios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313402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602789" cy="4724400"/>
          </a:xfrm>
        </p:spPr>
        <p:txBody>
          <a:bodyPr>
            <a:noAutofit/>
          </a:bodyPr>
          <a:lstStyle/>
          <a:p>
            <a:r>
              <a:rPr lang="es-AR" sz="2000" dirty="0" smtClean="0"/>
              <a:t>Enfoques </a:t>
            </a:r>
            <a:r>
              <a:rPr lang="es-AR" sz="2000" dirty="0"/>
              <a:t>para satisfacer las necesidades de las principales formas de </a:t>
            </a:r>
            <a:r>
              <a:rPr lang="es-AR" sz="2000" dirty="0" smtClean="0"/>
              <a:t>comunicación:</a:t>
            </a:r>
          </a:p>
          <a:p>
            <a:r>
              <a:rPr lang="es-AR" sz="2000" b="1" dirty="0" smtClean="0"/>
              <a:t>Comunicación </a:t>
            </a:r>
            <a:r>
              <a:rPr lang="es-AR" sz="2000" b="1" dirty="0"/>
              <a:t>interpersonal. </a:t>
            </a:r>
            <a:r>
              <a:rPr lang="es-AR" sz="2000" dirty="0"/>
              <a:t>La </a:t>
            </a:r>
            <a:r>
              <a:rPr lang="es-AR" sz="2000" dirty="0" smtClean="0"/>
              <a:t>información </a:t>
            </a:r>
            <a:r>
              <a:rPr lang="es-AR" sz="2000" dirty="0"/>
              <a:t>se intercambia </a:t>
            </a:r>
            <a:r>
              <a:rPr lang="es-AR" sz="2000" dirty="0" smtClean="0"/>
              <a:t>cara </a:t>
            </a:r>
            <a:r>
              <a:rPr lang="es-AR" sz="2000" dirty="0"/>
              <a:t>a cara.</a:t>
            </a:r>
          </a:p>
          <a:p>
            <a:r>
              <a:rPr lang="es-AR" sz="2000" b="1" dirty="0" smtClean="0"/>
              <a:t>Comunicación </a:t>
            </a:r>
            <a:r>
              <a:rPr lang="es-AR" sz="2000" b="1" dirty="0"/>
              <a:t>en pequeños grupos. </a:t>
            </a:r>
            <a:r>
              <a:rPr lang="es-AR" sz="2000" dirty="0" smtClean="0"/>
              <a:t>En </a:t>
            </a:r>
            <a:r>
              <a:rPr lang="es-AR" sz="2000" dirty="0"/>
              <a:t>grupos de unas tres a seis personas.</a:t>
            </a:r>
          </a:p>
          <a:p>
            <a:r>
              <a:rPr lang="es-AR" sz="2000" b="1" dirty="0" smtClean="0"/>
              <a:t>Comunicación </a:t>
            </a:r>
            <a:r>
              <a:rPr lang="es-AR" sz="2000" b="1" dirty="0"/>
              <a:t>pública. </a:t>
            </a:r>
            <a:r>
              <a:rPr lang="es-AR" sz="2000" dirty="0"/>
              <a:t>Un </a:t>
            </a:r>
            <a:r>
              <a:rPr lang="es-AR" sz="2000" dirty="0" smtClean="0"/>
              <a:t>único </a:t>
            </a:r>
            <a:r>
              <a:rPr lang="es-AR" sz="2000" dirty="0"/>
              <a:t>orador que se dirige a un grupo de personas</a:t>
            </a:r>
            <a:r>
              <a:rPr lang="es-AR" sz="2000" b="1" dirty="0"/>
              <a:t>.</a:t>
            </a:r>
          </a:p>
          <a:p>
            <a:r>
              <a:rPr lang="es-AR" sz="2000" b="1" dirty="0" smtClean="0"/>
              <a:t>Comunicación </a:t>
            </a:r>
            <a:r>
              <a:rPr lang="es-AR" sz="2000" b="1" dirty="0"/>
              <a:t>masiva. </a:t>
            </a:r>
            <a:r>
              <a:rPr lang="es-AR" sz="2000" dirty="0" smtClean="0"/>
              <a:t>Conexión mínima </a:t>
            </a:r>
            <a:r>
              <a:rPr lang="es-AR" sz="2000" dirty="0"/>
              <a:t>entre la persona o grupo que </a:t>
            </a:r>
            <a:r>
              <a:rPr lang="es-AR" sz="2000" dirty="0" smtClean="0"/>
              <a:t>envía </a:t>
            </a:r>
            <a:r>
              <a:rPr lang="es-AR" sz="2000" dirty="0"/>
              <a:t>el mensaje y </a:t>
            </a:r>
            <a:r>
              <a:rPr lang="es-AR" sz="2000" dirty="0" smtClean="0"/>
              <a:t>los grupos grandes </a:t>
            </a:r>
            <a:r>
              <a:rPr lang="es-AR" sz="2000" dirty="0"/>
              <a:t>a quienes </a:t>
            </a:r>
            <a:r>
              <a:rPr lang="es-AR" sz="2000" dirty="0" smtClean="0"/>
              <a:t>está </a:t>
            </a:r>
            <a:r>
              <a:rPr lang="es-AR" sz="2000" dirty="0"/>
              <a:t>dirigida la </a:t>
            </a:r>
            <a:r>
              <a:rPr lang="es-AR" sz="2000" dirty="0" smtClean="0"/>
              <a:t>información.</a:t>
            </a:r>
            <a:endParaRPr lang="es-AR" sz="2000" dirty="0"/>
          </a:p>
          <a:p>
            <a:r>
              <a:rPr lang="es-AR" sz="2000" b="1" dirty="0" smtClean="0"/>
              <a:t>Comunicación </a:t>
            </a:r>
            <a:r>
              <a:rPr lang="es-AR" sz="2000" b="1" dirty="0"/>
              <a:t>a través de redes y computación social. </a:t>
            </a:r>
            <a:r>
              <a:rPr lang="es-AR" sz="2000" dirty="0" smtClean="0"/>
              <a:t>Comunicación de </a:t>
            </a:r>
            <a:r>
              <a:rPr lang="es-AR" sz="2000" dirty="0"/>
              <a:t>muchos a muchos, con el respaldo de los medios y la </a:t>
            </a:r>
            <a:r>
              <a:rPr lang="es-AR" sz="2000" dirty="0" smtClean="0"/>
              <a:t>tecnología </a:t>
            </a:r>
            <a:r>
              <a:rPr lang="es-AR" sz="2000" dirty="0"/>
              <a:t>de </a:t>
            </a:r>
            <a:r>
              <a:rPr lang="es-AR" sz="2000" dirty="0" smtClean="0"/>
              <a:t>computación </a:t>
            </a:r>
            <a:r>
              <a:rPr lang="es-AR" sz="2000" dirty="0"/>
              <a:t>social.</a:t>
            </a:r>
          </a:p>
        </p:txBody>
      </p:sp>
    </p:spTree>
    <p:extLst>
      <p:ext uri="{BB962C8B-B14F-4D97-AF65-F5344CB8AC3E}">
        <p14:creationId xmlns:p14="http://schemas.microsoft.com/office/powerpoint/2010/main" val="31570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89212" y="2903622"/>
            <a:ext cx="4313864" cy="377762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Paneles </a:t>
            </a:r>
            <a:r>
              <a:rPr lang="es-AR" dirty="0"/>
              <a:t>informativos,</a:t>
            </a:r>
          </a:p>
          <a:p>
            <a:r>
              <a:rPr lang="es-AR" dirty="0"/>
              <a:t>Boletines informativos/revistas internas/revistas electrónicas,</a:t>
            </a:r>
          </a:p>
          <a:p>
            <a:r>
              <a:rPr lang="es-AR" dirty="0"/>
              <a:t>Cartas al personal/voluntarios,</a:t>
            </a:r>
          </a:p>
          <a:p>
            <a:r>
              <a:rPr lang="es-AR" dirty="0"/>
              <a:t>Comunicados de prensa,</a:t>
            </a:r>
          </a:p>
          <a:p>
            <a:r>
              <a:rPr lang="es-AR" dirty="0"/>
              <a:t>Informes anuales,</a:t>
            </a:r>
          </a:p>
          <a:p>
            <a:r>
              <a:rPr lang="es-AR" dirty="0"/>
              <a:t>Correos electrónicos e intranets,</a:t>
            </a:r>
          </a:p>
          <a:p>
            <a:r>
              <a:rPr lang="es-AR" dirty="0"/>
              <a:t>Portales web y otros repositorios de información (para comunicación de tipo </a:t>
            </a:r>
            <a:r>
              <a:rPr lang="es-AR" dirty="0" err="1"/>
              <a:t>pull</a:t>
            </a:r>
            <a:r>
              <a:rPr lang="es-AR" dirty="0" smtClean="0"/>
              <a:t>),</a:t>
            </a:r>
          </a:p>
          <a:p>
            <a:r>
              <a:rPr lang="es-AR" dirty="0"/>
              <a:t>Conversaciones telefónicas</a:t>
            </a:r>
            <a:r>
              <a:rPr lang="es-AR" dirty="0" smtClean="0"/>
              <a:t>,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190747" y="2896244"/>
            <a:ext cx="4313864" cy="3777622"/>
          </a:xfrm>
        </p:spPr>
        <p:txBody>
          <a:bodyPr>
            <a:noAutofit/>
          </a:bodyPr>
          <a:lstStyle/>
          <a:p>
            <a:r>
              <a:rPr lang="es-AR" dirty="0" smtClean="0"/>
              <a:t>Presentaciones</a:t>
            </a:r>
            <a:r>
              <a:rPr lang="es-AR" dirty="0"/>
              <a:t>,</a:t>
            </a:r>
          </a:p>
          <a:p>
            <a:r>
              <a:rPr lang="es-AR" dirty="0"/>
              <a:t>Sesiones informativas de equipo/reuniones grupales,</a:t>
            </a:r>
          </a:p>
          <a:p>
            <a:r>
              <a:rPr lang="es-AR" dirty="0"/>
              <a:t>Grupos focales,</a:t>
            </a:r>
          </a:p>
          <a:p>
            <a:r>
              <a:rPr lang="es-AR" dirty="0"/>
              <a:t>Reuniones cara a cara formales o informales entre diferentes interesados,</a:t>
            </a:r>
          </a:p>
          <a:p>
            <a:r>
              <a:rPr lang="es-AR" dirty="0"/>
              <a:t>Grupos de consulta o foros de personal, y</a:t>
            </a:r>
          </a:p>
          <a:p>
            <a:r>
              <a:rPr lang="es-AR" dirty="0"/>
              <a:t>Medios y tecnología de computación social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589212" y="2152934"/>
            <a:ext cx="8989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Los objetos y métodos de comunicación posibles incluyen, entre otros:</a:t>
            </a:r>
          </a:p>
        </p:txBody>
      </p:sp>
    </p:spTree>
    <p:extLst>
      <p:ext uri="{BB962C8B-B14F-4D97-AF65-F5344CB8AC3E}">
        <p14:creationId xmlns:p14="http://schemas.microsoft.com/office/powerpoint/2010/main" val="289710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</a:t>
            </a:r>
            <a:r>
              <a:rPr lang="es-AR" dirty="0" smtClean="0"/>
              <a:t>Comunicaciones: </a:t>
            </a:r>
            <a:r>
              <a:rPr lang="es-AR" dirty="0" smtClean="0">
                <a:solidFill>
                  <a:srgbClr val="C00000"/>
                </a:solidFill>
              </a:rPr>
              <a:t>Procesos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Autofit/>
          </a:bodyPr>
          <a:lstStyle/>
          <a:p>
            <a:r>
              <a:rPr lang="es-AR" sz="2000" dirty="0"/>
              <a:t>Los procesos de </a:t>
            </a:r>
            <a:r>
              <a:rPr lang="es-AR" sz="2000" dirty="0" smtClean="0"/>
              <a:t>Gestión </a:t>
            </a:r>
            <a:r>
              <a:rPr lang="es-AR" sz="2000" dirty="0"/>
              <a:t>de las Comunicaciones del Proyecto son</a:t>
            </a:r>
            <a:r>
              <a:rPr lang="es-AR" sz="2000" dirty="0" smtClean="0"/>
              <a:t>:</a:t>
            </a:r>
          </a:p>
          <a:p>
            <a:r>
              <a:rPr lang="es-AR" sz="2000" b="1" dirty="0" smtClean="0"/>
              <a:t>Planificar </a:t>
            </a:r>
            <a:r>
              <a:rPr lang="es-AR" sz="2000" b="1" dirty="0"/>
              <a:t>la Gestión de las </a:t>
            </a:r>
            <a:r>
              <a:rPr lang="es-AR" sz="2000" b="1" dirty="0" smtClean="0"/>
              <a:t>Comunicaciones: </a:t>
            </a:r>
            <a:r>
              <a:rPr lang="es-AR" sz="2000" dirty="0" smtClean="0"/>
              <a:t>Es </a:t>
            </a:r>
            <a:r>
              <a:rPr lang="es-AR" sz="2000" dirty="0"/>
              <a:t>el proceso de desarrollar un enfoque y un plan </a:t>
            </a:r>
            <a:r>
              <a:rPr lang="es-AR" sz="2000" dirty="0" smtClean="0"/>
              <a:t>apropiados para </a:t>
            </a:r>
            <a:r>
              <a:rPr lang="es-AR" sz="2000" dirty="0"/>
              <a:t>las actividades de </a:t>
            </a:r>
            <a:r>
              <a:rPr lang="es-AR" sz="2000" dirty="0" smtClean="0"/>
              <a:t>comunicación </a:t>
            </a:r>
            <a:r>
              <a:rPr lang="es-AR" sz="2000" dirty="0"/>
              <a:t>del proyecto basados en las necesidades de </a:t>
            </a:r>
            <a:r>
              <a:rPr lang="es-AR" sz="2000" dirty="0" smtClean="0"/>
              <a:t>información </a:t>
            </a:r>
            <a:r>
              <a:rPr lang="es-AR" sz="2000" dirty="0"/>
              <a:t>de cada </a:t>
            </a:r>
            <a:r>
              <a:rPr lang="es-AR" sz="2000" dirty="0" smtClean="0"/>
              <a:t>interesado o </a:t>
            </a:r>
            <a:r>
              <a:rPr lang="es-AR" sz="2000" dirty="0"/>
              <a:t>grupo, en los activos de la </a:t>
            </a:r>
            <a:r>
              <a:rPr lang="es-AR" sz="2000" dirty="0" smtClean="0"/>
              <a:t>organización </a:t>
            </a:r>
            <a:r>
              <a:rPr lang="es-AR" sz="2000" dirty="0"/>
              <a:t>disponibles y en las necesidades del proyecto.</a:t>
            </a:r>
          </a:p>
          <a:p>
            <a:r>
              <a:rPr lang="es-AR" sz="2000" b="1" dirty="0" smtClean="0"/>
              <a:t>Gestionar </a:t>
            </a:r>
            <a:r>
              <a:rPr lang="es-AR" sz="2000" b="1" dirty="0"/>
              <a:t>las </a:t>
            </a:r>
            <a:r>
              <a:rPr lang="es-AR" sz="2000" b="1" dirty="0" smtClean="0"/>
              <a:t>Comunicaciones: </a:t>
            </a:r>
            <a:r>
              <a:rPr lang="es-AR" sz="2000" dirty="0" smtClean="0"/>
              <a:t>Es </a:t>
            </a:r>
            <a:r>
              <a:rPr lang="es-AR" sz="2000" dirty="0"/>
              <a:t>el proceso de garantizar que la </a:t>
            </a:r>
            <a:r>
              <a:rPr lang="es-AR" sz="2000" dirty="0" smtClean="0"/>
              <a:t>recopilación, creación, distribución, almacenamiento</a:t>
            </a:r>
            <a:r>
              <a:rPr lang="es-AR" sz="2000" dirty="0"/>
              <a:t>, </a:t>
            </a:r>
            <a:r>
              <a:rPr lang="es-AR" sz="2000" dirty="0" smtClean="0"/>
              <a:t>recuperación, gestión, </a:t>
            </a:r>
            <a:r>
              <a:rPr lang="es-AR" sz="2000" dirty="0"/>
              <a:t>monitoreo y </a:t>
            </a:r>
            <a:r>
              <a:rPr lang="es-AR" sz="2000" dirty="0" smtClean="0"/>
              <a:t>disposición </a:t>
            </a:r>
            <a:r>
              <a:rPr lang="es-AR" sz="2000" dirty="0"/>
              <a:t>final de la </a:t>
            </a:r>
            <a:r>
              <a:rPr lang="es-AR" sz="2000" dirty="0" smtClean="0"/>
              <a:t>información </a:t>
            </a:r>
            <a:r>
              <a:rPr lang="es-AR" sz="2000" dirty="0"/>
              <a:t>del proyecto sean </a:t>
            </a:r>
            <a:r>
              <a:rPr lang="es-AR" sz="2000" dirty="0" smtClean="0"/>
              <a:t>oportunos y </a:t>
            </a:r>
            <a:r>
              <a:rPr lang="es-AR" sz="2000" dirty="0"/>
              <a:t>adecuados.</a:t>
            </a:r>
          </a:p>
          <a:p>
            <a:r>
              <a:rPr lang="es-AR" sz="2000" b="1" dirty="0" smtClean="0"/>
              <a:t>Monitorear </a:t>
            </a:r>
            <a:r>
              <a:rPr lang="es-AR" sz="2000" b="1" dirty="0"/>
              <a:t>las </a:t>
            </a:r>
            <a:r>
              <a:rPr lang="es-AR" sz="2000" b="1" dirty="0" smtClean="0"/>
              <a:t>Comunicaciones: </a:t>
            </a:r>
            <a:r>
              <a:rPr lang="es-AR" sz="2000" dirty="0" smtClean="0"/>
              <a:t>Es </a:t>
            </a:r>
            <a:r>
              <a:rPr lang="es-AR" sz="2000" dirty="0"/>
              <a:t>el proceso de asegurar que se satisfagan las necesidades de </a:t>
            </a:r>
            <a:r>
              <a:rPr lang="es-AR" sz="2000" dirty="0" smtClean="0"/>
              <a:t>información del </a:t>
            </a:r>
            <a:r>
              <a:rPr lang="es-AR" sz="2000" dirty="0"/>
              <a:t>proyecto y de sus interesados.</a:t>
            </a:r>
          </a:p>
        </p:txBody>
      </p:sp>
    </p:spTree>
    <p:extLst>
      <p:ext uri="{BB962C8B-B14F-4D97-AF65-F5344CB8AC3E}">
        <p14:creationId xmlns:p14="http://schemas.microsoft.com/office/powerpoint/2010/main" val="65547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201735" cy="4724400"/>
          </a:xfrm>
        </p:spPr>
        <p:txBody>
          <a:bodyPr>
            <a:normAutofit/>
          </a:bodyPr>
          <a:lstStyle/>
          <a:p>
            <a:r>
              <a:rPr lang="es-AR" u="sng" dirty="0" smtClean="0"/>
              <a:t>Habilidades Interpersonales y de Equipo</a:t>
            </a:r>
            <a:r>
              <a:rPr lang="es-AR" dirty="0" smtClean="0"/>
              <a:t>:</a:t>
            </a:r>
          </a:p>
          <a:p>
            <a:r>
              <a:rPr lang="es-AR" b="1" dirty="0" smtClean="0"/>
              <a:t>Evaluación </a:t>
            </a:r>
            <a:r>
              <a:rPr lang="es-AR" b="1" dirty="0"/>
              <a:t>de estilos de comunicación. </a:t>
            </a:r>
            <a:r>
              <a:rPr lang="es-AR" dirty="0" smtClean="0"/>
              <a:t>Técnica </a:t>
            </a:r>
            <a:r>
              <a:rPr lang="es-AR" dirty="0"/>
              <a:t>utilizada para evaluar los estilos de </a:t>
            </a:r>
            <a:r>
              <a:rPr lang="es-AR" dirty="0" smtClean="0"/>
              <a:t>comunicación </a:t>
            </a:r>
            <a:r>
              <a:rPr lang="es-AR" dirty="0"/>
              <a:t>e </a:t>
            </a:r>
            <a:r>
              <a:rPr lang="es-AR" dirty="0" smtClean="0"/>
              <a:t>identificar el método, </a:t>
            </a:r>
            <a:r>
              <a:rPr lang="es-AR" dirty="0"/>
              <a:t>formato y contenido preferidos de la </a:t>
            </a:r>
            <a:r>
              <a:rPr lang="es-AR" dirty="0" smtClean="0"/>
              <a:t>comunicación </a:t>
            </a:r>
            <a:r>
              <a:rPr lang="es-AR" dirty="0"/>
              <a:t>durante las actividades de </a:t>
            </a:r>
            <a:r>
              <a:rPr lang="es-AR" dirty="0" smtClean="0"/>
              <a:t>comunicación planificadas</a:t>
            </a:r>
            <a:r>
              <a:rPr lang="es-AR" dirty="0"/>
              <a:t>. </a:t>
            </a:r>
            <a:endParaRPr lang="es-AR" dirty="0" smtClean="0"/>
          </a:p>
          <a:p>
            <a:r>
              <a:rPr lang="es-AR" b="1" dirty="0" smtClean="0"/>
              <a:t>Conciencia </a:t>
            </a:r>
            <a:r>
              <a:rPr lang="es-AR" b="1" dirty="0"/>
              <a:t>política. </a:t>
            </a:r>
            <a:r>
              <a:rPr lang="es-AR" dirty="0" smtClean="0"/>
              <a:t>Ayuda </a:t>
            </a:r>
            <a:r>
              <a:rPr lang="es-AR" dirty="0"/>
              <a:t>al director del proyecto a planificar las comunicaciones </a:t>
            </a:r>
            <a:r>
              <a:rPr lang="es-AR" dirty="0" smtClean="0"/>
              <a:t>en base </a:t>
            </a:r>
            <a:r>
              <a:rPr lang="es-AR" dirty="0"/>
              <a:t>al entorno del proyecto y al entorno </a:t>
            </a:r>
            <a:r>
              <a:rPr lang="es-AR" dirty="0" smtClean="0"/>
              <a:t>político </a:t>
            </a:r>
            <a:r>
              <a:rPr lang="es-AR" dirty="0"/>
              <a:t>de la </a:t>
            </a:r>
            <a:r>
              <a:rPr lang="es-AR" dirty="0" smtClean="0"/>
              <a:t>organización. Reconoce las </a:t>
            </a:r>
            <a:r>
              <a:rPr lang="es-AR" dirty="0"/>
              <a:t>relaciones de poder, tanto formales como informales, y </a:t>
            </a:r>
            <a:r>
              <a:rPr lang="es-AR" dirty="0" smtClean="0"/>
              <a:t>también </a:t>
            </a:r>
            <a:r>
              <a:rPr lang="es-AR" dirty="0"/>
              <a:t>con la voluntad de </a:t>
            </a:r>
            <a:r>
              <a:rPr lang="es-AR" dirty="0" smtClean="0"/>
              <a:t>operar en </a:t>
            </a:r>
            <a:r>
              <a:rPr lang="es-AR" dirty="0"/>
              <a:t>el marco de estas estructuras</a:t>
            </a:r>
            <a:r>
              <a:rPr lang="es-AR" dirty="0" smtClean="0"/>
              <a:t>.</a:t>
            </a:r>
          </a:p>
          <a:p>
            <a:r>
              <a:rPr lang="es-AR" b="1" dirty="0" smtClean="0"/>
              <a:t>Conciencia </a:t>
            </a:r>
            <a:r>
              <a:rPr lang="es-AR" b="1" dirty="0"/>
              <a:t>cultural. </a:t>
            </a:r>
            <a:r>
              <a:rPr lang="es-AR" dirty="0" smtClean="0"/>
              <a:t>Refiere </a:t>
            </a:r>
            <a:r>
              <a:rPr lang="es-AR" dirty="0"/>
              <a:t>a la </a:t>
            </a:r>
            <a:r>
              <a:rPr lang="es-AR" dirty="0" smtClean="0"/>
              <a:t>comprensión </a:t>
            </a:r>
            <a:r>
              <a:rPr lang="es-AR" dirty="0"/>
              <a:t>de las diferencias </a:t>
            </a:r>
            <a:r>
              <a:rPr lang="es-AR" dirty="0" smtClean="0"/>
              <a:t>entre individuos</a:t>
            </a:r>
            <a:r>
              <a:rPr lang="es-AR" dirty="0"/>
              <a:t>, grupos y organizaciones y a la </a:t>
            </a:r>
            <a:r>
              <a:rPr lang="es-AR" dirty="0" smtClean="0"/>
              <a:t>adaptación </a:t>
            </a:r>
            <a:r>
              <a:rPr lang="es-AR" dirty="0"/>
              <a:t>de la estrategia de </a:t>
            </a:r>
            <a:r>
              <a:rPr lang="es-AR" dirty="0" smtClean="0"/>
              <a:t>comunicación </a:t>
            </a:r>
            <a:r>
              <a:rPr lang="es-AR" dirty="0"/>
              <a:t>del proyecto en </a:t>
            </a:r>
            <a:r>
              <a:rPr lang="es-AR" dirty="0" smtClean="0"/>
              <a:t>el contexto </a:t>
            </a:r>
            <a:r>
              <a:rPr lang="es-AR" dirty="0"/>
              <a:t>de estas diferencias. </a:t>
            </a:r>
            <a:r>
              <a:rPr lang="es-AR" dirty="0" smtClean="0"/>
              <a:t>Minimiza </a:t>
            </a:r>
            <a:r>
              <a:rPr lang="es-AR" dirty="0"/>
              <a:t>los </a:t>
            </a:r>
            <a:r>
              <a:rPr lang="es-AR" dirty="0" smtClean="0"/>
              <a:t>malentendidos y </a:t>
            </a:r>
            <a:r>
              <a:rPr lang="es-AR" dirty="0"/>
              <a:t>la mala </a:t>
            </a:r>
            <a:r>
              <a:rPr lang="es-AR" dirty="0" smtClean="0"/>
              <a:t>comunicación </a:t>
            </a:r>
            <a:r>
              <a:rPr lang="es-AR" dirty="0"/>
              <a:t>que pueden resultar de las diferencias culturales dentro de la comunidad </a:t>
            </a:r>
            <a:r>
              <a:rPr lang="es-AR" dirty="0" smtClean="0"/>
              <a:t>de interesados </a:t>
            </a:r>
            <a:r>
              <a:rPr lang="es-AR" dirty="0"/>
              <a:t>del </a:t>
            </a:r>
            <a:r>
              <a:rPr lang="es-AR" dirty="0" smtClean="0"/>
              <a:t>proyecto.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583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u="sng" dirty="0" smtClean="0"/>
              <a:t>Representación de Datos</a:t>
            </a:r>
            <a:r>
              <a:rPr lang="es-AR" dirty="0" smtClean="0"/>
              <a:t>: Entre </a:t>
            </a:r>
            <a:r>
              <a:rPr lang="es-AR" dirty="0"/>
              <a:t>las </a:t>
            </a:r>
            <a:r>
              <a:rPr lang="es-AR" dirty="0" smtClean="0"/>
              <a:t>técnicas que </a:t>
            </a:r>
            <a:r>
              <a:rPr lang="es-AR" dirty="0"/>
              <a:t>pueden utilizarse para este proceso se incluye, entre otras, </a:t>
            </a:r>
            <a:r>
              <a:rPr lang="es-AR" dirty="0" smtClean="0"/>
              <a:t>la matriz </a:t>
            </a:r>
            <a:r>
              <a:rPr lang="es-AR" dirty="0"/>
              <a:t>de </a:t>
            </a:r>
            <a:r>
              <a:rPr lang="es-AR" dirty="0" smtClean="0"/>
              <a:t>evaluación </a:t>
            </a:r>
            <a:r>
              <a:rPr lang="es-AR" dirty="0"/>
              <a:t>del involucramiento de los interesados. </a:t>
            </a:r>
            <a:endParaRPr lang="es-AR" dirty="0" smtClean="0"/>
          </a:p>
          <a:p>
            <a:r>
              <a:rPr lang="es-AR" u="sng" dirty="0" smtClean="0"/>
              <a:t>Reuniones</a:t>
            </a:r>
            <a:r>
              <a:rPr lang="es-AR" dirty="0" smtClean="0"/>
              <a:t>: Las </a:t>
            </a:r>
            <a:r>
              <a:rPr lang="es-AR" dirty="0"/>
              <a:t>reuniones </a:t>
            </a:r>
            <a:r>
              <a:rPr lang="es-AR" dirty="0" smtClean="0"/>
              <a:t>pueden ser virtuales o </a:t>
            </a:r>
            <a:r>
              <a:rPr lang="es-AR" dirty="0"/>
              <a:t>cara a cara, y </a:t>
            </a:r>
            <a:r>
              <a:rPr lang="es-AR" dirty="0" smtClean="0"/>
              <a:t>pueden apoyarse </a:t>
            </a:r>
            <a:r>
              <a:rPr lang="es-AR" dirty="0"/>
              <a:t>con </a:t>
            </a:r>
            <a:r>
              <a:rPr lang="es-AR" dirty="0" smtClean="0"/>
              <a:t>tecnologías </a:t>
            </a:r>
            <a:r>
              <a:rPr lang="es-AR" dirty="0"/>
              <a:t>de </a:t>
            </a:r>
            <a:r>
              <a:rPr lang="es-AR" dirty="0" smtClean="0"/>
              <a:t>colaboración </a:t>
            </a:r>
            <a:r>
              <a:rPr lang="es-AR" dirty="0"/>
              <a:t>en documentos, incluidos mensajes de correo </a:t>
            </a:r>
            <a:r>
              <a:rPr lang="es-AR" dirty="0" smtClean="0"/>
              <a:t>electrónico </a:t>
            </a:r>
            <a:r>
              <a:rPr lang="es-AR" dirty="0"/>
              <a:t>y sitios web </a:t>
            </a:r>
            <a:r>
              <a:rPr lang="es-AR" dirty="0" smtClean="0"/>
              <a:t>del proyecto</a:t>
            </a:r>
            <a:r>
              <a:rPr lang="es-AR" dirty="0"/>
              <a:t>. El proceso Planificar la </a:t>
            </a:r>
            <a:r>
              <a:rPr lang="es-AR" dirty="0" smtClean="0"/>
              <a:t>Gestión </a:t>
            </a:r>
            <a:r>
              <a:rPr lang="es-AR" dirty="0"/>
              <a:t>de las Comunicaciones necesita de la </a:t>
            </a:r>
            <a:r>
              <a:rPr lang="es-AR" dirty="0" smtClean="0"/>
              <a:t>discusión </a:t>
            </a:r>
            <a:r>
              <a:rPr lang="es-AR" dirty="0"/>
              <a:t>con el equipo del </a:t>
            </a:r>
            <a:r>
              <a:rPr lang="es-AR" dirty="0" smtClean="0"/>
              <a:t>proyecto a </a:t>
            </a:r>
            <a:r>
              <a:rPr lang="es-AR" dirty="0"/>
              <a:t>fin de determinar la manera </a:t>
            </a:r>
            <a:r>
              <a:rPr lang="es-AR" dirty="0" smtClean="0"/>
              <a:t>más </a:t>
            </a:r>
            <a:r>
              <a:rPr lang="es-AR" dirty="0"/>
              <a:t>adecuada de actualizar y comunicar la </a:t>
            </a:r>
            <a:r>
              <a:rPr lang="es-AR" dirty="0" smtClean="0"/>
              <a:t>información </a:t>
            </a:r>
            <a:r>
              <a:rPr lang="es-AR" dirty="0"/>
              <a:t>del proyecto, y de </a:t>
            </a:r>
            <a:r>
              <a:rPr lang="es-AR" dirty="0" smtClean="0"/>
              <a:t>responder a </a:t>
            </a:r>
            <a:r>
              <a:rPr lang="es-AR" dirty="0"/>
              <a:t>las solicitudes de </a:t>
            </a:r>
            <a:r>
              <a:rPr lang="es-AR" dirty="0" smtClean="0"/>
              <a:t>información </a:t>
            </a:r>
            <a:r>
              <a:rPr lang="es-AR" dirty="0"/>
              <a:t>por parte de los diferentes interesados</a:t>
            </a:r>
          </a:p>
        </p:txBody>
      </p:sp>
    </p:spTree>
    <p:extLst>
      <p:ext uri="{BB962C8B-B14F-4D97-AF65-F5344CB8AC3E}">
        <p14:creationId xmlns:p14="http://schemas.microsoft.com/office/powerpoint/2010/main" val="3324081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s-AR" b="1" dirty="0" smtClean="0"/>
              <a:t>Matriz </a:t>
            </a:r>
            <a:r>
              <a:rPr lang="es-AR" b="1" dirty="0"/>
              <a:t>de evaluación del involucramiento de los interesados. </a:t>
            </a:r>
            <a:r>
              <a:rPr lang="es-AR" dirty="0" smtClean="0"/>
              <a:t>Permite </a:t>
            </a:r>
            <a:r>
              <a:rPr lang="es-AR" dirty="0"/>
              <a:t>comparar los niveles actuales de </a:t>
            </a:r>
            <a:r>
              <a:rPr lang="es-AR" dirty="0" smtClean="0"/>
              <a:t>participación </a:t>
            </a:r>
            <a:r>
              <a:rPr lang="es-AR" dirty="0"/>
              <a:t>de los interesados con los </a:t>
            </a:r>
            <a:r>
              <a:rPr lang="es-AR" dirty="0" smtClean="0"/>
              <a:t>niveles deseados </a:t>
            </a:r>
            <a:r>
              <a:rPr lang="es-AR" dirty="0"/>
              <a:t>de </a:t>
            </a:r>
            <a:r>
              <a:rPr lang="es-AR" dirty="0" smtClean="0"/>
              <a:t>participación </a:t>
            </a:r>
            <a:r>
              <a:rPr lang="es-AR" dirty="0"/>
              <a:t>necesarios para la entrega exitosa del proyecto. El Grafico 13-6 muestra una </a:t>
            </a:r>
            <a:r>
              <a:rPr lang="es-AR" dirty="0" smtClean="0"/>
              <a:t>forma de </a:t>
            </a:r>
            <a:r>
              <a:rPr lang="es-AR" dirty="0"/>
              <a:t>clasificar el nivel de </a:t>
            </a:r>
            <a:r>
              <a:rPr lang="es-AR" dirty="0" smtClean="0"/>
              <a:t>participación </a:t>
            </a:r>
            <a:r>
              <a:rPr lang="es-AR" dirty="0"/>
              <a:t>de los </a:t>
            </a:r>
            <a:r>
              <a:rPr lang="es-AR" dirty="0" smtClean="0"/>
              <a:t>interesados que puede clasificarse </a:t>
            </a:r>
            <a:r>
              <a:rPr lang="es-AR" dirty="0"/>
              <a:t>de la siguiente manera:</a:t>
            </a:r>
          </a:p>
          <a:p>
            <a:pPr lvl="1"/>
            <a:r>
              <a:rPr lang="es-AR" i="1" dirty="0" smtClean="0"/>
              <a:t>Desconocedor</a:t>
            </a:r>
            <a:r>
              <a:rPr lang="es-AR" i="1" dirty="0"/>
              <a:t>. </a:t>
            </a:r>
            <a:r>
              <a:rPr lang="es-AR" dirty="0"/>
              <a:t>Desconocedor del proyecto y de sus impactos potenciales.</a:t>
            </a:r>
          </a:p>
          <a:p>
            <a:pPr lvl="1"/>
            <a:r>
              <a:rPr lang="es-AR" i="1" dirty="0" smtClean="0"/>
              <a:t>Reticente</a:t>
            </a:r>
            <a:r>
              <a:rPr lang="es-AR" i="1" dirty="0"/>
              <a:t>. </a:t>
            </a:r>
            <a:r>
              <a:rPr lang="es-AR" dirty="0"/>
              <a:t>Conocedor del proyecto y de sus impactos potenciales pero reticente a cualquier cambio </a:t>
            </a:r>
            <a:r>
              <a:rPr lang="es-AR" dirty="0" smtClean="0"/>
              <a:t>que pueda </a:t>
            </a:r>
            <a:r>
              <a:rPr lang="es-AR" dirty="0"/>
              <a:t>ocurrir como consecuencia del trabajo o los resultados del proyecto. Estos interesados no </a:t>
            </a:r>
            <a:r>
              <a:rPr lang="es-AR" dirty="0" smtClean="0"/>
              <a:t>prestaran apoyo </a:t>
            </a:r>
            <a:r>
              <a:rPr lang="es-AR" dirty="0"/>
              <a:t>al trabajo o los resultados del proyecto.</a:t>
            </a:r>
          </a:p>
          <a:p>
            <a:pPr lvl="1"/>
            <a:r>
              <a:rPr lang="es-AR" i="1" dirty="0" smtClean="0"/>
              <a:t>Neutral</a:t>
            </a:r>
            <a:r>
              <a:rPr lang="es-AR" i="1" dirty="0"/>
              <a:t>. </a:t>
            </a:r>
            <a:r>
              <a:rPr lang="es-AR" dirty="0"/>
              <a:t>Conocedor del proyecto, aunque ni lo apoya ni lo deja de apoyar.</a:t>
            </a:r>
          </a:p>
          <a:p>
            <a:pPr lvl="1"/>
            <a:r>
              <a:rPr lang="es-AR" i="1" dirty="0" smtClean="0"/>
              <a:t>De </a:t>
            </a:r>
            <a:r>
              <a:rPr lang="es-AR" i="1" dirty="0"/>
              <a:t>apoyo. </a:t>
            </a:r>
            <a:r>
              <a:rPr lang="es-AR" dirty="0"/>
              <a:t>Conocedor del proyecto y de sus impactos potenciales; apoya el trabajo y sus resultados.</a:t>
            </a:r>
          </a:p>
          <a:p>
            <a:pPr lvl="1"/>
            <a:r>
              <a:rPr lang="es-AR" i="1" dirty="0" smtClean="0"/>
              <a:t>Líder</a:t>
            </a:r>
            <a:r>
              <a:rPr lang="es-AR" i="1" dirty="0"/>
              <a:t>. </a:t>
            </a:r>
            <a:r>
              <a:rPr lang="es-AR" dirty="0"/>
              <a:t>Conocedor del proyecto y de sus impactos potenciales, y activamente involucrado en asegurar el </a:t>
            </a:r>
            <a:r>
              <a:rPr lang="es-AR" dirty="0" smtClean="0"/>
              <a:t>éxito del </a:t>
            </a:r>
            <a:r>
              <a:rPr lang="es-AR" dirty="0"/>
              <a:t>mismo.</a:t>
            </a:r>
          </a:p>
        </p:txBody>
      </p:sp>
    </p:spTree>
    <p:extLst>
      <p:ext uri="{BB962C8B-B14F-4D97-AF65-F5344CB8AC3E}">
        <p14:creationId xmlns:p14="http://schemas.microsoft.com/office/powerpoint/2010/main" val="3394836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17559"/>
            <a:ext cx="9591504" cy="180954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53087" y="4361042"/>
            <a:ext cx="91364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HelveticaNeue-Condensed"/>
              </a:rPr>
              <a:t>En el Gráfico </a:t>
            </a:r>
            <a:r>
              <a:rPr lang="es-AR" dirty="0">
                <a:latin typeface="HelveticaNeue-Condensed"/>
              </a:rPr>
              <a:t>13-6, C representa el nivel de </a:t>
            </a:r>
            <a:r>
              <a:rPr lang="es-AR" dirty="0" smtClean="0">
                <a:latin typeface="HelveticaNeue-Condensed"/>
              </a:rPr>
              <a:t>participación </a:t>
            </a:r>
            <a:r>
              <a:rPr lang="es-AR" dirty="0">
                <a:latin typeface="HelveticaNeue-Condensed"/>
              </a:rPr>
              <a:t>actual de cada interesado y D indica el nivel que el </a:t>
            </a:r>
            <a:r>
              <a:rPr lang="es-AR" dirty="0" smtClean="0">
                <a:latin typeface="HelveticaNeue-Condensed"/>
              </a:rPr>
              <a:t>equipo del </a:t>
            </a:r>
            <a:r>
              <a:rPr lang="es-AR" dirty="0">
                <a:latin typeface="HelveticaNeue-Condensed"/>
              </a:rPr>
              <a:t>proyecto ha evaluado como esencial para asegurar el </a:t>
            </a:r>
            <a:r>
              <a:rPr lang="es-AR" dirty="0" smtClean="0">
                <a:latin typeface="HelveticaNeue-Condensed"/>
              </a:rPr>
              <a:t>éxito </a:t>
            </a:r>
            <a:r>
              <a:rPr lang="es-AR" dirty="0">
                <a:latin typeface="HelveticaNeue-Condensed"/>
              </a:rPr>
              <a:t>del proyecto (deseado). La brecha entre actual y </a:t>
            </a:r>
            <a:r>
              <a:rPr lang="es-AR" dirty="0" smtClean="0">
                <a:latin typeface="HelveticaNeue-Condensed"/>
              </a:rPr>
              <a:t>deseado para </a:t>
            </a:r>
            <a:r>
              <a:rPr lang="es-AR" dirty="0">
                <a:latin typeface="HelveticaNeue-Condensed"/>
              </a:rPr>
              <a:t>cada interesado determinara el nivel de comunicaciones necesario para involucrar al interesado de </a:t>
            </a:r>
            <a:r>
              <a:rPr lang="es-AR" dirty="0" smtClean="0">
                <a:latin typeface="HelveticaNeue-Condensed"/>
              </a:rPr>
              <a:t>manera eficaz</a:t>
            </a:r>
            <a:r>
              <a:rPr lang="es-AR" dirty="0">
                <a:latin typeface="HelveticaNeue-Condensed"/>
              </a:rPr>
              <a:t>. El cierre de esta brecha entre actual y deseado es un elemento esencial del monitoreo del involucramiento </a:t>
            </a:r>
            <a:r>
              <a:rPr lang="es-AR" dirty="0" smtClean="0">
                <a:latin typeface="HelveticaNeue-Condensed"/>
              </a:rPr>
              <a:t>de los </a:t>
            </a:r>
            <a:r>
              <a:rPr lang="es-AR" dirty="0">
                <a:latin typeface="HelveticaNeue-Condensed"/>
              </a:rPr>
              <a:t>interesados.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156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89212" y="2665744"/>
            <a:ext cx="4313864" cy="4184755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Requisitos de </a:t>
            </a:r>
            <a:r>
              <a:rPr lang="es-AR" dirty="0" smtClean="0"/>
              <a:t>comunicación </a:t>
            </a:r>
            <a:r>
              <a:rPr lang="es-AR" dirty="0"/>
              <a:t>de los interesados;</a:t>
            </a:r>
          </a:p>
          <a:p>
            <a:r>
              <a:rPr lang="es-AR" dirty="0" smtClean="0"/>
              <a:t>Información </a:t>
            </a:r>
            <a:r>
              <a:rPr lang="es-AR" dirty="0"/>
              <a:t>a comunicar, incluidos el idioma, formato, contenido y nivel de detalle;</a:t>
            </a:r>
          </a:p>
          <a:p>
            <a:r>
              <a:rPr lang="es-AR" dirty="0"/>
              <a:t>Procesos de escalamiento;</a:t>
            </a:r>
          </a:p>
          <a:p>
            <a:r>
              <a:rPr lang="es-AR" dirty="0"/>
              <a:t>Motivo de la </a:t>
            </a:r>
            <a:r>
              <a:rPr lang="es-AR" dirty="0" smtClean="0"/>
              <a:t>distribución </a:t>
            </a:r>
            <a:r>
              <a:rPr lang="es-AR" dirty="0"/>
              <a:t>de dicha </a:t>
            </a:r>
            <a:r>
              <a:rPr lang="es-AR" dirty="0" smtClean="0"/>
              <a:t>información;</a:t>
            </a:r>
            <a:endParaRPr lang="es-AR" dirty="0"/>
          </a:p>
          <a:p>
            <a:r>
              <a:rPr lang="es-AR" dirty="0"/>
              <a:t>Plazo y frecuencia para </a:t>
            </a:r>
            <a:r>
              <a:rPr lang="es-AR" dirty="0" smtClean="0"/>
              <a:t>el envío y </a:t>
            </a:r>
            <a:r>
              <a:rPr lang="es-AR" dirty="0"/>
              <a:t>para la </a:t>
            </a:r>
            <a:r>
              <a:rPr lang="es-AR" dirty="0" smtClean="0"/>
              <a:t>recepción </a:t>
            </a:r>
            <a:r>
              <a:rPr lang="es-AR" dirty="0"/>
              <a:t>de la confirmación o respuesta, si corresponde;</a:t>
            </a:r>
          </a:p>
          <a:p>
            <a:r>
              <a:rPr lang="es-AR" dirty="0"/>
              <a:t>Persona responsable de </a:t>
            </a:r>
            <a:r>
              <a:rPr lang="es-AR" dirty="0" smtClean="0"/>
              <a:t>comunicar;</a:t>
            </a:r>
            <a:endParaRPr lang="es-AR" dirty="0"/>
          </a:p>
          <a:p>
            <a:r>
              <a:rPr lang="es-AR" dirty="0"/>
              <a:t>Persona responsable de autorizar la </a:t>
            </a:r>
            <a:r>
              <a:rPr lang="es-AR" dirty="0" smtClean="0"/>
              <a:t>divulgación </a:t>
            </a:r>
            <a:r>
              <a:rPr lang="es-AR" dirty="0"/>
              <a:t>de </a:t>
            </a:r>
            <a:r>
              <a:rPr lang="es-AR" dirty="0" smtClean="0"/>
              <a:t>información </a:t>
            </a:r>
            <a:r>
              <a:rPr lang="es-AR" dirty="0"/>
              <a:t>confidencial;</a:t>
            </a:r>
          </a:p>
          <a:p>
            <a:r>
              <a:rPr lang="es-AR" dirty="0"/>
              <a:t>Persona o grupos </a:t>
            </a:r>
            <a:r>
              <a:rPr lang="es-AR" dirty="0" smtClean="0"/>
              <a:t>receptores, </a:t>
            </a:r>
            <a:r>
              <a:rPr lang="es-AR" dirty="0"/>
              <a:t>incluida </a:t>
            </a:r>
            <a:r>
              <a:rPr lang="es-AR" dirty="0" smtClean="0"/>
              <a:t>información </a:t>
            </a:r>
            <a:r>
              <a:rPr lang="es-AR" dirty="0"/>
              <a:t>sobre sus necesidades, requisitos y expectativas</a:t>
            </a:r>
            <a:r>
              <a:rPr lang="es-AR" dirty="0" smtClean="0"/>
              <a:t>;</a:t>
            </a:r>
          </a:p>
          <a:p>
            <a:r>
              <a:rPr lang="es-AR" dirty="0" smtClean="0"/>
              <a:t>Métodos </a:t>
            </a:r>
            <a:r>
              <a:rPr lang="es-AR" dirty="0"/>
              <a:t>o </a:t>
            </a:r>
            <a:r>
              <a:rPr lang="es-AR" dirty="0" smtClean="0"/>
              <a:t>tecnologías </a:t>
            </a:r>
            <a:r>
              <a:rPr lang="es-AR" dirty="0"/>
              <a:t>utilizados para transmitir la </a:t>
            </a:r>
            <a:r>
              <a:rPr lang="es-AR" dirty="0" smtClean="0"/>
              <a:t>información, </a:t>
            </a:r>
            <a:r>
              <a:rPr lang="es-AR" dirty="0"/>
              <a:t>tales como memorandos, correo </a:t>
            </a:r>
            <a:r>
              <a:rPr lang="es-AR" dirty="0" smtClean="0"/>
              <a:t>electrónico, </a:t>
            </a:r>
            <a:r>
              <a:rPr lang="es-AR" dirty="0"/>
              <a:t>comunicados de prensa o medios sociales;</a:t>
            </a:r>
          </a:p>
          <a:p>
            <a:pPr lvl="1"/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190747" y="2680851"/>
            <a:ext cx="4313864" cy="4124677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Recursos </a:t>
            </a:r>
            <a:r>
              <a:rPr lang="es-AR" dirty="0"/>
              <a:t>asignados a las actividades de </a:t>
            </a:r>
            <a:r>
              <a:rPr lang="es-AR" dirty="0" smtClean="0"/>
              <a:t>comunicación, </a:t>
            </a:r>
            <a:r>
              <a:rPr lang="es-AR" dirty="0"/>
              <a:t>incluidos el tiempo y el presupuesto;</a:t>
            </a:r>
          </a:p>
          <a:p>
            <a:r>
              <a:rPr lang="es-AR" dirty="0" smtClean="0"/>
              <a:t>Método </a:t>
            </a:r>
            <a:r>
              <a:rPr lang="es-AR" dirty="0"/>
              <a:t>para actualizar y refinar el plan de </a:t>
            </a:r>
            <a:r>
              <a:rPr lang="es-AR" dirty="0" smtClean="0"/>
              <a:t>gestión </a:t>
            </a:r>
            <a:r>
              <a:rPr lang="es-AR" dirty="0"/>
              <a:t>de las comunicaciones conforme el proyecto avanza y se desarrolla, como cuando la comunidad de interesados cambia a medida que el proyecto atraviesa diferentes fases;</a:t>
            </a:r>
          </a:p>
          <a:p>
            <a:r>
              <a:rPr lang="es-AR" dirty="0"/>
              <a:t>Glosario de la </a:t>
            </a:r>
            <a:r>
              <a:rPr lang="es-AR" dirty="0" smtClean="0"/>
              <a:t>terminología común;</a:t>
            </a:r>
            <a:endParaRPr lang="es-AR" dirty="0"/>
          </a:p>
          <a:p>
            <a:r>
              <a:rPr lang="es-AR" dirty="0"/>
              <a:t>Diagramas de flujo de la </a:t>
            </a:r>
            <a:r>
              <a:rPr lang="es-AR" dirty="0" smtClean="0"/>
              <a:t>información </a:t>
            </a:r>
            <a:r>
              <a:rPr lang="es-AR" dirty="0"/>
              <a:t>que circula dentro del proyecto, flujos de trabajo con la posible secuencia de autorizaciones, lista de informes, planes de reuniones, etc.; y</a:t>
            </a:r>
          </a:p>
          <a:p>
            <a:r>
              <a:rPr lang="es-AR" dirty="0"/>
              <a:t>Restricciones derivadas de la </a:t>
            </a:r>
            <a:r>
              <a:rPr lang="es-AR" dirty="0" smtClean="0"/>
              <a:t>legislación </a:t>
            </a:r>
            <a:r>
              <a:rPr lang="es-AR" dirty="0"/>
              <a:t>o normativa especifica, de la </a:t>
            </a:r>
            <a:r>
              <a:rPr lang="es-AR" dirty="0" smtClean="0"/>
              <a:t>tecnología, </a:t>
            </a:r>
            <a:r>
              <a:rPr lang="es-AR" dirty="0"/>
              <a:t>de las </a:t>
            </a:r>
            <a:r>
              <a:rPr lang="es-AR" dirty="0" smtClean="0"/>
              <a:t>políticas </a:t>
            </a:r>
            <a:r>
              <a:rPr lang="es-AR" dirty="0"/>
              <a:t>de la </a:t>
            </a:r>
            <a:r>
              <a:rPr lang="es-AR" dirty="0" smtClean="0"/>
              <a:t>organización, </a:t>
            </a:r>
            <a:r>
              <a:rPr lang="es-AR" dirty="0"/>
              <a:t>etc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589212" y="1905000"/>
            <a:ext cx="8915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u="sng" dirty="0"/>
              <a:t>Plan de Gestión de las Comunicaciones</a:t>
            </a:r>
            <a:r>
              <a:rPr lang="es-AR" sz="1600" dirty="0"/>
              <a:t>: describe la forma en que se planificarán, estructurarán, implementarán y monitorearán las comunicaciones</a:t>
            </a:r>
            <a:r>
              <a:rPr lang="es-AR" sz="1600" dirty="0" smtClean="0"/>
              <a:t>. Contiene</a:t>
            </a:r>
            <a:r>
              <a:rPr lang="es-AR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5297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Planificar</a:t>
            </a:r>
            <a:r>
              <a:rPr lang="es-AR" dirty="0"/>
              <a:t> la Gestión de las Comunicaciones: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Actualizaciones del Plan para la Dirección del Proyecto</a:t>
            </a:r>
          </a:p>
          <a:p>
            <a:r>
              <a:rPr lang="es-AR" sz="2000" dirty="0" smtClean="0"/>
              <a:t>Actualizaciones a los Documentos del Proyecto</a:t>
            </a:r>
          </a:p>
          <a:p>
            <a:pPr lvl="1"/>
            <a:r>
              <a:rPr lang="es-AR" sz="2000" b="1" dirty="0" smtClean="0"/>
              <a:t>Cronograma </a:t>
            </a:r>
            <a:r>
              <a:rPr lang="es-AR" sz="2000" b="1" dirty="0"/>
              <a:t>del proyecto. </a:t>
            </a:r>
            <a:r>
              <a:rPr lang="es-AR" sz="2000" dirty="0" smtClean="0"/>
              <a:t>Puede </a:t>
            </a:r>
            <a:r>
              <a:rPr lang="es-AR" sz="2000" dirty="0"/>
              <a:t>actualizarse </a:t>
            </a:r>
            <a:r>
              <a:rPr lang="es-AR" sz="2000" dirty="0" smtClean="0"/>
              <a:t>para reflejar </a:t>
            </a:r>
            <a:r>
              <a:rPr lang="es-AR" sz="2000" dirty="0"/>
              <a:t>las actividades de </a:t>
            </a:r>
            <a:r>
              <a:rPr lang="es-AR" sz="2000" dirty="0" smtClean="0"/>
              <a:t>comunicación.</a:t>
            </a:r>
            <a:endParaRPr lang="es-AR" sz="2000" dirty="0"/>
          </a:p>
          <a:p>
            <a:pPr lvl="1"/>
            <a:r>
              <a:rPr lang="es-AR" sz="2000" b="1" dirty="0" smtClean="0"/>
              <a:t>Registro de interesados</a:t>
            </a:r>
            <a:r>
              <a:rPr lang="es-AR" sz="2000" b="1" dirty="0"/>
              <a:t>. </a:t>
            </a:r>
            <a:r>
              <a:rPr lang="es-AR" sz="2000" dirty="0" smtClean="0"/>
              <a:t>Puede </a:t>
            </a:r>
            <a:r>
              <a:rPr lang="es-AR" sz="2000" dirty="0"/>
              <a:t>actualizarse </a:t>
            </a:r>
            <a:r>
              <a:rPr lang="es-AR" sz="2000" dirty="0" smtClean="0"/>
              <a:t>para reflejar </a:t>
            </a:r>
            <a:r>
              <a:rPr lang="es-AR" sz="2000" dirty="0"/>
              <a:t>las comunicaciones planificadas.</a:t>
            </a:r>
          </a:p>
        </p:txBody>
      </p:sp>
    </p:spTree>
    <p:extLst>
      <p:ext uri="{BB962C8B-B14F-4D97-AF65-F5344CB8AC3E}">
        <p14:creationId xmlns:p14="http://schemas.microsoft.com/office/powerpoint/2010/main" val="1343353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Gestionar las Comunicaciones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72665"/>
            <a:ext cx="9602788" cy="5313145"/>
          </a:xfrm>
        </p:spPr>
        <p:txBody>
          <a:bodyPr>
            <a:normAutofit/>
          </a:bodyPr>
          <a:lstStyle/>
          <a:p>
            <a:r>
              <a:rPr lang="es-AR" sz="2000" dirty="0"/>
              <a:t>Gestionar las Comunicaciones es el proceso de garantizar que la </a:t>
            </a:r>
            <a:r>
              <a:rPr lang="es-AR" sz="2000" dirty="0" smtClean="0"/>
              <a:t>recopilación, creación, distribución, </a:t>
            </a:r>
            <a:r>
              <a:rPr lang="es-AR" sz="2000" dirty="0"/>
              <a:t>almacenamiento</a:t>
            </a:r>
            <a:r>
              <a:rPr lang="es-AR" sz="2000" dirty="0" smtClean="0"/>
              <a:t>, recuperación, gestión, </a:t>
            </a:r>
            <a:r>
              <a:rPr lang="es-AR" sz="2000" dirty="0"/>
              <a:t>monitoreo y </a:t>
            </a:r>
            <a:r>
              <a:rPr lang="es-AR" sz="2000" dirty="0" smtClean="0"/>
              <a:t>disposición </a:t>
            </a:r>
            <a:r>
              <a:rPr lang="es-AR" sz="2000" dirty="0"/>
              <a:t>final de la </a:t>
            </a:r>
            <a:r>
              <a:rPr lang="es-AR" sz="2000" dirty="0" smtClean="0"/>
              <a:t>información </a:t>
            </a:r>
            <a:r>
              <a:rPr lang="es-AR" sz="2000" dirty="0"/>
              <a:t>del proyecto sean oportunos y adecuados</a:t>
            </a:r>
            <a:r>
              <a:rPr lang="es-AR" sz="2000" dirty="0" smtClean="0"/>
              <a:t>. El </a:t>
            </a:r>
            <a:r>
              <a:rPr lang="es-AR" sz="2000" dirty="0"/>
              <a:t>beneficio clave de este proceso es que permite un </a:t>
            </a:r>
            <a:r>
              <a:rPr lang="es-AR" sz="2000" b="1" dirty="0"/>
              <a:t>flujo de </a:t>
            </a:r>
            <a:r>
              <a:rPr lang="es-AR" sz="2000" b="1" dirty="0" smtClean="0"/>
              <a:t>información </a:t>
            </a:r>
            <a:r>
              <a:rPr lang="es-AR" sz="2000" b="1" dirty="0"/>
              <a:t>eficaz y eficiente </a:t>
            </a:r>
            <a:r>
              <a:rPr lang="es-AR" sz="2000" dirty="0"/>
              <a:t>entre el equipo del </a:t>
            </a:r>
            <a:r>
              <a:rPr lang="es-AR" sz="2000" dirty="0" smtClean="0"/>
              <a:t>proyecto y </a:t>
            </a:r>
            <a:r>
              <a:rPr lang="es-AR" sz="2000" dirty="0"/>
              <a:t>los interesados. Este proceso se lleva a cabo a lo largo de todo el proyecto</a:t>
            </a:r>
            <a:r>
              <a:rPr lang="es-AR" sz="2000" dirty="0" smtClean="0"/>
              <a:t>.</a:t>
            </a:r>
          </a:p>
          <a:p>
            <a:r>
              <a:rPr lang="es-AR" sz="2000" dirty="0"/>
              <a:t>El proceso Gestionar las Comunicaciones identifica todos los aspectos de una </a:t>
            </a:r>
            <a:r>
              <a:rPr lang="es-AR" sz="2000" dirty="0" smtClean="0"/>
              <a:t>comunicación </a:t>
            </a:r>
            <a:r>
              <a:rPr lang="es-AR" sz="2000" dirty="0"/>
              <a:t>eficaz, incluida la </a:t>
            </a:r>
            <a:r>
              <a:rPr lang="es-AR" sz="2000" dirty="0" smtClean="0"/>
              <a:t>selección de tecnologías, métodos </a:t>
            </a:r>
            <a:r>
              <a:rPr lang="es-AR" sz="2000" dirty="0"/>
              <a:t>y </a:t>
            </a:r>
            <a:r>
              <a:rPr lang="es-AR" sz="2000" dirty="0" smtClean="0"/>
              <a:t>técnicas </a:t>
            </a:r>
            <a:r>
              <a:rPr lang="es-AR" sz="2000" dirty="0"/>
              <a:t>adecuados</a:t>
            </a:r>
            <a:r>
              <a:rPr lang="es-AR" sz="2000" dirty="0" smtClean="0"/>
              <a:t>.</a:t>
            </a:r>
          </a:p>
          <a:p>
            <a:r>
              <a:rPr lang="es-AR" sz="2000" dirty="0"/>
              <a:t>Este proceso va </a:t>
            </a:r>
            <a:r>
              <a:rPr lang="es-AR" sz="2000" dirty="0" smtClean="0"/>
              <a:t>más allá </a:t>
            </a:r>
            <a:r>
              <a:rPr lang="es-AR" sz="2000" dirty="0"/>
              <a:t>de la </a:t>
            </a:r>
            <a:r>
              <a:rPr lang="es-AR" sz="2000" dirty="0" smtClean="0"/>
              <a:t>distribución </a:t>
            </a:r>
            <a:r>
              <a:rPr lang="es-AR" sz="2000" dirty="0"/>
              <a:t>de </a:t>
            </a:r>
            <a:r>
              <a:rPr lang="es-AR" sz="2000" dirty="0" smtClean="0"/>
              <a:t>información </a:t>
            </a:r>
            <a:r>
              <a:rPr lang="es-AR" sz="2000" dirty="0"/>
              <a:t>relevante y procura asegurar que la </a:t>
            </a:r>
            <a:r>
              <a:rPr lang="es-AR" sz="2000" dirty="0" smtClean="0"/>
              <a:t>información </a:t>
            </a:r>
            <a:r>
              <a:rPr lang="es-AR" sz="2000" dirty="0"/>
              <a:t>que </a:t>
            </a:r>
            <a:r>
              <a:rPr lang="es-AR" sz="2000" dirty="0" smtClean="0"/>
              <a:t>se comunica </a:t>
            </a:r>
            <a:r>
              <a:rPr lang="es-AR" sz="2000" dirty="0"/>
              <a:t>a los interesados del proyecto haya sido generada y formateada adecuadamente, y recibida por la </a:t>
            </a:r>
            <a:r>
              <a:rPr lang="es-AR" sz="2000" dirty="0" smtClean="0"/>
              <a:t>audiencia prevista</a:t>
            </a:r>
            <a:r>
              <a:rPr lang="es-AR" sz="2000" dirty="0"/>
              <a:t>. </a:t>
            </a:r>
            <a:r>
              <a:rPr lang="es-AR" sz="2000" dirty="0" smtClean="0"/>
              <a:t>También </a:t>
            </a:r>
            <a:r>
              <a:rPr lang="es-AR" sz="2000" dirty="0"/>
              <a:t>proporciona oportunidades para que los interesados realicen solicitudes de </a:t>
            </a:r>
            <a:r>
              <a:rPr lang="es-AR" sz="2000" dirty="0" smtClean="0"/>
              <a:t>información adicional, de aclaración </a:t>
            </a:r>
            <a:r>
              <a:rPr lang="es-AR" sz="2000" dirty="0"/>
              <a:t>y de </a:t>
            </a:r>
            <a:r>
              <a:rPr lang="es-AR" sz="2000" dirty="0" smtClean="0"/>
              <a:t>discusión.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28460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079" y="2133600"/>
            <a:ext cx="8280550" cy="46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855" y="1250076"/>
            <a:ext cx="6545179" cy="56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51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Las </a:t>
            </a:r>
            <a:r>
              <a:rPr lang="es-AR" dirty="0" smtClean="0"/>
              <a:t>técnicas </a:t>
            </a:r>
            <a:r>
              <a:rPr lang="es-AR" dirty="0"/>
              <a:t>y consideraciones para lograr una </a:t>
            </a:r>
            <a:r>
              <a:rPr lang="es-AR" dirty="0" smtClean="0"/>
              <a:t>gestión </a:t>
            </a:r>
            <a:r>
              <a:rPr lang="es-AR" dirty="0"/>
              <a:t>eficaz de las </a:t>
            </a:r>
            <a:r>
              <a:rPr lang="es-AR" dirty="0" smtClean="0"/>
              <a:t>comunicaciones incluyen</a:t>
            </a:r>
            <a:r>
              <a:rPr lang="es-AR" dirty="0"/>
              <a:t>, entre otras:</a:t>
            </a:r>
          </a:p>
          <a:p>
            <a:r>
              <a:rPr lang="es-AR" b="1" dirty="0" smtClean="0"/>
              <a:t>Modelos </a:t>
            </a:r>
            <a:r>
              <a:rPr lang="es-AR" b="1" dirty="0"/>
              <a:t>emisor-receptor. </a:t>
            </a:r>
            <a:r>
              <a:rPr lang="es-AR" dirty="0"/>
              <a:t>Incorporar ciclos de </a:t>
            </a:r>
            <a:r>
              <a:rPr lang="es-AR" dirty="0" smtClean="0"/>
              <a:t>retroalimentación </a:t>
            </a:r>
            <a:r>
              <a:rPr lang="es-AR" dirty="0"/>
              <a:t>para proporcionar </a:t>
            </a:r>
            <a:r>
              <a:rPr lang="es-AR" dirty="0" smtClean="0"/>
              <a:t>oportunidades de interacción/participación </a:t>
            </a:r>
            <a:r>
              <a:rPr lang="es-AR" dirty="0"/>
              <a:t>y eliminar las barreras para una </a:t>
            </a:r>
            <a:r>
              <a:rPr lang="es-AR" dirty="0" smtClean="0"/>
              <a:t>comunicación </a:t>
            </a:r>
            <a:r>
              <a:rPr lang="es-AR" dirty="0"/>
              <a:t>eficaz.</a:t>
            </a:r>
          </a:p>
          <a:p>
            <a:r>
              <a:rPr lang="es-AR" b="1" dirty="0" smtClean="0"/>
              <a:t>Elección </a:t>
            </a:r>
            <a:r>
              <a:rPr lang="es-AR" b="1" dirty="0"/>
              <a:t>de los medios. </a:t>
            </a:r>
            <a:r>
              <a:rPr lang="es-AR" dirty="0"/>
              <a:t>Decisiones sobre la </a:t>
            </a:r>
            <a:r>
              <a:rPr lang="es-AR" dirty="0" smtClean="0"/>
              <a:t>aplicación </a:t>
            </a:r>
            <a:r>
              <a:rPr lang="es-AR" dirty="0"/>
              <a:t>de objetos de </a:t>
            </a:r>
            <a:r>
              <a:rPr lang="es-AR" dirty="0" smtClean="0"/>
              <a:t>comunicación </a:t>
            </a:r>
            <a:r>
              <a:rPr lang="es-AR" dirty="0"/>
              <a:t>para </a:t>
            </a:r>
            <a:r>
              <a:rPr lang="es-AR" dirty="0" smtClean="0"/>
              <a:t>satisfacer necesidades específicas </a:t>
            </a:r>
            <a:r>
              <a:rPr lang="es-AR" dirty="0"/>
              <a:t>del proyecto, tales como cuando es preferible una </a:t>
            </a:r>
            <a:r>
              <a:rPr lang="es-AR" dirty="0" smtClean="0"/>
              <a:t>comunicación </a:t>
            </a:r>
            <a:r>
              <a:rPr lang="es-AR" dirty="0"/>
              <a:t>escrita u oral</a:t>
            </a:r>
            <a:r>
              <a:rPr lang="es-AR" dirty="0" smtClean="0"/>
              <a:t>, cuando </a:t>
            </a:r>
            <a:r>
              <a:rPr lang="es-AR" dirty="0"/>
              <a:t>preparar un memorando informal o un informe formal, y cuando utilizar opciones de tipo </a:t>
            </a:r>
            <a:r>
              <a:rPr lang="es-AR" dirty="0" err="1" smtClean="0"/>
              <a:t>push</a:t>
            </a:r>
            <a:r>
              <a:rPr lang="es-AR" dirty="0" smtClean="0"/>
              <a:t>/</a:t>
            </a:r>
            <a:r>
              <a:rPr lang="es-AR" dirty="0" err="1" smtClean="0"/>
              <a:t>pull</a:t>
            </a:r>
            <a:r>
              <a:rPr lang="es-AR" dirty="0" smtClean="0"/>
              <a:t> y </a:t>
            </a:r>
            <a:r>
              <a:rPr lang="es-AR" dirty="0"/>
              <a:t>la </a:t>
            </a:r>
            <a:r>
              <a:rPr lang="es-AR" dirty="0" smtClean="0"/>
              <a:t>elección </a:t>
            </a:r>
            <a:r>
              <a:rPr lang="es-AR" dirty="0"/>
              <a:t>de la </a:t>
            </a:r>
            <a:r>
              <a:rPr lang="es-AR" dirty="0" smtClean="0"/>
              <a:t>tecnología </a:t>
            </a:r>
            <a:r>
              <a:rPr lang="es-AR" dirty="0"/>
              <a:t>adecuada.</a:t>
            </a:r>
          </a:p>
          <a:p>
            <a:r>
              <a:rPr lang="es-AR" b="1" dirty="0" smtClean="0"/>
              <a:t>Estilo </a:t>
            </a:r>
            <a:r>
              <a:rPr lang="es-AR" b="1" dirty="0"/>
              <a:t>de redacción. </a:t>
            </a:r>
            <a:r>
              <a:rPr lang="es-AR" dirty="0"/>
              <a:t>Uso apropiado de la voz activa frente a la voz pasiva, estructura de las oraciones y </a:t>
            </a:r>
            <a:r>
              <a:rPr lang="es-AR" dirty="0" smtClean="0"/>
              <a:t>selección de </a:t>
            </a:r>
            <a:r>
              <a:rPr lang="es-AR" dirty="0"/>
              <a:t>palabras.</a:t>
            </a:r>
          </a:p>
          <a:p>
            <a:r>
              <a:rPr lang="es-AR" b="1" dirty="0" smtClean="0"/>
              <a:t>Gestión </a:t>
            </a:r>
            <a:r>
              <a:rPr lang="es-AR" b="1" dirty="0"/>
              <a:t>de reuniones</a:t>
            </a:r>
            <a:r>
              <a:rPr lang="es-AR" b="1" dirty="0" smtClean="0"/>
              <a:t>.</a:t>
            </a:r>
            <a:r>
              <a:rPr lang="es-AR" dirty="0" smtClean="0"/>
              <a:t> </a:t>
            </a:r>
            <a:r>
              <a:rPr lang="es-AR" dirty="0"/>
              <a:t>Preparar una agenda, invitar a los participantes </a:t>
            </a:r>
            <a:r>
              <a:rPr lang="es-AR" dirty="0" smtClean="0"/>
              <a:t>esenciales y </a:t>
            </a:r>
            <a:r>
              <a:rPr lang="es-AR" dirty="0"/>
              <a:t>garantizar su asistencia. Abordar los conflictos propios de la </a:t>
            </a:r>
            <a:r>
              <a:rPr lang="es-AR" dirty="0" smtClean="0"/>
              <a:t>reunión </a:t>
            </a:r>
            <a:r>
              <a:rPr lang="es-AR" dirty="0"/>
              <a:t>o los que resultan de un </a:t>
            </a:r>
            <a:r>
              <a:rPr lang="es-AR" dirty="0" smtClean="0"/>
              <a:t>seguimiento inadecuado </a:t>
            </a:r>
            <a:r>
              <a:rPr lang="es-AR" dirty="0"/>
              <a:t>del acta y las acciones, o de la asistencia de personas equivocadas.</a:t>
            </a:r>
          </a:p>
          <a:p>
            <a:r>
              <a:rPr lang="es-AR" b="1" dirty="0" smtClean="0"/>
              <a:t>Presentaciones</a:t>
            </a:r>
            <a:r>
              <a:rPr lang="es-AR" b="1" dirty="0"/>
              <a:t>. </a:t>
            </a:r>
            <a:r>
              <a:rPr lang="es-AR" dirty="0"/>
              <a:t>Conciencia del impacto del lenguaje corporal y el </a:t>
            </a:r>
            <a:r>
              <a:rPr lang="es-AR" dirty="0" smtClean="0"/>
              <a:t>diseño </a:t>
            </a:r>
            <a:r>
              <a:rPr lang="es-AR" dirty="0"/>
              <a:t>de ayudas visuales.</a:t>
            </a:r>
          </a:p>
          <a:p>
            <a:r>
              <a:rPr lang="es-AR" b="1" dirty="0" smtClean="0"/>
              <a:t>Facilitación.</a:t>
            </a:r>
            <a:r>
              <a:rPr lang="es-AR" dirty="0" smtClean="0"/>
              <a:t> </a:t>
            </a:r>
            <a:r>
              <a:rPr lang="es-AR" dirty="0"/>
              <a:t>Construir el consenso y superar los </a:t>
            </a:r>
            <a:r>
              <a:rPr lang="es-AR" dirty="0" smtClean="0"/>
              <a:t>obstáculos, </a:t>
            </a:r>
            <a:r>
              <a:rPr lang="es-AR" dirty="0"/>
              <a:t>como </a:t>
            </a:r>
            <a:r>
              <a:rPr lang="es-AR" dirty="0" smtClean="0"/>
              <a:t>dinámicas de </a:t>
            </a:r>
            <a:r>
              <a:rPr lang="es-AR" dirty="0"/>
              <a:t>grupos </a:t>
            </a:r>
            <a:r>
              <a:rPr lang="es-AR" dirty="0" smtClean="0"/>
              <a:t>difíciles, </a:t>
            </a:r>
            <a:r>
              <a:rPr lang="es-AR" dirty="0"/>
              <a:t>y mantener el </a:t>
            </a:r>
            <a:r>
              <a:rPr lang="es-AR" dirty="0" smtClean="0"/>
              <a:t>interés </a:t>
            </a:r>
            <a:r>
              <a:rPr lang="es-AR" dirty="0"/>
              <a:t>y el entusiasmo entre los miembros del grupo.</a:t>
            </a:r>
          </a:p>
          <a:p>
            <a:r>
              <a:rPr lang="es-AR" b="1" dirty="0" smtClean="0"/>
              <a:t>Escuchar </a:t>
            </a:r>
            <a:r>
              <a:rPr lang="es-AR" b="1" dirty="0"/>
              <a:t>de forma activa</a:t>
            </a:r>
            <a:r>
              <a:rPr lang="es-AR" b="1" dirty="0" smtClean="0"/>
              <a:t>.</a:t>
            </a:r>
            <a:r>
              <a:rPr lang="es-AR" dirty="0" smtClean="0"/>
              <a:t> </a:t>
            </a:r>
            <a:r>
              <a:rPr lang="es-AR" dirty="0"/>
              <a:t>Escuchar de forma activa implica captar, </a:t>
            </a:r>
            <a:r>
              <a:rPr lang="es-AR" dirty="0" smtClean="0"/>
              <a:t>aclarar y </a:t>
            </a:r>
            <a:r>
              <a:rPr lang="es-AR" dirty="0"/>
              <a:t>confirmar, comprender y eliminar las barreras que afectan negativamente a la </a:t>
            </a:r>
            <a:r>
              <a:rPr lang="es-AR" dirty="0" smtClean="0"/>
              <a:t>comprensión.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95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461" y="653519"/>
            <a:ext cx="7199697" cy="6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40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Gestionar las Comunicaciones: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95674"/>
          </a:xfrm>
        </p:spPr>
        <p:txBody>
          <a:bodyPr>
            <a:normAutofit/>
          </a:bodyPr>
          <a:lstStyle/>
          <a:p>
            <a:r>
              <a:rPr lang="es-AR" sz="2200" u="sng" dirty="0" smtClean="0"/>
              <a:t>Plan para la Dirección del Proyecto</a:t>
            </a:r>
            <a:r>
              <a:rPr lang="es-AR" sz="2200" dirty="0" smtClean="0"/>
              <a:t>: Los </a:t>
            </a:r>
            <a:r>
              <a:rPr lang="es-AR" sz="2200" dirty="0"/>
              <a:t>componentes del plan para la </a:t>
            </a:r>
            <a:r>
              <a:rPr lang="es-AR" sz="2200" dirty="0" smtClean="0"/>
              <a:t>dirección </a:t>
            </a:r>
            <a:r>
              <a:rPr lang="es-AR" sz="2200" dirty="0"/>
              <a:t>del proyecto incluyen, entre otros:</a:t>
            </a:r>
          </a:p>
          <a:p>
            <a:r>
              <a:rPr lang="es-AR" sz="2200" b="1" dirty="0" smtClean="0"/>
              <a:t>Plan </a:t>
            </a:r>
            <a:r>
              <a:rPr lang="es-AR" sz="2200" b="1" dirty="0"/>
              <a:t>de gestión de los recursos</a:t>
            </a:r>
            <a:r>
              <a:rPr lang="es-AR" sz="2200" b="1" dirty="0" smtClean="0"/>
              <a:t>.</a:t>
            </a:r>
            <a:r>
              <a:rPr lang="es-AR" sz="2200" dirty="0" smtClean="0"/>
              <a:t> Describe las comunicaciones </a:t>
            </a:r>
            <a:r>
              <a:rPr lang="es-AR" sz="2200" dirty="0"/>
              <a:t>necesarias para la </a:t>
            </a:r>
            <a:r>
              <a:rPr lang="es-AR" sz="2200" dirty="0" smtClean="0"/>
              <a:t>gestión </a:t>
            </a:r>
            <a:r>
              <a:rPr lang="es-AR" sz="2200" dirty="0"/>
              <a:t>de los recursos </a:t>
            </a:r>
            <a:r>
              <a:rPr lang="es-AR" sz="2200" dirty="0" smtClean="0"/>
              <a:t>físicos </a:t>
            </a:r>
            <a:r>
              <a:rPr lang="es-AR" sz="2200" dirty="0"/>
              <a:t>o del equipo.</a:t>
            </a:r>
          </a:p>
          <a:p>
            <a:r>
              <a:rPr lang="es-AR" sz="2200" b="1" dirty="0" smtClean="0"/>
              <a:t>Plan </a:t>
            </a:r>
            <a:r>
              <a:rPr lang="es-AR" sz="2200" b="1" dirty="0"/>
              <a:t>de gestión de las comunicaciones</a:t>
            </a:r>
            <a:r>
              <a:rPr lang="es-AR" sz="2200" b="1" dirty="0" smtClean="0"/>
              <a:t>.</a:t>
            </a:r>
            <a:r>
              <a:rPr lang="es-AR" sz="2200" dirty="0" smtClean="0"/>
              <a:t> Describe </a:t>
            </a:r>
            <a:r>
              <a:rPr lang="es-AR" sz="2200" dirty="0"/>
              <a:t>la forma en que se </a:t>
            </a:r>
            <a:r>
              <a:rPr lang="es-AR" sz="2200" dirty="0" smtClean="0"/>
              <a:t>planificarán</a:t>
            </a:r>
            <a:r>
              <a:rPr lang="es-AR" sz="2200" dirty="0"/>
              <a:t>, </a:t>
            </a:r>
            <a:r>
              <a:rPr lang="es-AR" sz="2200" dirty="0" smtClean="0"/>
              <a:t>estructurarán</a:t>
            </a:r>
            <a:r>
              <a:rPr lang="es-AR" sz="2200" dirty="0"/>
              <a:t>, </a:t>
            </a:r>
            <a:r>
              <a:rPr lang="es-AR" sz="2200" dirty="0" smtClean="0"/>
              <a:t>monitorearán </a:t>
            </a:r>
            <a:r>
              <a:rPr lang="es-AR" sz="2200" dirty="0"/>
              <a:t>y controlaran </a:t>
            </a:r>
            <a:r>
              <a:rPr lang="es-AR" sz="2200" dirty="0" smtClean="0"/>
              <a:t>las comunicaciones </a:t>
            </a:r>
            <a:r>
              <a:rPr lang="es-AR" sz="2200" dirty="0"/>
              <a:t>del proyecto.</a:t>
            </a:r>
          </a:p>
          <a:p>
            <a:r>
              <a:rPr lang="es-AR" sz="2200" b="1" dirty="0" smtClean="0"/>
              <a:t>Plan </a:t>
            </a:r>
            <a:r>
              <a:rPr lang="es-AR" sz="2200" b="1" dirty="0"/>
              <a:t>de involucramiento de los interesados. </a:t>
            </a:r>
            <a:r>
              <a:rPr lang="es-AR" sz="2200" b="1" dirty="0" smtClean="0"/>
              <a:t>D</a:t>
            </a:r>
            <a:r>
              <a:rPr lang="es-AR" sz="2200" dirty="0" smtClean="0"/>
              <a:t>escribe </a:t>
            </a:r>
            <a:r>
              <a:rPr lang="es-AR" sz="2200" dirty="0"/>
              <a:t>como se </a:t>
            </a:r>
            <a:r>
              <a:rPr lang="es-AR" sz="2200" dirty="0" smtClean="0"/>
              <a:t>involucrará </a:t>
            </a:r>
            <a:r>
              <a:rPr lang="es-AR" sz="2200" dirty="0"/>
              <a:t>a los interesados a </a:t>
            </a:r>
            <a:r>
              <a:rPr lang="es-AR" sz="2200" dirty="0" smtClean="0"/>
              <a:t>través </a:t>
            </a:r>
            <a:r>
              <a:rPr lang="es-AR" sz="2200" dirty="0"/>
              <a:t>de estrategias </a:t>
            </a:r>
            <a:r>
              <a:rPr lang="es-AR" sz="2200" dirty="0" smtClean="0"/>
              <a:t>de comunicación </a:t>
            </a:r>
            <a:r>
              <a:rPr lang="es-AR" sz="2200" dirty="0"/>
              <a:t>adecuadas.</a:t>
            </a:r>
          </a:p>
        </p:txBody>
      </p:sp>
    </p:spTree>
    <p:extLst>
      <p:ext uri="{BB962C8B-B14F-4D97-AF65-F5344CB8AC3E}">
        <p14:creationId xmlns:p14="http://schemas.microsoft.com/office/powerpoint/2010/main" val="996890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10000"/>
          </a:bodyPr>
          <a:lstStyle/>
          <a:p>
            <a:r>
              <a:rPr lang="es-AR" u="sng" dirty="0" smtClean="0"/>
              <a:t>Documentos del Proyecto</a:t>
            </a:r>
            <a:r>
              <a:rPr lang="es-AR" dirty="0" smtClean="0"/>
              <a:t>: </a:t>
            </a:r>
          </a:p>
          <a:p>
            <a:r>
              <a:rPr lang="es-AR" b="1" dirty="0" smtClean="0"/>
              <a:t>Registro </a:t>
            </a:r>
            <a:r>
              <a:rPr lang="es-AR" b="1" dirty="0"/>
              <a:t>de cambios. </a:t>
            </a:r>
            <a:r>
              <a:rPr lang="es-AR" dirty="0" smtClean="0"/>
              <a:t>Se </a:t>
            </a:r>
            <a:r>
              <a:rPr lang="es-AR" dirty="0"/>
              <a:t>utiliza para comunicar </a:t>
            </a:r>
            <a:r>
              <a:rPr lang="es-AR" dirty="0" smtClean="0"/>
              <a:t>cambios y </a:t>
            </a:r>
            <a:r>
              <a:rPr lang="es-AR" dirty="0"/>
              <a:t>solicitudes de cambio aprobadas, aplazadas y rechazadas a los interesados afectados.</a:t>
            </a:r>
          </a:p>
          <a:p>
            <a:r>
              <a:rPr lang="es-AR" b="1" dirty="0" smtClean="0"/>
              <a:t>Registro </a:t>
            </a:r>
            <a:r>
              <a:rPr lang="es-AR" b="1" dirty="0"/>
              <a:t>de incidentes. </a:t>
            </a:r>
            <a:r>
              <a:rPr lang="es-AR" dirty="0" smtClean="0"/>
              <a:t>La información </a:t>
            </a:r>
            <a:r>
              <a:rPr lang="es-AR" dirty="0"/>
              <a:t>sobre los incidentes se comunica a </a:t>
            </a:r>
            <a:r>
              <a:rPr lang="es-AR" dirty="0" smtClean="0"/>
              <a:t>los interesados </a:t>
            </a:r>
            <a:r>
              <a:rPr lang="es-AR" dirty="0"/>
              <a:t>afectados.</a:t>
            </a:r>
          </a:p>
          <a:p>
            <a:r>
              <a:rPr lang="es-AR" b="1" dirty="0" smtClean="0"/>
              <a:t>Registro </a:t>
            </a:r>
            <a:r>
              <a:rPr lang="es-AR" b="1" dirty="0"/>
              <a:t>de lecciones aprendidas. </a:t>
            </a:r>
            <a:endParaRPr lang="es-AR" b="1" dirty="0" smtClean="0"/>
          </a:p>
          <a:p>
            <a:r>
              <a:rPr lang="es-AR" b="1" dirty="0" smtClean="0"/>
              <a:t>Informe </a:t>
            </a:r>
            <a:r>
              <a:rPr lang="es-AR" b="1" dirty="0"/>
              <a:t>de calidad</a:t>
            </a:r>
            <a:r>
              <a:rPr lang="es-AR" b="1" dirty="0" smtClean="0"/>
              <a:t>.</a:t>
            </a:r>
            <a:r>
              <a:rPr lang="es-AR" dirty="0" smtClean="0"/>
              <a:t> </a:t>
            </a:r>
            <a:r>
              <a:rPr lang="es-AR" dirty="0"/>
              <a:t>La </a:t>
            </a:r>
            <a:r>
              <a:rPr lang="es-AR" dirty="0" smtClean="0"/>
              <a:t>información </a:t>
            </a:r>
            <a:r>
              <a:rPr lang="es-AR" dirty="0"/>
              <a:t>del informe de calidad incluye </a:t>
            </a:r>
            <a:r>
              <a:rPr lang="es-AR" dirty="0" smtClean="0"/>
              <a:t>problemas de </a:t>
            </a:r>
            <a:r>
              <a:rPr lang="es-AR" dirty="0"/>
              <a:t>calidad, mejoras en los proyectos y productos, y mejoras en los procesos. Esta </a:t>
            </a:r>
            <a:r>
              <a:rPr lang="es-AR" dirty="0" smtClean="0"/>
              <a:t>información </a:t>
            </a:r>
            <a:r>
              <a:rPr lang="es-AR" dirty="0"/>
              <a:t>se </a:t>
            </a:r>
            <a:r>
              <a:rPr lang="es-AR" dirty="0" smtClean="0"/>
              <a:t>transfiere a </a:t>
            </a:r>
            <a:r>
              <a:rPr lang="es-AR" dirty="0"/>
              <a:t>aquellos que pueden tomar acciones correctivas a fin de lograr las expectativas de calidad del proyecto.</a:t>
            </a:r>
          </a:p>
          <a:p>
            <a:r>
              <a:rPr lang="es-AR" b="1" dirty="0" smtClean="0"/>
              <a:t>Informe </a:t>
            </a:r>
            <a:r>
              <a:rPr lang="es-AR" b="1" dirty="0"/>
              <a:t>de riesgos. </a:t>
            </a:r>
            <a:r>
              <a:rPr lang="es-AR" dirty="0" smtClean="0"/>
              <a:t>Presenta información </a:t>
            </a:r>
            <a:r>
              <a:rPr lang="es-AR" dirty="0"/>
              <a:t>sobre </a:t>
            </a:r>
            <a:r>
              <a:rPr lang="es-AR" dirty="0" smtClean="0"/>
              <a:t>las fuentes </a:t>
            </a:r>
            <a:r>
              <a:rPr lang="es-AR" dirty="0"/>
              <a:t>de riesgo general del proyecto, junto con </a:t>
            </a:r>
            <a:r>
              <a:rPr lang="es-AR" dirty="0" smtClean="0"/>
              <a:t>información </a:t>
            </a:r>
            <a:r>
              <a:rPr lang="es-AR" dirty="0"/>
              <a:t>resumida sobre los riesgos individuales </a:t>
            </a:r>
            <a:r>
              <a:rPr lang="es-AR" dirty="0" smtClean="0"/>
              <a:t>del proyecto </a:t>
            </a:r>
            <a:r>
              <a:rPr lang="es-AR" dirty="0"/>
              <a:t>identificados. Esta </a:t>
            </a:r>
            <a:r>
              <a:rPr lang="es-AR" dirty="0" smtClean="0"/>
              <a:t>información </a:t>
            </a:r>
            <a:r>
              <a:rPr lang="es-AR" dirty="0"/>
              <a:t>se comunica a los </a:t>
            </a:r>
            <a:r>
              <a:rPr lang="es-AR" dirty="0" smtClean="0"/>
              <a:t>dueños </a:t>
            </a:r>
            <a:r>
              <a:rPr lang="es-AR" dirty="0"/>
              <a:t>del riesgo y a otros interesados afectados.</a:t>
            </a:r>
          </a:p>
          <a:p>
            <a:r>
              <a:rPr lang="es-AR" dirty="0" smtClean="0"/>
              <a:t> </a:t>
            </a:r>
            <a:r>
              <a:rPr lang="es-AR" b="1" dirty="0" smtClean="0"/>
              <a:t>Registro </a:t>
            </a:r>
            <a:r>
              <a:rPr lang="es-AR" b="1" dirty="0"/>
              <a:t>de interesados</a:t>
            </a:r>
            <a:r>
              <a:rPr lang="es-AR" b="1" dirty="0" smtClean="0"/>
              <a:t>.</a:t>
            </a:r>
            <a:r>
              <a:rPr lang="es-AR" dirty="0" smtClean="0"/>
              <a:t> Identifica </a:t>
            </a:r>
            <a:r>
              <a:rPr lang="es-AR" dirty="0"/>
              <a:t>a los individuos</a:t>
            </a:r>
            <a:r>
              <a:rPr lang="es-AR" dirty="0" smtClean="0"/>
              <a:t>, grupos </a:t>
            </a:r>
            <a:r>
              <a:rPr lang="es-AR" dirty="0"/>
              <a:t>u organizaciones que necesitaran diversos tipos de </a:t>
            </a:r>
            <a:r>
              <a:rPr lang="es-AR" dirty="0" smtClean="0"/>
              <a:t>información.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0988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89647"/>
          </a:xfrm>
        </p:spPr>
        <p:txBody>
          <a:bodyPr>
            <a:normAutofit/>
          </a:bodyPr>
          <a:lstStyle/>
          <a:p>
            <a:r>
              <a:rPr lang="es-AR" sz="2000" u="sng" dirty="0" smtClean="0"/>
              <a:t>Informes de Desempeño del Trabajo</a:t>
            </a:r>
            <a:r>
              <a:rPr lang="es-AR" sz="2000" dirty="0" smtClean="0"/>
              <a:t>: </a:t>
            </a:r>
            <a:r>
              <a:rPr lang="es-AR" sz="2000" dirty="0"/>
              <a:t>pueden contener </a:t>
            </a:r>
            <a:r>
              <a:rPr lang="es-AR" sz="2000" dirty="0" smtClean="0"/>
              <a:t>gráficos </a:t>
            </a:r>
            <a:r>
              <a:rPr lang="es-AR" sz="2000" dirty="0"/>
              <a:t>e </a:t>
            </a:r>
            <a:r>
              <a:rPr lang="es-AR" sz="2000" dirty="0" smtClean="0"/>
              <a:t>información </a:t>
            </a:r>
            <a:r>
              <a:rPr lang="es-AR" sz="2000" dirty="0"/>
              <a:t>sobre el valor ganado, </a:t>
            </a:r>
            <a:r>
              <a:rPr lang="es-AR" sz="2000" dirty="0" smtClean="0"/>
              <a:t>líneas </a:t>
            </a:r>
            <a:r>
              <a:rPr lang="es-AR" sz="2000" dirty="0"/>
              <a:t>de tendencia y </a:t>
            </a:r>
            <a:r>
              <a:rPr lang="es-AR" sz="2000" dirty="0" smtClean="0"/>
              <a:t>pronósticos, graficas </a:t>
            </a:r>
            <a:r>
              <a:rPr lang="es-AR" sz="2000" dirty="0"/>
              <a:t>de consumo de reservas, histogramas de defectos, </a:t>
            </a:r>
            <a:r>
              <a:rPr lang="es-AR" sz="2000" dirty="0" smtClean="0"/>
              <a:t>información </a:t>
            </a:r>
            <a:r>
              <a:rPr lang="es-AR" sz="2000" dirty="0"/>
              <a:t>sobre la </a:t>
            </a:r>
            <a:r>
              <a:rPr lang="es-AR" sz="2000" dirty="0" smtClean="0"/>
              <a:t>ejecución </a:t>
            </a:r>
            <a:r>
              <a:rPr lang="es-AR" sz="2000" dirty="0"/>
              <a:t>de los contratos y </a:t>
            </a:r>
            <a:r>
              <a:rPr lang="es-AR" sz="2000" dirty="0" smtClean="0"/>
              <a:t>resúmenes de </a:t>
            </a:r>
            <a:r>
              <a:rPr lang="es-AR" sz="2000" dirty="0"/>
              <a:t>riesgos. </a:t>
            </a:r>
            <a:r>
              <a:rPr lang="es-AR" sz="2000" dirty="0" smtClean="0"/>
              <a:t>En tableros de comandos, </a:t>
            </a:r>
            <a:r>
              <a:rPr lang="es-AR" sz="2000" dirty="0"/>
              <a:t>informes de calor (“</a:t>
            </a:r>
            <a:r>
              <a:rPr lang="es-AR" sz="2000" dirty="0" err="1"/>
              <a:t>heat</a:t>
            </a:r>
            <a:r>
              <a:rPr lang="es-AR" sz="2000" dirty="0"/>
              <a:t> </a:t>
            </a:r>
            <a:r>
              <a:rPr lang="es-AR" sz="2000" dirty="0" err="1"/>
              <a:t>reports</a:t>
            </a:r>
            <a:r>
              <a:rPr lang="es-AR" sz="2000" dirty="0"/>
              <a:t>”), cuadros de mandos tipo </a:t>
            </a:r>
            <a:r>
              <a:rPr lang="es-AR" sz="2000" dirty="0" smtClean="0"/>
              <a:t>semáforo u </a:t>
            </a:r>
            <a:r>
              <a:rPr lang="es-AR" sz="2000" dirty="0"/>
              <a:t>otras representaciones </a:t>
            </a:r>
            <a:r>
              <a:rPr lang="es-AR" sz="2000" dirty="0" smtClean="0"/>
              <a:t>útiles </a:t>
            </a:r>
            <a:r>
              <a:rPr lang="es-AR" sz="2000" dirty="0"/>
              <a:t>para crear conciencia y generar decisiones y </a:t>
            </a:r>
            <a:r>
              <a:rPr lang="es-AR" sz="2000" dirty="0" smtClean="0"/>
              <a:t>acciones.</a:t>
            </a:r>
          </a:p>
          <a:p>
            <a:r>
              <a:rPr lang="es-AR" sz="2000" u="sng" dirty="0" smtClean="0"/>
              <a:t>Factores Ambientales de la Empresa</a:t>
            </a:r>
          </a:p>
          <a:p>
            <a:r>
              <a:rPr lang="es-AR" sz="2000" u="sng" dirty="0" smtClean="0"/>
              <a:t>Activos de la Organización</a:t>
            </a:r>
            <a:endParaRPr lang="es-AR" sz="2000" u="sng" dirty="0"/>
          </a:p>
        </p:txBody>
      </p:sp>
    </p:spTree>
    <p:extLst>
      <p:ext uri="{BB962C8B-B14F-4D97-AF65-F5344CB8AC3E}">
        <p14:creationId xmlns:p14="http://schemas.microsoft.com/office/powerpoint/2010/main" val="2599259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</a:t>
            </a:r>
            <a:r>
              <a:rPr lang="es-AR" dirty="0" smtClean="0"/>
              <a:t>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s-AR" u="sng" dirty="0" smtClean="0"/>
              <a:t>Tecnología de la Comunicación</a:t>
            </a:r>
            <a:r>
              <a:rPr lang="es-AR" dirty="0" smtClean="0"/>
              <a:t>: </a:t>
            </a:r>
            <a:r>
              <a:rPr lang="es-AR" dirty="0"/>
              <a:t>Los factores que influyen </a:t>
            </a:r>
            <a:r>
              <a:rPr lang="es-AR" dirty="0" smtClean="0"/>
              <a:t>son la ubicación del equipo, </a:t>
            </a:r>
            <a:r>
              <a:rPr lang="es-AR" dirty="0"/>
              <a:t>la confidencialidad de cualquier </a:t>
            </a:r>
            <a:r>
              <a:rPr lang="es-AR" dirty="0" smtClean="0"/>
              <a:t>información </a:t>
            </a:r>
            <a:r>
              <a:rPr lang="es-AR" dirty="0"/>
              <a:t>que necesite ser compartida, los recursos disponibles </a:t>
            </a:r>
            <a:r>
              <a:rPr lang="es-AR" dirty="0" smtClean="0"/>
              <a:t>y la </a:t>
            </a:r>
            <a:r>
              <a:rPr lang="es-AR" dirty="0"/>
              <a:t>cultura </a:t>
            </a:r>
            <a:r>
              <a:rPr lang="es-AR" dirty="0" smtClean="0"/>
              <a:t>organizacional.</a:t>
            </a:r>
          </a:p>
          <a:p>
            <a:r>
              <a:rPr lang="es-AR" u="sng" dirty="0" smtClean="0"/>
              <a:t>Métodos de Comunicación</a:t>
            </a:r>
            <a:r>
              <a:rPr lang="es-AR" dirty="0" smtClean="0"/>
              <a:t>: </a:t>
            </a:r>
            <a:r>
              <a:rPr lang="es-AR" dirty="0"/>
              <a:t>La </a:t>
            </a:r>
            <a:r>
              <a:rPr lang="es-AR" dirty="0" smtClean="0"/>
              <a:t>selección </a:t>
            </a:r>
            <a:r>
              <a:rPr lang="es-AR" dirty="0"/>
              <a:t>de los </a:t>
            </a:r>
            <a:r>
              <a:rPr lang="es-AR" dirty="0" smtClean="0"/>
              <a:t>métodos debería </a:t>
            </a:r>
            <a:r>
              <a:rPr lang="es-AR" dirty="0"/>
              <a:t>permitir flexibilidad en </a:t>
            </a:r>
            <a:r>
              <a:rPr lang="es-AR" dirty="0" smtClean="0"/>
              <a:t>caso de </a:t>
            </a:r>
            <a:r>
              <a:rPr lang="es-AR" dirty="0"/>
              <a:t>que los miembros de la comunidad de interesados o sus necesidades y expectativas cambien</a:t>
            </a:r>
            <a:r>
              <a:rPr lang="es-AR" dirty="0" smtClean="0"/>
              <a:t>.</a:t>
            </a:r>
          </a:p>
          <a:p>
            <a:r>
              <a:rPr lang="es-AR" u="sng" dirty="0" smtClean="0"/>
              <a:t>Habilidades de Comunicación</a:t>
            </a:r>
            <a:r>
              <a:rPr lang="es-AR" dirty="0" smtClean="0"/>
              <a:t>: Las técnicas a usar son</a:t>
            </a:r>
          </a:p>
          <a:p>
            <a:pPr lvl="1"/>
            <a:r>
              <a:rPr lang="es-AR" b="1" dirty="0" smtClean="0"/>
              <a:t>Competencia </a:t>
            </a:r>
            <a:r>
              <a:rPr lang="es-AR" b="1" dirty="0"/>
              <a:t>en comunicación. </a:t>
            </a:r>
            <a:r>
              <a:rPr lang="es-AR" dirty="0"/>
              <a:t>Una </a:t>
            </a:r>
            <a:r>
              <a:rPr lang="es-AR" dirty="0" smtClean="0"/>
              <a:t>combinación </a:t>
            </a:r>
            <a:r>
              <a:rPr lang="es-AR" dirty="0"/>
              <a:t>de habilidades de </a:t>
            </a:r>
            <a:r>
              <a:rPr lang="es-AR" dirty="0" smtClean="0"/>
              <a:t>comunicación </a:t>
            </a:r>
            <a:r>
              <a:rPr lang="es-AR" dirty="0"/>
              <a:t>adaptadas que </a:t>
            </a:r>
            <a:r>
              <a:rPr lang="es-AR" dirty="0" smtClean="0"/>
              <a:t>considera factores </a:t>
            </a:r>
            <a:r>
              <a:rPr lang="es-AR" dirty="0"/>
              <a:t>como la claridad del </a:t>
            </a:r>
            <a:r>
              <a:rPr lang="es-AR" dirty="0" smtClean="0"/>
              <a:t>propósito </a:t>
            </a:r>
            <a:r>
              <a:rPr lang="es-AR" dirty="0"/>
              <a:t>en los mensajes clave, las relaciones y el intercambio de </a:t>
            </a:r>
            <a:r>
              <a:rPr lang="es-AR" dirty="0" smtClean="0"/>
              <a:t>información eficaces</a:t>
            </a:r>
            <a:r>
              <a:rPr lang="es-AR" dirty="0"/>
              <a:t>, y los comportamientos de liderazgo</a:t>
            </a:r>
            <a:r>
              <a:rPr lang="es-AR" dirty="0" smtClean="0"/>
              <a:t>.</a:t>
            </a:r>
          </a:p>
          <a:p>
            <a:pPr lvl="1"/>
            <a:r>
              <a:rPr lang="es-AR" b="1" dirty="0" smtClean="0"/>
              <a:t>Retroalimentación</a:t>
            </a:r>
            <a:r>
              <a:rPr lang="es-AR" dirty="0"/>
              <a:t>. </a:t>
            </a:r>
            <a:r>
              <a:rPr lang="es-AR" dirty="0" smtClean="0"/>
              <a:t>Consiste </a:t>
            </a:r>
            <a:r>
              <a:rPr lang="es-AR" dirty="0"/>
              <a:t>en información sobre las reacciones a las comunicaciones</a:t>
            </a:r>
            <a:r>
              <a:rPr lang="es-AR" dirty="0" smtClean="0"/>
              <a:t>, a </a:t>
            </a:r>
            <a:r>
              <a:rPr lang="es-AR" dirty="0"/>
              <a:t>un entregable o a una situación. La retroalimentación apoya la comunicación interactiva entre el director </a:t>
            </a:r>
            <a:r>
              <a:rPr lang="es-AR" dirty="0" smtClean="0"/>
              <a:t>del proyecto</a:t>
            </a:r>
            <a:r>
              <a:rPr lang="es-AR" dirty="0"/>
              <a:t>, el equipo y todos los demás interesados del proyecto. Entre los ejemplos se incluyen coaching, </a:t>
            </a:r>
            <a:r>
              <a:rPr lang="es-AR" dirty="0" smtClean="0"/>
              <a:t>tutoría y </a:t>
            </a:r>
            <a:r>
              <a:rPr lang="es-AR" dirty="0"/>
              <a:t>negociación.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6722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9110" y="1636450"/>
            <a:ext cx="9522889" cy="5137211"/>
          </a:xfrm>
        </p:spPr>
        <p:txBody>
          <a:bodyPr>
            <a:noAutofit/>
          </a:bodyPr>
          <a:lstStyle/>
          <a:p>
            <a:r>
              <a:rPr lang="es-AR" b="1" dirty="0" smtClean="0"/>
              <a:t>No </a:t>
            </a:r>
            <a:r>
              <a:rPr lang="es-AR" b="1" dirty="0"/>
              <a:t>verbal</a:t>
            </a:r>
            <a:r>
              <a:rPr lang="es-AR" dirty="0"/>
              <a:t>. </a:t>
            </a:r>
            <a:r>
              <a:rPr lang="es-AR" dirty="0" smtClean="0"/>
              <a:t>Se </a:t>
            </a:r>
            <a:r>
              <a:rPr lang="es-AR" dirty="0"/>
              <a:t>incluye el lenguaje corporal adecuado para </a:t>
            </a:r>
            <a:r>
              <a:rPr lang="es-AR" dirty="0" smtClean="0"/>
              <a:t>transmitir significado </a:t>
            </a:r>
            <a:r>
              <a:rPr lang="es-AR" dirty="0"/>
              <a:t>a través de gestos, tono de voz y expresiones faciales. La imitación (</a:t>
            </a:r>
            <a:r>
              <a:rPr lang="es-AR" dirty="0" err="1"/>
              <a:t>mirroring</a:t>
            </a:r>
            <a:r>
              <a:rPr lang="es-AR" dirty="0"/>
              <a:t>) y el contacto </a:t>
            </a:r>
            <a:r>
              <a:rPr lang="es-AR" dirty="0" smtClean="0"/>
              <a:t>visual también </a:t>
            </a:r>
            <a:r>
              <a:rPr lang="es-AR" dirty="0"/>
              <a:t>son técnicas importantes. Los miembros del equipo deben ser conscientes del modo en que se </a:t>
            </a:r>
            <a:r>
              <a:rPr lang="es-AR" dirty="0" smtClean="0"/>
              <a:t>están expresando</a:t>
            </a:r>
            <a:r>
              <a:rPr lang="es-AR" dirty="0"/>
              <a:t>, tanto a través de lo que dicen como de lo que no dicen.</a:t>
            </a:r>
          </a:p>
          <a:p>
            <a:r>
              <a:rPr lang="es-AR" b="1" dirty="0" smtClean="0"/>
              <a:t>Presentaciones</a:t>
            </a:r>
            <a:r>
              <a:rPr lang="es-AR" dirty="0"/>
              <a:t>. </a:t>
            </a:r>
            <a:r>
              <a:rPr lang="es-AR" dirty="0" smtClean="0"/>
              <a:t>Es </a:t>
            </a:r>
            <a:r>
              <a:rPr lang="es-AR" dirty="0"/>
              <a:t>la entrega formal de información y/o documentación. Las </a:t>
            </a:r>
            <a:r>
              <a:rPr lang="es-AR" dirty="0" smtClean="0"/>
              <a:t>presentaciones pueden </a:t>
            </a:r>
            <a:r>
              <a:rPr lang="es-AR" dirty="0"/>
              <a:t>incluir, entre otros:</a:t>
            </a:r>
          </a:p>
          <a:p>
            <a:pPr lvl="1"/>
            <a:r>
              <a:rPr lang="es-AR" sz="1800" dirty="0" smtClean="0"/>
              <a:t>Informes </a:t>
            </a:r>
            <a:r>
              <a:rPr lang="es-AR" sz="1800" dirty="0"/>
              <a:t>de avance y actualizaciones de información para los interesados;</a:t>
            </a:r>
          </a:p>
          <a:p>
            <a:pPr lvl="1"/>
            <a:r>
              <a:rPr lang="es-AR" sz="1800" dirty="0" smtClean="0"/>
              <a:t>Antecedentes </a:t>
            </a:r>
            <a:r>
              <a:rPr lang="es-AR" sz="1800" dirty="0"/>
              <a:t>para apoyar la toma de decisiones;</a:t>
            </a:r>
          </a:p>
          <a:p>
            <a:pPr lvl="1"/>
            <a:r>
              <a:rPr lang="es-AR" sz="1800" dirty="0" smtClean="0"/>
              <a:t>Información </a:t>
            </a:r>
            <a:r>
              <a:rPr lang="es-AR" sz="1800" dirty="0"/>
              <a:t>general acerca del proyecto y sus objetivos, con el fin de elevar el perfil del trabajo del </a:t>
            </a:r>
            <a:r>
              <a:rPr lang="es-AR" sz="1800" dirty="0" smtClean="0"/>
              <a:t>proyecto y </a:t>
            </a:r>
            <a:r>
              <a:rPr lang="es-AR" sz="1800" dirty="0"/>
              <a:t>el equipo; e</a:t>
            </a:r>
          </a:p>
          <a:p>
            <a:pPr lvl="1"/>
            <a:r>
              <a:rPr lang="es-AR" sz="1800" dirty="0" smtClean="0"/>
              <a:t>Información </a:t>
            </a:r>
            <a:r>
              <a:rPr lang="es-AR" sz="1800" dirty="0"/>
              <a:t>específica destinada a aumentar la comprensión y el apoyo del trabajo y los objetivos del proyecto</a:t>
            </a:r>
            <a:r>
              <a:rPr lang="es-AR" sz="1800" dirty="0" smtClean="0"/>
              <a:t>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67818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s-AR" dirty="0"/>
              <a:t>Las presentaciones serán exitosas cuando el contenido y la forma de hablar tengan en cuenta lo siguiente:</a:t>
            </a:r>
          </a:p>
          <a:p>
            <a:pPr lvl="1"/>
            <a:r>
              <a:rPr lang="es-AR" sz="1800" dirty="0"/>
              <a:t>La audiencia, sus expectativas y necesidades; y</a:t>
            </a:r>
          </a:p>
          <a:p>
            <a:pPr lvl="1"/>
            <a:r>
              <a:rPr lang="es-AR" sz="1800" dirty="0"/>
              <a:t>Las necesidades y objetivos del proyecto y el equipo del proyecto.</a:t>
            </a:r>
          </a:p>
          <a:p>
            <a:r>
              <a:rPr lang="es-AR" u="sng" dirty="0" smtClean="0"/>
              <a:t>Sistema de Información </a:t>
            </a:r>
            <a:r>
              <a:rPr lang="es-AR" u="sng" dirty="0"/>
              <a:t>p</a:t>
            </a:r>
            <a:r>
              <a:rPr lang="es-AR" u="sng" dirty="0" smtClean="0"/>
              <a:t>ara la Dirección de Proyectos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Herramientas electrónicas. </a:t>
            </a:r>
            <a:r>
              <a:rPr lang="es-AR" dirty="0"/>
              <a:t>Software de gestión de proyectos, </a:t>
            </a:r>
            <a:r>
              <a:rPr lang="es-AR" dirty="0" smtClean="0"/>
              <a:t>de </a:t>
            </a:r>
            <a:r>
              <a:rPr lang="es-AR" dirty="0"/>
              <a:t>soporte para reuniones y oficinas virtuales, interfaces de red, portales y tableros especializados </a:t>
            </a:r>
            <a:r>
              <a:rPr lang="es-AR" dirty="0" smtClean="0"/>
              <a:t>para proyectos </a:t>
            </a:r>
            <a:r>
              <a:rPr lang="es-AR" dirty="0"/>
              <a:t>y herramientas de gestión del trabajo colaborativo.</a:t>
            </a:r>
          </a:p>
          <a:p>
            <a:pPr lvl="1"/>
            <a:r>
              <a:rPr lang="es-AR" dirty="0" smtClean="0"/>
              <a:t>Gestión </a:t>
            </a:r>
            <a:r>
              <a:rPr lang="es-AR" dirty="0"/>
              <a:t>de comunicaciones electrónicas. Correo electrónico, fax y correo de voz; audio conferencias</a:t>
            </a:r>
            <a:r>
              <a:rPr lang="es-AR" dirty="0" smtClean="0"/>
              <a:t>, videoconferencias </a:t>
            </a:r>
            <a:r>
              <a:rPr lang="es-AR" dirty="0"/>
              <a:t>y conferencias web; y sitios </a:t>
            </a:r>
            <a:r>
              <a:rPr lang="es-AR" dirty="0" smtClean="0"/>
              <a:t>web</a:t>
            </a:r>
            <a:r>
              <a:rPr lang="es-AR" dirty="0"/>
              <a:t>.</a:t>
            </a:r>
          </a:p>
          <a:p>
            <a:pPr lvl="1"/>
            <a:r>
              <a:rPr lang="es-AR" dirty="0" smtClean="0"/>
              <a:t>Gestión </a:t>
            </a:r>
            <a:r>
              <a:rPr lang="es-AR" dirty="0"/>
              <a:t>de medios sociales. Sitios y publicaciones web; y blogs y aplicaciones que ofrecen la </a:t>
            </a:r>
            <a:r>
              <a:rPr lang="es-AR" dirty="0" smtClean="0"/>
              <a:t>oportunidad de </a:t>
            </a:r>
            <a:r>
              <a:rPr lang="es-AR" dirty="0"/>
              <a:t>interactuar con los interesados y formar comunidades en línea.</a:t>
            </a:r>
          </a:p>
        </p:txBody>
      </p:sp>
    </p:spTree>
    <p:extLst>
      <p:ext uri="{BB962C8B-B14F-4D97-AF65-F5344CB8AC3E}">
        <p14:creationId xmlns:p14="http://schemas.microsoft.com/office/powerpoint/2010/main" val="808988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2133600"/>
            <a:ext cx="9385715" cy="4531360"/>
          </a:xfrm>
        </p:spPr>
        <p:txBody>
          <a:bodyPr>
            <a:normAutofit/>
          </a:bodyPr>
          <a:lstStyle/>
          <a:p>
            <a:r>
              <a:rPr lang="es-AR" sz="2000" u="sng" dirty="0" smtClean="0"/>
              <a:t>Generación de Informes del Proyecto</a:t>
            </a:r>
            <a:r>
              <a:rPr lang="es-AR" sz="2000" dirty="0" smtClean="0"/>
              <a:t>.</a:t>
            </a:r>
          </a:p>
          <a:p>
            <a:r>
              <a:rPr lang="es-AR" sz="2000" u="sng" dirty="0" smtClean="0"/>
              <a:t>Habilidades Interpersonales y de Equipo</a:t>
            </a:r>
            <a:r>
              <a:rPr lang="es-AR" sz="2000" dirty="0" smtClean="0"/>
              <a:t>: </a:t>
            </a:r>
          </a:p>
          <a:p>
            <a:pPr lvl="1"/>
            <a:r>
              <a:rPr lang="es-AR" sz="2000" b="1" dirty="0" smtClean="0"/>
              <a:t>Escuchar </a:t>
            </a:r>
            <a:r>
              <a:rPr lang="es-AR" sz="2000" b="1" dirty="0"/>
              <a:t>de forma activa</a:t>
            </a:r>
            <a:r>
              <a:rPr lang="es-AR" sz="2000" dirty="0"/>
              <a:t>. </a:t>
            </a:r>
            <a:r>
              <a:rPr lang="es-AR" sz="2000" dirty="0" smtClean="0"/>
              <a:t>Implica </a:t>
            </a:r>
            <a:r>
              <a:rPr lang="es-AR" sz="2000" dirty="0"/>
              <a:t>captar, </a:t>
            </a:r>
            <a:r>
              <a:rPr lang="es-AR" sz="2000" dirty="0" smtClean="0"/>
              <a:t>aclarar y </a:t>
            </a:r>
            <a:r>
              <a:rPr lang="es-AR" sz="2000" dirty="0"/>
              <a:t>confirmar, comprender y eliminar las barreras que afectan negativamente a la comprensión.</a:t>
            </a:r>
          </a:p>
          <a:p>
            <a:pPr lvl="1"/>
            <a:r>
              <a:rPr lang="es-AR" sz="2000" b="1" dirty="0" smtClean="0"/>
              <a:t>Gestión </a:t>
            </a:r>
            <a:r>
              <a:rPr lang="es-AR" sz="2000" b="1" dirty="0"/>
              <a:t>de conflictos</a:t>
            </a:r>
            <a:r>
              <a:rPr lang="es-AR" sz="2000" dirty="0"/>
              <a:t>. </a:t>
            </a:r>
            <a:endParaRPr lang="es-AR" sz="2000" dirty="0" smtClean="0"/>
          </a:p>
          <a:p>
            <a:pPr lvl="1"/>
            <a:r>
              <a:rPr lang="es-AR" sz="2000" b="1" dirty="0" smtClean="0"/>
              <a:t>Conciencia </a:t>
            </a:r>
            <a:r>
              <a:rPr lang="es-AR" sz="2000" b="1" dirty="0"/>
              <a:t>cultural</a:t>
            </a:r>
            <a:r>
              <a:rPr lang="es-AR" sz="2000" dirty="0"/>
              <a:t>. </a:t>
            </a:r>
          </a:p>
          <a:p>
            <a:pPr lvl="1"/>
            <a:r>
              <a:rPr lang="es-AR" sz="2000" b="1" dirty="0" smtClean="0"/>
              <a:t>Gestión </a:t>
            </a:r>
            <a:r>
              <a:rPr lang="es-AR" sz="2000" b="1" dirty="0"/>
              <a:t>de reuniones</a:t>
            </a:r>
            <a:r>
              <a:rPr lang="es-AR" sz="2000" dirty="0"/>
              <a:t>. </a:t>
            </a:r>
            <a:r>
              <a:rPr lang="es-AR" sz="2000" dirty="0" smtClean="0"/>
              <a:t>Para asegurar </a:t>
            </a:r>
            <a:r>
              <a:rPr lang="es-AR" sz="2000" dirty="0"/>
              <a:t>que las </a:t>
            </a:r>
            <a:r>
              <a:rPr lang="es-AR" sz="2000" dirty="0" smtClean="0"/>
              <a:t>reuniones cumplan </a:t>
            </a:r>
            <a:r>
              <a:rPr lang="es-AR" sz="2000" dirty="0"/>
              <a:t>con sus objetivos previstos de manera eficaz y eficiente. </a:t>
            </a:r>
          </a:p>
        </p:txBody>
      </p:sp>
    </p:spTree>
    <p:extLst>
      <p:ext uri="{BB962C8B-B14F-4D97-AF65-F5344CB8AC3E}">
        <p14:creationId xmlns:p14="http://schemas.microsoft.com/office/powerpoint/2010/main" val="864469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Autofit/>
          </a:bodyPr>
          <a:lstStyle/>
          <a:p>
            <a:pPr lvl="1"/>
            <a:r>
              <a:rPr lang="es-AR" sz="2000" dirty="0"/>
              <a:t>Para la planificación de reuniones deben emplearse los siguientes pasos:</a:t>
            </a:r>
          </a:p>
          <a:p>
            <a:pPr lvl="2"/>
            <a:r>
              <a:rPr lang="es-AR" sz="2000" dirty="0"/>
              <a:t>Preparar y distribuir la agenda, estableciendo los objetivos de la reunión.</a:t>
            </a:r>
          </a:p>
          <a:p>
            <a:pPr lvl="2"/>
            <a:r>
              <a:rPr lang="es-AR" sz="2000" dirty="0"/>
              <a:t>Asegurar que las reuniones comiencen y finalicen a la hora publicada.</a:t>
            </a:r>
          </a:p>
          <a:p>
            <a:pPr lvl="2"/>
            <a:r>
              <a:rPr lang="es-AR" sz="2000" dirty="0"/>
              <a:t>Cerciorarse de que los participantes adecuados estén invitados y asistan a la reunión.</a:t>
            </a:r>
          </a:p>
          <a:p>
            <a:pPr lvl="2"/>
            <a:r>
              <a:rPr lang="es-AR" sz="2000" dirty="0"/>
              <a:t>Permanecer centrados en el tema.</a:t>
            </a:r>
          </a:p>
          <a:p>
            <a:pPr lvl="2"/>
            <a:r>
              <a:rPr lang="es-AR" sz="2000" dirty="0"/>
              <a:t>Gestionar las expectativas, los incidentes y los conflictos durante la reunión.</a:t>
            </a:r>
          </a:p>
          <a:p>
            <a:pPr lvl="2"/>
            <a:r>
              <a:rPr lang="es-AR" sz="2000" dirty="0"/>
              <a:t>Registrar todas las acciones, así como las personas a quienes se ha asignado la responsabilidad de completar la acción.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685605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Gestionar las Comunicaciones: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430068" cy="4602480"/>
          </a:xfrm>
        </p:spPr>
        <p:txBody>
          <a:bodyPr>
            <a:normAutofit/>
          </a:bodyPr>
          <a:lstStyle/>
          <a:p>
            <a:pPr lvl="1"/>
            <a:r>
              <a:rPr lang="es-AR" sz="2000" b="1" dirty="0"/>
              <a:t>Creación de Relaciones de Trabajo</a:t>
            </a:r>
            <a:r>
              <a:rPr lang="es-AR" sz="2000" dirty="0"/>
              <a:t>. La creación de relaciones de trabajo consiste en interactuar con otros para intercambiar información y desarrollar contactos. Las relaciones de </a:t>
            </a:r>
            <a:r>
              <a:rPr lang="es-AR" sz="2000" dirty="0" smtClean="0"/>
              <a:t>trabajo </a:t>
            </a:r>
            <a:r>
              <a:rPr lang="es-AR" sz="2000" dirty="0"/>
              <a:t>proporcionan a los directores de proyecto y sus equipos el acceso a organizaciones informales para resolver problemas, influyen en las acciones de sus interesados e incrementan el apoyo por parte de los interesados al trabajo y los resultados del proyecto, mejorando así el desempeño</a:t>
            </a:r>
            <a:r>
              <a:rPr lang="es-AR" sz="2000" dirty="0" smtClean="0"/>
              <a:t>.</a:t>
            </a:r>
          </a:p>
          <a:p>
            <a:pPr lvl="1"/>
            <a:endParaRPr lang="es-AR" sz="2000" dirty="0"/>
          </a:p>
          <a:p>
            <a:pPr lvl="1"/>
            <a:r>
              <a:rPr lang="es-AR" sz="2000" b="1" dirty="0"/>
              <a:t>Conciencia política</a:t>
            </a:r>
            <a:r>
              <a:rPr lang="es-AR" sz="2000" dirty="0" smtClean="0"/>
              <a:t>. </a:t>
            </a:r>
            <a:r>
              <a:rPr lang="es-AR" sz="2000" dirty="0"/>
              <a:t>La conciencia política ayuda al director del proyecto a involucrar adecuadamente a los interesados para conservar su apoyo a lo largo del proyecto.</a:t>
            </a:r>
          </a:p>
          <a:p>
            <a:r>
              <a:rPr lang="es-AR" sz="2000" u="sng" dirty="0" smtClean="0"/>
              <a:t>Reuniones</a:t>
            </a:r>
            <a:endParaRPr lang="es-AR" sz="2000" u="sng" dirty="0"/>
          </a:p>
        </p:txBody>
      </p:sp>
    </p:spTree>
    <p:extLst>
      <p:ext uri="{BB962C8B-B14F-4D97-AF65-F5344CB8AC3E}">
        <p14:creationId xmlns:p14="http://schemas.microsoft.com/office/powerpoint/2010/main" val="3948031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Gestionar las Comunicaciones: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531668" cy="4724400"/>
          </a:xfrm>
        </p:spPr>
        <p:txBody>
          <a:bodyPr>
            <a:normAutofit/>
          </a:bodyPr>
          <a:lstStyle/>
          <a:p>
            <a:r>
              <a:rPr lang="es-AR" sz="2000" u="sng" dirty="0" smtClean="0"/>
              <a:t>Comunicaciones del Proyecto</a:t>
            </a:r>
            <a:r>
              <a:rPr lang="es-AR" sz="2000" dirty="0" smtClean="0"/>
              <a:t>: </a:t>
            </a:r>
            <a:r>
              <a:rPr lang="es-AR" sz="2000" dirty="0"/>
              <a:t>informes de </a:t>
            </a:r>
            <a:r>
              <a:rPr lang="es-AR" sz="2000" dirty="0" smtClean="0"/>
              <a:t>desempeño</a:t>
            </a:r>
            <a:r>
              <a:rPr lang="es-AR" sz="2000" dirty="0"/>
              <a:t>, el estado </a:t>
            </a:r>
            <a:r>
              <a:rPr lang="es-AR" sz="2000" dirty="0" smtClean="0"/>
              <a:t>de los </a:t>
            </a:r>
            <a:r>
              <a:rPr lang="es-AR" sz="2000" dirty="0"/>
              <a:t>entregables, el avance del cronograma, los costos incurridos, las </a:t>
            </a:r>
            <a:r>
              <a:rPr lang="es-AR" sz="2000" dirty="0" smtClean="0"/>
              <a:t>presentaciones, etc.</a:t>
            </a:r>
          </a:p>
          <a:p>
            <a:r>
              <a:rPr lang="es-AR" sz="2000" u="sng" dirty="0" smtClean="0"/>
              <a:t>Actualizaciones del Plan para </a:t>
            </a:r>
            <a:r>
              <a:rPr lang="es-AR" sz="2000" u="sng" dirty="0"/>
              <a:t>l</a:t>
            </a:r>
            <a:r>
              <a:rPr lang="es-AR" sz="2000" u="sng" dirty="0" smtClean="0"/>
              <a:t>a Dirección del Proyecto</a:t>
            </a:r>
            <a:r>
              <a:rPr lang="es-AR" sz="2000" dirty="0" smtClean="0"/>
              <a:t>: </a:t>
            </a:r>
            <a:r>
              <a:rPr lang="es-AR" sz="2000" dirty="0"/>
              <a:t>pasa por el proceso de control de cambios de la </a:t>
            </a:r>
            <a:r>
              <a:rPr lang="es-AR" sz="2000" dirty="0" smtClean="0"/>
              <a:t>organización mediante </a:t>
            </a:r>
            <a:r>
              <a:rPr lang="es-AR" sz="2000" dirty="0"/>
              <a:t>una solicitud de cambio</a:t>
            </a:r>
            <a:r>
              <a:rPr lang="es-AR" sz="2000" dirty="0" smtClean="0"/>
              <a:t>.</a:t>
            </a:r>
          </a:p>
          <a:p>
            <a:pPr lvl="1"/>
            <a:r>
              <a:rPr lang="es-AR" sz="2000" b="1" dirty="0" smtClean="0"/>
              <a:t>Plan </a:t>
            </a:r>
            <a:r>
              <a:rPr lang="es-AR" sz="2000" b="1" dirty="0"/>
              <a:t>de gestión de las comunicaciones</a:t>
            </a:r>
            <a:r>
              <a:rPr lang="es-AR" sz="2000" dirty="0"/>
              <a:t>. </a:t>
            </a:r>
            <a:r>
              <a:rPr lang="es-AR" sz="2000" dirty="0" smtClean="0"/>
              <a:t>Refleja cambios </a:t>
            </a:r>
            <a:r>
              <a:rPr lang="es-AR" sz="2000" dirty="0"/>
              <a:t>en el enfoque de las comunicaciones del </a:t>
            </a:r>
            <a:r>
              <a:rPr lang="es-AR" sz="2000" dirty="0" smtClean="0"/>
              <a:t>proyecto.</a:t>
            </a:r>
            <a:endParaRPr lang="es-AR" sz="2000" dirty="0"/>
          </a:p>
          <a:p>
            <a:pPr lvl="1"/>
            <a:r>
              <a:rPr lang="es-AR" sz="2000" b="1" dirty="0" smtClean="0"/>
              <a:t>Plan </a:t>
            </a:r>
            <a:r>
              <a:rPr lang="es-AR" sz="2000" b="1" dirty="0"/>
              <a:t>de involucramiento de los interesados</a:t>
            </a:r>
            <a:r>
              <a:rPr lang="es-AR" sz="2000" b="1" dirty="0" smtClean="0"/>
              <a:t>.</a:t>
            </a:r>
            <a:r>
              <a:rPr lang="es-AR" sz="2000" dirty="0" smtClean="0"/>
              <a:t> Se actualizan los requisitos </a:t>
            </a:r>
            <a:r>
              <a:rPr lang="es-AR" sz="2000" dirty="0"/>
              <a:t>de </a:t>
            </a:r>
            <a:r>
              <a:rPr lang="es-AR" sz="2000" dirty="0" smtClean="0"/>
              <a:t>comunicación de </a:t>
            </a:r>
            <a:r>
              <a:rPr lang="es-AR" sz="2000" dirty="0"/>
              <a:t>los interesados y las estrategias de </a:t>
            </a:r>
            <a:r>
              <a:rPr lang="es-AR" sz="2000" dirty="0" smtClean="0"/>
              <a:t>comunicación acordadas.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9095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Gestión de las Comunicaciones: </a:t>
            </a:r>
            <a:r>
              <a:rPr lang="es-AR" b="1" dirty="0" smtClean="0">
                <a:solidFill>
                  <a:srgbClr val="C00000"/>
                </a:solidFill>
              </a:rPr>
              <a:t>Conceptos Clave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432742" cy="4584834"/>
          </a:xfrm>
        </p:spPr>
        <p:txBody>
          <a:bodyPr>
            <a:noAutofit/>
          </a:bodyPr>
          <a:lstStyle/>
          <a:p>
            <a:r>
              <a:rPr lang="es-AR" sz="2000" dirty="0" smtClean="0"/>
              <a:t>La comunicación puede ser intencionada o involuntaria. Ideas, instrucciones o emociones. Mecanismos: </a:t>
            </a:r>
          </a:p>
          <a:p>
            <a:r>
              <a:rPr lang="es-AR" sz="2000" b="1" dirty="0" smtClean="0"/>
              <a:t>En </a:t>
            </a:r>
            <a:r>
              <a:rPr lang="es-AR" sz="2000" b="1" dirty="0"/>
              <a:t>forma escrita. </a:t>
            </a:r>
            <a:r>
              <a:rPr lang="es-AR" sz="2000" dirty="0" smtClean="0"/>
              <a:t>Físicos </a:t>
            </a:r>
            <a:r>
              <a:rPr lang="es-AR" sz="2000" dirty="0"/>
              <a:t>o </a:t>
            </a:r>
            <a:r>
              <a:rPr lang="es-AR" sz="2000" dirty="0" smtClean="0"/>
              <a:t>electrónicos.</a:t>
            </a:r>
            <a:endParaRPr lang="es-AR" sz="2000" dirty="0"/>
          </a:p>
          <a:p>
            <a:r>
              <a:rPr lang="es-AR" sz="2000" b="1" dirty="0" smtClean="0"/>
              <a:t>Hablados</a:t>
            </a:r>
            <a:r>
              <a:rPr lang="es-AR" sz="2000" b="1" dirty="0"/>
              <a:t>. </a:t>
            </a:r>
            <a:r>
              <a:rPr lang="es-AR" sz="2000" dirty="0"/>
              <a:t>Cara a cara o remotos.</a:t>
            </a:r>
          </a:p>
          <a:p>
            <a:r>
              <a:rPr lang="es-AR" sz="2000" b="1" dirty="0" smtClean="0"/>
              <a:t>Formales </a:t>
            </a:r>
            <a:r>
              <a:rPr lang="es-AR" sz="2000" b="1" dirty="0"/>
              <a:t>o informales </a:t>
            </a:r>
            <a:r>
              <a:rPr lang="es-AR" sz="2000" dirty="0"/>
              <a:t>(como en documentos formales o medios sociales de </a:t>
            </a:r>
            <a:r>
              <a:rPr lang="es-AR" sz="2000" dirty="0" smtClean="0"/>
              <a:t>comunicación).</a:t>
            </a:r>
            <a:endParaRPr lang="es-AR" sz="2000" dirty="0"/>
          </a:p>
          <a:p>
            <a:r>
              <a:rPr lang="es-AR" sz="2000" b="1" dirty="0" smtClean="0"/>
              <a:t>A </a:t>
            </a:r>
            <a:r>
              <a:rPr lang="es-AR" sz="2000" b="1" dirty="0"/>
              <a:t>través de gestos. </a:t>
            </a:r>
            <a:r>
              <a:rPr lang="es-AR" sz="2000" dirty="0"/>
              <a:t>Tono de voz y expresiones faciales.</a:t>
            </a:r>
          </a:p>
          <a:p>
            <a:r>
              <a:rPr lang="es-AR" sz="2000" b="1" dirty="0" smtClean="0"/>
              <a:t>A </a:t>
            </a:r>
            <a:r>
              <a:rPr lang="es-AR" sz="2000" b="1" dirty="0"/>
              <a:t>través de los medios. </a:t>
            </a:r>
            <a:r>
              <a:rPr lang="es-AR" sz="2000" dirty="0" smtClean="0"/>
              <a:t>Imágenes, </a:t>
            </a:r>
            <a:r>
              <a:rPr lang="es-AR" sz="2000" dirty="0"/>
              <a:t>acciones o incluso solo la </a:t>
            </a:r>
            <a:r>
              <a:rPr lang="es-AR" sz="2000" dirty="0" smtClean="0"/>
              <a:t>elección </a:t>
            </a:r>
            <a:r>
              <a:rPr lang="es-AR" sz="2000" dirty="0"/>
              <a:t>de palabras.</a:t>
            </a:r>
          </a:p>
          <a:p>
            <a:r>
              <a:rPr lang="es-AR" sz="2000" b="1" dirty="0" smtClean="0"/>
              <a:t>Elección </a:t>
            </a:r>
            <a:r>
              <a:rPr lang="es-AR" sz="2000" b="1" dirty="0"/>
              <a:t>de palabras. </a:t>
            </a:r>
            <a:r>
              <a:rPr lang="es-AR" sz="2000" dirty="0"/>
              <a:t>A menudo existe mas de una palabra para expresar una idea; puede haber </a:t>
            </a:r>
            <a:r>
              <a:rPr lang="es-AR" sz="2000" dirty="0" smtClean="0"/>
              <a:t>diferencias sutiles </a:t>
            </a:r>
            <a:r>
              <a:rPr lang="es-AR" sz="2000" dirty="0"/>
              <a:t>en el significado de cada una de estas palabras y frases.</a:t>
            </a:r>
          </a:p>
        </p:txBody>
      </p:sp>
    </p:spTree>
    <p:extLst>
      <p:ext uri="{BB962C8B-B14F-4D97-AF65-F5344CB8AC3E}">
        <p14:creationId xmlns:p14="http://schemas.microsoft.com/office/powerpoint/2010/main" val="4234869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Gestionar las Comunicaciones: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32560"/>
            <a:ext cx="9531668" cy="5425440"/>
          </a:xfrm>
        </p:spPr>
        <p:txBody>
          <a:bodyPr>
            <a:normAutofit/>
          </a:bodyPr>
          <a:lstStyle/>
          <a:p>
            <a:r>
              <a:rPr lang="es-AR" sz="2000" u="sng" dirty="0" smtClean="0"/>
              <a:t>Actualizaciones a</a:t>
            </a:r>
            <a:r>
              <a:rPr lang="es-AR" u="sng" dirty="0" smtClean="0"/>
              <a:t> los Documentos del Proyecto</a:t>
            </a:r>
            <a:r>
              <a:rPr lang="es-AR" sz="2000" dirty="0" smtClean="0"/>
              <a:t>:</a:t>
            </a:r>
          </a:p>
          <a:p>
            <a:pPr lvl="1"/>
            <a:r>
              <a:rPr lang="es-AR" sz="2000" b="1" dirty="0" smtClean="0"/>
              <a:t>Registro </a:t>
            </a:r>
            <a:r>
              <a:rPr lang="es-AR" sz="2000" b="1" dirty="0"/>
              <a:t>de incidentes</a:t>
            </a:r>
            <a:r>
              <a:rPr lang="es-AR" sz="2000" b="1" dirty="0" smtClean="0"/>
              <a:t>. </a:t>
            </a:r>
            <a:r>
              <a:rPr lang="es-AR" sz="2000" dirty="0" smtClean="0"/>
              <a:t>Se </a:t>
            </a:r>
            <a:r>
              <a:rPr lang="es-AR" sz="2000" dirty="0"/>
              <a:t>actualiza para </a:t>
            </a:r>
            <a:r>
              <a:rPr lang="es-AR" sz="2000" dirty="0" smtClean="0"/>
              <a:t>reflejar cualquier </a:t>
            </a:r>
            <a:r>
              <a:rPr lang="es-AR" sz="2000" dirty="0"/>
              <a:t>incidente en la comunicación del proyecto, o el modo en que se han usado las comunicaciones </a:t>
            </a:r>
            <a:r>
              <a:rPr lang="es-AR" sz="2000" dirty="0" smtClean="0"/>
              <a:t>para influir </a:t>
            </a:r>
            <a:r>
              <a:rPr lang="es-AR" sz="2000" dirty="0"/>
              <a:t>en los incidentes activos.</a:t>
            </a:r>
          </a:p>
          <a:p>
            <a:pPr lvl="1"/>
            <a:r>
              <a:rPr lang="es-AR" sz="2000" b="1" dirty="0" smtClean="0"/>
              <a:t>Registro </a:t>
            </a:r>
            <a:r>
              <a:rPr lang="es-AR" sz="2000" b="1" dirty="0"/>
              <a:t>de lecciones aprendidas. </a:t>
            </a:r>
            <a:r>
              <a:rPr lang="es-AR" sz="2000" dirty="0" smtClean="0"/>
              <a:t>Se actualiza </a:t>
            </a:r>
            <a:r>
              <a:rPr lang="es-AR" sz="2000" dirty="0"/>
              <a:t>con información sobre las dificultades encontradas y cómo podrían haberse evitado, así como </a:t>
            </a:r>
            <a:r>
              <a:rPr lang="es-AR" sz="2000" dirty="0" smtClean="0"/>
              <a:t>los enfoques </a:t>
            </a:r>
            <a:r>
              <a:rPr lang="es-AR" sz="2000" dirty="0"/>
              <a:t>que han funcionado bien y lo que </a:t>
            </a:r>
            <a:r>
              <a:rPr lang="es-AR" sz="2000" dirty="0" smtClean="0"/>
              <a:t>no.</a:t>
            </a:r>
            <a:endParaRPr lang="es-AR" sz="2000" dirty="0"/>
          </a:p>
          <a:p>
            <a:pPr lvl="1"/>
            <a:r>
              <a:rPr lang="es-AR" sz="2000" b="1" dirty="0" smtClean="0"/>
              <a:t>Cronograma </a:t>
            </a:r>
            <a:r>
              <a:rPr lang="es-AR" sz="2000" b="1" dirty="0"/>
              <a:t>del proyecto. </a:t>
            </a:r>
            <a:r>
              <a:rPr lang="es-AR" sz="2000" dirty="0" smtClean="0"/>
              <a:t>Se </a:t>
            </a:r>
            <a:r>
              <a:rPr lang="es-AR" sz="2000" dirty="0"/>
              <a:t>puede actualizar </a:t>
            </a:r>
            <a:r>
              <a:rPr lang="es-AR" sz="2000" dirty="0" smtClean="0"/>
              <a:t>para reflejar </a:t>
            </a:r>
            <a:r>
              <a:rPr lang="es-AR" sz="2000" dirty="0"/>
              <a:t>el estado de las actividades de comunicación.</a:t>
            </a:r>
          </a:p>
          <a:p>
            <a:pPr lvl="1"/>
            <a:r>
              <a:rPr lang="es-AR" sz="2000" b="1" dirty="0" smtClean="0"/>
              <a:t>Registro </a:t>
            </a:r>
            <a:r>
              <a:rPr lang="es-AR" sz="2000" b="1" dirty="0"/>
              <a:t>de riesgos. </a:t>
            </a:r>
            <a:r>
              <a:rPr lang="es-AR" sz="2000" dirty="0" smtClean="0"/>
              <a:t>Se </a:t>
            </a:r>
            <a:r>
              <a:rPr lang="es-AR" sz="2000" dirty="0"/>
              <a:t>actualiza para recolectar </a:t>
            </a:r>
            <a:r>
              <a:rPr lang="es-AR" sz="2000" dirty="0" smtClean="0"/>
              <a:t>los riesgos </a:t>
            </a:r>
            <a:r>
              <a:rPr lang="es-AR" sz="2000" dirty="0"/>
              <a:t>asociados a la gestión de las comunicaciones.</a:t>
            </a:r>
          </a:p>
          <a:p>
            <a:pPr lvl="1"/>
            <a:r>
              <a:rPr lang="es-AR" sz="2000" b="1" dirty="0" smtClean="0"/>
              <a:t>Registro </a:t>
            </a:r>
            <a:r>
              <a:rPr lang="es-AR" sz="2000" b="1" dirty="0"/>
              <a:t>de interesados. </a:t>
            </a:r>
            <a:r>
              <a:rPr lang="es-AR" sz="2000" dirty="0" smtClean="0"/>
              <a:t>Se </a:t>
            </a:r>
            <a:r>
              <a:rPr lang="es-AR" sz="2000" dirty="0"/>
              <a:t>puede actualizar </a:t>
            </a:r>
            <a:r>
              <a:rPr lang="es-AR" sz="2000" dirty="0" smtClean="0"/>
              <a:t>para incluir </a:t>
            </a:r>
            <a:r>
              <a:rPr lang="es-AR" sz="2000" dirty="0"/>
              <a:t>información sobre las actividades de comunicación con los interesados del proyecto</a:t>
            </a:r>
            <a:r>
              <a:rPr lang="es-AR" sz="2000" dirty="0" smtClean="0"/>
              <a:t>.</a:t>
            </a:r>
          </a:p>
          <a:p>
            <a:r>
              <a:rPr lang="es-AR" sz="2000" u="sng" dirty="0"/>
              <a:t>Actualizaciones a los </a:t>
            </a:r>
            <a:r>
              <a:rPr lang="es-AR" sz="2000" u="sng" dirty="0" smtClean="0"/>
              <a:t>Activos de los Procesos de la Organización.</a:t>
            </a:r>
            <a:endParaRPr lang="es-AR" sz="2000" u="sng" dirty="0"/>
          </a:p>
        </p:txBody>
      </p:sp>
    </p:spTree>
    <p:extLst>
      <p:ext uri="{BB962C8B-B14F-4D97-AF65-F5344CB8AC3E}">
        <p14:creationId xmlns:p14="http://schemas.microsoft.com/office/powerpoint/2010/main" val="125155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Monitorear las Comunicaciones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Monitorear las Comunicaciones es el proceso de asegurar que se satisfagan las necesidades de </a:t>
            </a:r>
            <a:r>
              <a:rPr lang="es-AR" dirty="0" smtClean="0"/>
              <a:t>información del proyecto </a:t>
            </a:r>
            <a:r>
              <a:rPr lang="es-AR" dirty="0"/>
              <a:t>y de sus interesados</a:t>
            </a:r>
            <a:r>
              <a:rPr lang="es-AR" dirty="0" smtClean="0"/>
              <a:t>.</a:t>
            </a:r>
          </a:p>
          <a:p>
            <a:r>
              <a:rPr lang="es-AR" dirty="0" smtClean="0"/>
              <a:t>Determina </a:t>
            </a:r>
            <a:r>
              <a:rPr lang="es-AR" dirty="0"/>
              <a:t>si los objetos y actividades de </a:t>
            </a:r>
            <a:r>
              <a:rPr lang="es-AR" dirty="0" smtClean="0"/>
              <a:t>comunicación </a:t>
            </a:r>
            <a:r>
              <a:rPr lang="es-AR" dirty="0"/>
              <a:t>planificados han </a:t>
            </a:r>
            <a:r>
              <a:rPr lang="es-AR" dirty="0" smtClean="0"/>
              <a:t>tenido el </a:t>
            </a:r>
            <a:r>
              <a:rPr lang="es-AR" dirty="0"/>
              <a:t>efecto deseado de aumentar o mantener el apoyo de los interesados a los entregables y los resultados </a:t>
            </a:r>
            <a:r>
              <a:rPr lang="es-AR" dirty="0" smtClean="0"/>
              <a:t>esperados del </a:t>
            </a:r>
            <a:r>
              <a:rPr lang="es-AR" dirty="0"/>
              <a:t>proyecto</a:t>
            </a:r>
            <a:r>
              <a:rPr lang="es-AR" dirty="0" smtClean="0"/>
              <a:t>.</a:t>
            </a:r>
          </a:p>
          <a:p>
            <a:r>
              <a:rPr lang="es-AR" dirty="0"/>
              <a:t>El impacto y las consecuencias de las comunicaciones del proyecto deben evaluarse y </a:t>
            </a:r>
            <a:r>
              <a:rPr lang="es-AR" dirty="0" smtClean="0"/>
              <a:t>monitorearse cuidadosamente </a:t>
            </a:r>
            <a:r>
              <a:rPr lang="es-AR" dirty="0"/>
              <a:t>para asegurar que se entregue el mensaje adecuado con el contenido adecuado (igual </a:t>
            </a:r>
            <a:r>
              <a:rPr lang="es-AR" dirty="0" smtClean="0"/>
              <a:t>significado para </a:t>
            </a:r>
            <a:r>
              <a:rPr lang="es-AR" dirty="0"/>
              <a:t>emisor y receptor) a la audiencia adecuada, a </a:t>
            </a:r>
            <a:r>
              <a:rPr lang="es-AR" dirty="0" smtClean="0"/>
              <a:t>través </a:t>
            </a:r>
            <a:r>
              <a:rPr lang="es-AR" dirty="0"/>
              <a:t>del canal adecuado y en el momento adecuado.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8594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823" y="2399375"/>
            <a:ext cx="9502487" cy="44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5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</a:t>
            </a:r>
            <a:r>
              <a:rPr lang="es-AR" dirty="0" smtClean="0"/>
              <a:t>Comunicaciones: </a:t>
            </a:r>
            <a:r>
              <a:rPr lang="es-AR" b="1" dirty="0" smtClean="0">
                <a:solidFill>
                  <a:srgbClr val="C00000"/>
                </a:solidFill>
              </a:rPr>
              <a:t>Flujo de Datos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221" y="1771980"/>
            <a:ext cx="6304547" cy="5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4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9249862" cy="4469331"/>
          </a:xfrm>
        </p:spPr>
        <p:txBody>
          <a:bodyPr>
            <a:normAutofit/>
          </a:bodyPr>
          <a:lstStyle/>
          <a:p>
            <a:r>
              <a:rPr lang="es-AR" sz="2000" dirty="0"/>
              <a:t>Plan </a:t>
            </a:r>
            <a:r>
              <a:rPr lang="es-AR" sz="2000" dirty="0" smtClean="0"/>
              <a:t>para </a:t>
            </a:r>
            <a:r>
              <a:rPr lang="es-AR" sz="2000" dirty="0"/>
              <a:t>la </a:t>
            </a:r>
            <a:r>
              <a:rPr lang="es-AR" sz="2000" dirty="0" smtClean="0"/>
              <a:t>Dirección del Proyecto</a:t>
            </a:r>
          </a:p>
          <a:p>
            <a:r>
              <a:rPr lang="es-AR" sz="2000" b="1" dirty="0" smtClean="0"/>
              <a:t>Plan </a:t>
            </a:r>
            <a:r>
              <a:rPr lang="es-AR" sz="2000" b="1" dirty="0"/>
              <a:t>de gestión de los recursos. </a:t>
            </a:r>
            <a:r>
              <a:rPr lang="es-AR" sz="2000" dirty="0" smtClean="0"/>
              <a:t>Se puede utilizar </a:t>
            </a:r>
            <a:r>
              <a:rPr lang="es-AR" sz="2000" dirty="0"/>
              <a:t>para comprender la </a:t>
            </a:r>
            <a:r>
              <a:rPr lang="es-AR" sz="2000" dirty="0" smtClean="0"/>
              <a:t>organización </a:t>
            </a:r>
            <a:r>
              <a:rPr lang="es-AR" sz="2000" dirty="0"/>
              <a:t>real del proyecto </a:t>
            </a:r>
            <a:r>
              <a:rPr lang="es-AR" sz="2000" dirty="0" smtClean="0"/>
              <a:t>así </a:t>
            </a:r>
            <a:r>
              <a:rPr lang="es-AR" sz="2000" dirty="0"/>
              <a:t>como cualquier cambio a </a:t>
            </a:r>
            <a:r>
              <a:rPr lang="es-AR" sz="2000" dirty="0" smtClean="0"/>
              <a:t>través </a:t>
            </a:r>
            <a:r>
              <a:rPr lang="es-AR" sz="2000" dirty="0"/>
              <a:t>de la </a:t>
            </a:r>
            <a:r>
              <a:rPr lang="es-AR" sz="2000" dirty="0" smtClean="0"/>
              <a:t>compresión de </a:t>
            </a:r>
            <a:r>
              <a:rPr lang="es-AR" sz="2000" dirty="0"/>
              <a:t>los roles y responsabilidades y de los organigramas del proyecto.</a:t>
            </a:r>
          </a:p>
          <a:p>
            <a:r>
              <a:rPr lang="es-AR" sz="2000" b="1" dirty="0" smtClean="0"/>
              <a:t>Plan </a:t>
            </a:r>
            <a:r>
              <a:rPr lang="es-AR" sz="2000" b="1" dirty="0"/>
              <a:t>de gestión de las comunicaciones. </a:t>
            </a:r>
            <a:r>
              <a:rPr lang="es-AR" sz="2000" dirty="0" smtClean="0"/>
              <a:t>Contiene </a:t>
            </a:r>
            <a:r>
              <a:rPr lang="es-AR" sz="2000" dirty="0"/>
              <a:t>el plan actual para recopilar, crear y distribuir </a:t>
            </a:r>
            <a:r>
              <a:rPr lang="es-AR" sz="2000" dirty="0" smtClean="0"/>
              <a:t>información </a:t>
            </a:r>
            <a:r>
              <a:rPr lang="es-AR" sz="2000" dirty="0"/>
              <a:t>de manera oportuna. Identifica los </a:t>
            </a:r>
            <a:r>
              <a:rPr lang="es-AR" sz="2000" dirty="0" smtClean="0"/>
              <a:t>miembros del </a:t>
            </a:r>
            <a:r>
              <a:rPr lang="es-AR" sz="2000" dirty="0"/>
              <a:t>equipo, los interesados y el trabajo involucrado en el proceso de </a:t>
            </a:r>
            <a:r>
              <a:rPr lang="es-AR" sz="2000" dirty="0" smtClean="0"/>
              <a:t>comunicación.</a:t>
            </a:r>
            <a:endParaRPr lang="es-AR" sz="2000" dirty="0"/>
          </a:p>
          <a:p>
            <a:r>
              <a:rPr lang="es-AR" sz="2000" b="1" dirty="0" smtClean="0"/>
              <a:t>Plan </a:t>
            </a:r>
            <a:r>
              <a:rPr lang="es-AR" sz="2000" b="1" dirty="0"/>
              <a:t>de involucramiento de los interesados. </a:t>
            </a:r>
            <a:r>
              <a:rPr lang="es-AR" sz="2000" dirty="0" smtClean="0"/>
              <a:t>Este plan identifica </a:t>
            </a:r>
            <a:r>
              <a:rPr lang="es-AR" sz="2000" dirty="0"/>
              <a:t>las estrategias de </a:t>
            </a:r>
            <a:r>
              <a:rPr lang="es-AR" sz="2000" dirty="0" smtClean="0"/>
              <a:t>comunicación </a:t>
            </a:r>
            <a:r>
              <a:rPr lang="es-AR" sz="2000" dirty="0"/>
              <a:t>planificadas para involucrar a los interesados.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5378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249862" cy="3777622"/>
          </a:xfrm>
        </p:spPr>
        <p:txBody>
          <a:bodyPr>
            <a:normAutofit/>
          </a:bodyPr>
          <a:lstStyle/>
          <a:p>
            <a:r>
              <a:rPr lang="es-AR" sz="2400" dirty="0" smtClean="0"/>
              <a:t>Documentos del Proyecto</a:t>
            </a:r>
          </a:p>
          <a:p>
            <a:r>
              <a:rPr lang="es-AR" sz="2400" b="1" dirty="0" smtClean="0"/>
              <a:t>Registro </a:t>
            </a:r>
            <a:r>
              <a:rPr lang="es-AR" sz="2400" b="1" dirty="0"/>
              <a:t>de incidentes</a:t>
            </a:r>
            <a:r>
              <a:rPr lang="es-AR" sz="2400" b="1" dirty="0" smtClean="0"/>
              <a:t>. </a:t>
            </a:r>
            <a:r>
              <a:rPr lang="es-AR" sz="2400" dirty="0" smtClean="0"/>
              <a:t>Proporciona </a:t>
            </a:r>
            <a:r>
              <a:rPr lang="es-AR" sz="2400" dirty="0"/>
              <a:t>la historia </a:t>
            </a:r>
            <a:r>
              <a:rPr lang="es-AR" sz="2400" dirty="0" smtClean="0"/>
              <a:t>del proyecto</a:t>
            </a:r>
            <a:r>
              <a:rPr lang="es-AR" sz="2400" dirty="0"/>
              <a:t>, un registro de los problemas de Involucramiento de los interesados y cómo se resolvieron.</a:t>
            </a:r>
          </a:p>
          <a:p>
            <a:r>
              <a:rPr lang="es-AR" sz="2400" b="1" dirty="0" smtClean="0"/>
              <a:t>Registro </a:t>
            </a:r>
            <a:r>
              <a:rPr lang="es-AR" sz="2400" b="1" dirty="0"/>
              <a:t>de lecciones aprendidas. </a:t>
            </a:r>
            <a:r>
              <a:rPr lang="es-AR" sz="2400" dirty="0" smtClean="0"/>
              <a:t>Pueden </a:t>
            </a:r>
            <a:r>
              <a:rPr lang="es-AR" sz="2400" dirty="0"/>
              <a:t>aplicarse a fases más tardías del proyecto para mejorar la eficacia de la comunicación.</a:t>
            </a:r>
          </a:p>
          <a:p>
            <a:r>
              <a:rPr lang="es-AR" sz="2400" b="1" dirty="0" smtClean="0"/>
              <a:t>Comunicaciones </a:t>
            </a:r>
            <a:r>
              <a:rPr lang="es-AR" sz="2400" b="1" dirty="0"/>
              <a:t>del proyecto</a:t>
            </a:r>
            <a:r>
              <a:rPr lang="es-AR" sz="2400" b="1" dirty="0" smtClean="0"/>
              <a:t>. </a:t>
            </a:r>
            <a:r>
              <a:rPr lang="es-AR" sz="2400" dirty="0"/>
              <a:t>Proporciona información acerca de </a:t>
            </a:r>
            <a:r>
              <a:rPr lang="es-AR" sz="2400" dirty="0" smtClean="0"/>
              <a:t>las comunicaciones </a:t>
            </a:r>
            <a:r>
              <a:rPr lang="es-AR" sz="2400" dirty="0"/>
              <a:t>que se han distribuido.</a:t>
            </a:r>
          </a:p>
        </p:txBody>
      </p:sp>
    </p:spTree>
    <p:extLst>
      <p:ext uri="{BB962C8B-B14F-4D97-AF65-F5344CB8AC3E}">
        <p14:creationId xmlns:p14="http://schemas.microsoft.com/office/powerpoint/2010/main" val="4108884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Comunicaciones: </a:t>
            </a:r>
            <a:r>
              <a:rPr lang="es-AR" b="1" dirty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Datos de Desempeño del Trabajo: </a:t>
            </a:r>
            <a:r>
              <a:rPr lang="es-AR" sz="2400" dirty="0"/>
              <a:t>contienen datos sobre los tipos y </a:t>
            </a:r>
            <a:r>
              <a:rPr lang="es-AR" sz="2400" dirty="0" smtClean="0"/>
              <a:t>cantidades de </a:t>
            </a:r>
            <a:r>
              <a:rPr lang="es-AR" sz="2400" dirty="0"/>
              <a:t>comunicaciones que efectivamente se han distribuido</a:t>
            </a:r>
            <a:r>
              <a:rPr lang="es-AR" sz="2400" dirty="0" smtClean="0"/>
              <a:t>.</a:t>
            </a:r>
          </a:p>
          <a:p>
            <a:r>
              <a:rPr lang="es-AR" sz="2400" dirty="0" smtClean="0"/>
              <a:t>Factores Ambientales de la Empresa.</a:t>
            </a:r>
          </a:p>
          <a:p>
            <a:r>
              <a:rPr lang="es-AR" sz="2400" dirty="0" smtClean="0"/>
              <a:t>Activos de los Procesos de la Organización.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42265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Juicio de Expertos.</a:t>
            </a:r>
          </a:p>
          <a:p>
            <a:r>
              <a:rPr lang="es-AR" sz="2800" dirty="0" smtClean="0"/>
              <a:t>Sistema de Información para </a:t>
            </a:r>
            <a:r>
              <a:rPr lang="es-AR" sz="2800" dirty="0"/>
              <a:t>l</a:t>
            </a:r>
            <a:r>
              <a:rPr lang="es-AR" sz="2800" dirty="0" smtClean="0"/>
              <a:t>a Dirección de Proyectos.</a:t>
            </a:r>
          </a:p>
          <a:p>
            <a:r>
              <a:rPr lang="es-AR" sz="2800" dirty="0" smtClean="0"/>
              <a:t>Representación de Datos.</a:t>
            </a:r>
          </a:p>
          <a:p>
            <a:r>
              <a:rPr lang="es-AR" sz="2800" dirty="0" smtClean="0"/>
              <a:t>Habilidades Interpersonales y de Equipo.</a:t>
            </a:r>
          </a:p>
          <a:p>
            <a:r>
              <a:rPr lang="es-AR" sz="2800" dirty="0" smtClean="0"/>
              <a:t>Reuniones.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65163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Monitorear las Comunicaciones: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9509744" cy="4642585"/>
          </a:xfrm>
        </p:spPr>
        <p:txBody>
          <a:bodyPr>
            <a:normAutofit/>
          </a:bodyPr>
          <a:lstStyle/>
          <a:p>
            <a:r>
              <a:rPr lang="es-AR" sz="2000" dirty="0" smtClean="0"/>
              <a:t>Información de Desempeño del Trabajo: </a:t>
            </a:r>
            <a:r>
              <a:rPr lang="es-AR" sz="2000" dirty="0"/>
              <a:t>incluye </a:t>
            </a:r>
            <a:r>
              <a:rPr lang="es-AR" sz="2000" dirty="0" smtClean="0"/>
              <a:t>información </a:t>
            </a:r>
            <a:r>
              <a:rPr lang="es-AR" sz="2000" dirty="0"/>
              <a:t>sobre el </a:t>
            </a:r>
            <a:r>
              <a:rPr lang="es-AR" sz="2000" dirty="0" smtClean="0"/>
              <a:t>desempeño de la comunicación </a:t>
            </a:r>
            <a:r>
              <a:rPr lang="es-AR" sz="2000" dirty="0"/>
              <a:t>del proyecto, mediante la </a:t>
            </a:r>
            <a:r>
              <a:rPr lang="es-AR" sz="2000" dirty="0" smtClean="0"/>
              <a:t>comparación </a:t>
            </a:r>
            <a:r>
              <a:rPr lang="es-AR" sz="2000" dirty="0"/>
              <a:t>de las comunicaciones implementadas con las planificadas</a:t>
            </a:r>
            <a:r>
              <a:rPr lang="es-AR" sz="2000" dirty="0" smtClean="0"/>
              <a:t>. Asimismo </a:t>
            </a:r>
            <a:r>
              <a:rPr lang="es-AR" sz="2000" dirty="0"/>
              <a:t>considera la </a:t>
            </a:r>
            <a:r>
              <a:rPr lang="es-AR" sz="2000" dirty="0" smtClean="0"/>
              <a:t>retroalimentación </a:t>
            </a:r>
            <a:r>
              <a:rPr lang="es-AR" sz="2000" dirty="0"/>
              <a:t>en las comunicaciones, como los resultados de encuestas de eficacia </a:t>
            </a:r>
            <a:r>
              <a:rPr lang="es-AR" sz="2000" dirty="0" smtClean="0"/>
              <a:t>de la comunicación.</a:t>
            </a:r>
          </a:p>
          <a:p>
            <a:r>
              <a:rPr lang="es-AR" sz="2000" dirty="0" smtClean="0"/>
              <a:t>Solicitudes de Cambio: </a:t>
            </a:r>
            <a:r>
              <a:rPr lang="es-AR" sz="2000" dirty="0"/>
              <a:t>pueden conducir </a:t>
            </a:r>
            <a:r>
              <a:rPr lang="es-AR" sz="2000" dirty="0" smtClean="0"/>
              <a:t>a revisión </a:t>
            </a:r>
            <a:r>
              <a:rPr lang="es-AR" sz="2000" dirty="0"/>
              <a:t>de los requisitos de </a:t>
            </a:r>
            <a:r>
              <a:rPr lang="es-AR" sz="2000" dirty="0" smtClean="0"/>
              <a:t>comunicación </a:t>
            </a:r>
            <a:r>
              <a:rPr lang="es-AR" sz="2000" dirty="0"/>
              <a:t>de los interesados, incluidos la </a:t>
            </a:r>
            <a:r>
              <a:rPr lang="es-AR" sz="2000" dirty="0" smtClean="0"/>
              <a:t>distribución, </a:t>
            </a:r>
            <a:r>
              <a:rPr lang="es-AR" sz="2000" dirty="0"/>
              <a:t>contenido o </a:t>
            </a:r>
            <a:r>
              <a:rPr lang="es-AR" sz="2000" dirty="0" smtClean="0"/>
              <a:t>formato de </a:t>
            </a:r>
            <a:r>
              <a:rPr lang="es-AR" sz="2000" dirty="0"/>
              <a:t>la </a:t>
            </a:r>
            <a:r>
              <a:rPr lang="es-AR" sz="2000" dirty="0" smtClean="0"/>
              <a:t>información </a:t>
            </a:r>
            <a:r>
              <a:rPr lang="es-AR" sz="2000" dirty="0"/>
              <a:t>de los interesados y el </a:t>
            </a:r>
            <a:r>
              <a:rPr lang="es-AR" sz="2000" dirty="0" smtClean="0"/>
              <a:t>método </a:t>
            </a:r>
            <a:r>
              <a:rPr lang="es-AR" sz="2000" dirty="0"/>
              <a:t>de </a:t>
            </a:r>
            <a:r>
              <a:rPr lang="es-AR" sz="2000" dirty="0" smtClean="0"/>
              <a:t>distribución; y nuevos </a:t>
            </a:r>
            <a:r>
              <a:rPr lang="es-AR" sz="2000" dirty="0"/>
              <a:t>procedimientos para eliminar cuellos de botella</a:t>
            </a:r>
            <a:r>
              <a:rPr lang="es-AR" sz="2000" dirty="0" smtClean="0"/>
              <a:t>.</a:t>
            </a:r>
          </a:p>
          <a:p>
            <a:r>
              <a:rPr lang="es-AR" sz="2000" dirty="0" smtClean="0"/>
              <a:t>Actualización del Plan para la Dirección del Proyecto</a:t>
            </a:r>
          </a:p>
          <a:p>
            <a:r>
              <a:rPr lang="es-AR" sz="2000" dirty="0" smtClean="0"/>
              <a:t>Actualización a los Documentos del Proyecto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65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Autofit/>
          </a:bodyPr>
          <a:lstStyle/>
          <a:p>
            <a:r>
              <a:rPr lang="es-AR" dirty="0" smtClean="0"/>
              <a:t>Una comunicación </a:t>
            </a:r>
            <a:r>
              <a:rPr lang="es-AR" dirty="0"/>
              <a:t>eficaz tiende un puente entre diversos interesados que pueden tener diferentes antecedentes </a:t>
            </a:r>
            <a:r>
              <a:rPr lang="es-AR" dirty="0" smtClean="0"/>
              <a:t>culturales y </a:t>
            </a:r>
            <a:r>
              <a:rPr lang="es-AR" dirty="0"/>
              <a:t>organizacionales, </a:t>
            </a:r>
            <a:r>
              <a:rPr lang="es-AR" dirty="0" smtClean="0"/>
              <a:t>así </a:t>
            </a:r>
            <a:r>
              <a:rPr lang="es-AR" dirty="0"/>
              <a:t>como diferentes </a:t>
            </a:r>
            <a:r>
              <a:rPr lang="es-AR" dirty="0" smtClean="0"/>
              <a:t>niveles </a:t>
            </a:r>
            <a:r>
              <a:rPr lang="es-AR" dirty="0"/>
              <a:t>de pericia, perspectivas e intereses</a:t>
            </a:r>
            <a:r>
              <a:rPr lang="es-AR" dirty="0" smtClean="0"/>
              <a:t>.</a:t>
            </a:r>
          </a:p>
          <a:p>
            <a:r>
              <a:rPr lang="es-AR" dirty="0" smtClean="0"/>
              <a:t>DIMENSIONES:</a:t>
            </a:r>
          </a:p>
          <a:p>
            <a:r>
              <a:rPr lang="es-AR" b="1" dirty="0" smtClean="0"/>
              <a:t>Interna</a:t>
            </a:r>
            <a:r>
              <a:rPr lang="es-AR" b="1" dirty="0"/>
              <a:t>. </a:t>
            </a:r>
            <a:r>
              <a:rPr lang="es-AR" dirty="0"/>
              <a:t>Se centra en los interesados dentro del proyecto y dentro de la </a:t>
            </a:r>
            <a:r>
              <a:rPr lang="es-AR" dirty="0" smtClean="0"/>
              <a:t>organización.</a:t>
            </a:r>
            <a:endParaRPr lang="es-AR" dirty="0"/>
          </a:p>
          <a:p>
            <a:r>
              <a:rPr lang="es-AR" b="1" dirty="0" smtClean="0"/>
              <a:t>Externa</a:t>
            </a:r>
            <a:r>
              <a:rPr lang="es-AR" b="1" dirty="0"/>
              <a:t>. </a:t>
            </a:r>
            <a:r>
              <a:rPr lang="es-AR" dirty="0"/>
              <a:t>Se centra en los interesados externos tales como clientes, proveedores, otros proyectos, organizaciones</a:t>
            </a:r>
            <a:r>
              <a:rPr lang="es-AR" dirty="0" smtClean="0"/>
              <a:t>, el </a:t>
            </a:r>
            <a:r>
              <a:rPr lang="es-AR" dirty="0"/>
              <a:t>gobierno, el publico y los defensores ambientales.</a:t>
            </a:r>
          </a:p>
          <a:p>
            <a:r>
              <a:rPr lang="es-AR" b="1" dirty="0" smtClean="0"/>
              <a:t>Formal</a:t>
            </a:r>
            <a:r>
              <a:rPr lang="es-AR" b="1" dirty="0"/>
              <a:t>. </a:t>
            </a:r>
            <a:r>
              <a:rPr lang="es-AR" dirty="0"/>
              <a:t>Informes, reuniones formales </a:t>
            </a:r>
            <a:r>
              <a:rPr lang="es-AR" dirty="0" smtClean="0"/>
              <a:t>(periódicas </a:t>
            </a:r>
            <a:r>
              <a:rPr lang="es-AR" dirty="0"/>
              <a:t>y ad hoc), agendas y actas de </a:t>
            </a:r>
            <a:r>
              <a:rPr lang="es-AR" dirty="0" smtClean="0"/>
              <a:t>reunión, </a:t>
            </a:r>
            <a:r>
              <a:rPr lang="es-AR" dirty="0"/>
              <a:t>sesiones </a:t>
            </a:r>
            <a:r>
              <a:rPr lang="es-AR" dirty="0" smtClean="0"/>
              <a:t>informativas para </a:t>
            </a:r>
            <a:r>
              <a:rPr lang="es-AR" dirty="0"/>
              <a:t>los interesados y presentaciones.</a:t>
            </a:r>
          </a:p>
          <a:p>
            <a:r>
              <a:rPr lang="es-AR" b="1" dirty="0" smtClean="0"/>
              <a:t>Informal</a:t>
            </a:r>
            <a:r>
              <a:rPr lang="es-AR" b="1" dirty="0"/>
              <a:t>. </a:t>
            </a:r>
            <a:r>
              <a:rPr lang="es-AR" dirty="0"/>
              <a:t>Actividades de </a:t>
            </a:r>
            <a:r>
              <a:rPr lang="es-AR" dirty="0" smtClean="0"/>
              <a:t>comunicación </a:t>
            </a:r>
            <a:r>
              <a:rPr lang="es-AR" dirty="0"/>
              <a:t>generales mediante correo </a:t>
            </a:r>
            <a:r>
              <a:rPr lang="es-AR" dirty="0" smtClean="0"/>
              <a:t>electrónico, </a:t>
            </a:r>
            <a:r>
              <a:rPr lang="es-AR" dirty="0"/>
              <a:t>medios sociales, sitios </a:t>
            </a:r>
            <a:r>
              <a:rPr lang="es-AR" dirty="0" smtClean="0"/>
              <a:t>web y </a:t>
            </a:r>
            <a:r>
              <a:rPr lang="es-AR" dirty="0"/>
              <a:t>discusiones informales ad hoc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666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486248" cy="4724400"/>
          </a:xfrm>
        </p:spPr>
        <p:txBody>
          <a:bodyPr>
            <a:noAutofit/>
          </a:bodyPr>
          <a:lstStyle/>
          <a:p>
            <a:r>
              <a:rPr lang="es-AR" b="1" dirty="0" smtClean="0"/>
              <a:t>Enfoque </a:t>
            </a:r>
            <a:r>
              <a:rPr lang="es-AR" b="1" dirty="0"/>
              <a:t>jerárquico. </a:t>
            </a:r>
            <a:r>
              <a:rPr lang="es-AR" dirty="0"/>
              <a:t>La </a:t>
            </a:r>
            <a:r>
              <a:rPr lang="es-AR" dirty="0" smtClean="0"/>
              <a:t>posición </a:t>
            </a:r>
            <a:r>
              <a:rPr lang="es-AR" dirty="0"/>
              <a:t>del interesado o grupo con respecto al equipo del proyecto </a:t>
            </a:r>
            <a:r>
              <a:rPr lang="es-AR" dirty="0" smtClean="0"/>
              <a:t>afectará </a:t>
            </a:r>
            <a:r>
              <a:rPr lang="es-AR" dirty="0"/>
              <a:t>el </a:t>
            </a:r>
            <a:r>
              <a:rPr lang="es-AR" dirty="0" smtClean="0"/>
              <a:t>formato y </a:t>
            </a:r>
            <a:r>
              <a:rPr lang="es-AR" dirty="0"/>
              <a:t>el contenido del mensaje, de las siguientes formas:</a:t>
            </a:r>
          </a:p>
          <a:p>
            <a:pPr lvl="1"/>
            <a:r>
              <a:rPr lang="es-AR" sz="1800" i="1" dirty="0" smtClean="0"/>
              <a:t>Ascendente</a:t>
            </a:r>
            <a:r>
              <a:rPr lang="es-AR" sz="1800" i="1" dirty="0"/>
              <a:t>. </a:t>
            </a:r>
            <a:r>
              <a:rPr lang="es-AR" sz="1800" dirty="0"/>
              <a:t>Interesados de la alta </a:t>
            </a:r>
            <a:r>
              <a:rPr lang="es-AR" sz="1800" dirty="0" smtClean="0"/>
              <a:t>dirección.</a:t>
            </a:r>
            <a:endParaRPr lang="es-AR" sz="1800" dirty="0"/>
          </a:p>
          <a:p>
            <a:pPr lvl="1"/>
            <a:r>
              <a:rPr lang="es-AR" sz="1800" i="1" dirty="0" smtClean="0"/>
              <a:t>Descendente</a:t>
            </a:r>
            <a:r>
              <a:rPr lang="es-AR" sz="1800" i="1" dirty="0"/>
              <a:t>. </a:t>
            </a:r>
            <a:r>
              <a:rPr lang="es-AR" sz="1800" dirty="0"/>
              <a:t>El equipo y </a:t>
            </a:r>
            <a:r>
              <a:rPr lang="es-AR" sz="1800" dirty="0" smtClean="0"/>
              <a:t>demás </a:t>
            </a:r>
            <a:r>
              <a:rPr lang="es-AR" sz="1800" dirty="0"/>
              <a:t>personas que </a:t>
            </a:r>
            <a:r>
              <a:rPr lang="es-AR" sz="1800" dirty="0" smtClean="0"/>
              <a:t>contribuirán </a:t>
            </a:r>
            <a:r>
              <a:rPr lang="es-AR" sz="1800" dirty="0"/>
              <a:t>al trabajo del proyecto.</a:t>
            </a:r>
          </a:p>
          <a:p>
            <a:pPr lvl="1"/>
            <a:r>
              <a:rPr lang="es-AR" sz="1800" i="1" dirty="0" smtClean="0"/>
              <a:t>Horizontal</a:t>
            </a:r>
            <a:r>
              <a:rPr lang="es-AR" sz="1800" i="1" dirty="0"/>
              <a:t>. </a:t>
            </a:r>
            <a:r>
              <a:rPr lang="es-AR" sz="1800" dirty="0"/>
              <a:t>Pares del equipo o director del proyecto.</a:t>
            </a:r>
          </a:p>
          <a:p>
            <a:r>
              <a:rPr lang="es-AR" b="1" dirty="0" smtClean="0"/>
              <a:t>Oficial</a:t>
            </a:r>
            <a:r>
              <a:rPr lang="es-AR" b="1" dirty="0"/>
              <a:t>. </a:t>
            </a:r>
            <a:r>
              <a:rPr lang="es-AR" dirty="0"/>
              <a:t>Informes anuales; informes para reguladores u organismos de gobierno.</a:t>
            </a:r>
          </a:p>
          <a:p>
            <a:r>
              <a:rPr lang="es-AR" b="1" dirty="0" smtClean="0"/>
              <a:t>No </a:t>
            </a:r>
            <a:r>
              <a:rPr lang="es-AR" b="1" dirty="0"/>
              <a:t>oficial. </a:t>
            </a:r>
            <a:r>
              <a:rPr lang="es-AR" dirty="0"/>
              <a:t>Comunicaciones que se centran en establecer y mantener el perfil y el reconocimiento del </a:t>
            </a:r>
            <a:r>
              <a:rPr lang="es-AR" dirty="0" smtClean="0"/>
              <a:t>proyecto y </a:t>
            </a:r>
            <a:r>
              <a:rPr lang="es-AR" dirty="0"/>
              <a:t>en construir relaciones fuertes entre el equipo del proyecto y sus interesados utilizando medios flexibles </a:t>
            </a:r>
            <a:r>
              <a:rPr lang="es-AR" dirty="0" smtClean="0"/>
              <a:t>y a </a:t>
            </a:r>
            <a:r>
              <a:rPr lang="es-AR" dirty="0"/>
              <a:t>menudo informales.</a:t>
            </a:r>
          </a:p>
          <a:p>
            <a:r>
              <a:rPr lang="es-AR" b="1" dirty="0" smtClean="0"/>
              <a:t>Escrita </a:t>
            </a:r>
            <a:r>
              <a:rPr lang="es-AR" b="1" dirty="0"/>
              <a:t>y oral. </a:t>
            </a:r>
            <a:r>
              <a:rPr lang="es-AR" dirty="0"/>
              <a:t>Verbal (palabras e inflexiones de voz) y no verbal (acciones y lenguaje corporal), medios </a:t>
            </a:r>
            <a:r>
              <a:rPr lang="es-AR" dirty="0" smtClean="0"/>
              <a:t>sociales y </a:t>
            </a:r>
            <a:r>
              <a:rPr lang="es-AR" dirty="0"/>
              <a:t>sitios web, comunicados en los medios.</a:t>
            </a:r>
          </a:p>
        </p:txBody>
      </p:sp>
    </p:spTree>
    <p:extLst>
      <p:ext uri="{BB962C8B-B14F-4D97-AF65-F5344CB8AC3E}">
        <p14:creationId xmlns:p14="http://schemas.microsoft.com/office/powerpoint/2010/main" val="16649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9271"/>
          </a:xfrm>
        </p:spPr>
        <p:txBody>
          <a:bodyPr>
            <a:noAutofit/>
          </a:bodyPr>
          <a:lstStyle/>
          <a:p>
            <a:r>
              <a:rPr lang="es-AR" sz="2200" dirty="0" smtClean="0"/>
              <a:t>La comunicación exitosa consta de dos partes:</a:t>
            </a:r>
          </a:p>
          <a:p>
            <a:r>
              <a:rPr lang="es-AR" sz="2200" dirty="0" smtClean="0"/>
              <a:t>Desarrollar </a:t>
            </a:r>
            <a:r>
              <a:rPr lang="es-AR" sz="2200" dirty="0"/>
              <a:t>una </a:t>
            </a:r>
            <a:r>
              <a:rPr lang="es-AR" sz="2200" b="1" dirty="0"/>
              <a:t>estrategia de </a:t>
            </a:r>
            <a:r>
              <a:rPr lang="es-AR" sz="2200" b="1" dirty="0" smtClean="0"/>
              <a:t>comunicación adecuada </a:t>
            </a:r>
            <a:r>
              <a:rPr lang="es-AR" sz="2200" dirty="0"/>
              <a:t>en base a las necesidades del proyecto y los interesados del </a:t>
            </a:r>
            <a:r>
              <a:rPr lang="es-AR" sz="2200" dirty="0" smtClean="0"/>
              <a:t>proyecto =&gt; </a:t>
            </a:r>
            <a:r>
              <a:rPr lang="es-AR" sz="2200" dirty="0"/>
              <a:t>asegurar que los mensajes adecuados se comuniquen a los </a:t>
            </a:r>
            <a:r>
              <a:rPr lang="es-AR" sz="2200" dirty="0" smtClean="0"/>
              <a:t>interesados en </a:t>
            </a:r>
            <a:r>
              <a:rPr lang="es-AR" sz="2200" dirty="0"/>
              <a:t>diversos formatos y diversos </a:t>
            </a:r>
            <a:r>
              <a:rPr lang="es-AR" sz="2200" dirty="0" smtClean="0"/>
              <a:t>medios.</a:t>
            </a:r>
          </a:p>
          <a:p>
            <a:r>
              <a:rPr lang="es-AR" sz="2200" dirty="0" smtClean="0"/>
              <a:t>Los </a:t>
            </a:r>
            <a:r>
              <a:rPr lang="es-AR" sz="2200" dirty="0"/>
              <a:t>mensajes </a:t>
            </a:r>
            <a:r>
              <a:rPr lang="es-AR" sz="2200" dirty="0" smtClean="0"/>
              <a:t>constituyen las </a:t>
            </a:r>
            <a:r>
              <a:rPr lang="es-AR" sz="2200" dirty="0"/>
              <a:t>comunicaciones del </a:t>
            </a:r>
            <a:r>
              <a:rPr lang="es-AR" sz="2200" dirty="0" smtClean="0"/>
              <a:t>proyecto, la </a:t>
            </a:r>
            <a:r>
              <a:rPr lang="es-AR" sz="2200" dirty="0"/>
              <a:t>segunda parte de una </a:t>
            </a:r>
            <a:r>
              <a:rPr lang="es-AR" sz="2200" dirty="0" smtClean="0"/>
              <a:t>comunicación </a:t>
            </a:r>
            <a:r>
              <a:rPr lang="es-AR" sz="2200" dirty="0"/>
              <a:t>exitosa. </a:t>
            </a:r>
            <a:r>
              <a:rPr lang="es-AR" sz="2200" dirty="0" smtClean="0"/>
              <a:t>El </a:t>
            </a:r>
            <a:r>
              <a:rPr lang="es-AR" sz="2200" dirty="0"/>
              <a:t>plan de </a:t>
            </a:r>
            <a:r>
              <a:rPr lang="es-AR" sz="2200" dirty="0" smtClean="0"/>
              <a:t>gestión </a:t>
            </a:r>
            <a:r>
              <a:rPr lang="es-AR" sz="2200" dirty="0"/>
              <a:t>de las comunicaciones </a:t>
            </a:r>
            <a:r>
              <a:rPr lang="es-AR" sz="2200" dirty="0" smtClean="0"/>
              <a:t>define la recopilación, creación, difusión, </a:t>
            </a:r>
            <a:r>
              <a:rPr lang="es-AR" sz="2200" dirty="0"/>
              <a:t>almacenamiento, </a:t>
            </a:r>
            <a:r>
              <a:rPr lang="es-AR" sz="2200" dirty="0" smtClean="0"/>
              <a:t>recuperación, gestión, </a:t>
            </a:r>
            <a:r>
              <a:rPr lang="es-AR" sz="2200" dirty="0"/>
              <a:t>seguimiento y </a:t>
            </a:r>
            <a:r>
              <a:rPr lang="es-AR" sz="2200" dirty="0" smtClean="0"/>
              <a:t>disposición </a:t>
            </a:r>
            <a:r>
              <a:rPr lang="es-AR" sz="2200" dirty="0"/>
              <a:t>de estos objetos </a:t>
            </a:r>
            <a:r>
              <a:rPr lang="es-AR" sz="2200" dirty="0" smtClean="0"/>
              <a:t>de comunicación.</a:t>
            </a:r>
          </a:p>
          <a:p>
            <a:pPr marL="0" indent="0">
              <a:buNone/>
            </a:pPr>
            <a:endParaRPr lang="es-AR" sz="2200" dirty="0" smtClean="0"/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3423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las Comunicaciones: </a:t>
            </a:r>
            <a:r>
              <a:rPr lang="es-AR" b="1" dirty="0">
                <a:solidFill>
                  <a:srgbClr val="C00000"/>
                </a:solidFill>
              </a:rPr>
              <a:t>Conceptos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3035"/>
          </a:xfrm>
        </p:spPr>
        <p:txBody>
          <a:bodyPr>
            <a:normAutofit/>
          </a:bodyPr>
          <a:lstStyle/>
          <a:p>
            <a:r>
              <a:rPr lang="es-AR" sz="2200" dirty="0" smtClean="0"/>
              <a:t>Se deben evitar </a:t>
            </a:r>
            <a:r>
              <a:rPr lang="es-AR" sz="2200" dirty="0"/>
              <a:t>malentendidos y mala </a:t>
            </a:r>
            <a:r>
              <a:rPr lang="es-AR" sz="2200" dirty="0" smtClean="0"/>
              <a:t>comunicación para ello es necesario selección </a:t>
            </a:r>
            <a:r>
              <a:rPr lang="es-AR" sz="2200" dirty="0"/>
              <a:t>cuidadosa de los </a:t>
            </a:r>
            <a:r>
              <a:rPr lang="es-AR" sz="2200" dirty="0" smtClean="0"/>
              <a:t>métodos, </a:t>
            </a:r>
            <a:r>
              <a:rPr lang="es-AR" sz="2200" dirty="0"/>
              <a:t>mensajeros y mensajes desarrollados a partir del proceso de </a:t>
            </a:r>
            <a:r>
              <a:rPr lang="es-AR" sz="2200" dirty="0" smtClean="0"/>
              <a:t>planificación.</a:t>
            </a:r>
            <a:endParaRPr lang="es-AR" sz="2200" dirty="0"/>
          </a:p>
          <a:p>
            <a:r>
              <a:rPr lang="es-AR" sz="2200" dirty="0"/>
              <a:t>Los malentendidos se pueden reducir, pero no eliminar, con el uso de las 5Cs de las comunicaciones </a:t>
            </a:r>
            <a:r>
              <a:rPr lang="es-AR" sz="2200" dirty="0" smtClean="0"/>
              <a:t>escritas al </a:t>
            </a:r>
            <a:r>
              <a:rPr lang="es-AR" sz="2200" dirty="0"/>
              <a:t>redactar un mensaje escrito o hablado tradicional (no en medios sociales</a:t>
            </a:r>
            <a:r>
              <a:rPr lang="es-AR" sz="2200" dirty="0" smtClean="0"/>
              <a:t>): CORRECTO, CONSISO, CLARO, COHERENTE y CONTROLADO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20731609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1726</TotalTime>
  <Words>6288</Words>
  <Application>Microsoft Office PowerPoint</Application>
  <PresentationFormat>Panorámica</PresentationFormat>
  <Paragraphs>315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Century Gothic</vt:lpstr>
      <vt:lpstr>HelveticaNeue-BoldCond</vt:lpstr>
      <vt:lpstr>HelveticaNeue-Condensed</vt:lpstr>
      <vt:lpstr>Wingdings 3</vt:lpstr>
      <vt:lpstr>Espiral</vt:lpstr>
      <vt:lpstr>GESTIÓN DE LAS COMUNICACIONES DEL PROYECTO</vt:lpstr>
      <vt:lpstr>Gestión de las Comunicaciones</vt:lpstr>
      <vt:lpstr>Gestión de las Comunicaciones: Procesos</vt:lpstr>
      <vt:lpstr>Presentación de PowerPoint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Gestión de las Comunicaciones: Conceptos Clave</vt:lpstr>
      <vt:lpstr>Planificar la Gestión de las Comunicaciones</vt:lpstr>
      <vt:lpstr>Planificar la Gestión de las Comunicaciones (Gráfico 10-2)</vt:lpstr>
      <vt:lpstr>Planificar la Gestión de las Comunicaciones: Diagrama de Flujo de Datos</vt:lpstr>
      <vt:lpstr>Planificar la Gestión de las Comunicaciones: Entradas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 - Modelos</vt:lpstr>
      <vt:lpstr>Planificar la Gestión de las Comunicaciones: H&amp;T - Modelos</vt:lpstr>
      <vt:lpstr>Planificar la Gestión de las Comunicaciones: H&amp;T - Modelos  </vt:lpstr>
      <vt:lpstr>Planificar la Gestión de las Comunicaciones: H&amp;T - Modelos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H&amp;T</vt:lpstr>
      <vt:lpstr>Planificar la Gestión de las Comunicaciones: Salidas</vt:lpstr>
      <vt:lpstr>Planificar la Gestión de las Comunicaciones: Salidas</vt:lpstr>
      <vt:lpstr>Gestionar las Comunicaciones</vt:lpstr>
      <vt:lpstr>Gestionar las Comunicaciones</vt:lpstr>
      <vt:lpstr>Gestionar las Comunicaciones</vt:lpstr>
      <vt:lpstr>Gestionar las Comunicaciones</vt:lpstr>
      <vt:lpstr>Gestionar las Comunicaciones: Entradas</vt:lpstr>
      <vt:lpstr>Gestionar las Comunicaciones: Entradas</vt:lpstr>
      <vt:lpstr>Gestionar las Comunicaciones: Entradas</vt:lpstr>
      <vt:lpstr>Gestionar las Comunicaciones: H&amp;T</vt:lpstr>
      <vt:lpstr>Gestionar las Comunicaciones: H&amp;T</vt:lpstr>
      <vt:lpstr>Gestionar las Comunicaciones: H&amp;T</vt:lpstr>
      <vt:lpstr>Gestionar las Comunicaciones: H&amp;T</vt:lpstr>
      <vt:lpstr>Gestionar las Comunicaciones: H&amp;T</vt:lpstr>
      <vt:lpstr>Gestionar las Comunicaciones: H&amp;T</vt:lpstr>
      <vt:lpstr>Gestionar las Comunicaciones: Salidas</vt:lpstr>
      <vt:lpstr>Gestionar las Comunicaciones: Salidas</vt:lpstr>
      <vt:lpstr>Monitorear las Comunicaciones</vt:lpstr>
      <vt:lpstr>Monitorear las Comunicaciones</vt:lpstr>
      <vt:lpstr>Monitorear las Comunicaciones: Flujo de Datos</vt:lpstr>
      <vt:lpstr>Monitorear las Comunicaciones: Entradas</vt:lpstr>
      <vt:lpstr>Monitorear las Comunicaciones: Entradas</vt:lpstr>
      <vt:lpstr>Monitorear las Comunicaciones: Entradas</vt:lpstr>
      <vt:lpstr>Monitorear las Comunicaciones: H&amp;T</vt:lpstr>
      <vt:lpstr>Monitorear las Comunicaciones: Salidas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LAS COMUNICACIONES DEL PROYECTO</dc:title>
  <dc:creator>Usuario de Windows</dc:creator>
  <cp:lastModifiedBy>Usuario de Windows</cp:lastModifiedBy>
  <cp:revision>55</cp:revision>
  <dcterms:created xsi:type="dcterms:W3CDTF">2023-05-24T17:10:22Z</dcterms:created>
  <dcterms:modified xsi:type="dcterms:W3CDTF">2023-06-12T21:16:38Z</dcterms:modified>
</cp:coreProperties>
</file>