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4001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7625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481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54552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888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9752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337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277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33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8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667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59FAF-587A-4367-BD84-152383E38033}" type="datetimeFigureOut">
              <a:rPr lang="es-AR" smtClean="0"/>
              <a:t>23/11/2022</a:t>
            </a:fld>
            <a:endParaRPr lang="es-A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B5FC3-DBA7-45B0-BBF6-4C8B797BFC09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135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ndres\Desktop\bin\base_d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18114" y="130627"/>
            <a:ext cx="9144000" cy="1188721"/>
          </a:xfrm>
        </p:spPr>
        <p:txBody>
          <a:bodyPr>
            <a:normAutofit/>
          </a:bodyPr>
          <a:lstStyle/>
          <a:p>
            <a:r>
              <a:rPr lang="es-AR" sz="72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TOON SHADDING</a:t>
            </a:r>
            <a:endParaRPr lang="es-AR" sz="7200" b="1" i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63865" y="5361605"/>
            <a:ext cx="9144000" cy="734830"/>
          </a:xfrm>
        </p:spPr>
        <p:txBody>
          <a:bodyPr/>
          <a:lstStyle/>
          <a:p>
            <a:r>
              <a:rPr lang="es-AR" dirty="0" smtClean="0">
                <a:solidFill>
                  <a:schemeClr val="bg1"/>
                </a:solidFill>
              </a:rPr>
              <a:t>LOPEZ LORENZO, POZZER ANDRES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1181806" y="2057399"/>
            <a:ext cx="901337" cy="22206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56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1005840"/>
            <a:ext cx="7708392" cy="431596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48" y="1673352"/>
            <a:ext cx="354874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183" y="135663"/>
            <a:ext cx="7563394" cy="1327377"/>
          </a:xfrm>
        </p:spPr>
        <p:txBody>
          <a:bodyPr>
            <a:normAutofit/>
          </a:bodyPr>
          <a:lstStyle/>
          <a:p>
            <a:r>
              <a:rPr lang="es-AR" dirty="0" smtClean="0"/>
              <a:t>Qué es toon shadding, cell shadding o sombreado plano?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" y="1727427"/>
            <a:ext cx="6801830" cy="5074752"/>
          </a:xfrm>
        </p:spPr>
      </p:pic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C6664782-2618-4C2A-BFC1-E44248C1AE86}"/>
              </a:ext>
            </a:extLst>
          </p:cNvPr>
          <p:cNvSpPr txBox="1"/>
          <p:nvPr/>
        </p:nvSpPr>
        <p:spPr>
          <a:xfrm>
            <a:off x="7097487" y="1822051"/>
            <a:ext cx="5094513" cy="49469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s-AR" sz="2800" dirty="0"/>
              <a:t>El toon shading </a:t>
            </a:r>
            <a:r>
              <a:rPr lang="es-AR" sz="2800" dirty="0" smtClean="0"/>
              <a:t>es un tipo renderizado </a:t>
            </a:r>
            <a:r>
              <a:rPr lang="es-AR" sz="2800" dirty="0"/>
              <a:t>no foto realista (NPR). Esta familia de técnicas trata de imitar los dibujos hechos a mano. En especial el toon shading intenta reproducir los dibujos de </a:t>
            </a:r>
            <a:r>
              <a:rPr lang="es-AR" sz="2800" dirty="0" smtClean="0"/>
              <a:t>comics o dibujos animados.   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9811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7241" y="258517"/>
            <a:ext cx="10515600" cy="827950"/>
          </a:xfrm>
        </p:spPr>
        <p:txBody>
          <a:bodyPr/>
          <a:lstStyle/>
          <a:p>
            <a:r>
              <a:rPr lang="es-AR" dirty="0" smtClean="0"/>
              <a:t>Características principales de la técnica.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92B1B35-4A9A-474F-821A-2FF003E519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8872" y="1196195"/>
            <a:ext cx="7152316" cy="5506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None/>
            </a:pPr>
            <a:r>
              <a:rPr lang="es-AR" sz="3100" dirty="0"/>
              <a:t>Esta técnica tiene dos características principales: </a:t>
            </a:r>
          </a:p>
          <a:p>
            <a:pPr marL="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AR" sz="3100" dirty="0"/>
              <a:t>Bordes negros. </a:t>
            </a:r>
          </a:p>
          <a:p>
            <a:pPr marL="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s-AR" sz="3100" dirty="0"/>
              <a:t>Transición de colores no suave o suave de tramos. </a:t>
            </a:r>
          </a:p>
          <a:p>
            <a:pPr marL="0" indent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None/>
            </a:pPr>
            <a:r>
              <a:rPr lang="es-AR" sz="3100" dirty="0"/>
              <a:t>Existen diversas técnicas </a:t>
            </a:r>
            <a:r>
              <a:rPr lang="es-AR" sz="3000" dirty="0"/>
              <a:t>para lograr estos efectos. En este proyecto se utilizará normal map para bordes negros y para el sombreado una transición suave por tramos sin considerar </a:t>
            </a:r>
            <a:r>
              <a:rPr lang="es-AR" sz="3000" dirty="0" smtClean="0"/>
              <a:t>la especular. </a:t>
            </a:r>
            <a:endParaRPr lang="es-AR" sz="3000" dirty="0"/>
          </a:p>
          <a:p>
            <a:pPr marL="0" indent="0">
              <a:lnSpc>
                <a:spcPct val="15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None/>
            </a:pPr>
            <a:endParaRPr lang="es-AR" dirty="0">
              <a:solidFill>
                <a:schemeClr val="tx2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88" y="1461371"/>
            <a:ext cx="4920812" cy="48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silueta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600" dirty="0"/>
              <a:t>Existen dos tipo de silueta </a:t>
            </a:r>
            <a:r>
              <a:rPr lang="es-AR" sz="2600" dirty="0" smtClean="0"/>
              <a:t>de interés </a:t>
            </a:r>
            <a:r>
              <a:rPr lang="es-AR" sz="2600" dirty="0"/>
              <a:t>las de contorno </a:t>
            </a:r>
            <a:r>
              <a:rPr lang="es-AR" sz="2600" dirty="0" smtClean="0"/>
              <a:t>y </a:t>
            </a:r>
            <a:r>
              <a:rPr lang="es-AR" sz="2600" dirty="0"/>
              <a:t>pliegue.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600" dirty="0"/>
              <a:t>Arista de contorno: aquellas definen el borde de un objeto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600" dirty="0"/>
              <a:t>Arista de pliegue: aquellas que se producen en el interior del </a:t>
            </a:r>
            <a:r>
              <a:rPr lang="es-AR" sz="2600" dirty="0" smtClean="0"/>
              <a:t>objeto</a:t>
            </a:r>
            <a:endParaRPr lang="es-AR" sz="2600" dirty="0"/>
          </a:p>
          <a:p>
            <a:pPr marL="457200" lvl="1" indent="0">
              <a:buNone/>
            </a:pPr>
            <a:endParaRPr lang="es-AR" sz="2600" dirty="0"/>
          </a:p>
        </p:txBody>
      </p:sp>
    </p:spTree>
    <p:extLst>
      <p:ext uri="{BB962C8B-B14F-4D97-AF65-F5344CB8AC3E}">
        <p14:creationId xmlns:p14="http://schemas.microsoft.com/office/powerpoint/2010/main" val="71272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2156" y="406608"/>
            <a:ext cx="7281672" cy="818171"/>
          </a:xfrm>
        </p:spPr>
        <p:txBody>
          <a:bodyPr/>
          <a:lstStyle/>
          <a:p>
            <a:r>
              <a:rPr lang="es-AR" dirty="0" smtClean="0"/>
              <a:t>Silueta utilizando normal map</a:t>
            </a:r>
            <a:endParaRPr lang="es-AR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4177446" y="4873224"/>
            <a:ext cx="1124712" cy="8026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H="1" flipV="1">
            <a:off x="4009956" y="4339072"/>
            <a:ext cx="751835" cy="920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riángulo isósceles 15"/>
          <p:cNvSpPr/>
          <p:nvPr/>
        </p:nvSpPr>
        <p:spPr>
          <a:xfrm rot="-2280000">
            <a:off x="3958165" y="4268621"/>
            <a:ext cx="103580" cy="14090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430001" y="5609664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fragmento</a:t>
            </a:r>
            <a:endParaRPr lang="es-AR" dirty="0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907" y="1928491"/>
            <a:ext cx="2433733" cy="298017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465" y="3431547"/>
            <a:ext cx="2953842" cy="3231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/>
              <p:cNvSpPr txBox="1"/>
              <p:nvPr/>
            </p:nvSpPr>
            <p:spPr>
              <a:xfrm>
                <a:off x="458441" y="4648412"/>
                <a:ext cx="21122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 xmlns="">
          <p:sp>
            <p:nvSpPr>
              <p:cNvPr id="34" name="Cuadro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1" y="4648412"/>
                <a:ext cx="2112261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ángulo 35"/>
              <p:cNvSpPr/>
              <p:nvPr/>
            </p:nvSpPr>
            <p:spPr>
              <a:xfrm>
                <a:off x="4314206" y="446368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6" name="Rectá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06" y="4463687"/>
                <a:ext cx="37459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/>
              <p:cNvSpPr/>
              <p:nvPr/>
            </p:nvSpPr>
            <p:spPr>
              <a:xfrm>
                <a:off x="3569374" y="5109787"/>
                <a:ext cx="2733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7" name="Rectá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74" y="5109787"/>
                <a:ext cx="27335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6557" r="-1136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adroTexto 37">
            <a:extLst>
              <a:ext uri="{FF2B5EF4-FFF2-40B4-BE49-F238E27FC236}">
                <a16:creationId xmlns="" xmlns:a16="http://schemas.microsoft.com/office/drawing/2014/main" id="{E0A93DA1-D4E2-45D2-BA5E-4FA7DEBB2C5D}"/>
              </a:ext>
            </a:extLst>
          </p:cNvPr>
          <p:cNvSpPr txBox="1"/>
          <p:nvPr/>
        </p:nvSpPr>
        <p:spPr>
          <a:xfrm>
            <a:off x="602258" y="1493807"/>
            <a:ext cx="6617408" cy="2428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300" dirty="0" smtClean="0"/>
              <a:t>Tomamos el producto punto entre los vectores normalizados de la vista y la normal al fragmento, cuando es cercano a cero asignamos el color negro. </a:t>
            </a:r>
            <a:endParaRPr lang="es-AR" sz="2300" dirty="0"/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300" dirty="0" smtClean="0"/>
              <a:t>A mayor tolerancia los bordes serán mas gruesos.</a:t>
            </a:r>
            <a:endParaRPr lang="es-AR" sz="2300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5933">
            <a:off x="2610896" y="5867352"/>
            <a:ext cx="457264" cy="619211"/>
          </a:xfrm>
          <a:prstGeom prst="rect">
            <a:avLst/>
          </a:prstGeom>
        </p:spPr>
      </p:pic>
      <p:cxnSp>
        <p:nvCxnSpPr>
          <p:cNvPr id="41" name="Conector recto 40"/>
          <p:cNvCxnSpPr/>
          <p:nvPr/>
        </p:nvCxnSpPr>
        <p:spPr>
          <a:xfrm flipH="1">
            <a:off x="3299146" y="5259590"/>
            <a:ext cx="1462651" cy="7136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riángulo isósceles 41"/>
          <p:cNvSpPr/>
          <p:nvPr/>
        </p:nvSpPr>
        <p:spPr>
          <a:xfrm rot="-6960000">
            <a:off x="3181957" y="5926496"/>
            <a:ext cx="103580" cy="14090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537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Alternativa de solución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600" dirty="0" smtClean="0"/>
              <a:t>La </a:t>
            </a:r>
            <a:r>
              <a:rPr lang="es-AR" sz="2600" dirty="0"/>
              <a:t>primer alternativa es utilizar el stencil buffer, dibujando el objeto y luego magnificar y dibujar nuevamente el objeto.</a:t>
            </a:r>
          </a:p>
          <a:p>
            <a:r>
              <a:rPr lang="es-AR" sz="2600" dirty="0"/>
              <a:t>Una segunda alternativa es utilizar el depth buffer, donde se detecten un cambio abrupto en los valores de z.</a:t>
            </a:r>
          </a:p>
        </p:txBody>
      </p:sp>
    </p:spTree>
    <p:extLst>
      <p:ext uri="{BB962C8B-B14F-4D97-AF65-F5344CB8AC3E}">
        <p14:creationId xmlns:p14="http://schemas.microsoft.com/office/powerpoint/2010/main" val="38281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E0A93DA1-D4E2-45D2-BA5E-4FA7DEBB2C5D}"/>
              </a:ext>
            </a:extLst>
          </p:cNvPr>
          <p:cNvSpPr txBox="1"/>
          <p:nvPr/>
        </p:nvSpPr>
        <p:spPr>
          <a:xfrm>
            <a:off x="337554" y="1118241"/>
            <a:ext cx="4999599" cy="1897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Definimos la intensidad con el producto punto entre los vectores normalizados de la luz y la normal al fragmento. Esto dará valores entre 0 y 1 omitiendo negativos.</a:t>
            </a: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3496972" y="4690088"/>
            <a:ext cx="916285" cy="1427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6699">
            <a:off x="1371347" y="5481120"/>
            <a:ext cx="564784" cy="606266"/>
          </a:xfrm>
          <a:prstGeom prst="rect">
            <a:avLst/>
          </a:prstGeom>
        </p:spPr>
      </p:pic>
      <p:cxnSp>
        <p:nvCxnSpPr>
          <p:cNvPr id="13" name="Conector recto 12"/>
          <p:cNvCxnSpPr/>
          <p:nvPr/>
        </p:nvCxnSpPr>
        <p:spPr>
          <a:xfrm flipH="1" flipV="1">
            <a:off x="3134331" y="4887698"/>
            <a:ext cx="836147" cy="481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riángulo isósceles 13"/>
          <p:cNvSpPr/>
          <p:nvPr/>
        </p:nvSpPr>
        <p:spPr>
          <a:xfrm rot="-3420000">
            <a:off x="3011443" y="4774669"/>
            <a:ext cx="103580" cy="14090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896047" y="563860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fragmento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335454" y="4315675"/>
                <a:ext cx="1847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s-AR" sz="2400" dirty="0" smtClean="0"/>
                  <a:t> </a:t>
                </a:r>
                <a:endParaRPr lang="es-AR" sz="2400" dirty="0"/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54" y="4315675"/>
                <a:ext cx="184758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3369586" y="471274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86" y="4712745"/>
                <a:ext cx="37459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/>
              <p:cNvSpPr/>
              <p:nvPr/>
            </p:nvSpPr>
            <p:spPr>
              <a:xfrm rot="21420845">
                <a:off x="2898569" y="5171012"/>
                <a:ext cx="2733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Rectá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0845">
                <a:off x="2898569" y="5171012"/>
                <a:ext cx="27335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6349" r="-61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ítulo 1"/>
          <p:cNvSpPr txBox="1">
            <a:spLocks/>
          </p:cNvSpPr>
          <p:nvPr/>
        </p:nvSpPr>
        <p:spPr>
          <a:xfrm>
            <a:off x="1033273" y="252692"/>
            <a:ext cx="10515600" cy="827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dirty="0" smtClean="0"/>
              <a:t>Sombreado de transición suave por tramos</a:t>
            </a:r>
            <a:endParaRPr lang="es-AR" dirty="0"/>
          </a:p>
        </p:txBody>
      </p:sp>
      <p:sp>
        <p:nvSpPr>
          <p:cNvPr id="29" name="Rectángulo 28"/>
          <p:cNvSpPr/>
          <p:nvPr/>
        </p:nvSpPr>
        <p:spPr>
          <a:xfrm>
            <a:off x="5937556" y="1111821"/>
            <a:ext cx="5022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000" dirty="0" smtClean="0"/>
              <a:t>Disminuimos o aumentamos el color en base a constantes multiplicativas para tres casos de intensidad entre 0 y 1.</a:t>
            </a:r>
            <a:endParaRPr lang="es-AR" sz="2000" dirty="0"/>
          </a:p>
        </p:txBody>
      </p:sp>
      <p:cxnSp>
        <p:nvCxnSpPr>
          <p:cNvPr id="34" name="Conector recto 33"/>
          <p:cNvCxnSpPr>
            <a:endCxn id="35" idx="3"/>
          </p:cNvCxnSpPr>
          <p:nvPr/>
        </p:nvCxnSpPr>
        <p:spPr>
          <a:xfrm flipH="1">
            <a:off x="2331624" y="5369342"/>
            <a:ext cx="1638857" cy="3110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riángulo isósceles 34"/>
          <p:cNvSpPr/>
          <p:nvPr/>
        </p:nvSpPr>
        <p:spPr>
          <a:xfrm rot="-6120000">
            <a:off x="2210923" y="5624609"/>
            <a:ext cx="103580" cy="14090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760" y="2737190"/>
            <a:ext cx="546811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Alternativa de solución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Podríamos usar una textura 1D, así obtener el color para cada nivel de intensidad.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14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59558"/>
            <a:ext cx="3570027" cy="1037230"/>
          </a:xfrm>
        </p:spPr>
        <p:txBody>
          <a:bodyPr/>
          <a:lstStyle/>
          <a:p>
            <a:r>
              <a:rPr lang="es-AR" dirty="0" smtClean="0"/>
              <a:t>Demostración</a:t>
            </a:r>
            <a:endParaRPr lang="es-AR" dirty="0"/>
          </a:p>
        </p:txBody>
      </p:sp>
      <p:sp>
        <p:nvSpPr>
          <p:cNvPr id="6" name="Botón de acción: Hacia delante o Siguiente 5">
            <a:hlinkClick r:id="rId2" action="ppaction://program" highlightClick="1"/>
          </p:cNvPr>
          <p:cNvSpPr/>
          <p:nvPr/>
        </p:nvSpPr>
        <p:spPr>
          <a:xfrm>
            <a:off x="4408227" y="586854"/>
            <a:ext cx="1405720" cy="1009934"/>
          </a:xfrm>
          <a:prstGeom prst="actionButtonForwardNex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25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320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Tema de Office</vt:lpstr>
      <vt:lpstr>TOON SHADDING</vt:lpstr>
      <vt:lpstr>Qué es toon shadding, cell shadding o sombreado plano?</vt:lpstr>
      <vt:lpstr>Características principales de la técnica.</vt:lpstr>
      <vt:lpstr>Tipos de silueta</vt:lpstr>
      <vt:lpstr>Silueta utilizando normal map</vt:lpstr>
      <vt:lpstr>Alternativa de solución </vt:lpstr>
      <vt:lpstr>Presentación de PowerPoint</vt:lpstr>
      <vt:lpstr>Alternativa de solución</vt:lpstr>
      <vt:lpstr>Demostración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Andres</cp:lastModifiedBy>
  <cp:revision>59</cp:revision>
  <dcterms:created xsi:type="dcterms:W3CDTF">2022-11-19T02:09:58Z</dcterms:created>
  <dcterms:modified xsi:type="dcterms:W3CDTF">2022-11-23T18:11:29Z</dcterms:modified>
</cp:coreProperties>
</file>