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 Sans SemiBold"/>
      <p:regular r:id="rId18"/>
      <p:bold r:id="rId19"/>
      <p:italic r:id="rId20"/>
      <p:boldItalic r:id="rId21"/>
    </p:embeddedFont>
    <p:embeddedFont>
      <p:font typeface="Nuni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LgOxs8ij6t25fob6EFSiKant+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SemiBold-italic.fntdata"/><Relationship Id="rId22" Type="http://schemas.openxmlformats.org/officeDocument/2006/relationships/font" Target="fonts/NunitoSans-regular.fntdata"/><Relationship Id="rId21" Type="http://schemas.openxmlformats.org/officeDocument/2006/relationships/font" Target="fonts/NunitoSansSemiBold-boldItalic.fntdata"/><Relationship Id="rId24" Type="http://schemas.openxmlformats.org/officeDocument/2006/relationships/font" Target="fonts/NunitoSans-italic.fntdata"/><Relationship Id="rId23" Type="http://schemas.openxmlformats.org/officeDocument/2006/relationships/font" Target="fonts/Nuni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Nuni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NunitoSansSemiBold-bold.fntdata"/><Relationship Id="rId18" Type="http://schemas.openxmlformats.org/officeDocument/2006/relationships/font" Target="fonts/Nunito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37c23ff6_1_2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d237c23ff6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37c23ff6_1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d237c23ff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237c23ff6_1_1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d237c23ff6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22702479c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d22702479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237c23ff6_1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237c23ff6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2702479c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d22702479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22702479c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d22702479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2702479c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d22702479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22702479c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d22702479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22702479c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d22702479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22702479c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d22702479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22702479c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d22702479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2702479c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d22702479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3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411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66" name="Google Shape;66;p41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67" name="Google Shape;67;p41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68" name="Google Shape;6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left">
  <p:cSld name="TITLE_AND_BODY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2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2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42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85" name="Google Shape;85;p44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86" name="Google Shape;8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with intro text">
  <p:cSld name="TITLE_AND_BODY_1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3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20" name="Google Shape;20;p33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with intro text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4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5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1" name="Google Shape;3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35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5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6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36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7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7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45" name="Google Shape;45;p37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6" name="Google Shape;4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8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1" name="Google Shape;51;p38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b="0" i="0" sz="7200" u="none" cap="none" strike="noStrike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2" name="Google Shape;5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6703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b="0" i="0" sz="24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b="0" i="0" sz="24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b="0" i="0" sz="24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b="0" i="0" sz="24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b="0" i="0" sz="24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b="0" i="0" sz="24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b="0" i="0" sz="24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b="0" i="0" sz="24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b="0" i="0" sz="2400" u="none" cap="none" strike="noStrik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b="0" i="0" sz="1400" u="none" cap="none" strike="noStrik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b="0" i="0" sz="1400" u="none" cap="none" strike="noStrik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b="0" i="0" sz="1400" u="none" cap="none" strike="noStrik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b="0" i="0" sz="1400" u="none" cap="none" strike="noStrik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b="0" i="0" sz="1400" u="none" cap="none" strike="noStrik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b="0" i="0" sz="1400" u="none" cap="none" strike="noStrik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b="0" i="0" sz="1400" u="none" cap="none" strike="noStrik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b="0" i="0" sz="1400" u="none" cap="none" strike="noStrik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b="0" i="0" sz="1400" u="none" cap="none" strike="noStrik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13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37c23ff6_1_220"/>
          <p:cNvSpPr txBox="1"/>
          <p:nvPr>
            <p:ph type="ctrTitle"/>
          </p:nvPr>
        </p:nvSpPr>
        <p:spPr>
          <a:xfrm>
            <a:off x="468925" y="2473100"/>
            <a:ext cx="3636600" cy="22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9900FF"/>
                </a:solidFill>
              </a:rPr>
              <a:t>ESTRUCTURA  Y TECNOLOGÍA DE COMPUTADORAS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92" name="Google Shape;92;gd237c23ff6_1_220"/>
          <p:cNvSpPr txBox="1"/>
          <p:nvPr>
            <p:ph idx="4294967295" type="subTitle"/>
          </p:nvPr>
        </p:nvSpPr>
        <p:spPr>
          <a:xfrm>
            <a:off x="600000" y="3875725"/>
            <a:ext cx="30330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Garlot, Santiago </a:t>
            </a:r>
            <a:endParaRPr>
              <a:solidFill>
                <a:schemeClr val="dk2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Ramírez Vela, Andrés Eduardo</a:t>
            </a:r>
            <a:endParaRPr>
              <a:solidFill>
                <a:schemeClr val="dk2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93" name="Google Shape;93;gd237c23ff6_1_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750" y="698350"/>
            <a:ext cx="2126375" cy="15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d237c23ff6_1_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d237c23ff6_1_220"/>
          <p:cNvSpPr/>
          <p:nvPr/>
        </p:nvSpPr>
        <p:spPr>
          <a:xfrm>
            <a:off x="1310275" y="404225"/>
            <a:ext cx="1980000" cy="167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gd237c23ff6_1_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4434" y="454791"/>
            <a:ext cx="1571675" cy="15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237c23ff6_1_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gd237c23ff6_1_46"/>
          <p:cNvSpPr txBox="1"/>
          <p:nvPr>
            <p:ph idx="4294967295" type="ctrTitle"/>
          </p:nvPr>
        </p:nvSpPr>
        <p:spPr>
          <a:xfrm>
            <a:off x="186600" y="315625"/>
            <a:ext cx="26349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Arquitectura de Von Neumann</a:t>
            </a:r>
            <a:endParaRPr/>
          </a:p>
        </p:txBody>
      </p:sp>
      <p:pic>
        <p:nvPicPr>
          <p:cNvPr id="157" name="Google Shape;157;gd237c23ff6_1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75" y="454238"/>
            <a:ext cx="80200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237c23ff6_1_1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gd237c23ff6_1_190"/>
          <p:cNvSpPr txBox="1"/>
          <p:nvPr/>
        </p:nvSpPr>
        <p:spPr>
          <a:xfrm>
            <a:off x="480125" y="3380575"/>
            <a:ext cx="157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Socket</a:t>
            </a:r>
            <a:endParaRPr sz="26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" name="Google Shape;164;gd237c23ff6_1_190"/>
          <p:cNvSpPr txBox="1"/>
          <p:nvPr/>
        </p:nvSpPr>
        <p:spPr>
          <a:xfrm>
            <a:off x="4025863" y="3380575"/>
            <a:ext cx="121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Hilos</a:t>
            </a:r>
            <a:endParaRPr/>
          </a:p>
        </p:txBody>
      </p:sp>
      <p:sp>
        <p:nvSpPr>
          <p:cNvPr id="165" name="Google Shape;165;gd237c23ff6_1_190"/>
          <p:cNvSpPr txBox="1"/>
          <p:nvPr/>
        </p:nvSpPr>
        <p:spPr>
          <a:xfrm>
            <a:off x="2419138" y="3380575"/>
            <a:ext cx="135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Cores</a:t>
            </a:r>
            <a:endParaRPr/>
          </a:p>
        </p:txBody>
      </p:sp>
      <p:sp>
        <p:nvSpPr>
          <p:cNvPr id="166" name="Google Shape;166;gd237c23ff6_1_190"/>
          <p:cNvSpPr txBox="1"/>
          <p:nvPr/>
        </p:nvSpPr>
        <p:spPr>
          <a:xfrm>
            <a:off x="5553600" y="3380575"/>
            <a:ext cx="13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Memoria Caché</a:t>
            </a:r>
            <a:endParaRPr sz="2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" name="Google Shape;167;gd237c23ff6_1_190"/>
          <p:cNvSpPr txBox="1"/>
          <p:nvPr/>
        </p:nvSpPr>
        <p:spPr>
          <a:xfrm>
            <a:off x="7222663" y="3380575"/>
            <a:ext cx="144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Frecuencia</a:t>
            </a:r>
            <a:endParaRPr sz="2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8" name="Google Shape;168;gd237c23ff6_1_190"/>
          <p:cNvSpPr txBox="1"/>
          <p:nvPr/>
        </p:nvSpPr>
        <p:spPr>
          <a:xfrm>
            <a:off x="1037688" y="703450"/>
            <a:ext cx="706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Características</a:t>
            </a:r>
            <a:endParaRPr b="1" sz="26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9" name="Google Shape;169;gd237c23ff6_1_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663" y="1865825"/>
            <a:ext cx="1275900" cy="12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d237c23ff6_1_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5150" y="1892975"/>
            <a:ext cx="1275900" cy="12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d237c23ff6_1_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9088" y="1892975"/>
            <a:ext cx="1275900" cy="12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d237c23ff6_1_1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625" y="1892975"/>
            <a:ext cx="1275900" cy="12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d237c23ff6_1_1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0538" y="1865825"/>
            <a:ext cx="1275900" cy="12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22702479c_0_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gd22702479c_0_106"/>
          <p:cNvSpPr txBox="1"/>
          <p:nvPr>
            <p:ph idx="4294967295" type="ctrTitle"/>
          </p:nvPr>
        </p:nvSpPr>
        <p:spPr>
          <a:xfrm>
            <a:off x="186600" y="153050"/>
            <a:ext cx="33333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Arquitectura de </a:t>
            </a:r>
            <a:r>
              <a:rPr b="1" lang="en"/>
              <a:t>comunicación</a:t>
            </a:r>
            <a:r>
              <a:rPr b="1" lang="en"/>
              <a:t> entre componentes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237c23ff6_1_2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gd237c23ff6_1_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725" y="-50"/>
            <a:ext cx="9209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2702479c_0_1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gd22702479c_0_168"/>
          <p:cNvSpPr txBox="1"/>
          <p:nvPr>
            <p:ph idx="4294967295" type="ctrTitle"/>
          </p:nvPr>
        </p:nvSpPr>
        <p:spPr>
          <a:xfrm>
            <a:off x="2214450" y="783650"/>
            <a:ext cx="4954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lt1"/>
                </a:solidFill>
              </a:rPr>
              <a:t>¿QUÉ ES UNA COMPUTADORA?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gd22702479c_0_168"/>
          <p:cNvSpPr txBox="1"/>
          <p:nvPr>
            <p:ph idx="4294967295" type="ctrTitle"/>
          </p:nvPr>
        </p:nvSpPr>
        <p:spPr>
          <a:xfrm>
            <a:off x="3001150" y="3851600"/>
            <a:ext cx="1360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Procesa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gd22702479c_0_168"/>
          <p:cNvSpPr txBox="1"/>
          <p:nvPr>
            <p:ph idx="4294967295" type="ctrTitle"/>
          </p:nvPr>
        </p:nvSpPr>
        <p:spPr>
          <a:xfrm>
            <a:off x="961500" y="3731750"/>
            <a:ext cx="14601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Recibe datos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gd22702479c_0_168"/>
          <p:cNvSpPr txBox="1"/>
          <p:nvPr>
            <p:ph idx="4294967295" type="ctrTitle"/>
          </p:nvPr>
        </p:nvSpPr>
        <p:spPr>
          <a:xfrm>
            <a:off x="4502250" y="3731750"/>
            <a:ext cx="17157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Muestra 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gd22702479c_0_168"/>
          <p:cNvSpPr txBox="1"/>
          <p:nvPr>
            <p:ph idx="4294967295" type="ctrTitle"/>
          </p:nvPr>
        </p:nvSpPr>
        <p:spPr>
          <a:xfrm>
            <a:off x="6085938" y="3540800"/>
            <a:ext cx="22143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Almacena, transmite o imprime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2702479c_0_1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gd22702479c_0_130"/>
          <p:cNvSpPr txBox="1"/>
          <p:nvPr>
            <p:ph idx="4294967295" type="ctrTitle"/>
          </p:nvPr>
        </p:nvSpPr>
        <p:spPr>
          <a:xfrm>
            <a:off x="1359000" y="4129000"/>
            <a:ext cx="6426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lt1"/>
                </a:solidFill>
              </a:rPr>
              <a:t>¿</a:t>
            </a:r>
            <a:r>
              <a:rPr b="1" lang="en">
                <a:solidFill>
                  <a:schemeClr val="lt1"/>
                </a:solidFill>
              </a:rPr>
              <a:t>CÓMO</a:t>
            </a:r>
            <a:r>
              <a:rPr b="1" lang="en">
                <a:solidFill>
                  <a:schemeClr val="lt1"/>
                </a:solidFill>
              </a:rPr>
              <a:t> FUNCIONA UNA COMPUTADORA?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22702479c_0_1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22702479c_0_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22702479c_0_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2702479c_0_1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2702479c_0_1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gd22702479c_0_118"/>
          <p:cNvSpPr txBox="1"/>
          <p:nvPr>
            <p:ph idx="4294967295" type="ctrTitle"/>
          </p:nvPr>
        </p:nvSpPr>
        <p:spPr>
          <a:xfrm>
            <a:off x="1694650" y="4227000"/>
            <a:ext cx="1360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Salida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gd22702479c_0_118"/>
          <p:cNvSpPr txBox="1"/>
          <p:nvPr>
            <p:ph idx="4294967295" type="ctrTitle"/>
          </p:nvPr>
        </p:nvSpPr>
        <p:spPr>
          <a:xfrm>
            <a:off x="464125" y="3540800"/>
            <a:ext cx="14601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Entrada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gd22702479c_0_118"/>
          <p:cNvSpPr txBox="1"/>
          <p:nvPr>
            <p:ph idx="4294967295" type="ctrTitle"/>
          </p:nvPr>
        </p:nvSpPr>
        <p:spPr>
          <a:xfrm>
            <a:off x="2996775" y="4227000"/>
            <a:ext cx="17157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Mixtos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gd22702479c_0_118"/>
          <p:cNvSpPr txBox="1"/>
          <p:nvPr>
            <p:ph idx="4294967295" type="ctrTitle"/>
          </p:nvPr>
        </p:nvSpPr>
        <p:spPr>
          <a:xfrm>
            <a:off x="6085954" y="3540800"/>
            <a:ext cx="28380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Almacenamiento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gd22702479c_0_118"/>
          <p:cNvSpPr txBox="1"/>
          <p:nvPr>
            <p:ph idx="4294967295" type="ctrTitle"/>
          </p:nvPr>
        </p:nvSpPr>
        <p:spPr>
          <a:xfrm>
            <a:off x="4874650" y="4227000"/>
            <a:ext cx="23469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Comunicacion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gd22702479c_0_118"/>
          <p:cNvSpPr txBox="1"/>
          <p:nvPr>
            <p:ph idx="4294967295" type="ctrTitle"/>
          </p:nvPr>
        </p:nvSpPr>
        <p:spPr>
          <a:xfrm>
            <a:off x="-233975" y="306675"/>
            <a:ext cx="57243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600"/>
              <a:t>Componentes Externos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22702479c_0_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gd22702479c_0_110"/>
          <p:cNvSpPr txBox="1"/>
          <p:nvPr>
            <p:ph idx="4294967295" type="ctrTitle"/>
          </p:nvPr>
        </p:nvSpPr>
        <p:spPr>
          <a:xfrm>
            <a:off x="253200" y="750150"/>
            <a:ext cx="86376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5000"/>
              <a:t>CPU </a:t>
            </a:r>
            <a:endParaRPr b="1" sz="5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/>
              <a:t>UNIDAD CENTRAL DE PROCESAMIENTO</a:t>
            </a:r>
            <a:endParaRPr sz="1800"/>
          </a:p>
        </p:txBody>
      </p:sp>
      <p:pic>
        <p:nvPicPr>
          <p:cNvPr id="150" name="Google Shape;150;gd22702479c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325" y="1836475"/>
            <a:ext cx="2523350" cy="25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