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76" r:id="rId3"/>
    <p:sldMasterId id="2147483691" r:id="rId4"/>
  </p:sldMasterIdLst>
  <p:notesMasterIdLst>
    <p:notesMasterId r:id="rId18"/>
  </p:notesMasterIdLst>
  <p:sldIdLst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8" r:id="rId13"/>
    <p:sldId id="325" r:id="rId14"/>
    <p:sldId id="326" r:id="rId15"/>
    <p:sldId id="324" r:id="rId16"/>
    <p:sldId id="327" r:id="rId17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05848-19E5-4E8B-B233-EE9B93F64C9D}" v="3" dt="2025-04-14T08:57:38.2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434" autoAdjust="0"/>
  </p:normalViewPr>
  <p:slideViewPr>
    <p:cSldViewPr>
      <p:cViewPr varScale="1">
        <p:scale>
          <a:sx n="122" d="100"/>
          <a:sy n="122" d="100"/>
        </p:scale>
        <p:origin x="1050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Ignacio Fernandez Michelli" userId="3fba3341-0eb0-4c90-a16c-a02179116acc" providerId="ADAL" clId="{CD605848-19E5-4E8B-B233-EE9B93F64C9D}"/>
    <pc:docChg chg="modSld">
      <pc:chgData name="Juan Ignacio Fernandez Michelli" userId="3fba3341-0eb0-4c90-a16c-a02179116acc" providerId="ADAL" clId="{CD605848-19E5-4E8B-B233-EE9B93F64C9D}" dt="2025-04-14T08:57:38.277" v="2"/>
      <pc:docMkLst>
        <pc:docMk/>
      </pc:docMkLst>
      <pc:sldChg chg="modAnim">
        <pc:chgData name="Juan Ignacio Fernandez Michelli" userId="3fba3341-0eb0-4c90-a16c-a02179116acc" providerId="ADAL" clId="{CD605848-19E5-4E8B-B233-EE9B93F64C9D}" dt="2025-04-14T08:57:38.277" v="2"/>
        <pc:sldMkLst>
          <pc:docMk/>
          <pc:sldMk cId="955654639" sldId="3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CCC24D-C937-498E-B84C-9DAF56CA8232}" type="datetimeFigureOut">
              <a:rPr lang="es-ES" smtClean="0"/>
              <a:t>13/04/2025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76127-8E56-4F65-A427-D6C68007B1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9061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DBEAB2-DD1C-43F8-A1A4-FEF7066891B2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6738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E13AABBA-C6D1-4CE0-82AB-5478406BECB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121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EE9FBDE-01C3-4242-AB8A-69E19A2B155D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5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F0573FC2-274C-4E79-8F58-85DCA53C45D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131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7D89F9F-7046-4A3A-829D-A6A4CA62E72E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5905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2F14CB23-4B9D-4D73-A244-0B9130F3EFCF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291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6BFD48C-F6BA-417B-8EC9-1C2D6C3718B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6127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5A6EDA8-4A25-46CB-940D-A60418262D67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5069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D303B6D-FA8A-4831-8BD3-95FBF3018D4E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5380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8817C2C-A743-4C3C-98C4-8E8857FE6D15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1609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1E6DC1-ADA5-49C3-82D6-376CE06A943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889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C25A949B-EFC1-494C-90C8-772EC56D1D2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493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758B0F02-D6D6-4C89-9069-0DA474114B5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46875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E08B97FF-21DF-429F-BA83-7292B334151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5487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CB8AF5A-FB58-47AF-97BD-F4134B09651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73908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7EC865E-87FB-4A53-AA65-F85A4F1CD19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488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FAF22B2-5705-4C30-A85F-4D215BF0C70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717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EC8554-0F9B-4696-AF12-7D260AA1756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9478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0622D16-A3ED-45DB-BF0C-11C17656647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653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28A3327-8729-4F17-A67C-B9D1104CA70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0827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D0224FAF-7AD7-4376-8B20-3B1561A23C0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5764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4F069E0-70C0-4366-96DB-32B098FFAF4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8682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113C1CD-DB48-4197-9D9D-12CB6D8686E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5850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8FDC63F-468B-465A-B6FB-ED733CC6EA4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015871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1FF710-A1D7-4ADC-82CE-BB443CDC60D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393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8FAE71-F3A4-44BB-974E-07EDB4987DD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1308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5693B76-B0B3-4C88-BA6F-58026F9808F3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6401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CB8AF5A-FB58-47AF-97BD-F4134B096514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28988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7EC865E-87FB-4A53-AA65-F85A4F1CD19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0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9FAF22B2-5705-4C30-A85F-4D215BF0C70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66226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EC8554-0F9B-4696-AF12-7D260AA1756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5639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pie de página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8" name="Marcador de número de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0622D16-A3ED-45DB-BF0C-11C17656647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51762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28A3327-8729-4F17-A67C-B9D1104CA708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24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3" name="Marcador de número de diapositiva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D0224FAF-7AD7-4376-8B20-3B1561A23C0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2135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54F069E0-70C0-4366-96DB-32B098FFAF49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5628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113C1CD-DB48-4197-9D9D-12CB6D8686E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3862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48FDC63F-468B-465A-B6FB-ED733CC6EA4A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91372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08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0875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B21FF710-A1D7-4ADC-82CE-BB443CDC60D1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7061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sz="half" idx="1"/>
          </p:nvPr>
        </p:nvSpPr>
        <p:spPr>
          <a:xfrm>
            <a:off x="463550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95825" y="1023938"/>
            <a:ext cx="4079875" cy="548481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638FAE71-F3A4-44BB-974E-07EDB4987DD0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255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6518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63550" y="1023938"/>
            <a:ext cx="8312150" cy="5484812"/>
          </a:xfrm>
        </p:spPr>
        <p:txBody>
          <a:bodyPr/>
          <a:lstStyle/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>
          <a:xfrm>
            <a:off x="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endParaRPr lang="es-ES">
              <a:solidFill>
                <a:srgbClr val="000000"/>
              </a:solidFill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7010400" y="6553200"/>
            <a:ext cx="2133600" cy="304800"/>
          </a:xfrm>
        </p:spPr>
        <p:txBody>
          <a:bodyPr/>
          <a:lstStyle>
            <a:lvl1pPr>
              <a:defRPr/>
            </a:lvl1pPr>
          </a:lstStyle>
          <a:p>
            <a:pPr>
              <a:buClr>
                <a:srgbClr val="1C1C1C"/>
              </a:buClr>
            </a:pPr>
            <a:fld id="{A5693B76-B0B3-4C88-BA6F-58026F9808F3}" type="slidenum">
              <a:rPr lang="fa-IR">
                <a:solidFill>
                  <a:srgbClr val="FFFFFF"/>
                </a:solidFill>
              </a:rPr>
              <a:pPr>
                <a:buClr>
                  <a:srgbClr val="1C1C1C"/>
                </a:buClr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284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F69A8-8CAB-4557-B9C8-C46347C37F8E}" type="datetimeFigureOut">
              <a:rPr lang="es-AR" smtClean="0"/>
              <a:pPr/>
              <a:t>13/4/2025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53590-9068-404A-81A3-A300A355EF37}" type="slidenum">
              <a:rPr lang="es-AR" smtClean="0"/>
              <a:pPr/>
              <a:t>‹Nº›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D8BBDD34-7CEC-43F1-8BA1-24BFA1C6B099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07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49692057-0DEC-4E52-8763-7AD65FC6C181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734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550" y="1023938"/>
            <a:ext cx="8312150" cy="548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9337" name="Rectangle 9"/>
          <p:cNvSpPr>
            <a:spLocks noChangeArrowheads="1"/>
          </p:cNvSpPr>
          <p:nvPr userDrawn="1"/>
        </p:nvSpPr>
        <p:spPr bwMode="auto">
          <a:xfrm>
            <a:off x="0" y="6534150"/>
            <a:ext cx="9144000" cy="323850"/>
          </a:xfrm>
          <a:prstGeom prst="rect">
            <a:avLst/>
          </a:prstGeom>
          <a:gradFill rotWithShape="1">
            <a:gsLst>
              <a:gs pos="0">
                <a:srgbClr val="336600">
                  <a:gamma/>
                  <a:shade val="46275"/>
                  <a:invGamma/>
                </a:srgbClr>
              </a:gs>
              <a:gs pos="50000">
                <a:srgbClr val="336600"/>
              </a:gs>
              <a:gs pos="100000">
                <a:srgbClr val="336600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3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865188"/>
          </a:xfrm>
          <a:prstGeom prst="rect">
            <a:avLst/>
          </a:prstGeom>
          <a:gradFill rotWithShape="1">
            <a:gsLst>
              <a:gs pos="0">
                <a:srgbClr val="62A903">
                  <a:alpha val="82001"/>
                </a:srgbClr>
              </a:gs>
              <a:gs pos="100000">
                <a:srgbClr val="62A903">
                  <a:gamma/>
                  <a:shade val="46275"/>
                  <a:invGamma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62A903">
                      <a:gamma/>
                      <a:shade val="60000"/>
                      <a:invGamma/>
                    </a:srgb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9" name="Rectangle 1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5532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>
              <a:defRPr/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endParaRPr lang="es-ES" sz="8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9340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53200"/>
            <a:ext cx="2133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r">
              <a:defRPr sz="140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1C1C1C"/>
              </a:buClr>
              <a:buSzPct val="70000"/>
              <a:buFont typeface="Wingdings" panose="05000000000000000000" pitchFamily="2" charset="2"/>
              <a:buChar char="o"/>
            </a:pPr>
            <a:fld id="{49692057-0DEC-4E52-8763-7AD65FC6C181}" type="slidenum">
              <a:rPr lang="fa-IR" smtClean="0">
                <a:solidFill>
                  <a:srgbClr val="FFFFFF"/>
                </a:solidFill>
              </a:rPr>
              <a:pPr fontAlgn="base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1C1C1C"/>
                </a:buClr>
                <a:buSzPct val="70000"/>
                <a:buFont typeface="Wingdings" panose="05000000000000000000" pitchFamily="2" charset="2"/>
                <a:buChar char="o"/>
              </a:pPr>
              <a:t>‹Nº›</a:t>
            </a:fld>
            <a:endParaRPr lang="en-US">
              <a:solidFill>
                <a:srgbClr val="FFFFFF"/>
              </a:solidFill>
            </a:endParaRPr>
          </a:p>
        </p:txBody>
      </p:sp>
      <p:pic>
        <p:nvPicPr>
          <p:cNvPr id="99342" name="Picture 14" descr="logo4"/>
          <p:cNvPicPr>
            <a:picLocks noChangeAspect="1" noChangeArrowheads="1"/>
          </p:cNvPicPr>
          <p:nvPr userDrawn="1"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2000" contrast="4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5613" y="6537325"/>
            <a:ext cx="654050" cy="32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414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000" kern="1200">
          <a:solidFill>
            <a:srgbClr val="FFFF66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FFFF66"/>
          </a:solidFill>
          <a:latin typeface="Tahoma" panose="020B060403050404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609600"/>
            <a:ext cx="6858000" cy="4043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CIRCUITOS DIGITALES Y MICROCONTROLADORES</a:t>
            </a:r>
            <a:b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</a:br>
            <a:r>
              <a:rPr lang="es-AR" sz="4000" dirty="0">
                <a:solidFill>
                  <a:srgbClr val="000099"/>
                </a:solidFill>
                <a:latin typeface="+mn-lt"/>
                <a:ea typeface="+mn-ea"/>
                <a:cs typeface="+mn-cs"/>
              </a:rPr>
              <a:t>2024</a:t>
            </a:r>
            <a:br>
              <a:rPr lang="es-AR" dirty="0">
                <a:latin typeface="+mn-lt"/>
              </a:rPr>
            </a:br>
            <a:br>
              <a:rPr lang="es-AR" dirty="0">
                <a:latin typeface="+mn-lt"/>
              </a:rPr>
            </a:br>
            <a:r>
              <a:rPr lang="es-AR" dirty="0"/>
              <a:t>Facultad de Ingeniería</a:t>
            </a:r>
            <a:br>
              <a:rPr lang="es-AR" dirty="0"/>
            </a:br>
            <a:r>
              <a:rPr lang="es-AR" dirty="0"/>
              <a:t>UNLP</a:t>
            </a:r>
            <a:endParaRPr lang="es-AR" dirty="0">
              <a:latin typeface="+mn-lt"/>
            </a:endParaRPr>
          </a:p>
        </p:txBody>
      </p:sp>
      <p:sp>
        <p:nvSpPr>
          <p:cNvPr id="717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4953000"/>
            <a:ext cx="6858000" cy="16557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s-AR" sz="3200" dirty="0">
                <a:solidFill>
                  <a:srgbClr val="002060"/>
                </a:solidFill>
              </a:rPr>
              <a:t>Teclado </a:t>
            </a:r>
            <a:r>
              <a:rPr lang="es-AR" sz="3200">
                <a:solidFill>
                  <a:srgbClr val="002060"/>
                </a:solidFill>
              </a:rPr>
              <a:t>Matricial </a:t>
            </a:r>
            <a:endParaRPr lang="es-AR" sz="3200" dirty="0">
              <a:solidFill>
                <a:srgbClr val="002060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41" y="141133"/>
            <a:ext cx="1188676" cy="1382865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282266"/>
            <a:ext cx="1123664" cy="112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9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Anti-rebote y detección múltiple</a:t>
            </a:r>
          </a:p>
        </p:txBody>
      </p:sp>
      <p:sp>
        <p:nvSpPr>
          <p:cNvPr id="4" name="Rectángulo 3"/>
          <p:cNvSpPr/>
          <p:nvPr/>
        </p:nvSpPr>
        <p:spPr>
          <a:xfrm>
            <a:off x="1058910" y="1417638"/>
            <a:ext cx="7627890" cy="178510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/********************************************************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FUNCION PARA ESCANEAR UN TECLADO MATRICIAL Y DEVOLVER LA 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TECLA PRESIONADA UNA SOLA VEZ. TIENE DOBLE VERIFICACION Y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MEMORIZA LA ULTIMA TECLA PRESIONADA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DEVUELVE: 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0 -&gt; NO HAYNUEVA TECLA PRESIONADA</a:t>
            </a: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1 -&gt; HAY NUEVA TECLA PRESIONADA Y ES *</a:t>
            </a:r>
            <a:r>
              <a:rPr lang="es-ES" sz="11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pkey</a:t>
            </a:r>
            <a:endParaRPr lang="es-ES" sz="11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ES" sz="11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********************************************************/</a:t>
            </a:r>
          </a:p>
          <a:p>
            <a:endParaRPr lang="es-ES" sz="11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endParaRPr lang="es-ES" sz="11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1043608" y="2852936"/>
            <a:ext cx="7643192" cy="39703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uint8_t</a:t>
            </a:r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</a:rPr>
              <a:t>KEYPAD_Scan</a:t>
            </a:r>
            <a:r>
              <a:rPr lang="es-ES" sz="1200" dirty="0">
                <a:latin typeface="Courier New" panose="02070309020205020404" pitchFamily="49" charset="0"/>
              </a:rPr>
              <a:t> (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uint8_t</a:t>
            </a:r>
            <a:r>
              <a:rPr lang="es-ES" sz="1200" dirty="0">
                <a:latin typeface="Courier New" panose="02070309020205020404" pitchFamily="49" charset="0"/>
              </a:rPr>
              <a:t> *</a:t>
            </a:r>
            <a:r>
              <a:rPr lang="es-ES" sz="1200" dirty="0" err="1">
                <a:latin typeface="Courier New" panose="02070309020205020404" pitchFamily="49" charset="0"/>
              </a:rPr>
              <a:t>pkey</a:t>
            </a:r>
            <a:r>
              <a:rPr lang="es-ES" sz="1200" dirty="0">
                <a:latin typeface="Courier New" panose="02070309020205020404" pitchFamily="49" charset="0"/>
              </a:rPr>
              <a:t>) 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{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static</a:t>
            </a:r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uint8_t</a:t>
            </a:r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</a:rPr>
              <a:t>Old_key</a:t>
            </a:r>
            <a:r>
              <a:rPr lang="es-ES" sz="1200" dirty="0">
                <a:latin typeface="Courier New" panose="02070309020205020404" pitchFamily="49" charset="0"/>
              </a:rPr>
              <a:t>, </a:t>
            </a:r>
            <a:r>
              <a:rPr lang="es-ES" sz="1200" dirty="0" err="1">
                <a:latin typeface="Courier New" panose="02070309020205020404" pitchFamily="49" charset="0"/>
              </a:rPr>
              <a:t>Last_valid_key</a:t>
            </a:r>
            <a:r>
              <a:rPr lang="es-ES" sz="1200" dirty="0">
                <a:latin typeface="Courier New" panose="02070309020205020404" pitchFamily="49" charset="0"/>
              </a:rPr>
              <a:t>=0xFF;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// no hay tecla presionada</a:t>
            </a:r>
            <a:r>
              <a:rPr lang="es-ES" sz="1200" dirty="0">
                <a:latin typeface="Courier New" panose="02070309020205020404" pitchFamily="49" charset="0"/>
              </a:rPr>
              <a:t>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uint8_t</a:t>
            </a:r>
            <a:r>
              <a:rPr lang="es-ES" sz="1200" dirty="0">
                <a:latin typeface="Courier New" panose="02070309020205020404" pitchFamily="49" charset="0"/>
              </a:rPr>
              <a:t> Key, 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Key= </a:t>
            </a:r>
            <a:r>
              <a:rPr lang="es-ES" sz="1200" dirty="0" err="1">
                <a:latin typeface="Courier New" panose="02070309020205020404" pitchFamily="49" charset="0"/>
              </a:rPr>
              <a:t>KepadUpdate</a:t>
            </a:r>
            <a:r>
              <a:rPr lang="es-ES" sz="1200" dirty="0">
                <a:latin typeface="Courier New" panose="02070309020205020404" pitchFamily="49" charset="0"/>
              </a:rPr>
              <a:t>();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s-ES" sz="1200" dirty="0">
                <a:latin typeface="Courier New" panose="02070309020205020404" pitchFamily="49" charset="0"/>
              </a:rPr>
              <a:t>(Key==0xFF){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</a:t>
            </a:r>
            <a:r>
              <a:rPr lang="es-ES" sz="1200" dirty="0" err="1">
                <a:latin typeface="Courier New" panose="02070309020205020404" pitchFamily="49" charset="0"/>
              </a:rPr>
              <a:t>Old_key</a:t>
            </a:r>
            <a:r>
              <a:rPr lang="es-ES" sz="1200" dirty="0">
                <a:latin typeface="Courier New" panose="02070309020205020404" pitchFamily="49" charset="0"/>
              </a:rPr>
              <a:t>=0xFF;	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// no hay tecla presionada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</a:t>
            </a:r>
            <a:r>
              <a:rPr lang="es-ES" sz="1200" dirty="0" err="1">
                <a:latin typeface="Courier New" panose="02070309020205020404" pitchFamily="49" charset="0"/>
              </a:rPr>
              <a:t>Last_valid_key</a:t>
            </a:r>
            <a:r>
              <a:rPr lang="es-ES" sz="1200" dirty="0">
                <a:latin typeface="Courier New" panose="02070309020205020404" pitchFamily="49" charset="0"/>
              </a:rPr>
              <a:t>=0xFF;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}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s-ES" sz="1200" dirty="0">
                <a:latin typeface="Courier New" panose="02070309020205020404" pitchFamily="49" charset="0"/>
              </a:rPr>
              <a:t>(Key==</a:t>
            </a:r>
            <a:r>
              <a:rPr lang="es-ES" sz="1200" dirty="0" err="1">
                <a:latin typeface="Courier New" panose="02070309020205020404" pitchFamily="49" charset="0"/>
              </a:rPr>
              <a:t>Old_key</a:t>
            </a:r>
            <a:r>
              <a:rPr lang="es-ES" sz="1200" dirty="0">
                <a:latin typeface="Courier New" panose="02070309020205020404" pitchFamily="49" charset="0"/>
              </a:rPr>
              <a:t>) {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//2da verificación</a:t>
            </a:r>
          </a:p>
          <a:p>
            <a:r>
              <a:rPr lang="en-US" sz="1200" dirty="0">
                <a:latin typeface="Courier New" panose="02070309020205020404" pitchFamily="49" charset="0"/>
              </a:rPr>
              <a:t> 	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</a:rPr>
              <a:t>(Key!=</a:t>
            </a:r>
            <a:r>
              <a:rPr lang="en-US" sz="1200" dirty="0" err="1">
                <a:latin typeface="Courier New" panose="02070309020205020404" pitchFamily="49" charset="0"/>
              </a:rPr>
              <a:t>Last_valid_key</a:t>
            </a:r>
            <a:r>
              <a:rPr lang="en-US" sz="1200" dirty="0">
                <a:latin typeface="Courier New" panose="02070309020205020404" pitchFamily="49" charset="0"/>
              </a:rPr>
              <a:t>){ 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//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evita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múltiple</a:t>
            </a:r>
            <a:r>
              <a:rPr lang="en-U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detección</a:t>
            </a:r>
            <a:endParaRPr lang="en-US" sz="1200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</a:endParaRPr>
          </a:p>
          <a:p>
            <a:r>
              <a:rPr lang="es-ES" sz="1200" dirty="0">
                <a:latin typeface="Courier New" panose="02070309020205020404" pitchFamily="49" charset="0"/>
              </a:rPr>
              <a:t>		*</a:t>
            </a:r>
            <a:r>
              <a:rPr lang="es-ES" sz="1200" dirty="0" err="1">
                <a:latin typeface="Courier New" panose="02070309020205020404" pitchFamily="49" charset="0"/>
              </a:rPr>
              <a:t>pkey</a:t>
            </a:r>
            <a:r>
              <a:rPr lang="es-ES" sz="1200" dirty="0">
                <a:latin typeface="Courier New" panose="02070309020205020404" pitchFamily="49" charset="0"/>
              </a:rPr>
              <a:t>=Key;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	</a:t>
            </a:r>
            <a:r>
              <a:rPr lang="es-ES" sz="1200" dirty="0" err="1">
                <a:latin typeface="Courier New" panose="02070309020205020404" pitchFamily="49" charset="0"/>
              </a:rPr>
              <a:t>Last_valid_key</a:t>
            </a:r>
            <a:r>
              <a:rPr lang="es-ES" sz="1200" dirty="0">
                <a:latin typeface="Courier New" panose="02070309020205020404" pitchFamily="49" charset="0"/>
              </a:rPr>
              <a:t> = Key;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	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</a:rPr>
              <a:t> 1;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	}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}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latin typeface="Courier New" panose="02070309020205020404" pitchFamily="49" charset="0"/>
              </a:rPr>
              <a:t>Old_key</a:t>
            </a:r>
            <a:r>
              <a:rPr lang="es-ES" sz="1200" dirty="0">
                <a:latin typeface="Courier New" panose="02070309020205020404" pitchFamily="49" charset="0"/>
              </a:rPr>
              <a:t>=Key; </a:t>
            </a:r>
            <a:r>
              <a:rPr lang="es-ES" sz="1200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</a:rPr>
              <a:t>//1era verificación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 </a:t>
            </a:r>
            <a:r>
              <a:rPr lang="es-ES" sz="1200" dirty="0" err="1">
                <a:solidFill>
                  <a:schemeClr val="tx2">
                    <a:lumMod val="75000"/>
                  </a:schemeClr>
                </a:solidFill>
                <a:latin typeface="Courier New" panose="02070309020205020404" pitchFamily="49" charset="0"/>
              </a:rPr>
              <a:t>return</a:t>
            </a:r>
            <a:r>
              <a:rPr lang="es-ES" sz="1200" dirty="0">
                <a:latin typeface="Courier New" panose="02070309020205020404" pitchFamily="49" charset="0"/>
              </a:rPr>
              <a:t> 0;</a:t>
            </a:r>
          </a:p>
          <a:p>
            <a:r>
              <a:rPr lang="es-ES" sz="1200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6721911" y="2575937"/>
            <a:ext cx="2394245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s-ES" sz="1200" b="1" dirty="0">
                <a:solidFill>
                  <a:srgbClr val="FF0000"/>
                </a:solidFill>
              </a:rPr>
              <a:t>Se debe encuestar periódicamente</a:t>
            </a:r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5438590" y="2827785"/>
            <a:ext cx="1211313" cy="154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65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Anti-rebote y detección múltiple</a:t>
            </a:r>
          </a:p>
        </p:txBody>
      </p:sp>
      <p:cxnSp>
        <p:nvCxnSpPr>
          <p:cNvPr id="16" name="Conector recto de flecha 15"/>
          <p:cNvCxnSpPr/>
          <p:nvPr/>
        </p:nvCxnSpPr>
        <p:spPr>
          <a:xfrm>
            <a:off x="2154497" y="4306745"/>
            <a:ext cx="56886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/>
          <p:cNvCxnSpPr/>
          <p:nvPr/>
        </p:nvCxnSpPr>
        <p:spPr>
          <a:xfrm flipV="1">
            <a:off x="258654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/>
          <p:cNvCxnSpPr/>
          <p:nvPr/>
        </p:nvCxnSpPr>
        <p:spPr>
          <a:xfrm flipV="1">
            <a:off x="330662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/>
          <p:cNvCxnSpPr/>
          <p:nvPr/>
        </p:nvCxnSpPr>
        <p:spPr>
          <a:xfrm flipV="1">
            <a:off x="402670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/>
          <p:cNvCxnSpPr/>
          <p:nvPr/>
        </p:nvCxnSpPr>
        <p:spPr>
          <a:xfrm flipV="1">
            <a:off x="474678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 flipV="1">
            <a:off x="546686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 flipV="1">
            <a:off x="6186945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/>
          <p:cNvCxnSpPr/>
          <p:nvPr/>
        </p:nvCxnSpPr>
        <p:spPr>
          <a:xfrm flipV="1">
            <a:off x="6835017" y="4306745"/>
            <a:ext cx="0" cy="144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ángulo 23"/>
          <p:cNvSpPr/>
          <p:nvPr/>
        </p:nvSpPr>
        <p:spPr>
          <a:xfrm>
            <a:off x="2609237" y="3785273"/>
            <a:ext cx="60663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Rectángulo 24"/>
          <p:cNvSpPr/>
          <p:nvPr/>
        </p:nvSpPr>
        <p:spPr>
          <a:xfrm>
            <a:off x="3306625" y="3786059"/>
            <a:ext cx="81492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6" name="Rectángulo 25"/>
          <p:cNvSpPr/>
          <p:nvPr/>
        </p:nvSpPr>
        <p:spPr>
          <a:xfrm>
            <a:off x="4038051" y="3789041"/>
            <a:ext cx="216024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/>
          <p:cNvSpPr/>
          <p:nvPr/>
        </p:nvSpPr>
        <p:spPr>
          <a:xfrm>
            <a:off x="4758130" y="3789041"/>
            <a:ext cx="145879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Rectángulo 27"/>
          <p:cNvSpPr/>
          <p:nvPr/>
        </p:nvSpPr>
        <p:spPr>
          <a:xfrm>
            <a:off x="5478209" y="3789040"/>
            <a:ext cx="144017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/>
          <p:cNvSpPr/>
          <p:nvPr/>
        </p:nvSpPr>
        <p:spPr>
          <a:xfrm>
            <a:off x="6199783" y="3789040"/>
            <a:ext cx="144384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/>
          <p:cNvSpPr/>
          <p:nvPr/>
        </p:nvSpPr>
        <p:spPr>
          <a:xfrm>
            <a:off x="6844502" y="3789040"/>
            <a:ext cx="73865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CuadroTexto 37"/>
          <p:cNvSpPr txBox="1"/>
          <p:nvPr/>
        </p:nvSpPr>
        <p:spPr>
          <a:xfrm>
            <a:off x="2566406" y="481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39" name="CuadroTexto 38"/>
          <p:cNvSpPr txBox="1"/>
          <p:nvPr/>
        </p:nvSpPr>
        <p:spPr>
          <a:xfrm>
            <a:off x="3254644" y="481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0" name="CuadroTexto 39"/>
          <p:cNvSpPr txBox="1"/>
          <p:nvPr/>
        </p:nvSpPr>
        <p:spPr>
          <a:xfrm>
            <a:off x="3943179" y="481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1</a:t>
            </a:r>
          </a:p>
        </p:txBody>
      </p:sp>
      <p:sp>
        <p:nvSpPr>
          <p:cNvPr id="41" name="CuadroTexto 40"/>
          <p:cNvSpPr txBox="1"/>
          <p:nvPr/>
        </p:nvSpPr>
        <p:spPr>
          <a:xfrm>
            <a:off x="4631714" y="4810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2" name="CuadroTexto 41"/>
          <p:cNvSpPr txBox="1"/>
          <p:nvPr/>
        </p:nvSpPr>
        <p:spPr>
          <a:xfrm>
            <a:off x="5392226" y="481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3" name="CuadroTexto 42"/>
          <p:cNvSpPr txBox="1"/>
          <p:nvPr/>
        </p:nvSpPr>
        <p:spPr>
          <a:xfrm>
            <a:off x="6114121" y="481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4" name="CuadroTexto 43"/>
          <p:cNvSpPr txBox="1"/>
          <p:nvPr/>
        </p:nvSpPr>
        <p:spPr>
          <a:xfrm>
            <a:off x="6758840" y="48108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0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162609" y="4563338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1ra X</a:t>
            </a:r>
            <a:endParaRPr lang="es-ES" dirty="0"/>
          </a:p>
        </p:txBody>
      </p:sp>
      <p:sp>
        <p:nvSpPr>
          <p:cNvPr id="46" name="CuadroTexto 45"/>
          <p:cNvSpPr txBox="1"/>
          <p:nvPr/>
        </p:nvSpPr>
        <p:spPr>
          <a:xfrm>
            <a:off x="3943179" y="4563338"/>
            <a:ext cx="44275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2da X</a:t>
            </a:r>
            <a:endParaRPr lang="es-ES" dirty="0"/>
          </a:p>
        </p:txBody>
      </p:sp>
      <p:sp>
        <p:nvSpPr>
          <p:cNvPr id="47" name="CuadroTexto 46"/>
          <p:cNvSpPr txBox="1"/>
          <p:nvPr/>
        </p:nvSpPr>
        <p:spPr>
          <a:xfrm>
            <a:off x="4625857" y="4566321"/>
            <a:ext cx="4219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3ra X</a:t>
            </a:r>
            <a:endParaRPr lang="es-ES" dirty="0"/>
          </a:p>
        </p:txBody>
      </p:sp>
      <p:sp>
        <p:nvSpPr>
          <p:cNvPr id="48" name="CuadroTexto 47"/>
          <p:cNvSpPr txBox="1"/>
          <p:nvPr/>
        </p:nvSpPr>
        <p:spPr>
          <a:xfrm>
            <a:off x="5374593" y="4563338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4ta X</a:t>
            </a:r>
            <a:endParaRPr lang="es-ES" dirty="0"/>
          </a:p>
        </p:txBody>
      </p:sp>
      <p:sp>
        <p:nvSpPr>
          <p:cNvPr id="49" name="CuadroTexto 48"/>
          <p:cNvSpPr txBox="1"/>
          <p:nvPr/>
        </p:nvSpPr>
        <p:spPr>
          <a:xfrm>
            <a:off x="6139629" y="4566321"/>
            <a:ext cx="42030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5ta X</a:t>
            </a:r>
            <a:endParaRPr lang="es-ES" dirty="0"/>
          </a:p>
        </p:txBody>
      </p:sp>
      <p:sp>
        <p:nvSpPr>
          <p:cNvPr id="50" name="CuadroTexto 49"/>
          <p:cNvSpPr txBox="1"/>
          <p:nvPr/>
        </p:nvSpPr>
        <p:spPr>
          <a:xfrm>
            <a:off x="6736991" y="4563338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0xFF</a:t>
            </a:r>
            <a:endParaRPr lang="es-ES" dirty="0"/>
          </a:p>
        </p:txBody>
      </p:sp>
      <p:sp>
        <p:nvSpPr>
          <p:cNvPr id="51" name="CuadroTexto 50"/>
          <p:cNvSpPr txBox="1"/>
          <p:nvPr/>
        </p:nvSpPr>
        <p:spPr>
          <a:xfrm>
            <a:off x="2495401" y="4563338"/>
            <a:ext cx="397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900" dirty="0"/>
              <a:t>0xFF</a:t>
            </a:r>
            <a:endParaRPr lang="es-ES" dirty="0"/>
          </a:p>
        </p:txBody>
      </p:sp>
      <p:sp>
        <p:nvSpPr>
          <p:cNvPr id="58" name="CuadroTexto 57"/>
          <p:cNvSpPr txBox="1"/>
          <p:nvPr/>
        </p:nvSpPr>
        <p:spPr>
          <a:xfrm>
            <a:off x="3384555" y="2010840"/>
            <a:ext cx="24826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El usuario presiona y suelta la tecla X</a:t>
            </a:r>
          </a:p>
        </p:txBody>
      </p:sp>
      <p:cxnSp>
        <p:nvCxnSpPr>
          <p:cNvPr id="60" name="Conector recto de flecha 59"/>
          <p:cNvCxnSpPr/>
          <p:nvPr/>
        </p:nvCxnSpPr>
        <p:spPr>
          <a:xfrm>
            <a:off x="2586545" y="3442649"/>
            <a:ext cx="72008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uadroTexto 60"/>
          <p:cNvSpPr txBox="1"/>
          <p:nvPr/>
        </p:nvSpPr>
        <p:spPr>
          <a:xfrm>
            <a:off x="2685904" y="3247529"/>
            <a:ext cx="5341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100ms</a:t>
            </a:r>
          </a:p>
        </p:txBody>
      </p:sp>
      <p:sp>
        <p:nvSpPr>
          <p:cNvPr id="62" name="Cerrar llave 61"/>
          <p:cNvSpPr/>
          <p:nvPr/>
        </p:nvSpPr>
        <p:spPr>
          <a:xfrm rot="5400000">
            <a:off x="3412371" y="4678867"/>
            <a:ext cx="282251" cy="1382737"/>
          </a:xfrm>
          <a:prstGeom prst="rightBrac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64" name="Conector recto 63"/>
          <p:cNvCxnSpPr/>
          <p:nvPr/>
        </p:nvCxnSpPr>
        <p:spPr>
          <a:xfrm flipV="1">
            <a:off x="2862128" y="3586665"/>
            <a:ext cx="0" cy="15934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uadroTexto 65"/>
          <p:cNvSpPr txBox="1"/>
          <p:nvPr/>
        </p:nvSpPr>
        <p:spPr>
          <a:xfrm>
            <a:off x="2685904" y="5540172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tiempo de detección &lt; 200ms</a:t>
            </a:r>
          </a:p>
        </p:txBody>
      </p:sp>
      <p:sp>
        <p:nvSpPr>
          <p:cNvPr id="68" name="CuadroTexto 67"/>
          <p:cNvSpPr txBox="1"/>
          <p:nvPr/>
        </p:nvSpPr>
        <p:spPr>
          <a:xfrm>
            <a:off x="1226752" y="3662162"/>
            <a:ext cx="9012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KEYPAD_Scan</a:t>
            </a:r>
            <a:endParaRPr lang="es-ES" sz="1000" dirty="0"/>
          </a:p>
        </p:txBody>
      </p:sp>
      <p:sp>
        <p:nvSpPr>
          <p:cNvPr id="69" name="CuadroTexto 68"/>
          <p:cNvSpPr txBox="1"/>
          <p:nvPr/>
        </p:nvSpPr>
        <p:spPr>
          <a:xfrm>
            <a:off x="1601439" y="4535816"/>
            <a:ext cx="6190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Old_Key</a:t>
            </a:r>
            <a:endParaRPr lang="es-ES" sz="1000" dirty="0"/>
          </a:p>
        </p:txBody>
      </p:sp>
      <p:sp>
        <p:nvSpPr>
          <p:cNvPr id="70" name="CuadroTexto 69"/>
          <p:cNvSpPr txBox="1"/>
          <p:nvPr/>
        </p:nvSpPr>
        <p:spPr>
          <a:xfrm>
            <a:off x="1640712" y="4895363"/>
            <a:ext cx="5405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 err="1"/>
              <a:t>Return</a:t>
            </a:r>
            <a:endParaRPr lang="es-ES" sz="1000" dirty="0"/>
          </a:p>
        </p:txBody>
      </p:sp>
      <p:sp>
        <p:nvSpPr>
          <p:cNvPr id="72" name="CuadroTexto 71"/>
          <p:cNvSpPr txBox="1"/>
          <p:nvPr/>
        </p:nvSpPr>
        <p:spPr>
          <a:xfrm>
            <a:off x="5115523" y="5805495"/>
            <a:ext cx="3595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000" dirty="0"/>
              <a:t>El tiempo de respuesta… considerar además la tarea que  procesa</a:t>
            </a:r>
          </a:p>
          <a:p>
            <a:r>
              <a:rPr lang="es-ES" sz="1000" dirty="0"/>
              <a:t>el evento dando respuesta al usuario</a:t>
            </a:r>
          </a:p>
        </p:txBody>
      </p:sp>
      <p:grpSp>
        <p:nvGrpSpPr>
          <p:cNvPr id="77" name="Grupo 76"/>
          <p:cNvGrpSpPr/>
          <p:nvPr/>
        </p:nvGrpSpPr>
        <p:grpSpPr>
          <a:xfrm>
            <a:off x="4244865" y="5786393"/>
            <a:ext cx="802902" cy="326715"/>
            <a:chOff x="2659991" y="6327797"/>
            <a:chExt cx="2185640" cy="326715"/>
          </a:xfrm>
        </p:grpSpPr>
        <p:cxnSp>
          <p:nvCxnSpPr>
            <p:cNvPr id="74" name="Conector recto de flecha 73"/>
            <p:cNvCxnSpPr/>
            <p:nvPr/>
          </p:nvCxnSpPr>
          <p:spPr>
            <a:xfrm>
              <a:off x="2659991" y="6501594"/>
              <a:ext cx="21856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ector recto 75"/>
            <p:cNvCxnSpPr/>
            <p:nvPr/>
          </p:nvCxnSpPr>
          <p:spPr>
            <a:xfrm>
              <a:off x="2659991" y="6327797"/>
              <a:ext cx="0" cy="32671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CuadroTexto 77"/>
          <p:cNvSpPr txBox="1"/>
          <p:nvPr/>
        </p:nvSpPr>
        <p:spPr>
          <a:xfrm>
            <a:off x="579314" y="1438606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600" dirty="0"/>
              <a:t>Análisis temporal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1215717" y="2290521"/>
            <a:ext cx="6555404" cy="1080120"/>
            <a:chOff x="1215717" y="2290521"/>
            <a:chExt cx="6555404" cy="1080120"/>
          </a:xfrm>
        </p:grpSpPr>
        <p:cxnSp>
          <p:nvCxnSpPr>
            <p:cNvPr id="5" name="Conector recto de flecha 4"/>
            <p:cNvCxnSpPr/>
            <p:nvPr/>
          </p:nvCxnSpPr>
          <p:spPr>
            <a:xfrm flipV="1">
              <a:off x="2154497" y="3221261"/>
              <a:ext cx="5616624" cy="5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/>
            <p:cNvCxnSpPr/>
            <p:nvPr/>
          </p:nvCxnSpPr>
          <p:spPr>
            <a:xfrm flipV="1">
              <a:off x="258654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 flipV="1">
              <a:off x="330662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/>
            <p:cNvCxnSpPr/>
            <p:nvPr/>
          </p:nvCxnSpPr>
          <p:spPr>
            <a:xfrm flipV="1">
              <a:off x="402670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recto 10"/>
            <p:cNvCxnSpPr/>
            <p:nvPr/>
          </p:nvCxnSpPr>
          <p:spPr>
            <a:xfrm flipV="1">
              <a:off x="474678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recto 11"/>
            <p:cNvCxnSpPr/>
            <p:nvPr/>
          </p:nvCxnSpPr>
          <p:spPr>
            <a:xfrm flipV="1">
              <a:off x="546686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recto 12"/>
            <p:cNvCxnSpPr/>
            <p:nvPr/>
          </p:nvCxnSpPr>
          <p:spPr>
            <a:xfrm flipV="1">
              <a:off x="6186945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cto 13"/>
            <p:cNvCxnSpPr/>
            <p:nvPr/>
          </p:nvCxnSpPr>
          <p:spPr>
            <a:xfrm flipV="1">
              <a:off x="6835017" y="3226625"/>
              <a:ext cx="0" cy="1440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ángulo 14"/>
            <p:cNvSpPr/>
            <p:nvPr/>
          </p:nvSpPr>
          <p:spPr>
            <a:xfrm>
              <a:off x="2226506" y="2701371"/>
              <a:ext cx="59754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1" name="Rectángulo 30"/>
            <p:cNvSpPr/>
            <p:nvPr/>
          </p:nvSpPr>
          <p:spPr>
            <a:xfrm flipH="1">
              <a:off x="2874577" y="2696733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2" name="Rectángulo 31"/>
            <p:cNvSpPr/>
            <p:nvPr/>
          </p:nvSpPr>
          <p:spPr>
            <a:xfrm flipH="1">
              <a:off x="2967057" y="2702097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3" name="Rectángulo 32"/>
            <p:cNvSpPr/>
            <p:nvPr/>
          </p:nvSpPr>
          <p:spPr>
            <a:xfrm flipH="1">
              <a:off x="3063305" y="2698488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4" name="Rectángulo 33"/>
            <p:cNvSpPr/>
            <p:nvPr/>
          </p:nvSpPr>
          <p:spPr>
            <a:xfrm flipH="1">
              <a:off x="6159966" y="2699948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5" name="Rectángulo 34"/>
            <p:cNvSpPr/>
            <p:nvPr/>
          </p:nvSpPr>
          <p:spPr>
            <a:xfrm flipH="1">
              <a:off x="6252446" y="2698488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6" name="Rectángulo 35"/>
            <p:cNvSpPr/>
            <p:nvPr/>
          </p:nvSpPr>
          <p:spPr>
            <a:xfrm flipH="1">
              <a:off x="6348694" y="2701703"/>
              <a:ext cx="45719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7" name="Cerrar llave 56"/>
            <p:cNvSpPr/>
            <p:nvPr/>
          </p:nvSpPr>
          <p:spPr>
            <a:xfrm rot="16200000">
              <a:off x="4484732" y="667917"/>
              <a:ext cx="282251" cy="3527460"/>
            </a:xfrm>
            <a:prstGeom prst="rightBrac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7" name="CuadroTexto 66"/>
            <p:cNvSpPr txBox="1"/>
            <p:nvPr/>
          </p:nvSpPr>
          <p:spPr>
            <a:xfrm>
              <a:off x="1215717" y="2708207"/>
              <a:ext cx="5517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000" dirty="0"/>
                <a:t>Tecla X</a:t>
              </a:r>
            </a:p>
          </p:txBody>
        </p:sp>
        <p:sp>
          <p:nvSpPr>
            <p:cNvPr id="65" name="Rectángulo 64"/>
            <p:cNvSpPr/>
            <p:nvPr/>
          </p:nvSpPr>
          <p:spPr>
            <a:xfrm>
              <a:off x="6462984" y="2697914"/>
              <a:ext cx="597542" cy="504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4" name="Conector recto 3"/>
            <p:cNvCxnSpPr>
              <a:stCxn id="33" idx="2"/>
              <a:endCxn id="34" idx="2"/>
            </p:cNvCxnSpPr>
            <p:nvPr/>
          </p:nvCxnSpPr>
          <p:spPr>
            <a:xfrm>
              <a:off x="3086164" y="3202544"/>
              <a:ext cx="3096661" cy="1460"/>
            </a:xfrm>
            <a:prstGeom prst="line">
              <a:avLst/>
            </a:prstGeom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Conector recto 70"/>
          <p:cNvCxnSpPr/>
          <p:nvPr/>
        </p:nvCxnSpPr>
        <p:spPr>
          <a:xfrm flipH="1" flipV="1">
            <a:off x="4244582" y="4122668"/>
            <a:ext cx="16785" cy="105121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04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8" grpId="0"/>
      <p:bldP spid="62" grpId="0" animBg="1"/>
      <p:bldP spid="66" grpId="0"/>
      <p:bldP spid="68" grpId="0"/>
      <p:bldP spid="69" grpId="0"/>
      <p:bldP spid="70" grpId="0"/>
      <p:bldP spid="72" grpId="0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TP2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155" y="1390329"/>
            <a:ext cx="8229600" cy="5069160"/>
          </a:xfrm>
        </p:spPr>
        <p:txBody>
          <a:bodyPr>
            <a:normAutofit/>
          </a:bodyPr>
          <a:lstStyle/>
          <a:p>
            <a:r>
              <a:rPr lang="es-ES" sz="2400" dirty="0"/>
              <a:t>Ejercicio 2:</a:t>
            </a:r>
          </a:p>
          <a:p>
            <a:endParaRPr lang="es-ES" sz="2400" dirty="0"/>
          </a:p>
          <a:p>
            <a:pPr lvl="1"/>
            <a:r>
              <a:rPr lang="es-ES" sz="2000" dirty="0"/>
              <a:t>Implementar:</a:t>
            </a:r>
          </a:p>
          <a:p>
            <a:pPr lvl="2"/>
            <a:r>
              <a:rPr lang="es-AR" sz="1800" dirty="0"/>
              <a:t>uint8_t </a:t>
            </a:r>
            <a:r>
              <a:rPr lang="es-AR" sz="1800" dirty="0" err="1"/>
              <a:t>KEYPAD_Scan</a:t>
            </a:r>
            <a:r>
              <a:rPr lang="es-AR" sz="1800" dirty="0"/>
              <a:t> (uint8_t *</a:t>
            </a:r>
            <a:r>
              <a:rPr lang="es-AR" sz="1800" dirty="0" err="1"/>
              <a:t>key</a:t>
            </a:r>
            <a:r>
              <a:rPr lang="es-AR" sz="1800" dirty="0"/>
              <a:t>)</a:t>
            </a:r>
          </a:p>
          <a:p>
            <a:pPr lvl="2"/>
            <a:r>
              <a:rPr lang="es-ES" sz="1800" dirty="0"/>
              <a:t>Función no bloqueante a ejecutar periódicamente.</a:t>
            </a:r>
            <a:endParaRPr lang="es-AR" sz="1800" dirty="0"/>
          </a:p>
          <a:p>
            <a:pPr lvl="2"/>
            <a:r>
              <a:rPr lang="es-AR" sz="1800" dirty="0"/>
              <a:t>Devuelve 0 si al barrer filas del teclado no encuentra tecla presionada</a:t>
            </a:r>
          </a:p>
          <a:p>
            <a:pPr lvl="2"/>
            <a:r>
              <a:rPr lang="es-AR" sz="1800" dirty="0"/>
              <a:t>Devuelve 1 indicando que encontró una tecla presionada y la retorna por el parámetro </a:t>
            </a:r>
            <a:r>
              <a:rPr lang="es-AR" sz="1800" dirty="0" err="1"/>
              <a:t>key</a:t>
            </a:r>
            <a:endParaRPr lang="es-AR" sz="1800" dirty="0"/>
          </a:p>
          <a:p>
            <a:pPr lvl="1"/>
            <a:r>
              <a:rPr lang="es-AR" sz="2000" dirty="0"/>
              <a:t>Esquema de conexionado:</a:t>
            </a:r>
          </a:p>
        </p:txBody>
      </p:sp>
    </p:spTree>
    <p:extLst>
      <p:ext uri="{BB962C8B-B14F-4D97-AF65-F5344CB8AC3E}">
        <p14:creationId xmlns:p14="http://schemas.microsoft.com/office/powerpoint/2010/main" val="3016611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Esquemático del KIT</a:t>
            </a:r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600200"/>
            <a:ext cx="8735146" cy="5125048"/>
          </a:xfrm>
        </p:spPr>
      </p:pic>
    </p:spTree>
    <p:extLst>
      <p:ext uri="{BB962C8B-B14F-4D97-AF65-F5344CB8AC3E}">
        <p14:creationId xmlns:p14="http://schemas.microsoft.com/office/powerpoint/2010/main" val="65812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Teclados Matriciales</a:t>
            </a:r>
            <a:endParaRPr lang="es-AR" dirty="0"/>
          </a:p>
        </p:txBody>
      </p:sp>
      <p:sp>
        <p:nvSpPr>
          <p:cNvPr id="12" name="11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20888"/>
          </a:xfrm>
        </p:spPr>
        <p:txBody>
          <a:bodyPr>
            <a:normAutofit/>
          </a:bodyPr>
          <a:lstStyle/>
          <a:p>
            <a:r>
              <a:rPr lang="es-AR" sz="2400" dirty="0"/>
              <a:t>Arreglo de pulsadores en filas y columnas.</a:t>
            </a:r>
          </a:p>
          <a:p>
            <a:r>
              <a:rPr lang="es-AR" sz="2400" dirty="0"/>
              <a:t>Utiliza el mínimo posible de pines.</a:t>
            </a:r>
          </a:p>
          <a:p>
            <a:r>
              <a:rPr lang="es-AR" sz="2400" dirty="0"/>
              <a:t>4x4 permite leer 16 teclas con 8 pines.</a:t>
            </a:r>
          </a:p>
          <a:p>
            <a:r>
              <a:rPr lang="es-AR" sz="2400" dirty="0"/>
              <a:t>Varios formatos: 2x2, 3x4, etc.</a:t>
            </a:r>
          </a:p>
        </p:txBody>
      </p:sp>
      <p:pic>
        <p:nvPicPr>
          <p:cNvPr id="13" name="12 Imagen" descr="teclado-matrici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60909" y="3429000"/>
            <a:ext cx="3267075" cy="3057525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2852936"/>
            <a:ext cx="3411860" cy="371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57743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Conexionado a un </a:t>
            </a:r>
            <a:r>
              <a:rPr lang="es-ES_tradnl" dirty="0" err="1"/>
              <a:t>uC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Teclado matricial 4x4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350" y="2376289"/>
            <a:ext cx="5290042" cy="39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lecha derecha 3"/>
          <p:cNvSpPr/>
          <p:nvPr/>
        </p:nvSpPr>
        <p:spPr>
          <a:xfrm>
            <a:off x="2084763" y="3392125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7 CuadroTexto"/>
          <p:cNvSpPr txBox="1"/>
          <p:nvPr/>
        </p:nvSpPr>
        <p:spPr>
          <a:xfrm>
            <a:off x="385981" y="3068960"/>
            <a:ext cx="15937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Una SALIDA del MCU por cada fila</a:t>
            </a:r>
          </a:p>
        </p:txBody>
      </p:sp>
      <p:sp>
        <p:nvSpPr>
          <p:cNvPr id="8" name="Flecha derecha 7"/>
          <p:cNvSpPr/>
          <p:nvPr/>
        </p:nvSpPr>
        <p:spPr>
          <a:xfrm rot="10800000">
            <a:off x="2084763" y="5292062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17 CuadroTexto"/>
          <p:cNvSpPr txBox="1"/>
          <p:nvPr/>
        </p:nvSpPr>
        <p:spPr>
          <a:xfrm>
            <a:off x="419419" y="4999385"/>
            <a:ext cx="15937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Una ENTRADA del MCU por cada Columna</a:t>
            </a:r>
          </a:p>
        </p:txBody>
      </p:sp>
      <p:sp>
        <p:nvSpPr>
          <p:cNvPr id="10" name="17 CuadroTexto"/>
          <p:cNvSpPr txBox="1"/>
          <p:nvPr/>
        </p:nvSpPr>
        <p:spPr>
          <a:xfrm>
            <a:off x="385981" y="6226378"/>
            <a:ext cx="830081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AR" i="1" dirty="0">
                <a:solidFill>
                  <a:srgbClr val="FF0000"/>
                </a:solidFill>
              </a:rPr>
              <a:t>ATENCION! Las entradas deben configurarse con resistencias de </a:t>
            </a:r>
            <a:r>
              <a:rPr lang="es-AR" i="1" dirty="0" err="1">
                <a:solidFill>
                  <a:srgbClr val="FF0000"/>
                </a:solidFill>
              </a:rPr>
              <a:t>Pull</a:t>
            </a:r>
            <a:r>
              <a:rPr lang="es-AR" i="1" dirty="0">
                <a:solidFill>
                  <a:srgbClr val="FF0000"/>
                </a:solidFill>
              </a:rPr>
              <a:t>-UP o </a:t>
            </a:r>
            <a:r>
              <a:rPr lang="es-AR" i="1" dirty="0" err="1">
                <a:solidFill>
                  <a:srgbClr val="FF0000"/>
                </a:solidFill>
              </a:rPr>
              <a:t>Pull</a:t>
            </a:r>
            <a:r>
              <a:rPr lang="es-AR" i="1" dirty="0">
                <a:solidFill>
                  <a:srgbClr val="FF0000"/>
                </a:solidFill>
              </a:rPr>
              <a:t>-Down</a:t>
            </a:r>
          </a:p>
        </p:txBody>
      </p:sp>
    </p:spTree>
    <p:extLst>
      <p:ext uri="{BB962C8B-B14F-4D97-AF65-F5344CB8AC3E}">
        <p14:creationId xmlns:p14="http://schemas.microsoft.com/office/powerpoint/2010/main" val="4013575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Conexionado a un </a:t>
            </a:r>
            <a:r>
              <a:rPr lang="es-ES_tradnl" dirty="0" err="1"/>
              <a:t>uC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83468"/>
            <a:ext cx="4525963" cy="4525963"/>
          </a:xfrm>
        </p:spPr>
      </p:pic>
      <p:sp>
        <p:nvSpPr>
          <p:cNvPr id="5" name="Flecha derecha 4"/>
          <p:cNvSpPr/>
          <p:nvPr/>
        </p:nvSpPr>
        <p:spPr>
          <a:xfrm rot="16200000">
            <a:off x="2879812" y="6118051"/>
            <a:ext cx="432048" cy="216024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Flecha derecha 5"/>
          <p:cNvSpPr/>
          <p:nvPr/>
        </p:nvSpPr>
        <p:spPr>
          <a:xfrm rot="5400000">
            <a:off x="3509232" y="6118050"/>
            <a:ext cx="432048" cy="216024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17 CuadroTexto"/>
          <p:cNvSpPr txBox="1"/>
          <p:nvPr/>
        </p:nvSpPr>
        <p:spPr>
          <a:xfrm>
            <a:off x="0" y="1139070"/>
            <a:ext cx="1957606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Ejemplo con teclado de membrana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521" y="1772816"/>
            <a:ext cx="2486372" cy="274358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309" y="4871577"/>
            <a:ext cx="4191585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sz="2800" dirty="0"/>
              <a:t>No hay tecla presionada (ejemplo con </a:t>
            </a:r>
            <a:r>
              <a:rPr lang="es-ES_tradnl" sz="2800" dirty="0" err="1"/>
              <a:t>pull</a:t>
            </a:r>
            <a:r>
              <a:rPr lang="es-ES_tradnl" sz="2800" dirty="0"/>
              <a:t>-ups)</a:t>
            </a:r>
            <a:endParaRPr lang="es-AR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0350" y="2376289"/>
            <a:ext cx="5290042" cy="3933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17 CuadroTexto"/>
          <p:cNvSpPr txBox="1"/>
          <p:nvPr/>
        </p:nvSpPr>
        <p:spPr>
          <a:xfrm>
            <a:off x="179512" y="2780928"/>
            <a:ext cx="1957606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SALIDAS</a:t>
            </a:r>
          </a:p>
          <a:p>
            <a:pPr algn="ctr"/>
            <a:r>
              <a:rPr lang="es-AR" dirty="0"/>
              <a:t>(probar activando con 0 una fila a la vez)</a:t>
            </a:r>
          </a:p>
        </p:txBody>
      </p:sp>
      <p:sp>
        <p:nvSpPr>
          <p:cNvPr id="9" name="17 CuadroTexto"/>
          <p:cNvSpPr txBox="1"/>
          <p:nvPr/>
        </p:nvSpPr>
        <p:spPr>
          <a:xfrm>
            <a:off x="1192088" y="5091571"/>
            <a:ext cx="159373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ENTRADAS</a:t>
            </a:r>
          </a:p>
          <a:p>
            <a:pPr algn="ctr"/>
            <a:r>
              <a:rPr lang="es-AR" dirty="0"/>
              <a:t>con</a:t>
            </a:r>
          </a:p>
          <a:p>
            <a:pPr algn="ctr"/>
            <a:r>
              <a:rPr lang="es-AR" dirty="0" err="1"/>
              <a:t>Pull</a:t>
            </a:r>
            <a:r>
              <a:rPr lang="es-AR" dirty="0"/>
              <a:t>-up interno</a:t>
            </a:r>
          </a:p>
        </p:txBody>
      </p:sp>
      <p:sp>
        <p:nvSpPr>
          <p:cNvPr id="11" name="4 CuadroTexto"/>
          <p:cNvSpPr txBox="1"/>
          <p:nvPr/>
        </p:nvSpPr>
        <p:spPr>
          <a:xfrm>
            <a:off x="2356978" y="2780928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X</a:t>
            </a:r>
            <a:endParaRPr lang="es-AR" dirty="0"/>
          </a:p>
        </p:txBody>
      </p:sp>
      <p:sp>
        <p:nvSpPr>
          <p:cNvPr id="12" name="4 CuadroTexto"/>
          <p:cNvSpPr txBox="1"/>
          <p:nvPr/>
        </p:nvSpPr>
        <p:spPr>
          <a:xfrm>
            <a:off x="2356978" y="3332822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X</a:t>
            </a:r>
            <a:endParaRPr lang="es-AR" dirty="0"/>
          </a:p>
        </p:txBody>
      </p:sp>
      <p:sp>
        <p:nvSpPr>
          <p:cNvPr id="13" name="4 CuadroTexto"/>
          <p:cNvSpPr txBox="1"/>
          <p:nvPr/>
        </p:nvSpPr>
        <p:spPr>
          <a:xfrm>
            <a:off x="2356978" y="3961656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/>
              <a:t>X</a:t>
            </a:r>
            <a:endParaRPr lang="es-AR" dirty="0"/>
          </a:p>
        </p:txBody>
      </p:sp>
      <p:sp>
        <p:nvSpPr>
          <p:cNvPr id="14" name="4 CuadroTexto"/>
          <p:cNvSpPr txBox="1"/>
          <p:nvPr/>
        </p:nvSpPr>
        <p:spPr>
          <a:xfrm>
            <a:off x="2356978" y="4513550"/>
            <a:ext cx="30489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AR" dirty="0"/>
              <a:t>X</a:t>
            </a:r>
          </a:p>
        </p:txBody>
      </p:sp>
      <p:sp>
        <p:nvSpPr>
          <p:cNvPr id="4" name="Flecha derecha 3"/>
          <p:cNvSpPr/>
          <p:nvPr/>
        </p:nvSpPr>
        <p:spPr>
          <a:xfrm>
            <a:off x="1835696" y="3789040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ángulo 4"/>
          <p:cNvSpPr/>
          <p:nvPr/>
        </p:nvSpPr>
        <p:spPr>
          <a:xfrm>
            <a:off x="2987824" y="6322396"/>
            <a:ext cx="1824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Entradas=0b1111</a:t>
            </a:r>
            <a:endParaRPr lang="es-AR" dirty="0"/>
          </a:p>
        </p:txBody>
      </p:sp>
      <p:grpSp>
        <p:nvGrpSpPr>
          <p:cNvPr id="6" name="Grupo 5"/>
          <p:cNvGrpSpPr/>
          <p:nvPr/>
        </p:nvGrpSpPr>
        <p:grpSpPr>
          <a:xfrm>
            <a:off x="741922" y="4941168"/>
            <a:ext cx="301686" cy="1242720"/>
            <a:chOff x="467544" y="4941168"/>
            <a:chExt cx="301686" cy="1242720"/>
          </a:xfrm>
        </p:grpSpPr>
        <p:sp>
          <p:nvSpPr>
            <p:cNvPr id="15" name="4 CuadroTexto"/>
            <p:cNvSpPr txBox="1"/>
            <p:nvPr/>
          </p:nvSpPr>
          <p:spPr>
            <a:xfrm>
              <a:off x="467544" y="4941168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</a:t>
              </a:r>
              <a:endParaRPr lang="es-AR" dirty="0"/>
            </a:p>
          </p:txBody>
        </p:sp>
        <p:sp>
          <p:nvSpPr>
            <p:cNvPr id="16" name="4 CuadroTexto"/>
            <p:cNvSpPr txBox="1"/>
            <p:nvPr/>
          </p:nvSpPr>
          <p:spPr>
            <a:xfrm>
              <a:off x="467544" y="5229200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</a:t>
              </a:r>
              <a:endParaRPr lang="es-AR" dirty="0"/>
            </a:p>
          </p:txBody>
        </p:sp>
        <p:sp>
          <p:nvSpPr>
            <p:cNvPr id="17" name="4 CuadroTexto"/>
            <p:cNvSpPr txBox="1"/>
            <p:nvPr/>
          </p:nvSpPr>
          <p:spPr>
            <a:xfrm>
              <a:off x="467544" y="5526524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/>
                <a:t>1</a:t>
              </a:r>
              <a:endParaRPr lang="es-AR" dirty="0"/>
            </a:p>
          </p:txBody>
        </p:sp>
        <p:sp>
          <p:nvSpPr>
            <p:cNvPr id="18" name="4 CuadroTexto"/>
            <p:cNvSpPr txBox="1"/>
            <p:nvPr/>
          </p:nvSpPr>
          <p:spPr>
            <a:xfrm>
              <a:off x="467544" y="5814556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AR" dirty="0"/>
                <a:t>1</a:t>
              </a:r>
            </a:p>
          </p:txBody>
        </p:sp>
      </p:grpSp>
      <p:sp>
        <p:nvSpPr>
          <p:cNvPr id="8" name="Flecha derecha 7"/>
          <p:cNvSpPr/>
          <p:nvPr/>
        </p:nvSpPr>
        <p:spPr>
          <a:xfrm rot="10800000">
            <a:off x="2339752" y="5445224"/>
            <a:ext cx="432048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4 CuadroTexto"/>
          <p:cNvSpPr txBox="1"/>
          <p:nvPr/>
        </p:nvSpPr>
        <p:spPr>
          <a:xfrm>
            <a:off x="1960267" y="2353012"/>
            <a:ext cx="11575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s-ES_tradnl" dirty="0" err="1"/>
              <a:t>Don’t</a:t>
            </a:r>
            <a:r>
              <a:rPr lang="es-ES_tradnl" dirty="0"/>
              <a:t> </a:t>
            </a:r>
            <a:r>
              <a:rPr lang="es-ES_tradnl" dirty="0" err="1"/>
              <a:t>care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6151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Si hay tecla presionada</a:t>
            </a:r>
            <a:endParaRPr lang="es-AR" dirty="0"/>
          </a:p>
        </p:txBody>
      </p:sp>
      <p:sp>
        <p:nvSpPr>
          <p:cNvPr id="7" name="17 CuadroTexto"/>
          <p:cNvSpPr txBox="1"/>
          <p:nvPr/>
        </p:nvSpPr>
        <p:spPr>
          <a:xfrm>
            <a:off x="179512" y="2793702"/>
            <a:ext cx="19576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</a:t>
            </a:r>
          </a:p>
          <a:p>
            <a:pPr algn="ctr"/>
            <a:r>
              <a:rPr lang="es-AR" dirty="0"/>
              <a:t>(activa en 0)</a:t>
            </a:r>
          </a:p>
        </p:txBody>
      </p:sp>
      <p:grpSp>
        <p:nvGrpSpPr>
          <p:cNvPr id="32" name="Grupo 31"/>
          <p:cNvGrpSpPr/>
          <p:nvPr/>
        </p:nvGrpSpPr>
        <p:grpSpPr>
          <a:xfrm>
            <a:off x="755576" y="2132856"/>
            <a:ext cx="7344816" cy="4176464"/>
            <a:chOff x="755576" y="2132856"/>
            <a:chExt cx="7344816" cy="4176464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0350" y="2376289"/>
              <a:ext cx="5290042" cy="393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17 CuadroTexto"/>
            <p:cNvSpPr txBox="1"/>
            <p:nvPr/>
          </p:nvSpPr>
          <p:spPr>
            <a:xfrm>
              <a:off x="971600" y="5097958"/>
              <a:ext cx="159373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ENTRADAS</a:t>
              </a:r>
            </a:p>
            <a:p>
              <a:pPr algn="ctr"/>
              <a:r>
                <a:rPr lang="es-AR" dirty="0"/>
                <a:t>Con</a:t>
              </a:r>
            </a:p>
            <a:p>
              <a:pPr algn="ctr"/>
              <a:r>
                <a:rPr lang="es-AR" dirty="0" err="1"/>
                <a:t>Pull</a:t>
              </a:r>
              <a:r>
                <a:rPr lang="es-AR" dirty="0"/>
                <a:t>-up</a:t>
              </a:r>
            </a:p>
          </p:txBody>
        </p:sp>
        <p:sp>
          <p:nvSpPr>
            <p:cNvPr id="11" name="4 CuadroTexto"/>
            <p:cNvSpPr txBox="1"/>
            <p:nvPr/>
          </p:nvSpPr>
          <p:spPr>
            <a:xfrm>
              <a:off x="2356978" y="2780928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rgbClr val="FF0000"/>
                  </a:solidFill>
                </a:rPr>
                <a:t>0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sp>
          <p:nvSpPr>
            <p:cNvPr id="4" name="Flecha derecha 3"/>
            <p:cNvSpPr/>
            <p:nvPr/>
          </p:nvSpPr>
          <p:spPr>
            <a:xfrm>
              <a:off x="1784225" y="2829631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" name="Explosión 1 5"/>
            <p:cNvSpPr/>
            <p:nvPr/>
          </p:nvSpPr>
          <p:spPr>
            <a:xfrm>
              <a:off x="4747205" y="2132856"/>
              <a:ext cx="1192947" cy="1285292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5161712" y="2713860"/>
              <a:ext cx="3073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Flecha derecha 7"/>
            <p:cNvSpPr/>
            <p:nvPr/>
          </p:nvSpPr>
          <p:spPr>
            <a:xfrm rot="10800000">
              <a:off x="2339752" y="5445224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755576" y="4941168"/>
              <a:ext cx="301686" cy="1242720"/>
              <a:chOff x="683568" y="5219908"/>
              <a:chExt cx="301686" cy="1242720"/>
            </a:xfrm>
          </p:grpSpPr>
          <p:sp>
            <p:nvSpPr>
              <p:cNvPr id="17" name="4 CuadroTexto"/>
              <p:cNvSpPr txBox="1"/>
              <p:nvPr/>
            </p:nvSpPr>
            <p:spPr>
              <a:xfrm>
                <a:off x="683568" y="5219908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/>
                  <a:t>1</a:t>
                </a:r>
                <a:endParaRPr lang="es-AR" dirty="0"/>
              </a:p>
            </p:txBody>
          </p:sp>
          <p:sp>
            <p:nvSpPr>
              <p:cNvPr id="18" name="4 CuadroTexto"/>
              <p:cNvSpPr txBox="1"/>
              <p:nvPr/>
            </p:nvSpPr>
            <p:spPr>
              <a:xfrm>
                <a:off x="683568" y="5507940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0</a:t>
                </a:r>
                <a:endParaRPr lang="es-A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4 CuadroTexto"/>
              <p:cNvSpPr txBox="1"/>
              <p:nvPr/>
            </p:nvSpPr>
            <p:spPr>
              <a:xfrm>
                <a:off x="683568" y="58052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/>
                  <a:t>1</a:t>
                </a:r>
                <a:endParaRPr lang="es-AR" dirty="0"/>
              </a:p>
            </p:txBody>
          </p:sp>
          <p:sp>
            <p:nvSpPr>
              <p:cNvPr id="20" name="4 CuadroTexto"/>
              <p:cNvSpPr txBox="1"/>
              <p:nvPr/>
            </p:nvSpPr>
            <p:spPr>
              <a:xfrm>
                <a:off x="683568" y="6093296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AR" dirty="0"/>
                  <a:t>1</a:t>
                </a:r>
              </a:p>
            </p:txBody>
          </p:sp>
        </p:grpSp>
        <p:cxnSp>
          <p:nvCxnSpPr>
            <p:cNvPr id="22" name="Conector recto 21"/>
            <p:cNvCxnSpPr/>
            <p:nvPr/>
          </p:nvCxnSpPr>
          <p:spPr>
            <a:xfrm flipV="1">
              <a:off x="3025000" y="2969656"/>
              <a:ext cx="1975405" cy="1364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3068216" y="5445224"/>
              <a:ext cx="2583904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5677022" y="2983304"/>
              <a:ext cx="0" cy="24796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1" name="Rectángulo 30"/>
          <p:cNvSpPr/>
          <p:nvPr/>
        </p:nvSpPr>
        <p:spPr>
          <a:xfrm>
            <a:off x="899592" y="6372036"/>
            <a:ext cx="760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En las Entradas del MCU se lee 1011 cuando la combinación de salida es 0111</a:t>
            </a:r>
            <a:endParaRPr lang="es-AR" dirty="0"/>
          </a:p>
        </p:txBody>
      </p:sp>
      <p:sp>
        <p:nvSpPr>
          <p:cNvPr id="5" name="Rectángulo 4"/>
          <p:cNvSpPr/>
          <p:nvPr/>
        </p:nvSpPr>
        <p:spPr>
          <a:xfrm>
            <a:off x="589277" y="3778584"/>
            <a:ext cx="197605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dirty="0"/>
              <a:t>Resto de las</a:t>
            </a:r>
          </a:p>
          <a:p>
            <a:r>
              <a:rPr lang="es-ES_tradnl" dirty="0"/>
              <a:t>Filas permanecen </a:t>
            </a:r>
          </a:p>
          <a:p>
            <a:r>
              <a:rPr lang="es-ES_tradnl" dirty="0"/>
              <a:t>como entradas Hi z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57591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17 CuadroTexto"/>
          <p:cNvSpPr txBox="1"/>
          <p:nvPr/>
        </p:nvSpPr>
        <p:spPr>
          <a:xfrm>
            <a:off x="34914" y="3893277"/>
            <a:ext cx="195760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dirty="0"/>
              <a:t>SALIDA</a:t>
            </a:r>
          </a:p>
          <a:p>
            <a:pPr algn="ctr"/>
            <a:r>
              <a:rPr lang="es-AR" dirty="0"/>
              <a:t>(activa en 0)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Funcionamiento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otra tecla presionada</a:t>
            </a:r>
            <a:endParaRPr lang="es-AR" dirty="0"/>
          </a:p>
        </p:txBody>
      </p:sp>
      <p:grpSp>
        <p:nvGrpSpPr>
          <p:cNvPr id="32" name="Grupo 31"/>
          <p:cNvGrpSpPr/>
          <p:nvPr/>
        </p:nvGrpSpPr>
        <p:grpSpPr>
          <a:xfrm>
            <a:off x="742082" y="2376289"/>
            <a:ext cx="7358310" cy="3933031"/>
            <a:chOff x="742082" y="2376289"/>
            <a:chExt cx="7358310" cy="3933031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810350" y="2376289"/>
              <a:ext cx="5290042" cy="39330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17 CuadroTexto"/>
            <p:cNvSpPr txBox="1"/>
            <p:nvPr/>
          </p:nvSpPr>
          <p:spPr>
            <a:xfrm>
              <a:off x="971600" y="5097958"/>
              <a:ext cx="1593731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s-AR" dirty="0"/>
                <a:t>ENTRADAS</a:t>
              </a:r>
            </a:p>
            <a:p>
              <a:pPr algn="ctr"/>
              <a:r>
                <a:rPr lang="es-AR" dirty="0"/>
                <a:t>Con</a:t>
              </a:r>
            </a:p>
            <a:p>
              <a:pPr algn="ctr"/>
              <a:r>
                <a:rPr lang="es-AR" dirty="0" err="1"/>
                <a:t>Pull</a:t>
              </a:r>
              <a:r>
                <a:rPr lang="es-AR" dirty="0"/>
                <a:t>-up</a:t>
              </a:r>
            </a:p>
          </p:txBody>
        </p:sp>
        <p:sp>
          <p:nvSpPr>
            <p:cNvPr id="11" name="4 CuadroTexto"/>
            <p:cNvSpPr txBox="1"/>
            <p:nvPr/>
          </p:nvSpPr>
          <p:spPr>
            <a:xfrm>
              <a:off x="2356978" y="4011145"/>
              <a:ext cx="30168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s-ES_tradnl" dirty="0">
                  <a:solidFill>
                    <a:srgbClr val="FF0000"/>
                  </a:solidFill>
                </a:rPr>
                <a:t>0</a:t>
              </a:r>
              <a:endParaRPr lang="es-AR" dirty="0">
                <a:solidFill>
                  <a:srgbClr val="FF0000"/>
                </a:solidFill>
              </a:endParaRPr>
            </a:p>
          </p:txBody>
        </p:sp>
        <p:sp>
          <p:nvSpPr>
            <p:cNvPr id="6" name="Explosión 1 5"/>
            <p:cNvSpPr/>
            <p:nvPr/>
          </p:nvSpPr>
          <p:spPr>
            <a:xfrm>
              <a:off x="6696811" y="3377929"/>
              <a:ext cx="1192947" cy="1285292"/>
            </a:xfrm>
            <a:prstGeom prst="irregularSeal1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cxnSp>
          <p:nvCxnSpPr>
            <p:cNvPr id="15" name="Conector recto 14"/>
            <p:cNvCxnSpPr/>
            <p:nvPr/>
          </p:nvCxnSpPr>
          <p:spPr>
            <a:xfrm>
              <a:off x="7132369" y="3939723"/>
              <a:ext cx="30730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Flecha derecha 7"/>
            <p:cNvSpPr/>
            <p:nvPr/>
          </p:nvSpPr>
          <p:spPr>
            <a:xfrm rot="10800000">
              <a:off x="2339752" y="5445224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grpSp>
          <p:nvGrpSpPr>
            <p:cNvPr id="16" name="Grupo 15"/>
            <p:cNvGrpSpPr/>
            <p:nvPr/>
          </p:nvGrpSpPr>
          <p:grpSpPr>
            <a:xfrm>
              <a:off x="742082" y="4941168"/>
              <a:ext cx="315180" cy="1256909"/>
              <a:chOff x="670074" y="5219908"/>
              <a:chExt cx="315180" cy="1256909"/>
            </a:xfrm>
          </p:grpSpPr>
          <p:sp>
            <p:nvSpPr>
              <p:cNvPr id="17" name="4 CuadroTexto"/>
              <p:cNvSpPr txBox="1"/>
              <p:nvPr/>
            </p:nvSpPr>
            <p:spPr>
              <a:xfrm>
                <a:off x="683568" y="5219908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/>
                  <a:t>1</a:t>
                </a:r>
                <a:endParaRPr lang="es-AR" dirty="0"/>
              </a:p>
            </p:txBody>
          </p:sp>
          <p:sp>
            <p:nvSpPr>
              <p:cNvPr id="18" name="4 CuadroTexto"/>
              <p:cNvSpPr txBox="1"/>
              <p:nvPr/>
            </p:nvSpPr>
            <p:spPr>
              <a:xfrm>
                <a:off x="670074" y="6107485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>
                    <a:solidFill>
                      <a:srgbClr val="FF0000"/>
                    </a:solidFill>
                  </a:rPr>
                  <a:t>0</a:t>
                </a:r>
                <a:endParaRPr lang="es-A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4 CuadroTexto"/>
              <p:cNvSpPr txBox="1"/>
              <p:nvPr/>
            </p:nvSpPr>
            <p:spPr>
              <a:xfrm>
                <a:off x="683568" y="5805264"/>
                <a:ext cx="301686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s-ES_tradnl" dirty="0"/>
                  <a:t>1</a:t>
                </a:r>
                <a:endParaRPr lang="es-AR" dirty="0"/>
              </a:p>
            </p:txBody>
          </p:sp>
          <p:sp>
            <p:nvSpPr>
              <p:cNvPr id="20" name="4 CuadroTexto"/>
              <p:cNvSpPr txBox="1"/>
              <p:nvPr/>
            </p:nvSpPr>
            <p:spPr>
              <a:xfrm>
                <a:off x="684459" y="5495166"/>
                <a:ext cx="28165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s-AR" dirty="0"/>
                  <a:t>1</a:t>
                </a:r>
              </a:p>
            </p:txBody>
          </p:sp>
        </p:grpSp>
        <p:cxnSp>
          <p:nvCxnSpPr>
            <p:cNvPr id="22" name="Conector recto 21"/>
            <p:cNvCxnSpPr/>
            <p:nvPr/>
          </p:nvCxnSpPr>
          <p:spPr>
            <a:xfrm>
              <a:off x="3071985" y="4188681"/>
              <a:ext cx="3824681" cy="55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Conector recto 23"/>
            <p:cNvCxnSpPr/>
            <p:nvPr/>
          </p:nvCxnSpPr>
          <p:spPr>
            <a:xfrm>
              <a:off x="3068216" y="5895856"/>
              <a:ext cx="4600128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Conector recto 26"/>
            <p:cNvCxnSpPr/>
            <p:nvPr/>
          </p:nvCxnSpPr>
          <p:spPr>
            <a:xfrm flipV="1">
              <a:off x="7668344" y="3961656"/>
              <a:ext cx="0" cy="1934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" name="Flecha derecha 3"/>
            <p:cNvSpPr/>
            <p:nvPr/>
          </p:nvSpPr>
          <p:spPr>
            <a:xfrm>
              <a:off x="1822648" y="4143746"/>
              <a:ext cx="432048" cy="21602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31" name="Rectángulo 30"/>
          <p:cNvSpPr/>
          <p:nvPr/>
        </p:nvSpPr>
        <p:spPr>
          <a:xfrm>
            <a:off x="899592" y="6372036"/>
            <a:ext cx="76007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En las Entradas del </a:t>
            </a:r>
            <a:r>
              <a:rPr lang="es-ES_tradnl" dirty="0" err="1"/>
              <a:t>uC</a:t>
            </a:r>
            <a:r>
              <a:rPr lang="es-ES_tradnl" dirty="0"/>
              <a:t> se </a:t>
            </a:r>
            <a:r>
              <a:rPr lang="es-ES_tradnl"/>
              <a:t>lee 1110 </a:t>
            </a:r>
            <a:r>
              <a:rPr lang="es-ES_tradnl" dirty="0"/>
              <a:t>cuando la combinación de salida </a:t>
            </a:r>
            <a:r>
              <a:rPr lang="es-ES_tradnl"/>
              <a:t>es 1101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919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CuadroTexto"/>
          <p:cNvSpPr txBox="1"/>
          <p:nvPr/>
        </p:nvSpPr>
        <p:spPr>
          <a:xfrm>
            <a:off x="251520" y="1232972"/>
            <a:ext cx="800323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_tradnl" dirty="0"/>
              <a:t>Ejemplo: función para sondeo de teclado 4x4 (conectado a PORTB)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Funcionamiento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1772816"/>
            <a:ext cx="4067743" cy="492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241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Funcionamiento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0155" y="1390329"/>
            <a:ext cx="8229600" cy="50691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s-ES" sz="2400" dirty="0"/>
          </a:p>
          <a:p>
            <a:pPr lvl="1"/>
            <a:r>
              <a:rPr lang="es-AR" sz="2000" dirty="0"/>
              <a:t>¿Cuántas veces x segundo debemos encuestar el teclado?</a:t>
            </a:r>
          </a:p>
          <a:p>
            <a:pPr lvl="2"/>
            <a:r>
              <a:rPr lang="es-AR" sz="1800" dirty="0"/>
              <a:t>Depende de la aplicación pero supongamos que un “usuario” no va a presionar más de 1 tecla x segundo</a:t>
            </a:r>
          </a:p>
          <a:p>
            <a:pPr lvl="3"/>
            <a:r>
              <a:rPr lang="es-AR" sz="1600" dirty="0"/>
              <a:t>¿ Encuestamos entonces cada 500ms (2Hz) ?</a:t>
            </a:r>
          </a:p>
          <a:p>
            <a:pPr lvl="3"/>
            <a:r>
              <a:rPr lang="es-AR" sz="1600" dirty="0"/>
              <a:t>Si queremos menor “tiempo de respuesta” encuestamos cada 100ms</a:t>
            </a:r>
          </a:p>
          <a:p>
            <a:pPr lvl="1"/>
            <a:r>
              <a:rPr lang="es-AR" sz="2000" dirty="0"/>
              <a:t>¿Qué sucede si el usuario deja presionado el botón 1 segundos en cada pulsación?</a:t>
            </a:r>
          </a:p>
          <a:p>
            <a:pPr lvl="3"/>
            <a:r>
              <a:rPr lang="es-AR" sz="1600" dirty="0"/>
              <a:t>Si encuestamos cada 100ms detectaremos 10 veces la misma tecla</a:t>
            </a:r>
          </a:p>
          <a:p>
            <a:pPr lvl="1"/>
            <a:r>
              <a:rPr lang="es-AR" sz="2000" dirty="0"/>
              <a:t>¿tenemos problemas con el efecto de rebote?</a:t>
            </a:r>
          </a:p>
          <a:p>
            <a:pPr lvl="3"/>
            <a:r>
              <a:rPr lang="es-AR" sz="1600" dirty="0"/>
              <a:t>Si. Hay que implementar “software </a:t>
            </a:r>
            <a:r>
              <a:rPr lang="es-AR" sz="1600" dirty="0" err="1"/>
              <a:t>debouncing</a:t>
            </a:r>
            <a:r>
              <a:rPr lang="es-AR" sz="1600" dirty="0"/>
              <a:t>”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0565728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Blends">
  <a:themeElements>
    <a:clrScheme name="Blends 7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000066"/>
      </a:hlink>
      <a:folHlink>
        <a:srgbClr val="3333CC"/>
      </a:folHlink>
    </a:clrScheme>
    <a:fontScheme name="Blends">
      <a:majorFont>
        <a:latin typeface="Tahoma"/>
        <a:ea typeface=""/>
        <a:cs typeface="Arial"/>
      </a:majorFont>
      <a:minorFont>
        <a:latin typeface="Tahom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469900" marR="0" indent="-469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anose="05000000000000000000" pitchFamily="2" charset="2"/>
          <a:buChar char="o"/>
          <a:tabLst/>
          <a:defRPr kumimoji="0" lang="en-US" sz="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cs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000066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3630</TotalTime>
  <Words>649</Words>
  <Application>Microsoft Office PowerPoint</Application>
  <PresentationFormat>Presentación en pantalla (4:3)</PresentationFormat>
  <Paragraphs>139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4</vt:i4>
      </vt:variant>
      <vt:variant>
        <vt:lpstr>Títulos de diapositiva</vt:lpstr>
      </vt:variant>
      <vt:variant>
        <vt:i4>13</vt:i4>
      </vt:variant>
    </vt:vector>
  </HeadingPairs>
  <TitlesOfParts>
    <vt:vector size="23" baseType="lpstr">
      <vt:lpstr>Arial</vt:lpstr>
      <vt:lpstr>Calibri</vt:lpstr>
      <vt:lpstr>Courier New</vt:lpstr>
      <vt:lpstr>Tahoma</vt:lpstr>
      <vt:lpstr>Times New Roman</vt:lpstr>
      <vt:lpstr>Wingdings</vt:lpstr>
      <vt:lpstr>Tema de Office</vt:lpstr>
      <vt:lpstr>Blends</vt:lpstr>
      <vt:lpstr>1_Blends</vt:lpstr>
      <vt:lpstr>2_Blends</vt:lpstr>
      <vt:lpstr>CIRCUITOS DIGITALES Y MICROCONTROLADORES 2024  Facultad de Ingeniería UNLP</vt:lpstr>
      <vt:lpstr>Teclados Matriciales</vt:lpstr>
      <vt:lpstr>Conexionado a un uC</vt:lpstr>
      <vt:lpstr>Conexionado a un uC</vt:lpstr>
      <vt:lpstr>Funcionamiento</vt:lpstr>
      <vt:lpstr>Funcionamiento</vt:lpstr>
      <vt:lpstr>Funcionamiento</vt:lpstr>
      <vt:lpstr>Funcionamiento</vt:lpstr>
      <vt:lpstr>Funcionamiento</vt:lpstr>
      <vt:lpstr>Anti-rebote y detección múltiple</vt:lpstr>
      <vt:lpstr>Anti-rebote y detección múltiple</vt:lpstr>
      <vt:lpstr>TP2</vt:lpstr>
      <vt:lpstr>Esquemático del KIT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Jose</dc:creator>
  <cp:lastModifiedBy>Juan Ignacio Fernandez Michelli</cp:lastModifiedBy>
  <cp:revision>98</cp:revision>
  <dcterms:created xsi:type="dcterms:W3CDTF">2015-03-30T14:25:25Z</dcterms:created>
  <dcterms:modified xsi:type="dcterms:W3CDTF">2025-04-14T08:57:43Z</dcterms:modified>
</cp:coreProperties>
</file>