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6" r:id="rId3"/>
    <p:sldMasterId id="2147483691" r:id="rId4"/>
  </p:sldMasterIdLst>
  <p:notesMasterIdLst>
    <p:notesMasterId r:id="rId34"/>
  </p:notesMasterIdLst>
  <p:sldIdLst>
    <p:sldId id="316" r:id="rId5"/>
    <p:sldId id="272" r:id="rId6"/>
    <p:sldId id="317" r:id="rId7"/>
    <p:sldId id="285" r:id="rId8"/>
    <p:sldId id="302" r:id="rId9"/>
    <p:sldId id="303" r:id="rId10"/>
    <p:sldId id="304" r:id="rId11"/>
    <p:sldId id="305" r:id="rId12"/>
    <p:sldId id="306" r:id="rId13"/>
    <p:sldId id="307" r:id="rId14"/>
    <p:sldId id="274" r:id="rId15"/>
    <p:sldId id="276" r:id="rId16"/>
    <p:sldId id="275" r:id="rId17"/>
    <p:sldId id="277" r:id="rId18"/>
    <p:sldId id="278" r:id="rId19"/>
    <p:sldId id="279" r:id="rId20"/>
    <p:sldId id="280" r:id="rId21"/>
    <p:sldId id="282" r:id="rId22"/>
    <p:sldId id="283" r:id="rId23"/>
    <p:sldId id="284" r:id="rId24"/>
    <p:sldId id="308" r:id="rId25"/>
    <p:sldId id="294" r:id="rId26"/>
    <p:sldId id="314" r:id="rId27"/>
    <p:sldId id="310" r:id="rId28"/>
    <p:sldId id="296" r:id="rId29"/>
    <p:sldId id="313" r:id="rId30"/>
    <p:sldId id="315" r:id="rId31"/>
    <p:sldId id="311" r:id="rId32"/>
    <p:sldId id="312" r:id="rId3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48AD8-6E38-4B38-814C-5D2E24F3C83F}" v="27" dt="2025-04-14T04:45:32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434" autoAdjust="0"/>
  </p:normalViewPr>
  <p:slideViewPr>
    <p:cSldViewPr>
      <p:cViewPr varScale="1">
        <p:scale>
          <a:sx n="122" d="100"/>
          <a:sy n="122" d="100"/>
        </p:scale>
        <p:origin x="45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Ignacio Fernandez Michelli" userId="3fba3341-0eb0-4c90-a16c-a02179116acc" providerId="ADAL" clId="{3D748AD8-6E38-4B38-814C-5D2E24F3C83F}"/>
    <pc:docChg chg="modSld">
      <pc:chgData name="Juan Ignacio Fernandez Michelli" userId="3fba3341-0eb0-4c90-a16c-a02179116acc" providerId="ADAL" clId="{3D748AD8-6E38-4B38-814C-5D2E24F3C83F}" dt="2025-04-14T05:01:07.528" v="1" actId="20577"/>
      <pc:docMkLst>
        <pc:docMk/>
      </pc:docMkLst>
      <pc:sldChg chg="modSp mod">
        <pc:chgData name="Juan Ignacio Fernandez Michelli" userId="3fba3341-0eb0-4c90-a16c-a02179116acc" providerId="ADAL" clId="{3D748AD8-6E38-4B38-814C-5D2E24F3C83F}" dt="2025-04-14T05:01:07.528" v="1" actId="20577"/>
        <pc:sldMkLst>
          <pc:docMk/>
          <pc:sldMk cId="2951321889" sldId="306"/>
        </pc:sldMkLst>
        <pc:spChg chg="mod">
          <ac:chgData name="Juan Ignacio Fernandez Michelli" userId="3fba3341-0eb0-4c90-a16c-a02179116acc" providerId="ADAL" clId="{3D748AD8-6E38-4B38-814C-5D2E24F3C83F}" dt="2025-04-14T05:01:07.528" v="1" actId="20577"/>
          <ac:spMkLst>
            <pc:docMk/>
            <pc:sldMk cId="2951321889" sldId="306"/>
            <ac:spMk id="1177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C24D-C937-498E-B84C-9DAF56CA8232}" type="datetimeFigureOut">
              <a:rPr lang="es-ES" smtClean="0"/>
              <a:t>13/04/2025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76127-8E56-4F65-A427-D6C68007B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06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BEAB2-DD1C-43F8-A1A4-FEF7066891B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73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63550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95825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F150EC00-DA4F-49A8-A3A3-B3592BBDAB82}" type="slidenum">
              <a:rPr lang="fa-IR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3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63550" y="1023938"/>
            <a:ext cx="8312150" cy="5484812"/>
          </a:xfrm>
        </p:spPr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A5693B76-B0B3-4C88-BA6F-58026F9808F3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7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E13AABBA-C6D1-4CE0-82AB-5478406BECB9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21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4EE9FBDE-01C3-4242-AB8A-69E19A2B155D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F0573FC2-274C-4E79-8F58-85DCA53C45DA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31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63550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95825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67D89F9F-7046-4A3A-829D-A6A4CA62E72E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90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2F14CB23-4B9D-4D73-A244-0B9130F3EFCF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91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C6BFD48C-F6BA-417B-8EC9-1C2D6C3718BA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1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C5A6EDA8-4A25-46CB-940D-A60418262D67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69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6D303B6D-FA8A-4831-8BD3-95FBF3018D4E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80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A8817C2C-A743-4C3C-98C4-8E8857FE6D15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609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631E6DC1-ADA5-49C3-82D6-376CE06A9431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89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0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0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C25A949B-EFC1-494C-90C8-772EC56D1D28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933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63550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95825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758B0F02-D6D6-4C89-9069-0DA474114B54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87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63550" y="1023938"/>
            <a:ext cx="8312150" cy="5484812"/>
          </a:xfrm>
        </p:spPr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E08B97FF-21DF-429F-BA83-7292B3341511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487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6CB8AF5A-FB58-47AF-97BD-F4134B096514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908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97EC865E-87FB-4A53-AA65-F85A4F1CD199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488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9FAF22B2-5705-4C30-A85F-4D215BF0C709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7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63550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95825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B2EC8554-0F9B-4696-AF12-7D260AA17561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47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50622D16-A3ED-45DB-BF0C-11C176566471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537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428A3327-8729-4F17-A67C-B9D1104CA708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D0224FAF-7AD7-4376-8B20-3B1561A23C0A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764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54F069E0-70C0-4366-96DB-32B098FFAF49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8682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4113C1CD-DB48-4197-9D9D-12CB6D8686E0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5850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48FDC63F-468B-465A-B6FB-ED733CC6EA4A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58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0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0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B21FF710-A1D7-4ADC-82CE-BB443CDC60D1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93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63550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95825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638FAE71-F3A4-44BB-974E-07EDB4987DD0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308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63550" y="1023938"/>
            <a:ext cx="8312150" cy="5484812"/>
          </a:xfrm>
        </p:spPr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A5693B76-B0B3-4C88-BA6F-58026F9808F3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4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6CB8AF5A-FB58-47AF-97BD-F4134B096514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898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97EC865E-87FB-4A53-AA65-F85A4F1CD199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039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9FAF22B2-5705-4C30-A85F-4D215BF0C709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622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63550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95825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B2EC8554-0F9B-4696-AF12-7D260AA17561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9563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50622D16-A3ED-45DB-BF0C-11C176566471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176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428A3327-8729-4F17-A67C-B9D1104CA708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924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D0224FAF-7AD7-4376-8B20-3B1561A23C0A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13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54F069E0-70C0-4366-96DB-32B098FFAF49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628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4113C1CD-DB48-4197-9D9D-12CB6D8686E0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862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48FDC63F-468B-465A-B6FB-ED733CC6EA4A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1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0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0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B21FF710-A1D7-4ADC-82CE-BB443CDC60D1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061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63550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95825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638FAE71-F3A4-44BB-974E-07EDB4987DD0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540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63550" y="1023938"/>
            <a:ext cx="8312150" cy="5484812"/>
          </a:xfrm>
        </p:spPr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A5693B76-B0B3-4C88-BA6F-58026F9808F3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8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90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023938"/>
            <a:ext cx="8312150" cy="548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7" name="Rectangle 9"/>
          <p:cNvSpPr>
            <a:spLocks noChangeArrowheads="1"/>
          </p:cNvSpPr>
          <p:nvPr userDrawn="1"/>
        </p:nvSpPr>
        <p:spPr bwMode="auto">
          <a:xfrm>
            <a:off x="0" y="6534150"/>
            <a:ext cx="9144000" cy="323850"/>
          </a:xfrm>
          <a:prstGeom prst="rect">
            <a:avLst/>
          </a:prstGeom>
          <a:gradFill rotWithShape="1">
            <a:gsLst>
              <a:gs pos="0">
                <a:srgbClr val="336600">
                  <a:gamma/>
                  <a:shade val="46275"/>
                  <a:invGamma/>
                </a:srgbClr>
              </a:gs>
              <a:gs pos="50000">
                <a:srgbClr val="336600"/>
              </a:gs>
              <a:gs pos="100000">
                <a:srgbClr val="3366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5188"/>
          </a:xfrm>
          <a:prstGeom prst="rect">
            <a:avLst/>
          </a:prstGeom>
          <a:gradFill rotWithShape="1">
            <a:gsLst>
              <a:gs pos="0">
                <a:srgbClr val="62A903">
                  <a:alpha val="82001"/>
                </a:srgbClr>
              </a:gs>
              <a:gs pos="100000">
                <a:srgbClr val="62A90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2A90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3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>
              <a:defRPr/>
            </a:lvl1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fld id="{D8BBDD34-7CEC-43F1-8BA1-24BFA1C6B099}" type="slidenum">
              <a:rPr lang="fa-IR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9342" name="Picture 14" descr="logo4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6537325"/>
            <a:ext cx="6540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07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023938"/>
            <a:ext cx="8312150" cy="548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7" name="Rectangle 9"/>
          <p:cNvSpPr>
            <a:spLocks noChangeArrowheads="1"/>
          </p:cNvSpPr>
          <p:nvPr userDrawn="1"/>
        </p:nvSpPr>
        <p:spPr bwMode="auto">
          <a:xfrm>
            <a:off x="0" y="6534150"/>
            <a:ext cx="9144000" cy="323850"/>
          </a:xfrm>
          <a:prstGeom prst="rect">
            <a:avLst/>
          </a:prstGeom>
          <a:gradFill rotWithShape="1">
            <a:gsLst>
              <a:gs pos="0">
                <a:srgbClr val="336600">
                  <a:gamma/>
                  <a:shade val="46275"/>
                  <a:invGamma/>
                </a:srgbClr>
              </a:gs>
              <a:gs pos="50000">
                <a:srgbClr val="336600"/>
              </a:gs>
              <a:gs pos="100000">
                <a:srgbClr val="3366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5188"/>
          </a:xfrm>
          <a:prstGeom prst="rect">
            <a:avLst/>
          </a:prstGeom>
          <a:gradFill rotWithShape="1">
            <a:gsLst>
              <a:gs pos="0">
                <a:srgbClr val="62A903">
                  <a:alpha val="82001"/>
                </a:srgbClr>
              </a:gs>
              <a:gs pos="100000">
                <a:srgbClr val="62A90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2A90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3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>
              <a:defRPr/>
            </a:lvl1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fld id="{49692057-0DEC-4E52-8763-7AD65FC6C181}" type="slidenum">
              <a:rPr lang="fa-IR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9342" name="Picture 14" descr="logo4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6537325"/>
            <a:ext cx="6540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023938"/>
            <a:ext cx="8312150" cy="548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7" name="Rectangle 9"/>
          <p:cNvSpPr>
            <a:spLocks noChangeArrowheads="1"/>
          </p:cNvSpPr>
          <p:nvPr userDrawn="1"/>
        </p:nvSpPr>
        <p:spPr bwMode="auto">
          <a:xfrm>
            <a:off x="0" y="6534150"/>
            <a:ext cx="9144000" cy="323850"/>
          </a:xfrm>
          <a:prstGeom prst="rect">
            <a:avLst/>
          </a:prstGeom>
          <a:gradFill rotWithShape="1">
            <a:gsLst>
              <a:gs pos="0">
                <a:srgbClr val="336600">
                  <a:gamma/>
                  <a:shade val="46275"/>
                  <a:invGamma/>
                </a:srgbClr>
              </a:gs>
              <a:gs pos="50000">
                <a:srgbClr val="336600"/>
              </a:gs>
              <a:gs pos="100000">
                <a:srgbClr val="3366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5188"/>
          </a:xfrm>
          <a:prstGeom prst="rect">
            <a:avLst/>
          </a:prstGeom>
          <a:gradFill rotWithShape="1">
            <a:gsLst>
              <a:gs pos="0">
                <a:srgbClr val="62A903">
                  <a:alpha val="82001"/>
                </a:srgbClr>
              </a:gs>
              <a:gs pos="100000">
                <a:srgbClr val="62A90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2A90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3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>
              <a:defRPr/>
            </a:lvl1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fld id="{49692057-0DEC-4E52-8763-7AD65FC6C181}" type="slidenum">
              <a:rPr lang="fa-IR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9342" name="Picture 14" descr="logo4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6537325"/>
            <a:ext cx="6540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4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13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EZiHQY-JPI" TargetMode="External"/><Relationship Id="rId2" Type="http://schemas.openxmlformats.org/officeDocument/2006/relationships/hyperlink" Target="https://www.youtube.com/watch?v=BWhup75svI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c77CG5-TWo&amp;list=PLkjnQ3NFTPnY1eNyLDGi547gkVui1vyn2" TargetMode="External"/><Relationship Id="rId4" Type="http://schemas.openxmlformats.org/officeDocument/2006/relationships/hyperlink" Target="https://www.youtube.com/watch?v=9ligsi5Bgv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609600"/>
            <a:ext cx="6858000" cy="4043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sz="4000" dirty="0">
                <a:solidFill>
                  <a:srgbClr val="000099"/>
                </a:solidFill>
                <a:latin typeface="+mn-lt"/>
                <a:ea typeface="+mn-ea"/>
                <a:cs typeface="+mn-cs"/>
              </a:rPr>
              <a:t>CIRCUITOS DIGITALES Y MICROCONTROLADORES</a:t>
            </a:r>
            <a:br>
              <a:rPr lang="es-AR" sz="4000" dirty="0">
                <a:solidFill>
                  <a:srgbClr val="000099"/>
                </a:solidFill>
                <a:latin typeface="+mn-lt"/>
                <a:ea typeface="+mn-ea"/>
                <a:cs typeface="+mn-cs"/>
              </a:rPr>
            </a:br>
            <a:r>
              <a:rPr lang="es-AR" sz="4000" dirty="0">
                <a:solidFill>
                  <a:srgbClr val="000099"/>
                </a:solidFill>
                <a:latin typeface="+mn-lt"/>
                <a:ea typeface="+mn-ea"/>
                <a:cs typeface="+mn-cs"/>
              </a:rPr>
              <a:t>2024</a:t>
            </a:r>
            <a:br>
              <a:rPr lang="es-AR" dirty="0">
                <a:latin typeface="+mn-lt"/>
              </a:rPr>
            </a:br>
            <a:br>
              <a:rPr lang="es-AR" dirty="0">
                <a:latin typeface="+mn-lt"/>
              </a:rPr>
            </a:br>
            <a:r>
              <a:rPr lang="es-AR" dirty="0"/>
              <a:t>Facultad de Ingeniería</a:t>
            </a:r>
            <a:br>
              <a:rPr lang="es-AR" dirty="0"/>
            </a:br>
            <a:r>
              <a:rPr lang="es-AR" dirty="0"/>
              <a:t>UNLP</a:t>
            </a:r>
            <a:endParaRPr lang="es-AR" dirty="0">
              <a:latin typeface="+mn-lt"/>
            </a:endParaRPr>
          </a:p>
        </p:txBody>
      </p:sp>
      <p:sp>
        <p:nvSpPr>
          <p:cNvPr id="717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953000"/>
            <a:ext cx="6858000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sz="3200" dirty="0" err="1">
                <a:solidFill>
                  <a:srgbClr val="002060"/>
                </a:solidFill>
              </a:rPr>
              <a:t>Display</a:t>
            </a:r>
            <a:r>
              <a:rPr lang="es-AR" sz="3200">
                <a:solidFill>
                  <a:srgbClr val="002060"/>
                </a:solidFill>
              </a:rPr>
              <a:t> LCD</a:t>
            </a:r>
            <a:endParaRPr lang="es-AR" sz="3200" dirty="0">
              <a:solidFill>
                <a:srgbClr val="00206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1" y="141133"/>
            <a:ext cx="1188676" cy="13828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82266"/>
            <a:ext cx="1123664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8839200" y="5562600"/>
            <a:ext cx="30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8839200" y="5562600"/>
            <a:ext cx="30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LCD pins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6096000" cy="2667000"/>
          </a:xfrm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RS (Register select):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/>
              <a:t>RS = 1, </a:t>
            </a:r>
            <a:r>
              <a:rPr lang="en-US" sz="2000" dirty="0" err="1"/>
              <a:t>selecciona</a:t>
            </a:r>
            <a:r>
              <a:rPr lang="en-US" sz="2000" dirty="0"/>
              <a:t> el data register </a:t>
            </a:r>
            <a:r>
              <a:rPr lang="en-US" sz="2000" dirty="0" err="1"/>
              <a:t>interno</a:t>
            </a:r>
            <a:r>
              <a:rPr lang="en-US" sz="2000" dirty="0"/>
              <a:t>.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/>
              <a:t>RS = 0, </a:t>
            </a:r>
            <a:r>
              <a:rPr lang="en-US" sz="2000" dirty="0" err="1"/>
              <a:t>selecciona</a:t>
            </a:r>
            <a:r>
              <a:rPr lang="en-US" sz="2000" dirty="0"/>
              <a:t> el command register </a:t>
            </a:r>
            <a:r>
              <a:rPr lang="en-US" sz="2000" dirty="0" err="1"/>
              <a:t>interno</a:t>
            </a:r>
            <a:endParaRPr lang="en-US" sz="2000" dirty="0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H="1">
            <a:off x="3809207" y="3581399"/>
            <a:ext cx="793" cy="309563"/>
          </a:xfrm>
          <a:prstGeom prst="line">
            <a:avLst/>
          </a:prstGeom>
          <a:noFill/>
          <a:ln w="38100">
            <a:solidFill>
              <a:srgbClr val="E0C0A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8791" name="Group 7"/>
          <p:cNvGrpSpPr>
            <a:grpSpLocks/>
          </p:cNvGrpSpPr>
          <p:nvPr/>
        </p:nvGrpSpPr>
        <p:grpSpPr bwMode="auto">
          <a:xfrm>
            <a:off x="1752600" y="1295400"/>
            <a:ext cx="5562600" cy="2286000"/>
            <a:chOff x="720" y="912"/>
            <a:chExt cx="3504" cy="1536"/>
          </a:xfrm>
        </p:grpSpPr>
        <p:sp>
          <p:nvSpPr>
            <p:cNvPr id="118792" name="Rectangle 8"/>
            <p:cNvSpPr>
              <a:spLocks noChangeArrowheads="1"/>
            </p:cNvSpPr>
            <p:nvPr/>
          </p:nvSpPr>
          <p:spPr bwMode="auto">
            <a:xfrm>
              <a:off x="720" y="912"/>
              <a:ext cx="3504" cy="1536"/>
            </a:xfrm>
            <a:prstGeom prst="rect">
              <a:avLst/>
            </a:prstGeom>
            <a:solidFill>
              <a:srgbClr val="30903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793" name="Rectangle 9"/>
            <p:cNvSpPr>
              <a:spLocks noChangeArrowheads="1"/>
            </p:cNvSpPr>
            <p:nvPr/>
          </p:nvSpPr>
          <p:spPr bwMode="auto">
            <a:xfrm>
              <a:off x="912" y="1228"/>
              <a:ext cx="3024" cy="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  <a:contourClr>
                <a:schemeClr val="tx1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794" name="Rectangle 10"/>
            <p:cNvSpPr>
              <a:spLocks noChangeArrowheads="1"/>
            </p:cNvSpPr>
            <p:nvPr/>
          </p:nvSpPr>
          <p:spPr bwMode="auto">
            <a:xfrm>
              <a:off x="1104" y="1319"/>
              <a:ext cx="2640" cy="677"/>
            </a:xfrm>
            <a:prstGeom prst="rect">
              <a:avLst/>
            </a:prstGeom>
            <a:solidFill>
              <a:srgbClr val="9BD2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795" name="Oval 11"/>
            <p:cNvSpPr>
              <a:spLocks noChangeArrowheads="1"/>
            </p:cNvSpPr>
            <p:nvPr/>
          </p:nvSpPr>
          <p:spPr bwMode="auto">
            <a:xfrm>
              <a:off x="4080" y="2312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796" name="Oval 12"/>
            <p:cNvSpPr>
              <a:spLocks noChangeArrowheads="1"/>
            </p:cNvSpPr>
            <p:nvPr/>
          </p:nvSpPr>
          <p:spPr bwMode="auto">
            <a:xfrm>
              <a:off x="768" y="2312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797" name="Oval 13"/>
            <p:cNvSpPr>
              <a:spLocks noChangeArrowheads="1"/>
            </p:cNvSpPr>
            <p:nvPr/>
          </p:nvSpPr>
          <p:spPr bwMode="auto">
            <a:xfrm>
              <a:off x="4080" y="957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798" name="Oval 14"/>
            <p:cNvSpPr>
              <a:spLocks noChangeArrowheads="1"/>
            </p:cNvSpPr>
            <p:nvPr/>
          </p:nvSpPr>
          <p:spPr bwMode="auto">
            <a:xfrm>
              <a:off x="768" y="957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799" name="Rectangle 15"/>
            <p:cNvSpPr>
              <a:spLocks noChangeArrowheads="1"/>
            </p:cNvSpPr>
            <p:nvPr/>
          </p:nvSpPr>
          <p:spPr bwMode="auto">
            <a:xfrm>
              <a:off x="2304" y="2358"/>
              <a:ext cx="48" cy="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00" name="Text Box 16"/>
            <p:cNvSpPr txBox="1">
              <a:spLocks noChangeArrowheads="1"/>
            </p:cNvSpPr>
            <p:nvPr/>
          </p:nvSpPr>
          <p:spPr bwMode="auto">
            <a:xfrm>
              <a:off x="2160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SS</a:t>
              </a:r>
              <a:endParaRPr lang="en-US" sz="90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01" name="Text Box 17"/>
            <p:cNvSpPr txBox="1">
              <a:spLocks noChangeArrowheads="1"/>
            </p:cNvSpPr>
            <p:nvPr/>
          </p:nvSpPr>
          <p:spPr bwMode="auto">
            <a:xfrm>
              <a:off x="2064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CC</a:t>
              </a:r>
              <a:endParaRPr lang="en-US" sz="90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02" name="Text Box 18"/>
            <p:cNvSpPr txBox="1">
              <a:spLocks noChangeArrowheads="1"/>
            </p:cNvSpPr>
            <p:nvPr/>
          </p:nvSpPr>
          <p:spPr bwMode="auto">
            <a:xfrm>
              <a:off x="1968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EE</a:t>
              </a:r>
            </a:p>
          </p:txBody>
        </p:sp>
        <p:sp>
          <p:nvSpPr>
            <p:cNvPr id="118803" name="Text Box 19"/>
            <p:cNvSpPr txBox="1">
              <a:spLocks noChangeArrowheads="1"/>
            </p:cNvSpPr>
            <p:nvPr/>
          </p:nvSpPr>
          <p:spPr bwMode="auto">
            <a:xfrm>
              <a:off x="1920" y="2256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RS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04" name="Text Box 20"/>
            <p:cNvSpPr txBox="1">
              <a:spLocks noChangeArrowheads="1"/>
            </p:cNvSpPr>
            <p:nvPr/>
          </p:nvSpPr>
          <p:spPr bwMode="auto">
            <a:xfrm>
              <a:off x="1824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RW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05" name="Text Box 21"/>
            <p:cNvSpPr txBox="1">
              <a:spLocks noChangeArrowheads="1"/>
            </p:cNvSpPr>
            <p:nvPr/>
          </p:nvSpPr>
          <p:spPr bwMode="auto">
            <a:xfrm>
              <a:off x="1728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E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06" name="Text Box 22"/>
            <p:cNvSpPr txBox="1">
              <a:spLocks noChangeArrowheads="1"/>
            </p:cNvSpPr>
            <p:nvPr/>
          </p:nvSpPr>
          <p:spPr bwMode="auto">
            <a:xfrm>
              <a:off x="1632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D0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07" name="Text Box 23"/>
            <p:cNvSpPr txBox="1">
              <a:spLocks noChangeArrowheads="1"/>
            </p:cNvSpPr>
            <p:nvPr/>
          </p:nvSpPr>
          <p:spPr bwMode="auto">
            <a:xfrm>
              <a:off x="1536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D1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08" name="Text Box 24"/>
            <p:cNvSpPr txBox="1">
              <a:spLocks noChangeArrowheads="1"/>
            </p:cNvSpPr>
            <p:nvPr/>
          </p:nvSpPr>
          <p:spPr bwMode="auto">
            <a:xfrm>
              <a:off x="1440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D2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09" name="Text Box 25"/>
            <p:cNvSpPr txBox="1">
              <a:spLocks noChangeArrowheads="1"/>
            </p:cNvSpPr>
            <p:nvPr/>
          </p:nvSpPr>
          <p:spPr bwMode="auto">
            <a:xfrm>
              <a:off x="1344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D3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10" name="Text Box 26"/>
            <p:cNvSpPr txBox="1">
              <a:spLocks noChangeArrowheads="1"/>
            </p:cNvSpPr>
            <p:nvPr/>
          </p:nvSpPr>
          <p:spPr bwMode="auto">
            <a:xfrm>
              <a:off x="1248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D4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11" name="Text Box 27"/>
            <p:cNvSpPr txBox="1">
              <a:spLocks noChangeArrowheads="1"/>
            </p:cNvSpPr>
            <p:nvPr/>
          </p:nvSpPr>
          <p:spPr bwMode="auto">
            <a:xfrm>
              <a:off x="1152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D5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12" name="Text Box 28"/>
            <p:cNvSpPr txBox="1">
              <a:spLocks noChangeArrowheads="1"/>
            </p:cNvSpPr>
            <p:nvPr/>
          </p:nvSpPr>
          <p:spPr bwMode="auto">
            <a:xfrm>
              <a:off x="1056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D6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13" name="Text Box 29"/>
            <p:cNvSpPr txBox="1">
              <a:spLocks noChangeArrowheads="1"/>
            </p:cNvSpPr>
            <p:nvPr/>
          </p:nvSpPr>
          <p:spPr bwMode="auto">
            <a:xfrm>
              <a:off x="960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D7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14" name="AutoShape 30"/>
            <p:cNvSpPr>
              <a:spLocks noChangeArrowheads="1"/>
            </p:cNvSpPr>
            <p:nvPr/>
          </p:nvSpPr>
          <p:spPr bwMode="auto">
            <a:xfrm rot="16200000">
              <a:off x="103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15" name="AutoShape 31"/>
            <p:cNvSpPr>
              <a:spLocks noChangeArrowheads="1"/>
            </p:cNvSpPr>
            <p:nvPr/>
          </p:nvSpPr>
          <p:spPr bwMode="auto">
            <a:xfrm rot="16200000">
              <a:off x="112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16" name="AutoShape 32"/>
            <p:cNvSpPr>
              <a:spLocks noChangeArrowheads="1"/>
            </p:cNvSpPr>
            <p:nvPr/>
          </p:nvSpPr>
          <p:spPr bwMode="auto">
            <a:xfrm rot="16200000">
              <a:off x="122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17" name="AutoShape 33"/>
            <p:cNvSpPr>
              <a:spLocks noChangeArrowheads="1"/>
            </p:cNvSpPr>
            <p:nvPr/>
          </p:nvSpPr>
          <p:spPr bwMode="auto">
            <a:xfrm rot="16200000">
              <a:off x="1320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18" name="AutoShape 34"/>
            <p:cNvSpPr>
              <a:spLocks noChangeArrowheads="1"/>
            </p:cNvSpPr>
            <p:nvPr/>
          </p:nvSpPr>
          <p:spPr bwMode="auto">
            <a:xfrm rot="16200000">
              <a:off x="1416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19" name="AutoShape 35"/>
            <p:cNvSpPr>
              <a:spLocks noChangeArrowheads="1"/>
            </p:cNvSpPr>
            <p:nvPr/>
          </p:nvSpPr>
          <p:spPr bwMode="auto">
            <a:xfrm rot="16200000">
              <a:off x="151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20" name="AutoShape 36"/>
            <p:cNvSpPr>
              <a:spLocks noChangeArrowheads="1"/>
            </p:cNvSpPr>
            <p:nvPr/>
          </p:nvSpPr>
          <p:spPr bwMode="auto">
            <a:xfrm rot="16200000">
              <a:off x="160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21" name="AutoShape 37"/>
            <p:cNvSpPr>
              <a:spLocks noChangeArrowheads="1"/>
            </p:cNvSpPr>
            <p:nvPr/>
          </p:nvSpPr>
          <p:spPr bwMode="auto">
            <a:xfrm rot="16200000">
              <a:off x="170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22" name="AutoShape 38"/>
            <p:cNvSpPr>
              <a:spLocks noChangeArrowheads="1"/>
            </p:cNvSpPr>
            <p:nvPr/>
          </p:nvSpPr>
          <p:spPr bwMode="auto">
            <a:xfrm rot="16200000">
              <a:off x="1800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23" name="AutoShape 39"/>
            <p:cNvSpPr>
              <a:spLocks noChangeArrowheads="1"/>
            </p:cNvSpPr>
            <p:nvPr/>
          </p:nvSpPr>
          <p:spPr bwMode="auto">
            <a:xfrm rot="16200000">
              <a:off x="1896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24" name="AutoShape 40"/>
            <p:cNvSpPr>
              <a:spLocks noChangeArrowheads="1"/>
            </p:cNvSpPr>
            <p:nvPr/>
          </p:nvSpPr>
          <p:spPr bwMode="auto">
            <a:xfrm rot="16200000">
              <a:off x="199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25" name="AutoShape 41"/>
            <p:cNvSpPr>
              <a:spLocks noChangeArrowheads="1"/>
            </p:cNvSpPr>
            <p:nvPr/>
          </p:nvSpPr>
          <p:spPr bwMode="auto">
            <a:xfrm rot="16200000">
              <a:off x="208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26" name="AutoShape 42"/>
            <p:cNvSpPr>
              <a:spLocks noChangeArrowheads="1"/>
            </p:cNvSpPr>
            <p:nvPr/>
          </p:nvSpPr>
          <p:spPr bwMode="auto">
            <a:xfrm rot="16200000">
              <a:off x="218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8827" name="Rectangle 43"/>
          <p:cNvSpPr>
            <a:spLocks noChangeArrowheads="1"/>
          </p:cNvSpPr>
          <p:nvPr/>
        </p:nvSpPr>
        <p:spPr bwMode="auto">
          <a:xfrm>
            <a:off x="7086600" y="5943600"/>
            <a:ext cx="11430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828" name="Text Box 44"/>
          <p:cNvSpPr txBox="1">
            <a:spLocks noChangeArrowheads="1"/>
          </p:cNvSpPr>
          <p:nvPr/>
        </p:nvSpPr>
        <p:spPr bwMode="auto">
          <a:xfrm>
            <a:off x="6781800" y="5715000"/>
            <a:ext cx="1828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Command Register</a:t>
            </a:r>
          </a:p>
        </p:txBody>
      </p:sp>
      <p:grpSp>
        <p:nvGrpSpPr>
          <p:cNvPr id="118829" name="Group 45"/>
          <p:cNvGrpSpPr>
            <a:grpSpLocks/>
          </p:cNvGrpSpPr>
          <p:nvPr/>
        </p:nvGrpSpPr>
        <p:grpSpPr bwMode="auto">
          <a:xfrm>
            <a:off x="7010400" y="3962400"/>
            <a:ext cx="1371600" cy="533400"/>
            <a:chOff x="2976" y="1200"/>
            <a:chExt cx="864" cy="336"/>
          </a:xfrm>
        </p:grpSpPr>
        <p:sp>
          <p:nvSpPr>
            <p:cNvPr id="118830" name="Rectangle 46"/>
            <p:cNvSpPr>
              <a:spLocks noChangeArrowheads="1"/>
            </p:cNvSpPr>
            <p:nvPr/>
          </p:nvSpPr>
          <p:spPr bwMode="auto">
            <a:xfrm>
              <a:off x="3024" y="1344"/>
              <a:ext cx="720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31" name="Text Box 47"/>
            <p:cNvSpPr txBox="1">
              <a:spLocks noChangeArrowheads="1"/>
            </p:cNvSpPr>
            <p:nvPr/>
          </p:nvSpPr>
          <p:spPr bwMode="auto">
            <a:xfrm>
              <a:off x="2976" y="1200"/>
              <a:ext cx="86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69900" indent="-469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Data Register</a:t>
              </a:r>
            </a:p>
          </p:txBody>
        </p:sp>
      </p:grpSp>
      <p:sp>
        <p:nvSpPr>
          <p:cNvPr id="118832" name="Rectangle 48"/>
          <p:cNvSpPr>
            <a:spLocks noChangeArrowheads="1"/>
          </p:cNvSpPr>
          <p:nvPr/>
        </p:nvSpPr>
        <p:spPr bwMode="auto">
          <a:xfrm>
            <a:off x="6858000" y="3962400"/>
            <a:ext cx="1752600" cy="2514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833" name="AutoShape 49"/>
          <p:cNvSpPr>
            <a:spLocks noChangeArrowheads="1"/>
          </p:cNvSpPr>
          <p:nvPr/>
        </p:nvSpPr>
        <p:spPr bwMode="auto">
          <a:xfrm>
            <a:off x="8153400" y="4800600"/>
            <a:ext cx="990600" cy="685800"/>
          </a:xfrm>
          <a:prstGeom prst="leftRightArrow">
            <a:avLst>
              <a:gd name="adj1" fmla="val 50000"/>
              <a:gd name="adj2" fmla="val 2888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834" name="AutoShape 50"/>
          <p:cNvSpPr>
            <a:spLocks noChangeArrowheads="1"/>
          </p:cNvSpPr>
          <p:nvPr/>
        </p:nvSpPr>
        <p:spPr bwMode="auto">
          <a:xfrm rot="-2303257">
            <a:off x="7519988" y="5265738"/>
            <a:ext cx="685800" cy="381000"/>
          </a:xfrm>
          <a:prstGeom prst="leftRightArrow">
            <a:avLst>
              <a:gd name="adj1" fmla="val 50000"/>
              <a:gd name="adj2" fmla="val 36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835" name="AutoShape 51"/>
          <p:cNvSpPr>
            <a:spLocks noChangeArrowheads="1"/>
          </p:cNvSpPr>
          <p:nvPr/>
        </p:nvSpPr>
        <p:spPr bwMode="auto">
          <a:xfrm rot="3190014">
            <a:off x="7550150" y="4670425"/>
            <a:ext cx="685800" cy="381000"/>
          </a:xfrm>
          <a:prstGeom prst="leftRightArrow">
            <a:avLst>
              <a:gd name="adj1" fmla="val 50000"/>
              <a:gd name="adj2" fmla="val 36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836" name="Line 52"/>
          <p:cNvSpPr>
            <a:spLocks noChangeShapeType="1"/>
          </p:cNvSpPr>
          <p:nvPr/>
        </p:nvSpPr>
        <p:spPr bwMode="auto">
          <a:xfrm>
            <a:off x="8610600" y="5715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837" name="Text Box 53"/>
          <p:cNvSpPr txBox="1">
            <a:spLocks noChangeArrowheads="1"/>
          </p:cNvSpPr>
          <p:nvPr/>
        </p:nvSpPr>
        <p:spPr bwMode="auto">
          <a:xfrm>
            <a:off x="8153400" y="5562600"/>
            <a:ext cx="5334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200" b="1">
                <a:solidFill>
                  <a:srgbClr val="000000"/>
                </a:solidFill>
                <a:latin typeface="Times New Roman" panose="02020603050405020304" pitchFamily="18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95170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18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118787" grpId="0"/>
      <p:bldP spid="118787" grpId="1"/>
      <p:bldP spid="118834" grpId="0" animBg="1"/>
      <p:bldP spid="118835" grpId="0" animBg="1"/>
      <p:bldP spid="11883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LCD 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5425" y="1285875"/>
            <a:ext cx="4079875" cy="548481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2"/>
                </a:solidFill>
                <a:hlinkClick r:id="rId2" action="ppaction://hlinksldjump"/>
              </a:rPr>
              <a:t>DDRAM (Data Display RAM)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  <a:hlinkClick r:id="rId3" action="ppaction://hlinksldjump"/>
              </a:rPr>
              <a:t>CGRAM</a:t>
            </a:r>
            <a:r>
              <a:rPr lang="en-US" sz="1800" dirty="0">
                <a:solidFill>
                  <a:schemeClr val="accent2"/>
                </a:solidFill>
              </a:rPr>
              <a:t> (Character Generator RAM)</a:t>
            </a:r>
          </a:p>
          <a:p>
            <a:r>
              <a:rPr lang="en-US" sz="1800" dirty="0">
                <a:solidFill>
                  <a:schemeClr val="accent2"/>
                </a:solidFill>
                <a:hlinkClick r:id="rId2" action="ppaction://hlinksldjump"/>
              </a:rPr>
              <a:t>Cursor (Address Counter)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  <a:hlinkClick r:id="rId4" action="ppaction://hlinksldjump"/>
              </a:rPr>
              <a:t>Data Register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  <a:hlinkClick r:id="rId5" action="ppaction://hlinksldjump"/>
              </a:rPr>
              <a:t>Command Register</a:t>
            </a:r>
            <a:endParaRPr lang="en-US" sz="18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  <p:grpSp>
        <p:nvGrpSpPr>
          <p:cNvPr id="91143" name="Group 7"/>
          <p:cNvGrpSpPr>
            <a:grpSpLocks/>
          </p:cNvGrpSpPr>
          <p:nvPr/>
        </p:nvGrpSpPr>
        <p:grpSpPr bwMode="auto">
          <a:xfrm>
            <a:off x="4489560" y="1285875"/>
            <a:ext cx="4495800" cy="4800600"/>
            <a:chOff x="672" y="912"/>
            <a:chExt cx="2832" cy="3024"/>
          </a:xfrm>
        </p:grpSpPr>
        <p:sp>
          <p:nvSpPr>
            <p:cNvPr id="91144" name="Rectangle 8"/>
            <p:cNvSpPr>
              <a:spLocks noChangeArrowheads="1"/>
            </p:cNvSpPr>
            <p:nvPr/>
          </p:nvSpPr>
          <p:spPr bwMode="auto">
            <a:xfrm>
              <a:off x="672" y="912"/>
              <a:ext cx="2784" cy="302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91145" name="Group 9"/>
            <p:cNvGrpSpPr>
              <a:grpSpLocks/>
            </p:cNvGrpSpPr>
            <p:nvPr/>
          </p:nvGrpSpPr>
          <p:grpSpPr bwMode="auto">
            <a:xfrm>
              <a:off x="720" y="2544"/>
              <a:ext cx="816" cy="179"/>
              <a:chOff x="336" y="2688"/>
              <a:chExt cx="816" cy="179"/>
            </a:xfrm>
          </p:grpSpPr>
          <p:sp>
            <p:nvSpPr>
              <p:cNvPr id="91146" name="Line 10"/>
              <p:cNvSpPr>
                <a:spLocks noChangeShapeType="1"/>
              </p:cNvSpPr>
              <p:nvPr/>
            </p:nvSpPr>
            <p:spPr bwMode="auto">
              <a:xfrm>
                <a:off x="384" y="283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47" name="Text Box 11"/>
              <p:cNvSpPr txBox="1">
                <a:spLocks noChangeArrowheads="1"/>
              </p:cNvSpPr>
              <p:nvPr/>
            </p:nvSpPr>
            <p:spPr bwMode="auto">
              <a:xfrm>
                <a:off x="336" y="2688"/>
                <a:ext cx="816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69900" indent="-469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400" b="1">
                    <a:latin typeface="Times New Roman" panose="02020603050405020304" pitchFamily="18" charset="0"/>
                  </a:rPr>
                  <a:t>Cursor</a:t>
                </a:r>
              </a:p>
            </p:txBody>
          </p:sp>
        </p:grpSp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>
              <a:off x="2544" y="2448"/>
              <a:ext cx="720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149" name="Text Box 13"/>
            <p:cNvSpPr txBox="1">
              <a:spLocks noChangeArrowheads="1"/>
            </p:cNvSpPr>
            <p:nvPr/>
          </p:nvSpPr>
          <p:spPr bwMode="auto">
            <a:xfrm>
              <a:off x="2352" y="2304"/>
              <a:ext cx="11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69900" indent="-469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400" b="1">
                  <a:latin typeface="Times New Roman" panose="02020603050405020304" pitchFamily="18" charset="0"/>
                </a:rPr>
                <a:t>Command Register</a:t>
              </a:r>
            </a:p>
          </p:txBody>
        </p:sp>
        <p:grpSp>
          <p:nvGrpSpPr>
            <p:cNvPr id="91150" name="Group 14"/>
            <p:cNvGrpSpPr>
              <a:grpSpLocks/>
            </p:cNvGrpSpPr>
            <p:nvPr/>
          </p:nvGrpSpPr>
          <p:grpSpPr bwMode="auto">
            <a:xfrm>
              <a:off x="2496" y="1296"/>
              <a:ext cx="864" cy="336"/>
              <a:chOff x="2976" y="1200"/>
              <a:chExt cx="864" cy="336"/>
            </a:xfrm>
          </p:grpSpPr>
          <p:sp>
            <p:nvSpPr>
              <p:cNvPr id="91151" name="Rectangle 15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720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1152" name="Text Box 16"/>
              <p:cNvSpPr txBox="1">
                <a:spLocks noChangeArrowheads="1"/>
              </p:cNvSpPr>
              <p:nvPr/>
            </p:nvSpPr>
            <p:spPr bwMode="auto">
              <a:xfrm>
                <a:off x="2976" y="1200"/>
                <a:ext cx="864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69900" indent="-469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400" b="1">
                    <a:latin typeface="Times New Roman" panose="02020603050405020304" pitchFamily="18" charset="0"/>
                  </a:rPr>
                  <a:t>Data Register</a:t>
                </a:r>
              </a:p>
            </p:txBody>
          </p:sp>
        </p:grpSp>
        <p:grpSp>
          <p:nvGrpSpPr>
            <p:cNvPr id="91153" name="Group 17"/>
            <p:cNvGrpSpPr>
              <a:grpSpLocks/>
            </p:cNvGrpSpPr>
            <p:nvPr/>
          </p:nvGrpSpPr>
          <p:grpSpPr bwMode="auto">
            <a:xfrm>
              <a:off x="1056" y="2448"/>
              <a:ext cx="1200" cy="1440"/>
              <a:chOff x="1056" y="2448"/>
              <a:chExt cx="1200" cy="1440"/>
            </a:xfrm>
          </p:grpSpPr>
          <p:sp>
            <p:nvSpPr>
              <p:cNvPr id="91154" name="Rectangle 18"/>
              <p:cNvSpPr>
                <a:spLocks noChangeArrowheads="1"/>
              </p:cNvSpPr>
              <p:nvPr/>
            </p:nvSpPr>
            <p:spPr bwMode="auto">
              <a:xfrm>
                <a:off x="1248" y="2592"/>
                <a:ext cx="576" cy="129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1155" name="Text Box 19"/>
              <p:cNvSpPr txBox="1">
                <a:spLocks noChangeArrowheads="1"/>
              </p:cNvSpPr>
              <p:nvPr/>
            </p:nvSpPr>
            <p:spPr bwMode="auto">
              <a:xfrm>
                <a:off x="1056" y="2448"/>
                <a:ext cx="100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69900" indent="-469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400" b="1">
                    <a:latin typeface="Times New Roman" panose="02020603050405020304" pitchFamily="18" charset="0"/>
                  </a:rPr>
                  <a:t>DDRAM</a:t>
                </a:r>
              </a:p>
            </p:txBody>
          </p:sp>
          <p:sp>
            <p:nvSpPr>
              <p:cNvPr id="91156" name="Text Box 20"/>
              <p:cNvSpPr txBox="1">
                <a:spLocks noChangeArrowheads="1"/>
              </p:cNvSpPr>
              <p:nvPr/>
            </p:nvSpPr>
            <p:spPr bwMode="auto">
              <a:xfrm>
                <a:off x="1824" y="2592"/>
                <a:ext cx="432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69900" indent="-469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80H</a:t>
                </a: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81H</a:t>
                </a: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82H</a:t>
                </a: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en-US" sz="12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en-US" sz="12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en-US" sz="12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FEH</a:t>
                </a: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FFH</a:t>
                </a:r>
              </a:p>
            </p:txBody>
          </p:sp>
          <p:sp>
            <p:nvSpPr>
              <p:cNvPr id="91157" name="Line 21"/>
              <p:cNvSpPr>
                <a:spLocks noChangeShapeType="1"/>
              </p:cNvSpPr>
              <p:nvPr/>
            </p:nvSpPr>
            <p:spPr bwMode="auto">
              <a:xfrm>
                <a:off x="1248" y="27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58" name="Line 22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59" name="Line 23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60" name="Line 24"/>
              <p:cNvSpPr>
                <a:spLocks noChangeShapeType="1"/>
              </p:cNvSpPr>
              <p:nvPr/>
            </p:nvSpPr>
            <p:spPr bwMode="auto">
              <a:xfrm>
                <a:off x="1248" y="374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61" name="Line 25"/>
              <p:cNvSpPr>
                <a:spLocks noChangeShapeType="1"/>
              </p:cNvSpPr>
              <p:nvPr/>
            </p:nvSpPr>
            <p:spPr bwMode="auto">
              <a:xfrm>
                <a:off x="1248" y="360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62" name="Text Box 26"/>
              <p:cNvSpPr txBox="1">
                <a:spLocks noChangeArrowheads="1"/>
              </p:cNvSpPr>
              <p:nvPr/>
            </p:nvSpPr>
            <p:spPr bwMode="auto">
              <a:xfrm rot="5400000">
                <a:off x="1842" y="3150"/>
                <a:ext cx="336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69900" indent="-469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400">
                    <a:latin typeface="Times New Roman" panose="02020603050405020304" pitchFamily="18" charset="0"/>
                  </a:rPr>
                  <a:t>...</a:t>
                </a:r>
              </a:p>
            </p:txBody>
          </p:sp>
        </p:grpSp>
        <p:grpSp>
          <p:nvGrpSpPr>
            <p:cNvPr id="91163" name="Group 27"/>
            <p:cNvGrpSpPr>
              <a:grpSpLocks/>
            </p:cNvGrpSpPr>
            <p:nvPr/>
          </p:nvGrpSpPr>
          <p:grpSpPr bwMode="auto">
            <a:xfrm>
              <a:off x="1056" y="960"/>
              <a:ext cx="1200" cy="1440"/>
              <a:chOff x="1056" y="960"/>
              <a:chExt cx="1200" cy="1440"/>
            </a:xfrm>
          </p:grpSpPr>
          <p:sp>
            <p:nvSpPr>
              <p:cNvPr id="91164" name="Rectangle 28"/>
              <p:cNvSpPr>
                <a:spLocks noChangeArrowheads="1"/>
              </p:cNvSpPr>
              <p:nvPr/>
            </p:nvSpPr>
            <p:spPr bwMode="auto">
              <a:xfrm>
                <a:off x="1248" y="1104"/>
                <a:ext cx="576" cy="129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1165" name="Text Box 29"/>
              <p:cNvSpPr txBox="1">
                <a:spLocks noChangeArrowheads="1"/>
              </p:cNvSpPr>
              <p:nvPr/>
            </p:nvSpPr>
            <p:spPr bwMode="auto">
              <a:xfrm>
                <a:off x="1056" y="960"/>
                <a:ext cx="100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69900" indent="-469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400" b="1">
                    <a:latin typeface="Times New Roman" panose="02020603050405020304" pitchFamily="18" charset="0"/>
                  </a:rPr>
                  <a:t>CGRAM</a:t>
                </a:r>
              </a:p>
            </p:txBody>
          </p:sp>
          <p:sp>
            <p:nvSpPr>
              <p:cNvPr id="91166" name="Text Box 30"/>
              <p:cNvSpPr txBox="1">
                <a:spLocks noChangeArrowheads="1"/>
              </p:cNvSpPr>
              <p:nvPr/>
            </p:nvSpPr>
            <p:spPr bwMode="auto">
              <a:xfrm>
                <a:off x="1824" y="1104"/>
                <a:ext cx="432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69900" indent="-469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40H</a:t>
                </a: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41H</a:t>
                </a: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42H</a:t>
                </a: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en-US" sz="12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en-US" sz="12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en-US" sz="12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7EH</a:t>
                </a: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7FH</a:t>
                </a:r>
              </a:p>
            </p:txBody>
          </p:sp>
          <p:sp>
            <p:nvSpPr>
              <p:cNvPr id="91167" name="Line 31"/>
              <p:cNvSpPr>
                <a:spLocks noChangeShapeType="1"/>
              </p:cNvSpPr>
              <p:nvPr/>
            </p:nvSpPr>
            <p:spPr bwMode="auto">
              <a:xfrm>
                <a:off x="1248" y="124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68" name="Line 32"/>
              <p:cNvSpPr>
                <a:spLocks noChangeShapeType="1"/>
              </p:cNvSpPr>
              <p:nvPr/>
            </p:nvSpPr>
            <p:spPr bwMode="auto">
              <a:xfrm>
                <a:off x="1248" y="139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69" name="Line 33"/>
              <p:cNvSpPr>
                <a:spLocks noChangeShapeType="1"/>
              </p:cNvSpPr>
              <p:nvPr/>
            </p:nvSpPr>
            <p:spPr bwMode="auto">
              <a:xfrm>
                <a:off x="1248" y="15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70" name="Line 34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71" name="Line 35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72" name="Text Box 36"/>
              <p:cNvSpPr txBox="1">
                <a:spLocks noChangeArrowheads="1"/>
              </p:cNvSpPr>
              <p:nvPr/>
            </p:nvSpPr>
            <p:spPr bwMode="auto">
              <a:xfrm rot="5400000">
                <a:off x="1842" y="1710"/>
                <a:ext cx="336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69900" indent="-469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400">
                    <a:latin typeface="Times New Roman" panose="02020603050405020304" pitchFamily="18" charset="0"/>
                  </a:rPr>
                  <a:t>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2622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DDRAM (Data Display RAM)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675" y="1023938"/>
            <a:ext cx="8920163" cy="5484812"/>
          </a:xfrm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2400" dirty="0" err="1"/>
              <a:t>Registro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endParaRPr lang="en-US" sz="2400" dirty="0"/>
          </a:p>
          <a:p>
            <a:pPr lvl="1"/>
            <a:r>
              <a:rPr lang="en-US" sz="2000" dirty="0"/>
              <a:t>8 bit </a:t>
            </a:r>
          </a:p>
          <a:p>
            <a:pPr lvl="1"/>
            <a:r>
              <a:rPr lang="es-ES" sz="2000" dirty="0"/>
              <a:t>Cuando escribimos un byte de datos en el registro de datos, los datos se escribirán donde apunta el cursor (</a:t>
            </a:r>
            <a:r>
              <a:rPr lang="es-ES" sz="2000" dirty="0" err="1"/>
              <a:t>Address</a:t>
            </a:r>
            <a:r>
              <a:rPr lang="es-ES" sz="2000" dirty="0"/>
              <a:t> </a:t>
            </a:r>
            <a:r>
              <a:rPr lang="es-ES" sz="2000" dirty="0" err="1"/>
              <a:t>Counter</a:t>
            </a:r>
            <a:r>
              <a:rPr lang="es-ES" sz="2000" dirty="0"/>
              <a:t>) </a:t>
            </a:r>
            <a:r>
              <a:rPr lang="en-US" sz="2000" dirty="0"/>
              <a:t>.</a:t>
            </a:r>
          </a:p>
          <a:p>
            <a:pPr lvl="1"/>
            <a:r>
              <a:rPr lang="es-ES" sz="2000" dirty="0"/>
              <a:t>Por ejemplo, si escribimos un byte de datos en el registro de datos mientras el cursor apunta a la ubicación 80H de DDRAM, el contenido de la ubicación 80H se actualizará con los datos que hemos escrito en el registro de datos.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Registro</a:t>
            </a:r>
            <a:r>
              <a:rPr lang="en-US" sz="2400" dirty="0"/>
              <a:t> de </a:t>
            </a:r>
            <a:r>
              <a:rPr lang="en-US" sz="2400" dirty="0" err="1"/>
              <a:t>Comandos</a:t>
            </a:r>
            <a:endParaRPr lang="en-US" sz="2400" dirty="0"/>
          </a:p>
          <a:p>
            <a:pPr lvl="1"/>
            <a:r>
              <a:rPr lang="es-ES" sz="2000" dirty="0"/>
              <a:t>Podemos controlar la pantalla LCD escribiendo en el registro de comandos</a:t>
            </a:r>
            <a:r>
              <a:rPr lang="en-US" sz="2000" dirty="0"/>
              <a:t>. </a:t>
            </a:r>
          </a:p>
          <a:p>
            <a:pPr lvl="1"/>
            <a:r>
              <a:rPr lang="es-ES" sz="2000" dirty="0"/>
              <a:t>Por ejemplo, podemos pedirle a la pantalla LCD que establezca la ubicación del cursor en un punto particular o por ejemplo que limpie la pantalla:</a:t>
            </a:r>
            <a:endParaRPr lang="en-US" sz="2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5381544"/>
            <a:ext cx="6318287" cy="12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1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DDRAM (Data Display RAM)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23938"/>
            <a:ext cx="8920163" cy="5484812"/>
          </a:xfrm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 DDRAM (Data Display RAM)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RAM de 128x8 (128 bytes of RAM)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Contiene</a:t>
            </a:r>
            <a:r>
              <a:rPr lang="en-US" sz="1800" dirty="0"/>
              <a:t> los </a:t>
            </a:r>
            <a:r>
              <a:rPr lang="en-US" sz="1800" dirty="0" err="1"/>
              <a:t>datos</a:t>
            </a:r>
            <a:r>
              <a:rPr lang="en-US" sz="1800" dirty="0"/>
              <a:t> a </a:t>
            </a:r>
            <a:r>
              <a:rPr lang="en-US" sz="1800" dirty="0" err="1"/>
              <a:t>mostrar</a:t>
            </a:r>
            <a:r>
              <a:rPr lang="en-US" sz="1800" dirty="0"/>
              <a:t> en el LCD.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 </a:t>
            </a:r>
            <a:r>
              <a:rPr lang="en-US" sz="1800" dirty="0" err="1"/>
              <a:t>escribir</a:t>
            </a:r>
            <a:r>
              <a:rPr lang="en-US" sz="1800" dirty="0"/>
              <a:t> </a:t>
            </a:r>
            <a:r>
              <a:rPr lang="en-US" sz="1800" dirty="0" err="1"/>
              <a:t>caracteres</a:t>
            </a:r>
            <a:r>
              <a:rPr lang="en-US" sz="1800" dirty="0"/>
              <a:t> ASCII en la RAM el </a:t>
            </a:r>
            <a:r>
              <a:rPr lang="en-US" sz="1800" dirty="0" err="1"/>
              <a:t>caracter</a:t>
            </a:r>
            <a:r>
              <a:rPr lang="en-US" sz="1800" dirty="0"/>
              <a:t> </a:t>
            </a:r>
            <a:r>
              <a:rPr lang="en-US" sz="1800" dirty="0" err="1"/>
              <a:t>aparece</a:t>
            </a:r>
            <a:r>
              <a:rPr lang="en-US" sz="1800" dirty="0"/>
              <a:t> en el LCD.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CGRAM (Character Generator RAM)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RAM de 64x8 (64 bytes of RAM). 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Contiene</a:t>
            </a:r>
            <a:r>
              <a:rPr lang="en-US" sz="1800" dirty="0"/>
              <a:t> los </a:t>
            </a:r>
            <a:r>
              <a:rPr lang="en-US" sz="1800" dirty="0" err="1"/>
              <a:t>ocho</a:t>
            </a:r>
            <a:r>
              <a:rPr lang="en-US" sz="1800" dirty="0"/>
              <a:t> </a:t>
            </a:r>
            <a:r>
              <a:rPr lang="en-US" sz="1800" dirty="0" err="1"/>
              <a:t>caracteres</a:t>
            </a:r>
            <a:r>
              <a:rPr lang="en-US" sz="1800" dirty="0"/>
              <a:t> (0 a 7) </a:t>
            </a:r>
            <a:r>
              <a:rPr lang="en-US" sz="1800" dirty="0" err="1"/>
              <a:t>generados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el </a:t>
            </a:r>
            <a:r>
              <a:rPr lang="en-US" sz="1800" dirty="0" err="1"/>
              <a:t>usuario</a:t>
            </a:r>
            <a:r>
              <a:rPr lang="en-US" sz="18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Para </a:t>
            </a:r>
            <a:r>
              <a:rPr lang="en-US" sz="1800" dirty="0" err="1"/>
              <a:t>crear</a:t>
            </a:r>
            <a:r>
              <a:rPr lang="en-US" sz="1800" dirty="0"/>
              <a:t> los </a:t>
            </a:r>
            <a:r>
              <a:rPr lang="en-US" sz="1800" dirty="0" err="1"/>
              <a:t>caracteres</a:t>
            </a:r>
            <a:r>
              <a:rPr lang="en-US" sz="1800" dirty="0"/>
              <a:t> hay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escribirlos</a:t>
            </a:r>
            <a:r>
              <a:rPr lang="en-US" sz="1800" dirty="0"/>
              <a:t> en </a:t>
            </a:r>
            <a:r>
              <a:rPr lang="en-US" sz="1800" dirty="0" err="1"/>
              <a:t>esta</a:t>
            </a:r>
            <a:r>
              <a:rPr lang="en-US" sz="1800" dirty="0"/>
              <a:t> RAM.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Cursor</a:t>
            </a:r>
            <a:r>
              <a:rPr lang="fa-IR" sz="2000" dirty="0"/>
              <a:t> </a:t>
            </a:r>
            <a:r>
              <a:rPr lang="en-US" sz="2000" dirty="0"/>
              <a:t> (Address Counter)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El Cursor </a:t>
            </a:r>
            <a:r>
              <a:rPr lang="en-US" sz="1800" dirty="0" err="1"/>
              <a:t>es</a:t>
            </a:r>
            <a:r>
              <a:rPr lang="en-US" sz="1800" dirty="0"/>
              <a:t> un </a:t>
            </a:r>
            <a:r>
              <a:rPr lang="en-US" sz="1800" dirty="0" err="1"/>
              <a:t>registro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apunta</a:t>
            </a:r>
            <a:r>
              <a:rPr lang="en-US" sz="1800" dirty="0"/>
              <a:t> a </a:t>
            </a:r>
            <a:r>
              <a:rPr lang="en-US" sz="1800" dirty="0" err="1"/>
              <a:t>las</a:t>
            </a:r>
            <a:r>
              <a:rPr lang="en-US" sz="1800" dirty="0"/>
              <a:t> </a:t>
            </a:r>
            <a:r>
              <a:rPr lang="en-US" sz="1800" dirty="0" err="1"/>
              <a:t>direcciones</a:t>
            </a:r>
            <a:r>
              <a:rPr lang="en-US" sz="1800" dirty="0"/>
              <a:t> de la DDRAM or CGRAM.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Para </a:t>
            </a:r>
            <a:r>
              <a:rPr lang="en-US" sz="1800" dirty="0" err="1"/>
              <a:t>escribir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dirección</a:t>
            </a:r>
            <a:r>
              <a:rPr lang="en-US" sz="1800" dirty="0"/>
              <a:t> en el cursor se </a:t>
            </a:r>
            <a:r>
              <a:rPr lang="en-US" sz="1800" dirty="0" err="1"/>
              <a:t>utilizan</a:t>
            </a:r>
            <a:r>
              <a:rPr lang="en-US" sz="1800" dirty="0"/>
              <a:t> los </a:t>
            </a:r>
            <a:r>
              <a:rPr lang="en-US" sz="1800" dirty="0" err="1"/>
              <a:t>siguientes</a:t>
            </a:r>
            <a:r>
              <a:rPr lang="en-US" sz="1800" dirty="0"/>
              <a:t> commandos: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355625" y="5209455"/>
            <a:ext cx="8208912" cy="1387897"/>
            <a:chOff x="355625" y="5209455"/>
            <a:chExt cx="8208912" cy="1387897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625" y="5517232"/>
              <a:ext cx="8208912" cy="1080120"/>
            </a:xfrm>
            <a:prstGeom prst="rect">
              <a:avLst/>
            </a:prstGeom>
          </p:spPr>
        </p:pic>
        <p:sp>
          <p:nvSpPr>
            <p:cNvPr id="2" name="CuadroTexto 1"/>
            <p:cNvSpPr txBox="1"/>
            <p:nvPr/>
          </p:nvSpPr>
          <p:spPr>
            <a:xfrm>
              <a:off x="1547664" y="5209455"/>
              <a:ext cx="4277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RW      RS       D7     D6      D5     D4      D3      D2     D1     D0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 dirty="0" err="1"/>
              <a:t>Escritura</a:t>
            </a:r>
            <a:r>
              <a:rPr lang="en-US" dirty="0"/>
              <a:t> del </a:t>
            </a:r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066800" y="1447800"/>
            <a:ext cx="4953000" cy="4800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87074" name="Group 34"/>
          <p:cNvGrpSpPr>
            <a:grpSpLocks/>
          </p:cNvGrpSpPr>
          <p:nvPr/>
        </p:nvGrpSpPr>
        <p:grpSpPr bwMode="auto">
          <a:xfrm>
            <a:off x="1143000" y="4038600"/>
            <a:ext cx="1295400" cy="284163"/>
            <a:chOff x="336" y="2688"/>
            <a:chExt cx="816" cy="179"/>
          </a:xfrm>
        </p:grpSpPr>
        <p:sp>
          <p:nvSpPr>
            <p:cNvPr id="87072" name="Line 32"/>
            <p:cNvSpPr>
              <a:spLocks noChangeShapeType="1"/>
            </p:cNvSpPr>
            <p:nvPr/>
          </p:nvSpPr>
          <p:spPr bwMode="auto">
            <a:xfrm>
              <a:off x="384" y="283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73" name="Text Box 33"/>
            <p:cNvSpPr txBox="1">
              <a:spLocks noChangeArrowheads="1"/>
            </p:cNvSpPr>
            <p:nvPr/>
          </p:nvSpPr>
          <p:spPr bwMode="auto">
            <a:xfrm>
              <a:off x="336" y="2688"/>
              <a:ext cx="81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69900" indent="-469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400" b="1">
                  <a:latin typeface="Times New Roman" panose="02020603050405020304" pitchFamily="18" charset="0"/>
                </a:rPr>
                <a:t>Cursor</a:t>
              </a:r>
            </a:p>
          </p:txBody>
        </p:sp>
      </p:grpSp>
      <p:sp>
        <p:nvSpPr>
          <p:cNvPr id="87077" name="Rectangle 37"/>
          <p:cNvSpPr>
            <a:spLocks noChangeArrowheads="1"/>
          </p:cNvSpPr>
          <p:nvPr/>
        </p:nvSpPr>
        <p:spPr bwMode="auto">
          <a:xfrm>
            <a:off x="4419600" y="3886200"/>
            <a:ext cx="11430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7078" name="Text Box 38"/>
          <p:cNvSpPr txBox="1">
            <a:spLocks noChangeArrowheads="1"/>
          </p:cNvSpPr>
          <p:nvPr/>
        </p:nvSpPr>
        <p:spPr bwMode="auto">
          <a:xfrm>
            <a:off x="4114800" y="3657600"/>
            <a:ext cx="1828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 b="1">
                <a:latin typeface="Times New Roman" panose="02020603050405020304" pitchFamily="18" charset="0"/>
              </a:rPr>
              <a:t>Command Register</a:t>
            </a:r>
          </a:p>
        </p:txBody>
      </p:sp>
      <p:grpSp>
        <p:nvGrpSpPr>
          <p:cNvPr id="87080" name="Group 40"/>
          <p:cNvGrpSpPr>
            <a:grpSpLocks/>
          </p:cNvGrpSpPr>
          <p:nvPr/>
        </p:nvGrpSpPr>
        <p:grpSpPr bwMode="auto">
          <a:xfrm>
            <a:off x="4343400" y="2057400"/>
            <a:ext cx="1371600" cy="533400"/>
            <a:chOff x="2976" y="1200"/>
            <a:chExt cx="864" cy="336"/>
          </a:xfrm>
        </p:grpSpPr>
        <p:sp>
          <p:nvSpPr>
            <p:cNvPr id="87081" name="Rectangle 41"/>
            <p:cNvSpPr>
              <a:spLocks noChangeArrowheads="1"/>
            </p:cNvSpPr>
            <p:nvPr/>
          </p:nvSpPr>
          <p:spPr bwMode="auto">
            <a:xfrm>
              <a:off x="3024" y="1344"/>
              <a:ext cx="720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082" name="Text Box 42"/>
            <p:cNvSpPr txBox="1">
              <a:spLocks noChangeArrowheads="1"/>
            </p:cNvSpPr>
            <p:nvPr/>
          </p:nvSpPr>
          <p:spPr bwMode="auto">
            <a:xfrm>
              <a:off x="2976" y="1200"/>
              <a:ext cx="86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69900" indent="-469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400" b="1">
                  <a:latin typeface="Times New Roman" panose="02020603050405020304" pitchFamily="18" charset="0"/>
                </a:rPr>
                <a:t>Data Register</a:t>
              </a:r>
            </a:p>
          </p:txBody>
        </p:sp>
      </p:grpSp>
      <p:grpSp>
        <p:nvGrpSpPr>
          <p:cNvPr id="87086" name="Group 46"/>
          <p:cNvGrpSpPr>
            <a:grpSpLocks/>
          </p:cNvGrpSpPr>
          <p:nvPr/>
        </p:nvGrpSpPr>
        <p:grpSpPr bwMode="auto">
          <a:xfrm>
            <a:off x="1676400" y="3886200"/>
            <a:ext cx="1905000" cy="2286000"/>
            <a:chOff x="1056" y="2448"/>
            <a:chExt cx="1200" cy="1440"/>
          </a:xfrm>
        </p:grpSpPr>
        <p:sp>
          <p:nvSpPr>
            <p:cNvPr id="87046" name="Rectangle 6"/>
            <p:cNvSpPr>
              <a:spLocks noChangeArrowheads="1"/>
            </p:cNvSpPr>
            <p:nvPr/>
          </p:nvSpPr>
          <p:spPr bwMode="auto">
            <a:xfrm>
              <a:off x="1248" y="2592"/>
              <a:ext cx="576" cy="129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1056" y="2448"/>
              <a:ext cx="100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69900" indent="-469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400" b="1">
                  <a:latin typeface="Times New Roman" panose="02020603050405020304" pitchFamily="18" charset="0"/>
                </a:rPr>
                <a:t>DDRAM</a:t>
              </a:r>
            </a:p>
          </p:txBody>
        </p:sp>
        <p:sp>
          <p:nvSpPr>
            <p:cNvPr id="87048" name="Text Box 8"/>
            <p:cNvSpPr txBox="1">
              <a:spLocks noChangeArrowheads="1"/>
            </p:cNvSpPr>
            <p:nvPr/>
          </p:nvSpPr>
          <p:spPr bwMode="auto">
            <a:xfrm>
              <a:off x="1824" y="2592"/>
              <a:ext cx="432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69900" indent="-469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200">
                  <a:latin typeface="Times New Roman" panose="02020603050405020304" pitchFamily="18" charset="0"/>
                </a:rPr>
                <a:t>80H</a:t>
              </a:r>
            </a:p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200">
                  <a:latin typeface="Times New Roman" panose="02020603050405020304" pitchFamily="18" charset="0"/>
                </a:rPr>
                <a:t>81H</a:t>
              </a:r>
            </a:p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200">
                  <a:latin typeface="Times New Roman" panose="02020603050405020304" pitchFamily="18" charset="0"/>
                </a:rPr>
                <a:t>82H</a:t>
              </a:r>
            </a:p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 sz="120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 sz="120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 sz="120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200">
                  <a:latin typeface="Times New Roman" panose="02020603050405020304" pitchFamily="18" charset="0"/>
                </a:rPr>
                <a:t>FEH</a:t>
              </a:r>
            </a:p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200">
                  <a:latin typeface="Times New Roman" panose="02020603050405020304" pitchFamily="18" charset="0"/>
                </a:rPr>
                <a:t>FFH</a:t>
              </a:r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1248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>
              <a:off x="1248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>
              <a:off x="1248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59" name="Line 19"/>
            <p:cNvSpPr>
              <a:spLocks noChangeShapeType="1"/>
            </p:cNvSpPr>
            <p:nvPr/>
          </p:nvSpPr>
          <p:spPr bwMode="auto">
            <a:xfrm>
              <a:off x="1248" y="37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>
              <a:off x="1248" y="36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84" name="Text Box 44"/>
            <p:cNvSpPr txBox="1">
              <a:spLocks noChangeArrowheads="1"/>
            </p:cNvSpPr>
            <p:nvPr/>
          </p:nvSpPr>
          <p:spPr bwMode="auto">
            <a:xfrm rot="5400000">
              <a:off x="1842" y="3150"/>
              <a:ext cx="3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69900" indent="-469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400">
                  <a:latin typeface="Times New Roman" panose="02020603050405020304" pitchFamily="18" charset="0"/>
                </a:rPr>
                <a:t>...</a:t>
              </a:r>
            </a:p>
          </p:txBody>
        </p:sp>
      </p:grpSp>
      <p:grpSp>
        <p:nvGrpSpPr>
          <p:cNvPr id="87087" name="Group 47"/>
          <p:cNvGrpSpPr>
            <a:grpSpLocks/>
          </p:cNvGrpSpPr>
          <p:nvPr/>
        </p:nvGrpSpPr>
        <p:grpSpPr bwMode="auto">
          <a:xfrm>
            <a:off x="1676400" y="1524000"/>
            <a:ext cx="1905000" cy="2286000"/>
            <a:chOff x="1056" y="960"/>
            <a:chExt cx="1200" cy="1440"/>
          </a:xfrm>
        </p:grpSpPr>
        <p:sp>
          <p:nvSpPr>
            <p:cNvPr id="87061" name="Rectangle 21"/>
            <p:cNvSpPr>
              <a:spLocks noChangeArrowheads="1"/>
            </p:cNvSpPr>
            <p:nvPr/>
          </p:nvSpPr>
          <p:spPr bwMode="auto">
            <a:xfrm>
              <a:off x="1248" y="1104"/>
              <a:ext cx="576" cy="129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1056" y="960"/>
              <a:ext cx="100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69900" indent="-469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400" b="1">
                  <a:latin typeface="Times New Roman" panose="02020603050405020304" pitchFamily="18" charset="0"/>
                </a:rPr>
                <a:t>CGRAM</a:t>
              </a:r>
            </a:p>
          </p:txBody>
        </p:sp>
        <p:sp>
          <p:nvSpPr>
            <p:cNvPr id="87063" name="Text Box 23"/>
            <p:cNvSpPr txBox="1">
              <a:spLocks noChangeArrowheads="1"/>
            </p:cNvSpPr>
            <p:nvPr/>
          </p:nvSpPr>
          <p:spPr bwMode="auto">
            <a:xfrm>
              <a:off x="1824" y="1104"/>
              <a:ext cx="432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69900" indent="-469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200">
                  <a:latin typeface="Times New Roman" panose="02020603050405020304" pitchFamily="18" charset="0"/>
                </a:rPr>
                <a:t>40H</a:t>
              </a:r>
            </a:p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200">
                  <a:latin typeface="Times New Roman" panose="02020603050405020304" pitchFamily="18" charset="0"/>
                </a:rPr>
                <a:t>41H</a:t>
              </a:r>
            </a:p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200">
                  <a:latin typeface="Times New Roman" panose="02020603050405020304" pitchFamily="18" charset="0"/>
                </a:rPr>
                <a:t>42H</a:t>
              </a:r>
            </a:p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 sz="120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 sz="120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 sz="120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200">
                  <a:latin typeface="Times New Roman" panose="02020603050405020304" pitchFamily="18" charset="0"/>
                </a:rPr>
                <a:t>7EH</a:t>
              </a:r>
            </a:p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200">
                  <a:latin typeface="Times New Roman" panose="02020603050405020304" pitchFamily="18" charset="0"/>
                </a:rPr>
                <a:t>7FH</a:t>
              </a:r>
            </a:p>
          </p:txBody>
        </p:sp>
        <p:sp>
          <p:nvSpPr>
            <p:cNvPr id="87067" name="Line 27"/>
            <p:cNvSpPr>
              <a:spLocks noChangeShapeType="1"/>
            </p:cNvSpPr>
            <p:nvPr/>
          </p:nvSpPr>
          <p:spPr bwMode="auto">
            <a:xfrm>
              <a:off x="1248" y="124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68" name="Line 28"/>
            <p:cNvSpPr>
              <a:spLocks noChangeShapeType="1"/>
            </p:cNvSpPr>
            <p:nvPr/>
          </p:nvSpPr>
          <p:spPr bwMode="auto">
            <a:xfrm>
              <a:off x="1248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69" name="Line 29"/>
            <p:cNvSpPr>
              <a:spLocks noChangeShapeType="1"/>
            </p:cNvSpPr>
            <p:nvPr/>
          </p:nvSpPr>
          <p:spPr bwMode="auto">
            <a:xfrm>
              <a:off x="1248" y="15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70" name="Line 30"/>
            <p:cNvSpPr>
              <a:spLocks noChangeShapeType="1"/>
            </p:cNvSpPr>
            <p:nvPr/>
          </p:nvSpPr>
          <p:spPr bwMode="auto">
            <a:xfrm>
              <a:off x="1248" y="22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71" name="Line 31"/>
            <p:cNvSpPr>
              <a:spLocks noChangeShapeType="1"/>
            </p:cNvSpPr>
            <p:nvPr/>
          </p:nvSpPr>
          <p:spPr bwMode="auto">
            <a:xfrm>
              <a:off x="1248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85" name="Text Box 45"/>
            <p:cNvSpPr txBox="1">
              <a:spLocks noChangeArrowheads="1"/>
            </p:cNvSpPr>
            <p:nvPr/>
          </p:nvSpPr>
          <p:spPr bwMode="auto">
            <a:xfrm rot="5400000">
              <a:off x="1842" y="1710"/>
              <a:ext cx="3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69900" indent="-469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400">
                  <a:latin typeface="Times New Roman" panose="02020603050405020304" pitchFamily="18" charset="0"/>
                </a:rPr>
                <a:t>...</a:t>
              </a:r>
            </a:p>
          </p:txBody>
        </p:sp>
      </p:grpSp>
      <p:sp>
        <p:nvSpPr>
          <p:cNvPr id="87089" name="AutoShape 49"/>
          <p:cNvSpPr>
            <a:spLocks noChangeArrowheads="1"/>
          </p:cNvSpPr>
          <p:nvPr/>
        </p:nvSpPr>
        <p:spPr bwMode="auto">
          <a:xfrm>
            <a:off x="5638800" y="2819400"/>
            <a:ext cx="762000" cy="685800"/>
          </a:xfrm>
          <a:prstGeom prst="leftRightArrow">
            <a:avLst>
              <a:gd name="adj1" fmla="val 50000"/>
              <a:gd name="adj2" fmla="val 2222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7090" name="AutoShape 50"/>
          <p:cNvSpPr>
            <a:spLocks noChangeArrowheads="1"/>
          </p:cNvSpPr>
          <p:nvPr/>
        </p:nvSpPr>
        <p:spPr bwMode="auto">
          <a:xfrm rot="2234998">
            <a:off x="5054600" y="2673350"/>
            <a:ext cx="685800" cy="290513"/>
          </a:xfrm>
          <a:prstGeom prst="leftRightArrow">
            <a:avLst>
              <a:gd name="adj1" fmla="val 50000"/>
              <a:gd name="adj2" fmla="val 4721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7091" name="AutoShape 51"/>
          <p:cNvSpPr>
            <a:spLocks noChangeArrowheads="1"/>
          </p:cNvSpPr>
          <p:nvPr/>
        </p:nvSpPr>
        <p:spPr bwMode="auto">
          <a:xfrm rot="-2013538">
            <a:off x="5049838" y="3344863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7092" name="Text Box 52"/>
          <p:cNvSpPr txBox="1">
            <a:spLocks noChangeArrowheads="1"/>
          </p:cNvSpPr>
          <p:nvPr/>
        </p:nvSpPr>
        <p:spPr bwMode="auto">
          <a:xfrm>
            <a:off x="7162800" y="3048000"/>
            <a:ext cx="762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50H</a:t>
            </a:r>
          </a:p>
        </p:txBody>
      </p:sp>
      <p:sp>
        <p:nvSpPr>
          <p:cNvPr id="87096" name="Rectangle 56"/>
          <p:cNvSpPr>
            <a:spLocks noChangeArrowheads="1"/>
          </p:cNvSpPr>
          <p:nvPr/>
        </p:nvSpPr>
        <p:spPr bwMode="auto">
          <a:xfrm>
            <a:off x="4495800" y="5181600"/>
            <a:ext cx="4189413" cy="1412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87097" name="Rectangle 57"/>
          <p:cNvSpPr>
            <a:spLocks noChangeArrowheads="1"/>
          </p:cNvSpPr>
          <p:nvPr/>
        </p:nvSpPr>
        <p:spPr bwMode="auto">
          <a:xfrm>
            <a:off x="4800600" y="5318125"/>
            <a:ext cx="3657600" cy="1006475"/>
          </a:xfrm>
          <a:prstGeom prst="rect">
            <a:avLst/>
          </a:prstGeom>
          <a:solidFill>
            <a:srgbClr val="9BD2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7098" name="Rectangle 58"/>
          <p:cNvSpPr>
            <a:spLocks noChangeArrowheads="1"/>
          </p:cNvSpPr>
          <p:nvPr/>
        </p:nvSpPr>
        <p:spPr bwMode="auto">
          <a:xfrm>
            <a:off x="4953000" y="5410200"/>
            <a:ext cx="133350" cy="228600"/>
          </a:xfrm>
          <a:prstGeom prst="rect">
            <a:avLst/>
          </a:prstGeom>
          <a:solidFill>
            <a:srgbClr val="9BD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7099" name="Text Box 59"/>
          <p:cNvSpPr txBox="1">
            <a:spLocks noChangeArrowheads="1"/>
          </p:cNvSpPr>
          <p:nvPr/>
        </p:nvSpPr>
        <p:spPr bwMode="auto">
          <a:xfrm>
            <a:off x="4876800" y="53213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3104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87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87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870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44444E-6 -6.66667E-6 C -0.06372 0.00856 -0.12726 0.01735 -0.17223 -6.66667E-6 C -0.21719 -0.01737 -0.24341 -0.06066 -0.26945 -0.10371 " pathEditMode="relative" ptsTypes="aaA">
                                      <p:cBhvr>
                                        <p:cTn id="16" dur="2000" fill="hold"/>
                                        <p:tgtEl>
                                          <p:spTgt spid="87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6944 -0.10371 L -0.55833 0.1571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7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44" y="1303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0.0 -1.11111E-6 L 0.0 0.0333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7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mph" presetSubtype="2" repeatCount="7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70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70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70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92" grpId="0"/>
      <p:bldP spid="87092" grpId="1"/>
      <p:bldP spid="87096" grpId="0" animBg="1"/>
      <p:bldP spid="87097" grpId="0" animBg="1"/>
      <p:bldP spid="870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70" name="Rectangle 6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LCD</a:t>
            </a:r>
          </a:p>
        </p:txBody>
      </p:sp>
      <p:sp>
        <p:nvSpPr>
          <p:cNvPr id="43165" name="Rectangle 157"/>
          <p:cNvSpPr>
            <a:spLocks noGrp="1" noChangeArrowheads="1"/>
          </p:cNvSpPr>
          <p:nvPr>
            <p:ph type="body" idx="1"/>
          </p:nvPr>
        </p:nvSpPr>
        <p:spPr>
          <a:xfrm>
            <a:off x="463550" y="1023938"/>
            <a:ext cx="8312150" cy="1317625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controlar</a:t>
            </a:r>
            <a:r>
              <a:rPr lang="en-US" sz="2400" dirty="0"/>
              <a:t> la </a:t>
            </a:r>
            <a:r>
              <a:rPr lang="en-US" sz="2400" dirty="0" err="1"/>
              <a:t>pantalla</a:t>
            </a:r>
            <a:r>
              <a:rPr lang="en-US" sz="2400" dirty="0"/>
              <a:t> LCD </a:t>
            </a:r>
            <a:r>
              <a:rPr lang="en-US" sz="2400" dirty="0" err="1"/>
              <a:t>enviando</a:t>
            </a:r>
            <a:r>
              <a:rPr lang="en-US" sz="2400" dirty="0"/>
              <a:t> </a:t>
            </a:r>
            <a:r>
              <a:rPr lang="en-US" sz="2400" dirty="0" err="1"/>
              <a:t>códigos</a:t>
            </a:r>
            <a:r>
              <a:rPr lang="en-US" sz="2400" dirty="0"/>
              <a:t> de </a:t>
            </a:r>
            <a:r>
              <a:rPr lang="en-US" sz="2400" dirty="0" err="1"/>
              <a:t>comandos</a:t>
            </a:r>
            <a:r>
              <a:rPr lang="en-US" sz="2400" dirty="0"/>
              <a:t> al </a:t>
            </a:r>
            <a:r>
              <a:rPr lang="en-US" sz="2400" dirty="0" err="1"/>
              <a:t>registro</a:t>
            </a:r>
            <a:r>
              <a:rPr lang="en-US" sz="2400" dirty="0"/>
              <a:t> de </a:t>
            </a:r>
            <a:r>
              <a:rPr lang="en-US" sz="2400" dirty="0" err="1"/>
              <a:t>comando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Ejemplos</a:t>
            </a:r>
            <a:r>
              <a:rPr lang="en-US" sz="2400" dirty="0"/>
              <a:t>:</a:t>
            </a:r>
            <a:endParaRPr lang="en-US" sz="1600" dirty="0"/>
          </a:p>
        </p:txBody>
      </p:sp>
      <p:graphicFrame>
        <p:nvGraphicFramePr>
          <p:cNvPr id="43440" name="Group 432"/>
          <p:cNvGraphicFramePr>
            <a:graphicFrameLocks noGrp="1"/>
          </p:cNvGraphicFramePr>
          <p:nvPr/>
        </p:nvGraphicFramePr>
        <p:xfrm>
          <a:off x="228600" y="2401888"/>
          <a:ext cx="8763000" cy="4133216"/>
        </p:xfrm>
        <a:graphic>
          <a:graphicData uri="http://schemas.openxmlformats.org/drawingml/2006/table">
            <a:tbl>
              <a:tblPr/>
              <a:tblGrid>
                <a:gridCol w="84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Code (Hex)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Code (Hex)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  <a:hlinkClick r:id="rId2" action="ppaction://hlinksldjump"/>
                        </a:rPr>
                        <a:t>Clear display screen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  <a:hlinkClick r:id="rId3" action="ppaction://hlinksldjump"/>
                        </a:rPr>
                        <a:t>Return home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Shift cursor position to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Shift cursor position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Shift display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Shift display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  <a:hlinkClick r:id="rId4" action="ppaction://hlinksldjump"/>
                        </a:rPr>
                        <a:t>After displaying a character on the LCD, shift cursor to left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  <a:hlinkClick r:id="rId4" action="ppaction://hlinksldjump"/>
                        </a:rPr>
                        <a:t>After displaying a character on the LCD, shift cursor to right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80-FF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  <a:hlinkClick r:id="rId5" action="ppaction://hlinksldjump"/>
                        </a:rPr>
                        <a:t>Set cursor position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40-7F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  <a:hlinkClick r:id="rId6" action="ppaction://hlinksldjump"/>
                        </a:rPr>
                        <a:t>Set CG RAM address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  <a:hlinkClick r:id="rId3" action="ppaction://hlinksldjump"/>
                        </a:rPr>
                        <a:t>Display off, cursor 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Display off, cursor 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  <a:hlinkClick r:id="rId3" action="ppaction://hlinksldjump"/>
                        </a:rPr>
                        <a:t>Display on, cursor off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  <a:hlinkClick r:id="rId3" action="ppaction://hlinksldjump"/>
                        </a:rPr>
                        <a:t>Display on, cursor 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  <a:hlinkClick r:id="rId3" action="ppaction://hlinksldjump"/>
                        </a:rPr>
                        <a:t>Display on, cursor blinking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  <a:hlinkClick r:id="rId7" action="ppaction://hlinksldjump"/>
                        </a:rPr>
                        <a:t>Initializing to 2 lines &amp; 5x7 font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52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LCD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 Display Screen</a:t>
            </a:r>
            <a:endParaRPr lang="es-ES" dirty="0"/>
          </a:p>
          <a:p>
            <a:pPr lvl="1"/>
            <a:r>
              <a:rPr lang="es-ES" dirty="0"/>
              <a:t>Si escribimos 01H en el registro de comando, LCD borra la pantalla y establece la dirección del cursor en 80H.</a:t>
            </a:r>
          </a:p>
          <a:p>
            <a:r>
              <a:rPr lang="en-US" dirty="0"/>
              <a:t>Return home</a:t>
            </a:r>
          </a:p>
          <a:p>
            <a:pPr lvl="1"/>
            <a:r>
              <a:rPr lang="es-ES" dirty="0"/>
              <a:t>Si escribimos 02H en el registro de comando, LCD pone la dirección del cursor a 80H. También regresa la pantalla a la posición original.</a:t>
            </a:r>
            <a:endParaRPr lang="en-US" dirty="0"/>
          </a:p>
          <a:p>
            <a:endParaRPr lang="en-U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 dirty="0"/>
              <a:t>Display y Cursor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08125"/>
            <a:ext cx="4267200" cy="5334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Display on cursor blinking (0FH)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28600" y="2362200"/>
            <a:ext cx="4189413" cy="1412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33400" y="2498725"/>
            <a:ext cx="3657600" cy="1006475"/>
          </a:xfrm>
          <a:prstGeom prst="rect">
            <a:avLst/>
          </a:prstGeom>
          <a:solidFill>
            <a:srgbClr val="9BD2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5816" name="Text Box 40"/>
          <p:cNvSpPr txBox="1">
            <a:spLocks noChangeArrowheads="1"/>
          </p:cNvSpPr>
          <p:nvPr/>
        </p:nvSpPr>
        <p:spPr bwMode="auto">
          <a:xfrm>
            <a:off x="609600" y="25019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 !</a:t>
            </a:r>
          </a:p>
        </p:txBody>
      </p:sp>
      <p:sp>
        <p:nvSpPr>
          <p:cNvPr id="75818" name="Rectangle 42"/>
          <p:cNvSpPr>
            <a:spLocks noChangeArrowheads="1"/>
          </p:cNvSpPr>
          <p:nvPr/>
        </p:nvSpPr>
        <p:spPr bwMode="auto">
          <a:xfrm>
            <a:off x="2514600" y="2578100"/>
            <a:ext cx="133350" cy="228600"/>
          </a:xfrm>
          <a:prstGeom prst="rect">
            <a:avLst/>
          </a:prstGeom>
          <a:solidFill>
            <a:srgbClr val="9BD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5819" name="Rectangle 43"/>
          <p:cNvSpPr>
            <a:spLocks noChangeArrowheads="1"/>
          </p:cNvSpPr>
          <p:nvPr/>
        </p:nvSpPr>
        <p:spPr bwMode="auto">
          <a:xfrm>
            <a:off x="4648200" y="2346325"/>
            <a:ext cx="4191000" cy="1412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75820" name="Rectangle 44"/>
          <p:cNvSpPr>
            <a:spLocks noChangeArrowheads="1"/>
          </p:cNvSpPr>
          <p:nvPr/>
        </p:nvSpPr>
        <p:spPr bwMode="auto">
          <a:xfrm>
            <a:off x="4953000" y="2482850"/>
            <a:ext cx="3657600" cy="1006475"/>
          </a:xfrm>
          <a:prstGeom prst="rect">
            <a:avLst/>
          </a:prstGeom>
          <a:solidFill>
            <a:srgbClr val="9BD2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5821" name="Text Box 45"/>
          <p:cNvSpPr txBox="1">
            <a:spLocks noChangeArrowheads="1"/>
          </p:cNvSpPr>
          <p:nvPr/>
        </p:nvSpPr>
        <p:spPr bwMode="auto">
          <a:xfrm>
            <a:off x="5029200" y="2486025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Hello world !</a:t>
            </a:r>
          </a:p>
        </p:txBody>
      </p:sp>
      <p:sp>
        <p:nvSpPr>
          <p:cNvPr id="75831" name="Rectangle 55"/>
          <p:cNvSpPr>
            <a:spLocks noChangeArrowheads="1"/>
          </p:cNvSpPr>
          <p:nvPr/>
        </p:nvSpPr>
        <p:spPr bwMode="auto">
          <a:xfrm>
            <a:off x="4724400" y="1524000"/>
            <a:ext cx="365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folHlink"/>
              </a:buClr>
              <a:buSzPct val="6000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5000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Display on cursor on (0EH)</a:t>
            </a:r>
          </a:p>
        </p:txBody>
      </p:sp>
      <p:sp>
        <p:nvSpPr>
          <p:cNvPr id="75832" name="Rectangle 56"/>
          <p:cNvSpPr>
            <a:spLocks noChangeArrowheads="1"/>
          </p:cNvSpPr>
          <p:nvPr/>
        </p:nvSpPr>
        <p:spPr bwMode="auto">
          <a:xfrm>
            <a:off x="304800" y="4175125"/>
            <a:ext cx="365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folHlink"/>
              </a:buClr>
              <a:buSzPct val="6000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5000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Display on cursor off (0CH)</a:t>
            </a:r>
          </a:p>
        </p:txBody>
      </p:sp>
      <p:sp>
        <p:nvSpPr>
          <p:cNvPr id="75833" name="Rectangle 57"/>
          <p:cNvSpPr>
            <a:spLocks noChangeArrowheads="1"/>
          </p:cNvSpPr>
          <p:nvPr/>
        </p:nvSpPr>
        <p:spPr bwMode="auto">
          <a:xfrm>
            <a:off x="228600" y="4876800"/>
            <a:ext cx="4189413" cy="1412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75834" name="Rectangle 58"/>
          <p:cNvSpPr>
            <a:spLocks noChangeArrowheads="1"/>
          </p:cNvSpPr>
          <p:nvPr/>
        </p:nvSpPr>
        <p:spPr bwMode="auto">
          <a:xfrm>
            <a:off x="533400" y="5013325"/>
            <a:ext cx="3657600" cy="1006475"/>
          </a:xfrm>
          <a:prstGeom prst="rect">
            <a:avLst/>
          </a:prstGeom>
          <a:solidFill>
            <a:srgbClr val="9BD2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5835" name="Text Box 59"/>
          <p:cNvSpPr txBox="1">
            <a:spLocks noChangeArrowheads="1"/>
          </p:cNvSpPr>
          <p:nvPr/>
        </p:nvSpPr>
        <p:spPr bwMode="auto">
          <a:xfrm>
            <a:off x="609600" y="50165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Hello world !</a:t>
            </a:r>
          </a:p>
        </p:txBody>
      </p:sp>
      <p:sp>
        <p:nvSpPr>
          <p:cNvPr id="75837" name="Rectangle 61"/>
          <p:cNvSpPr>
            <a:spLocks noChangeArrowheads="1"/>
          </p:cNvSpPr>
          <p:nvPr/>
        </p:nvSpPr>
        <p:spPr bwMode="auto">
          <a:xfrm>
            <a:off x="4648200" y="4860925"/>
            <a:ext cx="4191000" cy="1412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75838" name="Rectangle 62"/>
          <p:cNvSpPr>
            <a:spLocks noChangeArrowheads="1"/>
          </p:cNvSpPr>
          <p:nvPr/>
        </p:nvSpPr>
        <p:spPr bwMode="auto">
          <a:xfrm>
            <a:off x="4953000" y="4997450"/>
            <a:ext cx="3657600" cy="1006475"/>
          </a:xfrm>
          <a:prstGeom prst="rect">
            <a:avLst/>
          </a:prstGeom>
          <a:solidFill>
            <a:srgbClr val="9BD2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5844" name="Rectangle 68"/>
          <p:cNvSpPr>
            <a:spLocks noChangeArrowheads="1"/>
          </p:cNvSpPr>
          <p:nvPr/>
        </p:nvSpPr>
        <p:spPr bwMode="auto">
          <a:xfrm>
            <a:off x="4724400" y="4191000"/>
            <a:ext cx="365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folHlink"/>
              </a:buClr>
              <a:buSzPct val="6000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5000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/>
              <a:t>Display off cursor off (0AH)</a:t>
            </a:r>
          </a:p>
        </p:txBody>
      </p:sp>
      <p:grpSp>
        <p:nvGrpSpPr>
          <p:cNvPr id="75853" name="Group 77"/>
          <p:cNvGrpSpPr>
            <a:grpSpLocks/>
          </p:cNvGrpSpPr>
          <p:nvPr/>
        </p:nvGrpSpPr>
        <p:grpSpPr bwMode="auto">
          <a:xfrm>
            <a:off x="6934200" y="2743200"/>
            <a:ext cx="152400" cy="76200"/>
            <a:chOff x="2784" y="2640"/>
            <a:chExt cx="96" cy="48"/>
          </a:xfrm>
        </p:grpSpPr>
        <p:grpSp>
          <p:nvGrpSpPr>
            <p:cNvPr id="75847" name="Group 71"/>
            <p:cNvGrpSpPr>
              <a:grpSpLocks/>
            </p:cNvGrpSpPr>
            <p:nvPr/>
          </p:nvGrpSpPr>
          <p:grpSpPr bwMode="auto">
            <a:xfrm>
              <a:off x="2784" y="2640"/>
              <a:ext cx="96" cy="48"/>
              <a:chOff x="528" y="2784"/>
              <a:chExt cx="96" cy="48"/>
            </a:xfrm>
          </p:grpSpPr>
          <p:sp>
            <p:nvSpPr>
              <p:cNvPr id="75848" name="Rectangle 72"/>
              <p:cNvSpPr>
                <a:spLocks noChangeArrowheads="1"/>
              </p:cNvSpPr>
              <p:nvPr/>
            </p:nvSpPr>
            <p:spPr bwMode="auto">
              <a:xfrm>
                <a:off x="528" y="2784"/>
                <a:ext cx="96" cy="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5849" name="Line 73"/>
              <p:cNvSpPr>
                <a:spLocks noChangeShapeType="1"/>
              </p:cNvSpPr>
              <p:nvPr/>
            </p:nvSpPr>
            <p:spPr bwMode="auto">
              <a:xfrm flipV="1">
                <a:off x="528" y="278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9BD2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5850" name="Line 74"/>
              <p:cNvSpPr>
                <a:spLocks noChangeShapeType="1"/>
              </p:cNvSpPr>
              <p:nvPr/>
            </p:nvSpPr>
            <p:spPr bwMode="auto">
              <a:xfrm>
                <a:off x="528" y="2832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9BD2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5851" name="Line 75"/>
              <p:cNvSpPr>
                <a:spLocks noChangeShapeType="1"/>
              </p:cNvSpPr>
              <p:nvPr/>
            </p:nvSpPr>
            <p:spPr bwMode="auto">
              <a:xfrm>
                <a:off x="528" y="27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9BD2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75852" name="Line 76"/>
            <p:cNvSpPr>
              <a:spLocks noChangeShapeType="1"/>
            </p:cNvSpPr>
            <p:nvPr/>
          </p:nvSpPr>
          <p:spPr bwMode="auto">
            <a:xfrm>
              <a:off x="2880" y="2640"/>
              <a:ext cx="0" cy="48"/>
            </a:xfrm>
            <a:prstGeom prst="line">
              <a:avLst/>
            </a:prstGeom>
            <a:noFill/>
            <a:ln w="9525">
              <a:solidFill>
                <a:srgbClr val="9BD2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14706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 sz="3600" dirty="0" err="1"/>
              <a:t>Establecer</a:t>
            </a:r>
            <a:r>
              <a:rPr lang="en-US" sz="3600" dirty="0"/>
              <a:t> </a:t>
            </a:r>
            <a:r>
              <a:rPr lang="en-US" sz="3600" dirty="0" err="1"/>
              <a:t>posición</a:t>
            </a:r>
            <a:r>
              <a:rPr lang="en-US" sz="3600" dirty="0"/>
              <a:t> del cursor (</a:t>
            </a:r>
            <a:r>
              <a:rPr lang="en-US" sz="2800" dirty="0"/>
              <a:t>Set DDRAM address</a:t>
            </a:r>
            <a:r>
              <a:rPr lang="en-US" sz="3600" dirty="0"/>
              <a:t>)</a:t>
            </a:r>
          </a:p>
        </p:txBody>
      </p:sp>
      <p:graphicFrame>
        <p:nvGraphicFramePr>
          <p:cNvPr id="62864" name="Group 400"/>
          <p:cNvGraphicFramePr>
            <a:graphicFrameLocks noGrp="1"/>
          </p:cNvGraphicFramePr>
          <p:nvPr/>
        </p:nvGraphicFramePr>
        <p:xfrm>
          <a:off x="685800" y="3810000"/>
          <a:ext cx="36576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33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578" name="Text Box 114"/>
          <p:cNvSpPr txBox="1">
            <a:spLocks noChangeArrowheads="1"/>
          </p:cNvSpPr>
          <p:nvPr/>
        </p:nvSpPr>
        <p:spPr bwMode="auto">
          <a:xfrm>
            <a:off x="1447800" y="5029200"/>
            <a:ext cx="1981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imes New Roman" panose="02020603050405020304" pitchFamily="18" charset="0"/>
              </a:rPr>
              <a:t>20x4 LCD</a:t>
            </a:r>
          </a:p>
        </p:txBody>
      </p:sp>
      <p:graphicFrame>
        <p:nvGraphicFramePr>
          <p:cNvPr id="62881" name="Group 417"/>
          <p:cNvGraphicFramePr>
            <a:graphicFrameLocks noGrp="1"/>
          </p:cNvGraphicFramePr>
          <p:nvPr/>
        </p:nvGraphicFramePr>
        <p:xfrm>
          <a:off x="5334000" y="4419600"/>
          <a:ext cx="3657600" cy="609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33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673" name="Text Box 209"/>
          <p:cNvSpPr txBox="1">
            <a:spLocks noChangeArrowheads="1"/>
          </p:cNvSpPr>
          <p:nvPr/>
        </p:nvSpPr>
        <p:spPr bwMode="auto">
          <a:xfrm>
            <a:off x="6096000" y="5029200"/>
            <a:ext cx="1981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imes New Roman" panose="02020603050405020304" pitchFamily="18" charset="0"/>
              </a:rPr>
              <a:t>20x2 LCD</a:t>
            </a:r>
          </a:p>
        </p:txBody>
      </p:sp>
      <p:graphicFrame>
        <p:nvGraphicFramePr>
          <p:cNvPr id="62873" name="Group 409"/>
          <p:cNvGraphicFramePr>
            <a:graphicFrameLocks noGrp="1"/>
          </p:cNvGraphicFramePr>
          <p:nvPr/>
        </p:nvGraphicFramePr>
        <p:xfrm>
          <a:off x="5334000" y="3400425"/>
          <a:ext cx="3657600" cy="304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33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700" name="Text Box 236"/>
          <p:cNvSpPr txBox="1">
            <a:spLocks noChangeArrowheads="1"/>
          </p:cNvSpPr>
          <p:nvPr/>
        </p:nvSpPr>
        <p:spPr bwMode="auto">
          <a:xfrm>
            <a:off x="6096000" y="3705225"/>
            <a:ext cx="1981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imes New Roman" panose="02020603050405020304" pitchFamily="18" charset="0"/>
              </a:rPr>
              <a:t>20x1 LCD</a:t>
            </a:r>
          </a:p>
        </p:txBody>
      </p:sp>
      <p:graphicFrame>
        <p:nvGraphicFramePr>
          <p:cNvPr id="62877" name="Group 413"/>
          <p:cNvGraphicFramePr>
            <a:graphicFrameLocks noGrp="1"/>
          </p:cNvGraphicFramePr>
          <p:nvPr/>
        </p:nvGraphicFramePr>
        <p:xfrm>
          <a:off x="5334000" y="5791200"/>
          <a:ext cx="3657600" cy="609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33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728" name="Text Box 264"/>
          <p:cNvSpPr txBox="1">
            <a:spLocks noChangeArrowheads="1"/>
          </p:cNvSpPr>
          <p:nvPr/>
        </p:nvSpPr>
        <p:spPr bwMode="auto">
          <a:xfrm>
            <a:off x="6096000" y="6448425"/>
            <a:ext cx="1981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imes New Roman" panose="02020603050405020304" pitchFamily="18" charset="0"/>
              </a:rPr>
              <a:t>16x2 LCD</a:t>
            </a:r>
          </a:p>
        </p:txBody>
      </p:sp>
      <p:graphicFrame>
        <p:nvGraphicFramePr>
          <p:cNvPr id="62885" name="Group 421"/>
          <p:cNvGraphicFramePr>
            <a:graphicFrameLocks noGrp="1"/>
          </p:cNvGraphicFramePr>
          <p:nvPr/>
        </p:nvGraphicFramePr>
        <p:xfrm>
          <a:off x="685800" y="5762625"/>
          <a:ext cx="3657600" cy="609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33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762" name="Text Box 298"/>
          <p:cNvSpPr txBox="1">
            <a:spLocks noChangeArrowheads="1"/>
          </p:cNvSpPr>
          <p:nvPr/>
        </p:nvSpPr>
        <p:spPr bwMode="auto">
          <a:xfrm>
            <a:off x="1447800" y="6372225"/>
            <a:ext cx="1981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imes New Roman" panose="02020603050405020304" pitchFamily="18" charset="0"/>
              </a:rPr>
              <a:t>40x2 LCD</a:t>
            </a:r>
          </a:p>
        </p:txBody>
      </p:sp>
      <p:sp>
        <p:nvSpPr>
          <p:cNvPr id="62793" name="Text Box 329"/>
          <p:cNvSpPr txBox="1">
            <a:spLocks noChangeArrowheads="1"/>
          </p:cNvSpPr>
          <p:nvPr/>
        </p:nvSpPr>
        <p:spPr bwMode="auto">
          <a:xfrm>
            <a:off x="0" y="3810000"/>
            <a:ext cx="76200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>
                <a:latin typeface="Times New Roman" panose="02020603050405020304" pitchFamily="18" charset="0"/>
              </a:rPr>
              <a:t>Line 1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>
                <a:latin typeface="Times New Roman" panose="02020603050405020304" pitchFamily="18" charset="0"/>
              </a:rPr>
              <a:t>Line 2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>
                <a:latin typeface="Times New Roman" panose="02020603050405020304" pitchFamily="18" charset="0"/>
              </a:rPr>
              <a:t>Line 3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>
                <a:latin typeface="Times New Roman" panose="02020603050405020304" pitchFamily="18" charset="0"/>
              </a:rPr>
              <a:t>Line 4</a:t>
            </a:r>
          </a:p>
        </p:txBody>
      </p:sp>
      <p:sp>
        <p:nvSpPr>
          <p:cNvPr id="62886" name="Text Box 422"/>
          <p:cNvSpPr txBox="1">
            <a:spLocks noChangeArrowheads="1"/>
          </p:cNvSpPr>
          <p:nvPr/>
        </p:nvSpPr>
        <p:spPr bwMode="auto">
          <a:xfrm>
            <a:off x="762000" y="3657600"/>
            <a:ext cx="3581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900" b="1">
                <a:latin typeface="Times New Roman" panose="02020603050405020304" pitchFamily="18" charset="0"/>
              </a:rPr>
              <a:t>1	2	3                      …	                 18	19              20</a:t>
            </a:r>
          </a:p>
        </p:txBody>
      </p:sp>
      <p:sp>
        <p:nvSpPr>
          <p:cNvPr id="62887" name="Text Box 423"/>
          <p:cNvSpPr txBox="1">
            <a:spLocks noChangeArrowheads="1"/>
          </p:cNvSpPr>
          <p:nvPr/>
        </p:nvSpPr>
        <p:spPr bwMode="auto">
          <a:xfrm>
            <a:off x="5410200" y="4267200"/>
            <a:ext cx="3581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900" b="1">
                <a:latin typeface="Times New Roman" panose="02020603050405020304" pitchFamily="18" charset="0"/>
              </a:rPr>
              <a:t>1	2	3                      …	                 18	19              20</a:t>
            </a:r>
          </a:p>
        </p:txBody>
      </p:sp>
      <p:sp>
        <p:nvSpPr>
          <p:cNvPr id="62888" name="Text Box 424"/>
          <p:cNvSpPr txBox="1">
            <a:spLocks noChangeArrowheads="1"/>
          </p:cNvSpPr>
          <p:nvPr/>
        </p:nvSpPr>
        <p:spPr bwMode="auto">
          <a:xfrm>
            <a:off x="5410200" y="5638800"/>
            <a:ext cx="3581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900" b="1">
                <a:latin typeface="Times New Roman" panose="02020603050405020304" pitchFamily="18" charset="0"/>
              </a:rPr>
              <a:t>1	2	3                      …	                 14	15              16</a:t>
            </a:r>
          </a:p>
        </p:txBody>
      </p:sp>
      <p:sp>
        <p:nvSpPr>
          <p:cNvPr id="62890" name="Text Box 426"/>
          <p:cNvSpPr txBox="1">
            <a:spLocks noChangeArrowheads="1"/>
          </p:cNvSpPr>
          <p:nvPr/>
        </p:nvSpPr>
        <p:spPr bwMode="auto">
          <a:xfrm>
            <a:off x="5410200" y="3200400"/>
            <a:ext cx="3581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900" b="1">
                <a:latin typeface="Times New Roman" panose="02020603050405020304" pitchFamily="18" charset="0"/>
              </a:rPr>
              <a:t>1	2	3                      …	                 18	19              20</a:t>
            </a:r>
          </a:p>
        </p:txBody>
      </p:sp>
      <p:sp>
        <p:nvSpPr>
          <p:cNvPr id="62891" name="Text Box 427"/>
          <p:cNvSpPr txBox="1">
            <a:spLocks noChangeArrowheads="1"/>
          </p:cNvSpPr>
          <p:nvPr/>
        </p:nvSpPr>
        <p:spPr bwMode="auto">
          <a:xfrm>
            <a:off x="762000" y="5562600"/>
            <a:ext cx="3581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900" b="1">
                <a:latin typeface="Times New Roman" panose="02020603050405020304" pitchFamily="18" charset="0"/>
              </a:rPr>
              <a:t>1	2	3                      …	                38	39             40</a:t>
            </a:r>
          </a:p>
        </p:txBody>
      </p:sp>
      <p:sp>
        <p:nvSpPr>
          <p:cNvPr id="62892" name="Rectangle 428"/>
          <p:cNvSpPr>
            <a:spLocks noGrp="1" noChangeArrowheads="1"/>
          </p:cNvSpPr>
          <p:nvPr>
            <p:ph type="body" idx="1"/>
          </p:nvPr>
        </p:nvSpPr>
        <p:spPr>
          <a:xfrm>
            <a:off x="533400" y="1139031"/>
            <a:ext cx="8077200" cy="193754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2000" dirty="0"/>
              <a:t>Las siguientes figuras representan cada una de las posiciones de la pantalla LCD y la dirección DDRAM correspondientes (los números están en hexadecimal)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Para mover el cursor a cualquier ubicación de la DDRAM, escriba la dirección de esa ubicación en el registro de comando.</a:t>
            </a:r>
            <a:endParaRPr lang="en-US" sz="2000" dirty="0"/>
          </a:p>
        </p:txBody>
      </p:sp>
      <p:sp>
        <p:nvSpPr>
          <p:cNvPr id="62893" name="Text Box 429"/>
          <p:cNvSpPr txBox="1">
            <a:spLocks noChangeArrowheads="1"/>
          </p:cNvSpPr>
          <p:nvPr/>
        </p:nvSpPr>
        <p:spPr bwMode="auto">
          <a:xfrm>
            <a:off x="4572000" y="4419600"/>
            <a:ext cx="7620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>
                <a:latin typeface="Times New Roman" panose="02020603050405020304" pitchFamily="18" charset="0"/>
              </a:rPr>
              <a:t>Line 1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>
                <a:latin typeface="Times New Roman" panose="02020603050405020304" pitchFamily="18" charset="0"/>
              </a:rPr>
              <a:t>Line 2</a:t>
            </a:r>
          </a:p>
        </p:txBody>
      </p:sp>
      <p:sp>
        <p:nvSpPr>
          <p:cNvPr id="62894" name="Text Box 430"/>
          <p:cNvSpPr txBox="1">
            <a:spLocks noChangeArrowheads="1"/>
          </p:cNvSpPr>
          <p:nvPr/>
        </p:nvSpPr>
        <p:spPr bwMode="auto">
          <a:xfrm>
            <a:off x="4572000" y="5791200"/>
            <a:ext cx="7620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>
                <a:latin typeface="Times New Roman" panose="02020603050405020304" pitchFamily="18" charset="0"/>
              </a:rPr>
              <a:t>Line 1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>
                <a:latin typeface="Times New Roman" panose="02020603050405020304" pitchFamily="18" charset="0"/>
              </a:rPr>
              <a:t>Line 2</a:t>
            </a:r>
          </a:p>
        </p:txBody>
      </p:sp>
      <p:sp>
        <p:nvSpPr>
          <p:cNvPr id="62895" name="Text Box 431"/>
          <p:cNvSpPr txBox="1">
            <a:spLocks noChangeArrowheads="1"/>
          </p:cNvSpPr>
          <p:nvPr/>
        </p:nvSpPr>
        <p:spPr bwMode="auto">
          <a:xfrm>
            <a:off x="0" y="5791200"/>
            <a:ext cx="7620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>
                <a:latin typeface="Times New Roman" panose="02020603050405020304" pitchFamily="18" charset="0"/>
              </a:rPr>
              <a:t>Line 1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>
                <a:latin typeface="Times New Roman" panose="02020603050405020304" pitchFamily="18" charset="0"/>
              </a:rPr>
              <a:t>Line 2</a:t>
            </a:r>
          </a:p>
        </p:txBody>
      </p:sp>
      <p:sp>
        <p:nvSpPr>
          <p:cNvPr id="62896" name="Text Box 432"/>
          <p:cNvSpPr txBox="1">
            <a:spLocks noChangeArrowheads="1"/>
          </p:cNvSpPr>
          <p:nvPr/>
        </p:nvSpPr>
        <p:spPr bwMode="auto">
          <a:xfrm>
            <a:off x="4572000" y="3429000"/>
            <a:ext cx="762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>
                <a:latin typeface="Times New Roman" panose="02020603050405020304" pitchFamily="18" charset="0"/>
              </a:rPr>
              <a:t>Line 1</a:t>
            </a:r>
          </a:p>
        </p:txBody>
      </p:sp>
    </p:spTree>
    <p:extLst>
      <p:ext uri="{BB962C8B-B14F-4D97-AF65-F5344CB8AC3E}">
        <p14:creationId xmlns:p14="http://schemas.microsoft.com/office/powerpoint/2010/main" val="402490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18" name="Group 134"/>
          <p:cNvGrpSpPr>
            <a:grpSpLocks/>
          </p:cNvGrpSpPr>
          <p:nvPr/>
        </p:nvGrpSpPr>
        <p:grpSpPr bwMode="auto">
          <a:xfrm>
            <a:off x="457200" y="2667000"/>
            <a:ext cx="8305800" cy="3886200"/>
            <a:chOff x="288" y="1680"/>
            <a:chExt cx="5328" cy="2448"/>
          </a:xfrm>
        </p:grpSpPr>
        <p:sp>
          <p:nvSpPr>
            <p:cNvPr id="67711" name="Rectangle 127"/>
            <p:cNvSpPr>
              <a:spLocks noChangeArrowheads="1"/>
            </p:cNvSpPr>
            <p:nvPr/>
          </p:nvSpPr>
          <p:spPr bwMode="auto">
            <a:xfrm>
              <a:off x="288" y="1680"/>
              <a:ext cx="5328" cy="244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288" y="1680"/>
              <a:ext cx="508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buClr>
                  <a:schemeClr val="folHlink"/>
                </a:buClr>
                <a:buSzPct val="60000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hlink"/>
                </a:buClr>
                <a:buSzPct val="55000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50000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accent2"/>
                </a:buClr>
                <a:buSzPct val="55000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accent1"/>
                </a:buClr>
                <a:buSzPct val="50000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sz="1800" b="1" dirty="0" err="1"/>
                <a:t>Solución</a:t>
              </a:r>
              <a:r>
                <a:rPr lang="en-US" sz="1800" b="1" dirty="0"/>
                <a:t>:</a:t>
              </a:r>
            </a:p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en-US" sz="1800" b="1" dirty="0"/>
            </a:p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s-ES" sz="2000" dirty="0"/>
                <a:t>	Debemos mover el cursor a la dirección D4H de la DDRAM.</a:t>
              </a:r>
            </a:p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s-ES" sz="2000" dirty="0"/>
                <a:t>	Entonces, debemos escribir D4H, en el registro de comando.</a:t>
              </a:r>
              <a:endParaRPr lang="en-US" sz="2000" dirty="0"/>
            </a:p>
          </p:txBody>
        </p:sp>
      </p:grp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del cursor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023938"/>
            <a:ext cx="8312150" cy="14049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sz="2400" dirty="0"/>
              <a:t>Queremos mostrar un carácter en la línea 4 columna 1 de una pantalla LCD de 20x4. ¿Qué debemos escribir en el registro de comandos para mover el cursor?</a:t>
            </a:r>
            <a:endParaRPr lang="en-US" sz="2400" dirty="0"/>
          </a:p>
        </p:txBody>
      </p:sp>
      <p:graphicFrame>
        <p:nvGraphicFramePr>
          <p:cNvPr id="67762" name="Group 178"/>
          <p:cNvGraphicFramePr>
            <a:graphicFrameLocks noGrp="1"/>
          </p:cNvGraphicFramePr>
          <p:nvPr/>
        </p:nvGraphicFramePr>
        <p:xfrm>
          <a:off x="2667000" y="4495800"/>
          <a:ext cx="36576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33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761" name="Text Box 177"/>
          <p:cNvSpPr txBox="1">
            <a:spLocks noChangeArrowheads="1"/>
          </p:cNvSpPr>
          <p:nvPr/>
        </p:nvSpPr>
        <p:spPr bwMode="auto">
          <a:xfrm>
            <a:off x="2743200" y="4343400"/>
            <a:ext cx="3581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900" b="1">
                <a:latin typeface="Times New Roman" panose="02020603050405020304" pitchFamily="18" charset="0"/>
              </a:rPr>
              <a:t>1	2	3                      …	                 18	19              20</a:t>
            </a:r>
          </a:p>
        </p:txBody>
      </p:sp>
      <p:sp>
        <p:nvSpPr>
          <p:cNvPr id="67763" name="Text Box 179"/>
          <p:cNvSpPr txBox="1">
            <a:spLocks noChangeArrowheads="1"/>
          </p:cNvSpPr>
          <p:nvPr/>
        </p:nvSpPr>
        <p:spPr bwMode="auto">
          <a:xfrm>
            <a:off x="1905000" y="4495800"/>
            <a:ext cx="76200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>
                <a:latin typeface="Times New Roman" panose="02020603050405020304" pitchFamily="18" charset="0"/>
              </a:rPr>
              <a:t>Line 1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>
                <a:latin typeface="Times New Roman" panose="02020603050405020304" pitchFamily="18" charset="0"/>
              </a:rPr>
              <a:t>Line 2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>
                <a:latin typeface="Times New Roman" panose="02020603050405020304" pitchFamily="18" charset="0"/>
              </a:rPr>
              <a:t>Line 3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400">
                <a:latin typeface="Times New Roman" panose="02020603050405020304" pitchFamily="18" charset="0"/>
              </a:rPr>
              <a:t>Line 4</a:t>
            </a:r>
          </a:p>
        </p:txBody>
      </p:sp>
    </p:spTree>
    <p:extLst>
      <p:ext uri="{BB962C8B-B14F-4D97-AF65-F5344CB8AC3E}">
        <p14:creationId xmlns:p14="http://schemas.microsoft.com/office/powerpoint/2010/main" val="293655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61" grpId="0"/>
      <p:bldP spid="677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4102"/>
            <a:ext cx="9144000" cy="882650"/>
          </a:xfrm>
        </p:spPr>
        <p:txBody>
          <a:bodyPr/>
          <a:lstStyle/>
          <a:p>
            <a:r>
              <a:rPr lang="en-US" dirty="0"/>
              <a:t>Display LCD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Hay </a:t>
            </a:r>
            <a:r>
              <a:rPr lang="en-US" sz="2400" dirty="0" err="1"/>
              <a:t>diferentes</a:t>
            </a:r>
            <a:r>
              <a:rPr lang="en-US" sz="2400" dirty="0"/>
              <a:t> </a:t>
            </a:r>
            <a:r>
              <a:rPr lang="en-US" sz="2400" dirty="0" err="1"/>
              <a:t>maneras</a:t>
            </a:r>
            <a:r>
              <a:rPr lang="en-US" sz="2400" dirty="0"/>
              <a:t> de </a:t>
            </a:r>
            <a:r>
              <a:rPr lang="en-US" sz="2400" dirty="0" err="1"/>
              <a:t>informar</a:t>
            </a:r>
            <a:r>
              <a:rPr lang="en-US" sz="2400" dirty="0"/>
              <a:t> al </a:t>
            </a:r>
            <a:r>
              <a:rPr lang="en-US" sz="2400" dirty="0" err="1"/>
              <a:t>usuario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ejemplo</a:t>
            </a:r>
            <a:r>
              <a:rPr lang="en-US" sz="2400" dirty="0"/>
              <a:t>, con LEDs, con display 7segmentos, con display LCD entre </a:t>
            </a:r>
            <a:r>
              <a:rPr lang="en-US" sz="2400" dirty="0" err="1"/>
              <a:t>otros</a:t>
            </a:r>
            <a:r>
              <a:rPr lang="en-US" sz="2400" dirty="0"/>
              <a:t>. </a:t>
            </a:r>
          </a:p>
          <a:p>
            <a:r>
              <a:rPr lang="en-US" sz="2400" dirty="0"/>
              <a:t>El display LCD </a:t>
            </a:r>
            <a:r>
              <a:rPr lang="en-US" sz="2400" dirty="0" err="1"/>
              <a:t>es</a:t>
            </a:r>
            <a:r>
              <a:rPr lang="en-US" sz="2400" dirty="0"/>
              <a:t> un </a:t>
            </a:r>
            <a:r>
              <a:rPr lang="en-US" sz="2400" dirty="0" err="1"/>
              <a:t>dispositivo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mostrar</a:t>
            </a:r>
            <a:r>
              <a:rPr lang="en-US" sz="2400" dirty="0"/>
              <a:t> </a:t>
            </a:r>
            <a:r>
              <a:rPr lang="en-US" sz="2400" dirty="0" err="1"/>
              <a:t>mucha</a:t>
            </a:r>
            <a:r>
              <a:rPr lang="en-US" sz="2400" dirty="0"/>
              <a:t> </a:t>
            </a:r>
            <a:r>
              <a:rPr lang="en-US" sz="2400" dirty="0" err="1"/>
              <a:t>información</a:t>
            </a:r>
            <a:r>
              <a:rPr lang="en-US" sz="2400" dirty="0"/>
              <a:t> en </a:t>
            </a:r>
            <a:r>
              <a:rPr lang="en-US" sz="2400" dirty="0" err="1"/>
              <a:t>formato</a:t>
            </a:r>
            <a:r>
              <a:rPr lang="en-US" sz="2400" dirty="0"/>
              <a:t> </a:t>
            </a:r>
            <a:r>
              <a:rPr lang="en-US" sz="2400" dirty="0" err="1"/>
              <a:t>texto</a:t>
            </a:r>
            <a:r>
              <a:rPr lang="en-US" sz="2400" dirty="0"/>
              <a:t> (ASCII).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971600" y="6344945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AR" i="1" dirty="0">
                <a:solidFill>
                  <a:schemeClr val="folHlink"/>
                </a:solidFill>
              </a:rPr>
              <a:t>- Basada en Clase LCD_Keyboard_v2.pps </a:t>
            </a:r>
            <a:r>
              <a:rPr lang="es-AR" dirty="0"/>
              <a:t>(</a:t>
            </a:r>
            <a:r>
              <a:rPr lang="es-AR" dirty="0" err="1"/>
              <a:t>Mazidi</a:t>
            </a:r>
            <a:r>
              <a:rPr lang="es-AR" dirty="0"/>
              <a:t>, </a:t>
            </a:r>
            <a:r>
              <a:rPr lang="es-AR" dirty="0" err="1"/>
              <a:t>Naimi</a:t>
            </a:r>
            <a:r>
              <a:rPr lang="es-AR" dirty="0"/>
              <a:t>, nicerland.com)</a:t>
            </a:r>
          </a:p>
        </p:txBody>
      </p:sp>
      <p:pic>
        <p:nvPicPr>
          <p:cNvPr id="5" name="Picture 6" descr="Resultado de imagen para lcd dis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03749"/>
            <a:ext cx="5325219" cy="24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8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 dirty="0" err="1"/>
              <a:t>Incrementar</a:t>
            </a:r>
            <a:r>
              <a:rPr lang="en-US" dirty="0"/>
              <a:t> y </a:t>
            </a:r>
            <a:r>
              <a:rPr lang="en-US" dirty="0" err="1"/>
              <a:t>decrementar</a:t>
            </a:r>
            <a:r>
              <a:rPr lang="en-US" dirty="0"/>
              <a:t> Cursor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3276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Si escribe un byte de datos en el registro de datos, los datos se escribirán donde apunta el cursor y luego el cursor se incrementará de forma predeterminada.</a:t>
            </a:r>
          </a:p>
          <a:p>
            <a:pPr lvl="1">
              <a:lnSpc>
                <a:spcPct val="90000"/>
              </a:lnSpc>
            </a:pPr>
            <a:r>
              <a:rPr lang="es-ES" sz="1800" dirty="0"/>
              <a:t>Si desea hacer que la pantalla LCD disminuya el cursor, debe escribir 4H en el registro de comando.</a:t>
            </a:r>
          </a:p>
          <a:p>
            <a:pPr lvl="1">
              <a:lnSpc>
                <a:spcPct val="90000"/>
              </a:lnSpc>
            </a:pPr>
            <a:r>
              <a:rPr lang="es-ES" sz="1800" dirty="0"/>
              <a:t>Si desea hacer que el LCD mueva el cursor a la derecha (comportamiento predeterminado) debe escribir 6H en el registro de comando.</a:t>
            </a:r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4876800" y="6324600"/>
            <a:ext cx="365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folHlink"/>
              </a:buClr>
              <a:buSzPct val="6000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5000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Decrement cursor </a:t>
            </a:r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4724400" y="4953000"/>
            <a:ext cx="4189413" cy="1412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5029200" y="5089525"/>
            <a:ext cx="3657600" cy="1006475"/>
          </a:xfrm>
          <a:prstGeom prst="rect">
            <a:avLst/>
          </a:prstGeom>
          <a:solidFill>
            <a:srgbClr val="9BD2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6781800" y="50927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Hello</a:t>
            </a:r>
          </a:p>
        </p:txBody>
      </p:sp>
      <p:grpSp>
        <p:nvGrpSpPr>
          <p:cNvPr id="77851" name="Group 27"/>
          <p:cNvGrpSpPr>
            <a:grpSpLocks/>
          </p:cNvGrpSpPr>
          <p:nvPr/>
        </p:nvGrpSpPr>
        <p:grpSpPr bwMode="auto">
          <a:xfrm flipH="1">
            <a:off x="6705600" y="5105400"/>
            <a:ext cx="981075" cy="304800"/>
            <a:chOff x="384" y="2688"/>
            <a:chExt cx="618" cy="192"/>
          </a:xfrm>
        </p:grpSpPr>
        <p:sp>
          <p:nvSpPr>
            <p:cNvPr id="77852" name="Rectangle 28"/>
            <p:cNvSpPr>
              <a:spLocks noChangeArrowheads="1"/>
            </p:cNvSpPr>
            <p:nvPr/>
          </p:nvSpPr>
          <p:spPr bwMode="auto">
            <a:xfrm>
              <a:off x="384" y="2688"/>
              <a:ext cx="618" cy="192"/>
            </a:xfrm>
            <a:prstGeom prst="rect">
              <a:avLst/>
            </a:prstGeom>
            <a:solidFill>
              <a:srgbClr val="9BD2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77853" name="Group 29"/>
            <p:cNvGrpSpPr>
              <a:grpSpLocks/>
            </p:cNvGrpSpPr>
            <p:nvPr/>
          </p:nvGrpSpPr>
          <p:grpSpPr bwMode="auto">
            <a:xfrm>
              <a:off x="384" y="2832"/>
              <a:ext cx="96" cy="48"/>
              <a:chOff x="528" y="2784"/>
              <a:chExt cx="96" cy="48"/>
            </a:xfrm>
          </p:grpSpPr>
          <p:sp>
            <p:nvSpPr>
              <p:cNvPr id="77854" name="Rectangle 30"/>
              <p:cNvSpPr>
                <a:spLocks noChangeArrowheads="1"/>
              </p:cNvSpPr>
              <p:nvPr/>
            </p:nvSpPr>
            <p:spPr bwMode="auto">
              <a:xfrm>
                <a:off x="528" y="2784"/>
                <a:ext cx="96" cy="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7855" name="Line 31"/>
              <p:cNvSpPr>
                <a:spLocks noChangeShapeType="1"/>
              </p:cNvSpPr>
              <p:nvPr/>
            </p:nvSpPr>
            <p:spPr bwMode="auto">
              <a:xfrm flipV="1">
                <a:off x="528" y="278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9BD2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856" name="Line 32"/>
              <p:cNvSpPr>
                <a:spLocks noChangeShapeType="1"/>
              </p:cNvSpPr>
              <p:nvPr/>
            </p:nvSpPr>
            <p:spPr bwMode="auto">
              <a:xfrm>
                <a:off x="528" y="2832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9BD2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857" name="Line 33"/>
              <p:cNvSpPr>
                <a:spLocks noChangeShapeType="1"/>
              </p:cNvSpPr>
              <p:nvPr/>
            </p:nvSpPr>
            <p:spPr bwMode="auto">
              <a:xfrm>
                <a:off x="528" y="27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9BD2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381000" y="6324600"/>
            <a:ext cx="365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folHlink"/>
              </a:buClr>
              <a:buSzPct val="6000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5000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/>
              <a:t>Increment cursor 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228600" y="4953000"/>
            <a:ext cx="4189413" cy="1412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533400" y="5089525"/>
            <a:ext cx="3657600" cy="1006475"/>
          </a:xfrm>
          <a:prstGeom prst="rect">
            <a:avLst/>
          </a:prstGeom>
          <a:solidFill>
            <a:srgbClr val="9BD2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609600" y="50927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</p:txBody>
      </p:sp>
      <p:grpSp>
        <p:nvGrpSpPr>
          <p:cNvPr id="77846" name="Group 22"/>
          <p:cNvGrpSpPr>
            <a:grpSpLocks/>
          </p:cNvGrpSpPr>
          <p:nvPr/>
        </p:nvGrpSpPr>
        <p:grpSpPr bwMode="auto">
          <a:xfrm>
            <a:off x="685800" y="5105400"/>
            <a:ext cx="981075" cy="304800"/>
            <a:chOff x="384" y="2688"/>
            <a:chExt cx="618" cy="192"/>
          </a:xfrm>
        </p:grpSpPr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384" y="2688"/>
              <a:ext cx="618" cy="192"/>
            </a:xfrm>
            <a:prstGeom prst="rect">
              <a:avLst/>
            </a:prstGeom>
            <a:solidFill>
              <a:srgbClr val="9BD2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77844" name="Group 20"/>
            <p:cNvGrpSpPr>
              <a:grpSpLocks/>
            </p:cNvGrpSpPr>
            <p:nvPr/>
          </p:nvGrpSpPr>
          <p:grpSpPr bwMode="auto">
            <a:xfrm>
              <a:off x="384" y="2832"/>
              <a:ext cx="96" cy="48"/>
              <a:chOff x="528" y="2784"/>
              <a:chExt cx="96" cy="48"/>
            </a:xfrm>
          </p:grpSpPr>
          <p:sp>
            <p:nvSpPr>
              <p:cNvPr id="77834" name="Rectangle 10"/>
              <p:cNvSpPr>
                <a:spLocks noChangeArrowheads="1"/>
              </p:cNvSpPr>
              <p:nvPr/>
            </p:nvSpPr>
            <p:spPr bwMode="auto">
              <a:xfrm>
                <a:off x="528" y="2784"/>
                <a:ext cx="96" cy="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7835" name="Line 11"/>
              <p:cNvSpPr>
                <a:spLocks noChangeShapeType="1"/>
              </p:cNvSpPr>
              <p:nvPr/>
            </p:nvSpPr>
            <p:spPr bwMode="auto">
              <a:xfrm flipV="1">
                <a:off x="528" y="278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9BD2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836" name="Line 12"/>
              <p:cNvSpPr>
                <a:spLocks noChangeShapeType="1"/>
              </p:cNvSpPr>
              <p:nvPr/>
            </p:nvSpPr>
            <p:spPr bwMode="auto">
              <a:xfrm>
                <a:off x="528" y="2832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9BD2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841" name="Line 17"/>
              <p:cNvSpPr>
                <a:spLocks noChangeShapeType="1"/>
              </p:cNvSpPr>
              <p:nvPr/>
            </p:nvSpPr>
            <p:spPr bwMode="auto">
              <a:xfrm>
                <a:off x="528" y="27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9BD2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4724400" y="5029200"/>
            <a:ext cx="3048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9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7968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-0.07865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78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 dirty="0" err="1"/>
              <a:t>Programación</a:t>
            </a:r>
            <a:r>
              <a:rPr lang="en-US" dirty="0"/>
              <a:t> del LCD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317500" y="1209675"/>
            <a:ext cx="82169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folHlink"/>
              </a:buClr>
              <a:buSzPct val="6000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hlink"/>
              </a:buClr>
              <a:buSzPct val="5500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2"/>
              </a:buClr>
              <a:buSzPct val="5500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1"/>
              </a:buClr>
              <a:buSzPct val="5000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n"/>
            </a:pPr>
            <a:r>
              <a:rPr lang="es-ES" sz="2000" dirty="0"/>
              <a:t>Inicialización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</a:pPr>
            <a:r>
              <a:rPr lang="es-ES" sz="1800" dirty="0"/>
              <a:t>Debemos inicializar el LCD con una secuencia de comandos antes de poder usarlo .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</a:pPr>
            <a:r>
              <a:rPr lang="es-ES" sz="1800" dirty="0"/>
              <a:t>Ver la bibliografía y/o la hoja de datos del dispositivo.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</a:pPr>
            <a:endParaRPr lang="es-ES" sz="1800" dirty="0"/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n"/>
            </a:pPr>
            <a:r>
              <a:rPr lang="es-ES" sz="2000" dirty="0"/>
              <a:t>Enviar comandos o datos al LCD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</a:pPr>
            <a:endParaRPr lang="es-ES" sz="1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12976"/>
            <a:ext cx="6660864" cy="35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74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 dirty="0"/>
              <a:t>LCD (4-bit mode)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17500" y="1209675"/>
            <a:ext cx="82169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folHlink"/>
              </a:buClr>
              <a:buSzPct val="6000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hlink"/>
              </a:buClr>
              <a:buSzPct val="5500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2"/>
              </a:buClr>
              <a:buSzPct val="5500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1"/>
              </a:buClr>
              <a:buSzPct val="5000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Para </a:t>
            </a:r>
            <a:r>
              <a:rPr lang="en-US" sz="1600" dirty="0" err="1"/>
              <a:t>ahorar</a:t>
            </a:r>
            <a:r>
              <a:rPr lang="en-US" sz="1600" dirty="0"/>
              <a:t> </a:t>
            </a:r>
            <a:r>
              <a:rPr lang="en-US" sz="1600" dirty="0" err="1"/>
              <a:t>terminales</a:t>
            </a:r>
            <a:r>
              <a:rPr lang="en-US" sz="1600" dirty="0"/>
              <a:t> del MCU el LCD </a:t>
            </a:r>
            <a:r>
              <a:rPr lang="en-US" sz="1600" dirty="0" err="1"/>
              <a:t>puede</a:t>
            </a:r>
            <a:r>
              <a:rPr lang="en-US" sz="1600" dirty="0"/>
              <a:t> </a:t>
            </a:r>
            <a:r>
              <a:rPr lang="en-US" sz="1600" dirty="0" err="1"/>
              <a:t>configurarse</a:t>
            </a:r>
            <a:r>
              <a:rPr lang="en-US" sz="1600" dirty="0"/>
              <a:t> para </a:t>
            </a:r>
            <a:r>
              <a:rPr lang="en-US" sz="1600" dirty="0" err="1"/>
              <a:t>trabajar</a:t>
            </a:r>
            <a:r>
              <a:rPr lang="en-US" sz="1600" dirty="0"/>
              <a:t> con solo 4 bits de </a:t>
            </a:r>
            <a:r>
              <a:rPr lang="en-US" sz="1600" dirty="0" err="1"/>
              <a:t>datos</a:t>
            </a:r>
            <a:r>
              <a:rPr lang="en-US" sz="1600" dirty="0"/>
              <a:t> en </a:t>
            </a:r>
            <a:r>
              <a:rPr lang="en-US" sz="1600" dirty="0" err="1"/>
              <a:t>lugar</a:t>
            </a:r>
            <a:r>
              <a:rPr lang="en-US" sz="1600" dirty="0"/>
              <a:t> de los 8bits.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342900" lvl="1" indent="-342900">
              <a:buClr>
                <a:schemeClr val="folHlink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sz="1600" dirty="0"/>
              <a:t>En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caso</a:t>
            </a:r>
            <a:r>
              <a:rPr lang="en-US" sz="1600" dirty="0"/>
              <a:t> la </a:t>
            </a:r>
            <a:r>
              <a:rPr lang="en-US" sz="1600" dirty="0" err="1"/>
              <a:t>conexión</a:t>
            </a:r>
            <a:r>
              <a:rPr lang="en-US" sz="1600" dirty="0"/>
              <a:t> se </a:t>
            </a:r>
            <a:r>
              <a:rPr lang="en-US" sz="1600" dirty="0" err="1"/>
              <a:t>realiza</a:t>
            </a:r>
            <a:r>
              <a:rPr lang="en-US" sz="1600" dirty="0"/>
              <a:t> en los pines </a:t>
            </a:r>
            <a:r>
              <a:rPr lang="en-US" sz="1400" dirty="0"/>
              <a:t>D4 </a:t>
            </a:r>
            <a:r>
              <a:rPr lang="en-US" sz="1400" dirty="0">
                <a:latin typeface="Arial" panose="020B0604020202020204" pitchFamily="34" charset="0"/>
              </a:rPr>
              <a:t>–</a:t>
            </a:r>
            <a:r>
              <a:rPr lang="en-US" sz="1400" dirty="0"/>
              <a:t> D7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Para </a:t>
            </a:r>
            <a:r>
              <a:rPr lang="en-US" sz="1600" dirty="0" err="1"/>
              <a:t>enviar</a:t>
            </a:r>
            <a:r>
              <a:rPr lang="en-US" sz="1600" dirty="0"/>
              <a:t> un commando o un </a:t>
            </a:r>
            <a:r>
              <a:rPr lang="en-US" sz="1600" dirty="0" err="1"/>
              <a:t>dato</a:t>
            </a:r>
            <a:r>
              <a:rPr lang="en-US" sz="1600" dirty="0"/>
              <a:t> (de 8bits) se </a:t>
            </a:r>
            <a:r>
              <a:rPr lang="en-US" sz="1600" dirty="0" err="1"/>
              <a:t>debe</a:t>
            </a:r>
            <a:r>
              <a:rPr lang="en-US" sz="1600" dirty="0"/>
              <a:t> </a:t>
            </a:r>
            <a:r>
              <a:rPr lang="en-US" sz="1600" dirty="0" err="1"/>
              <a:t>enviar</a:t>
            </a:r>
            <a:r>
              <a:rPr lang="en-US" sz="1600" dirty="0"/>
              <a:t> </a:t>
            </a:r>
            <a:r>
              <a:rPr lang="en-US" sz="1600" dirty="0" err="1"/>
              <a:t>primero</a:t>
            </a:r>
            <a:r>
              <a:rPr lang="en-US" sz="1600" dirty="0"/>
              <a:t> el nibble </a:t>
            </a:r>
            <a:r>
              <a:rPr lang="en-US" sz="1600" dirty="0" err="1"/>
              <a:t>más</a:t>
            </a:r>
            <a:r>
              <a:rPr lang="en-US" sz="1600" dirty="0"/>
              <a:t> alto y </a:t>
            </a:r>
            <a:r>
              <a:rPr lang="en-US" sz="1600" dirty="0" err="1"/>
              <a:t>luego</a:t>
            </a:r>
            <a:r>
              <a:rPr lang="en-US" sz="1600" dirty="0"/>
              <a:t> el nibble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bajo</a:t>
            </a:r>
            <a:r>
              <a:rPr lang="en-US" sz="1600" dirty="0"/>
              <a:t> del </a:t>
            </a:r>
            <a:r>
              <a:rPr lang="en-US" sz="1600" dirty="0" err="1"/>
              <a:t>dato</a:t>
            </a:r>
            <a:r>
              <a:rPr lang="en-US" sz="1600" dirty="0"/>
              <a:t> (2 </a:t>
            </a:r>
            <a:r>
              <a:rPr lang="en-US" sz="1600" dirty="0" err="1"/>
              <a:t>accesos</a:t>
            </a:r>
            <a:r>
              <a:rPr lang="en-US" sz="1600" dirty="0"/>
              <a:t> de </a:t>
            </a:r>
            <a:r>
              <a:rPr lang="en-US" sz="1600" dirty="0" err="1"/>
              <a:t>escritura</a:t>
            </a:r>
            <a:r>
              <a:rPr lang="en-US" sz="1600" dirty="0"/>
              <a:t>).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284984"/>
            <a:ext cx="4191000" cy="3448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691680" y="6436270"/>
            <a:ext cx="2218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CH 8 – Libro de Espinosa</a:t>
            </a:r>
          </a:p>
        </p:txBody>
      </p:sp>
    </p:spTree>
    <p:extLst>
      <p:ext uri="{BB962C8B-B14F-4D97-AF65-F5344CB8AC3E}">
        <p14:creationId xmlns:p14="http://schemas.microsoft.com/office/powerpoint/2010/main" val="3996375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(4-bit mode)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6168" y="1177909"/>
            <a:ext cx="4079875" cy="548481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s-ES" sz="2000" dirty="0"/>
              <a:t>En el modo de 4 bits, inicializamos la pantalla LCD con las series 3, 3, 3, 2 y 28 en hexadecimal.</a:t>
            </a:r>
            <a:r>
              <a:rPr lang="en-US" sz="2000" dirty="0"/>
              <a:t>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ES" sz="1800" dirty="0"/>
              <a:t>Esto representa los </a:t>
            </a:r>
            <a:r>
              <a:rPr lang="es-ES" sz="1800" dirty="0" err="1"/>
              <a:t>nibbles</a:t>
            </a:r>
            <a:r>
              <a:rPr lang="es-ES" sz="1800" dirty="0"/>
              <a:t> 3, 3, 3 y 2, que le indican a la pantalla LCD que entre en modo de 4 bits. El valor $28 inicializa la pantalla para matriz de 5 × 7 y operación de 4 bits.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ES" sz="1800" dirty="0"/>
              <a:t>Luego, encendemos el LCD, lo borramos y ajustamos la entrada de datos.</a:t>
            </a:r>
            <a:endParaRPr lang="en-US" sz="1800" dirty="0"/>
          </a:p>
          <a:p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5876528" y="5659661"/>
            <a:ext cx="305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Dependiendo del fabricante la hoja de datos puede sugerir otra secuencia de inicialización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6" y="997914"/>
            <a:ext cx="4390332" cy="567144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 flipV="1">
            <a:off x="5042076" y="5579931"/>
            <a:ext cx="646509" cy="3693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08" name="Rectangle 16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CGRAM</a:t>
            </a:r>
          </a:p>
        </p:txBody>
      </p:sp>
      <p:graphicFrame>
        <p:nvGraphicFramePr>
          <p:cNvPr id="79066" name="Group 218"/>
          <p:cNvGraphicFramePr>
            <a:graphicFrameLocks noGrp="1"/>
          </p:cNvGraphicFramePr>
          <p:nvPr>
            <p:ph type="tbl" idx="1"/>
          </p:nvPr>
        </p:nvGraphicFramePr>
        <p:xfrm>
          <a:off x="7094538" y="1547813"/>
          <a:ext cx="1666240" cy="3557588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838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9014" name="Text Box 166"/>
          <p:cNvSpPr txBox="1">
            <a:spLocks noChangeArrowheads="1"/>
          </p:cNvSpPr>
          <p:nvPr/>
        </p:nvSpPr>
        <p:spPr bwMode="auto">
          <a:xfrm>
            <a:off x="8534400" y="1600200"/>
            <a:ext cx="6096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40 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41 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42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43 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44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45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46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47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48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49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4A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4B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4C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4D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4E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4F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endParaRPr lang="en-US" sz="1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015" name="Line 167"/>
          <p:cNvSpPr>
            <a:spLocks noChangeShapeType="1"/>
          </p:cNvSpPr>
          <p:nvPr/>
        </p:nvSpPr>
        <p:spPr bwMode="auto">
          <a:xfrm flipH="1">
            <a:off x="6858000" y="32766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016" name="Text Box 168"/>
          <p:cNvSpPr txBox="1">
            <a:spLocks noChangeArrowheads="1"/>
          </p:cNvSpPr>
          <p:nvPr/>
        </p:nvSpPr>
        <p:spPr bwMode="auto">
          <a:xfrm rot="5400000">
            <a:off x="6273006" y="2337594"/>
            <a:ext cx="13303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Character 0</a:t>
            </a:r>
          </a:p>
        </p:txBody>
      </p:sp>
      <p:sp>
        <p:nvSpPr>
          <p:cNvPr id="79017" name="Text Box 169"/>
          <p:cNvSpPr txBox="1">
            <a:spLocks noChangeArrowheads="1"/>
          </p:cNvSpPr>
          <p:nvPr/>
        </p:nvSpPr>
        <p:spPr bwMode="auto">
          <a:xfrm rot="5400000">
            <a:off x="6273006" y="4013994"/>
            <a:ext cx="13303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Character 1</a:t>
            </a:r>
          </a:p>
        </p:txBody>
      </p:sp>
      <p:sp>
        <p:nvSpPr>
          <p:cNvPr id="79058" name="Text Box 210"/>
          <p:cNvSpPr txBox="1">
            <a:spLocks noChangeArrowheads="1"/>
          </p:cNvSpPr>
          <p:nvPr/>
        </p:nvSpPr>
        <p:spPr bwMode="auto">
          <a:xfrm>
            <a:off x="7010400" y="1355725"/>
            <a:ext cx="1828800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800">
                <a:solidFill>
                  <a:srgbClr val="000000"/>
                </a:solidFill>
                <a:latin typeface="Times New Roman" panose="02020603050405020304" pitchFamily="18" charset="0"/>
              </a:rPr>
              <a:t>D7   D6   D5   D4    D3   D2   D1   D0</a:t>
            </a:r>
          </a:p>
        </p:txBody>
      </p:sp>
      <p:sp>
        <p:nvSpPr>
          <p:cNvPr id="79059" name="Line 211"/>
          <p:cNvSpPr>
            <a:spLocks noChangeShapeType="1"/>
          </p:cNvSpPr>
          <p:nvPr/>
        </p:nvSpPr>
        <p:spPr bwMode="auto">
          <a:xfrm>
            <a:off x="6858000" y="1524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060" name="Line 212"/>
          <p:cNvSpPr>
            <a:spLocks noChangeShapeType="1"/>
          </p:cNvSpPr>
          <p:nvPr/>
        </p:nvSpPr>
        <p:spPr bwMode="auto">
          <a:xfrm flipH="1">
            <a:off x="6858000" y="51054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061" name="Line 213"/>
          <p:cNvSpPr>
            <a:spLocks noChangeShapeType="1"/>
          </p:cNvSpPr>
          <p:nvPr/>
        </p:nvSpPr>
        <p:spPr bwMode="auto">
          <a:xfrm flipH="1">
            <a:off x="6858000" y="1524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062" name="Rectangle 214"/>
          <p:cNvSpPr>
            <a:spLocks noChangeArrowheads="1"/>
          </p:cNvSpPr>
          <p:nvPr/>
        </p:nvSpPr>
        <p:spPr bwMode="auto">
          <a:xfrm>
            <a:off x="457200" y="1371600"/>
            <a:ext cx="6019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folHlink"/>
              </a:buClr>
              <a:buSzPct val="6000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5000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n"/>
            </a:pPr>
            <a:r>
              <a:rPr lang="es-ES" sz="1800" dirty="0">
                <a:solidFill>
                  <a:srgbClr val="000000"/>
                </a:solidFill>
              </a:rPr>
              <a:t>Almacena las fuentes de los primeros 8 caracteres (carácter 0H al carácter 7H).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n"/>
            </a:pPr>
            <a:endParaRPr lang="es-ES" sz="1800" dirty="0">
              <a:solidFill>
                <a:srgbClr val="000000"/>
              </a:solidFill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n"/>
            </a:pPr>
            <a:r>
              <a:rPr lang="es-ES" sz="1800" dirty="0">
                <a:solidFill>
                  <a:srgbClr val="000000"/>
                </a:solidFill>
              </a:rPr>
              <a:t>Entonces, para cambiar la fuente de los 8 caracteres y definir nuevos caracteres, se debe escribir en el CGRAM.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n"/>
            </a:pPr>
            <a:endParaRPr lang="es-ES" sz="1800" dirty="0">
              <a:solidFill>
                <a:srgbClr val="000000"/>
              </a:solidFill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n"/>
            </a:pPr>
            <a:r>
              <a:rPr lang="es-ES" sz="1800" dirty="0">
                <a:solidFill>
                  <a:srgbClr val="000000"/>
                </a:solidFill>
              </a:rPr>
              <a:t>Cada byte del CGRAM almacena una fila de una fuente. Las fuentes se almacenan, respectivamente, en el CGRAM.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n"/>
            </a:pPr>
            <a:endParaRPr lang="es-ES" sz="1800" dirty="0">
              <a:solidFill>
                <a:srgbClr val="000000"/>
              </a:solidFill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n"/>
            </a:pPr>
            <a:r>
              <a:rPr lang="es-ES" sz="1800" dirty="0">
                <a:solidFill>
                  <a:srgbClr val="000000"/>
                </a:solidFill>
              </a:rPr>
              <a:t>Por ejemplo, si cambia el contenido del primer byte del CGRAM (cuya dirección es 40H), ha cambiado la fila más alta del carácter 0H.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n"/>
            </a:pPr>
            <a:endParaRPr lang="es-ES" sz="1800" dirty="0">
              <a:solidFill>
                <a:srgbClr val="000000"/>
              </a:solidFill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n"/>
            </a:pPr>
            <a:r>
              <a:rPr lang="es-ES" sz="1800" dirty="0">
                <a:solidFill>
                  <a:srgbClr val="000000"/>
                </a:solidFill>
              </a:rPr>
              <a:t>Atención: en una pantalla LCD con fuente 5x7, cada fuente tiene en realidad 8 filas. La octava fila está reservada para el cursor. 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9063" name="Text Box 215"/>
          <p:cNvSpPr txBox="1">
            <a:spLocks noChangeArrowheads="1"/>
          </p:cNvSpPr>
          <p:nvPr/>
        </p:nvSpPr>
        <p:spPr bwMode="auto">
          <a:xfrm>
            <a:off x="6853238" y="5168900"/>
            <a:ext cx="1981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200" b="1">
                <a:solidFill>
                  <a:srgbClr val="000000"/>
                </a:solidFill>
                <a:latin typeface="Times New Roman" panose="02020603050405020304" pitchFamily="18" charset="0"/>
              </a:rPr>
              <a:t>CGRAM (Its first 16 bytes)</a:t>
            </a:r>
          </a:p>
        </p:txBody>
      </p:sp>
    </p:spTree>
    <p:extLst>
      <p:ext uri="{BB962C8B-B14F-4D97-AF65-F5344CB8AC3E}">
        <p14:creationId xmlns:p14="http://schemas.microsoft.com/office/powerpoint/2010/main" val="1426830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 dirty="0" err="1"/>
              <a:t>Generar</a:t>
            </a:r>
            <a:r>
              <a:rPr lang="en-US" dirty="0"/>
              <a:t> un </a:t>
            </a:r>
            <a:r>
              <a:rPr lang="en-US" dirty="0" err="1"/>
              <a:t>caracter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2400" dirty="0"/>
              <a:t>Para cambiar una fila de una fuente, debe seguir la siguiente secuencia:</a:t>
            </a:r>
          </a:p>
          <a:p>
            <a:pPr marL="609600" indent="-609600">
              <a:lnSpc>
                <a:spcPct val="90000"/>
              </a:lnSpc>
            </a:pPr>
            <a:r>
              <a:rPr lang="es-ES" sz="2400" dirty="0"/>
              <a:t>Establezca la posición del cursor para que apunte a la ubicación del CGRAM que desea cambiar.</a:t>
            </a:r>
          </a:p>
          <a:p>
            <a:pPr marL="609600" indent="-609600">
              <a:lnSpc>
                <a:spcPct val="90000"/>
              </a:lnSpc>
            </a:pPr>
            <a:r>
              <a:rPr lang="es-ES" sz="2400" dirty="0"/>
              <a:t>Cambie el valor de la fila seleccionada, escribiendo en el registro de datos.</a:t>
            </a:r>
          </a:p>
          <a:p>
            <a:pPr marL="609600" indent="-609600">
              <a:lnSpc>
                <a:spcPct val="90000"/>
              </a:lnSpc>
            </a:pPr>
            <a:r>
              <a:rPr lang="es-ES" sz="2400" dirty="0"/>
              <a:t>Entonces, cuando termine de cambiar las fuentes, no olvide establecer la posición del cursor, de modo que apunte a DDRAM </a:t>
            </a:r>
          </a:p>
          <a:p>
            <a:pPr marL="609600" indent="-609600">
              <a:lnSpc>
                <a:spcPct val="90000"/>
              </a:lnSpc>
            </a:pPr>
            <a:endParaRPr lang="es-ES" sz="2400" dirty="0"/>
          </a:p>
          <a:p>
            <a:pPr marL="609600" indent="-609600">
              <a:lnSpc>
                <a:spcPct val="90000"/>
              </a:lnSpc>
            </a:pPr>
            <a:r>
              <a:rPr lang="es-ES" sz="1800" i="1" dirty="0"/>
              <a:t>Atención: la pantalla LCD tiene un solo cursor. Cuando desee cambiar el CGRAM, haga que apunte a CGRAM y cuando desee mostrar algo en la pantalla, haga que apunte a una ubicación de DDRAM.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6677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 sz="3600" dirty="0" err="1"/>
              <a:t>Establecer</a:t>
            </a:r>
            <a:r>
              <a:rPr lang="en-US" sz="3600" dirty="0"/>
              <a:t> el cursor en CGRAM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63550" y="1023938"/>
            <a:ext cx="8312150" cy="1492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400" dirty="0"/>
              <a:t>Queremos cambiar el valor de la cuarta fila del carácter 1. ¿Qué debemos escribir en el registro de comandos para que el cursor apunte a esa dirección?</a:t>
            </a:r>
            <a:endParaRPr lang="en-US" sz="2400" dirty="0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381000" y="3733800"/>
            <a:ext cx="5486400" cy="1711424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folHlink"/>
              </a:buClr>
              <a:buSzPct val="6000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5000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n"/>
            </a:pPr>
            <a:r>
              <a:rPr lang="en-US" sz="2000" dirty="0">
                <a:solidFill>
                  <a:srgbClr val="000000"/>
                </a:solidFill>
              </a:rPr>
              <a:t>Solution: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000000"/>
                </a:solidFill>
              </a:rPr>
              <a:t>	 </a:t>
            </a:r>
            <a:r>
              <a:rPr lang="es-ES" sz="1800" dirty="0">
                <a:solidFill>
                  <a:srgbClr val="000000"/>
                </a:solidFill>
              </a:rPr>
              <a:t>Como puede ver en la figura, la dirección de la cuarta fila del carácter 1 es 4BH. Entonces, deberíamos escribir 4BH en el registro de comando.</a:t>
            </a:r>
            <a:endParaRPr lang="en-US" sz="1800" dirty="0">
              <a:solidFill>
                <a:srgbClr val="000000"/>
              </a:solidFill>
            </a:endParaRPr>
          </a:p>
        </p:txBody>
      </p:sp>
      <p:graphicFrame>
        <p:nvGraphicFramePr>
          <p:cNvPr id="97293" name="Group 13"/>
          <p:cNvGraphicFramePr>
            <a:graphicFrameLocks noGrp="1"/>
          </p:cNvGraphicFramePr>
          <p:nvPr/>
        </p:nvGraphicFramePr>
        <p:xfrm>
          <a:off x="7086600" y="2428875"/>
          <a:ext cx="1666240" cy="35560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buSzPct val="60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 indent="-14288"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 indent="4763">
                        <a:buClr>
                          <a:schemeClr val="folHlink"/>
                        </a:buCl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89063" indent="-17463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7448" name="Text Box 168"/>
          <p:cNvSpPr txBox="1">
            <a:spLocks noChangeArrowheads="1"/>
          </p:cNvSpPr>
          <p:nvPr/>
        </p:nvSpPr>
        <p:spPr bwMode="auto">
          <a:xfrm>
            <a:off x="8534400" y="2428875"/>
            <a:ext cx="609600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40 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41 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42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43 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44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45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46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47</a:t>
            </a:r>
          </a:p>
        </p:txBody>
      </p:sp>
      <p:sp>
        <p:nvSpPr>
          <p:cNvPr id="97449" name="Line 169"/>
          <p:cNvSpPr>
            <a:spLocks noChangeShapeType="1"/>
          </p:cNvSpPr>
          <p:nvPr/>
        </p:nvSpPr>
        <p:spPr bwMode="auto">
          <a:xfrm flipH="1">
            <a:off x="6858000" y="418147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450" name="Text Box 170"/>
          <p:cNvSpPr txBox="1">
            <a:spLocks noChangeArrowheads="1"/>
          </p:cNvSpPr>
          <p:nvPr/>
        </p:nvSpPr>
        <p:spPr bwMode="auto">
          <a:xfrm rot="5400000">
            <a:off x="6273006" y="3242469"/>
            <a:ext cx="13303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Character 0</a:t>
            </a:r>
          </a:p>
        </p:txBody>
      </p:sp>
      <p:sp>
        <p:nvSpPr>
          <p:cNvPr id="97451" name="Text Box 171"/>
          <p:cNvSpPr txBox="1">
            <a:spLocks noChangeArrowheads="1"/>
          </p:cNvSpPr>
          <p:nvPr/>
        </p:nvSpPr>
        <p:spPr bwMode="auto">
          <a:xfrm rot="5400000">
            <a:off x="6273006" y="4918869"/>
            <a:ext cx="13303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Character 1</a:t>
            </a:r>
          </a:p>
        </p:txBody>
      </p:sp>
      <p:sp>
        <p:nvSpPr>
          <p:cNvPr id="97452" name="Text Box 172"/>
          <p:cNvSpPr txBox="1">
            <a:spLocks noChangeArrowheads="1"/>
          </p:cNvSpPr>
          <p:nvPr/>
        </p:nvSpPr>
        <p:spPr bwMode="auto">
          <a:xfrm>
            <a:off x="7010400" y="2276475"/>
            <a:ext cx="1828800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800">
                <a:solidFill>
                  <a:srgbClr val="000000"/>
                </a:solidFill>
                <a:latin typeface="Times New Roman" panose="02020603050405020304" pitchFamily="18" charset="0"/>
              </a:rPr>
              <a:t>D7   D6   D5   D4    D3   D2   D1   D0</a:t>
            </a:r>
          </a:p>
        </p:txBody>
      </p:sp>
      <p:sp>
        <p:nvSpPr>
          <p:cNvPr id="97453" name="Line 173"/>
          <p:cNvSpPr>
            <a:spLocks noChangeShapeType="1"/>
          </p:cNvSpPr>
          <p:nvPr/>
        </p:nvSpPr>
        <p:spPr bwMode="auto">
          <a:xfrm>
            <a:off x="6858000" y="242887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454" name="Line 174"/>
          <p:cNvSpPr>
            <a:spLocks noChangeShapeType="1"/>
          </p:cNvSpPr>
          <p:nvPr/>
        </p:nvSpPr>
        <p:spPr bwMode="auto">
          <a:xfrm flipH="1">
            <a:off x="6858000" y="601027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455" name="Line 175"/>
          <p:cNvSpPr>
            <a:spLocks noChangeShapeType="1"/>
          </p:cNvSpPr>
          <p:nvPr/>
        </p:nvSpPr>
        <p:spPr bwMode="auto">
          <a:xfrm flipH="1">
            <a:off x="6858000" y="242887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456" name="Text Box 176"/>
          <p:cNvSpPr txBox="1">
            <a:spLocks noChangeArrowheads="1"/>
          </p:cNvSpPr>
          <p:nvPr/>
        </p:nvSpPr>
        <p:spPr bwMode="auto">
          <a:xfrm>
            <a:off x="6781800" y="6010275"/>
            <a:ext cx="1981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200" b="1">
                <a:solidFill>
                  <a:srgbClr val="000000"/>
                </a:solidFill>
                <a:latin typeface="Times New Roman" panose="02020603050405020304" pitchFamily="18" charset="0"/>
              </a:rPr>
              <a:t>CGRAM (Its first 16 bytes)</a:t>
            </a:r>
          </a:p>
        </p:txBody>
      </p:sp>
      <p:sp>
        <p:nvSpPr>
          <p:cNvPr id="97457" name="Rectangle 177"/>
          <p:cNvSpPr>
            <a:spLocks noChangeArrowheads="1"/>
          </p:cNvSpPr>
          <p:nvPr/>
        </p:nvSpPr>
        <p:spPr bwMode="auto">
          <a:xfrm>
            <a:off x="6781800" y="4867275"/>
            <a:ext cx="2209800" cy="228600"/>
          </a:xfrm>
          <a:prstGeom prst="rect">
            <a:avLst/>
          </a:prstGeom>
          <a:solidFill>
            <a:srgbClr val="7086F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458" name="Text Box 178"/>
          <p:cNvSpPr txBox="1">
            <a:spLocks noChangeArrowheads="1"/>
          </p:cNvSpPr>
          <p:nvPr/>
        </p:nvSpPr>
        <p:spPr bwMode="auto">
          <a:xfrm>
            <a:off x="8534400" y="4262438"/>
            <a:ext cx="609600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48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49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4A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4B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4C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4D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4E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4F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None/>
            </a:pPr>
            <a:endParaRPr lang="en-US" sz="1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Bibliotecas para el LCD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s-ES" sz="2000" dirty="0"/>
              <a:t>En el TP2 utilizaremos una biblioteca de funciones para manejar el </a:t>
            </a:r>
            <a:r>
              <a:rPr lang="es-ES" sz="2000" dirty="0" err="1"/>
              <a:t>display</a:t>
            </a:r>
            <a:r>
              <a:rPr lang="es-ES" sz="2000" dirty="0"/>
              <a:t>:</a:t>
            </a:r>
          </a:p>
          <a:p>
            <a:endParaRPr lang="es-ES" sz="2000" dirty="0"/>
          </a:p>
          <a:p>
            <a:pPr lvl="1"/>
            <a:r>
              <a:rPr lang="es-ES" sz="2000" dirty="0" err="1"/>
              <a:t>void</a:t>
            </a:r>
            <a:r>
              <a:rPr lang="es-ES" sz="2000" dirty="0"/>
              <a:t> </a:t>
            </a:r>
            <a:r>
              <a:rPr lang="es-ES" sz="2000" dirty="0" err="1"/>
              <a:t>LCDinit</a:t>
            </a:r>
            <a:r>
              <a:rPr lang="es-ES" sz="2000" dirty="0"/>
              <a:t>(</a:t>
            </a:r>
            <a:r>
              <a:rPr lang="es-ES" sz="2000" dirty="0" err="1"/>
              <a:t>void</a:t>
            </a:r>
            <a:r>
              <a:rPr lang="es-ES" sz="2000" dirty="0"/>
              <a:t>);			</a:t>
            </a:r>
            <a:r>
              <a:rPr lang="es-ES" sz="2000" dirty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s-ES" sz="2000" dirty="0" err="1">
                <a:solidFill>
                  <a:schemeClr val="accent3">
                    <a:lumMod val="50000"/>
                  </a:schemeClr>
                </a:solidFill>
              </a:rPr>
              <a:t>Initializes</a:t>
            </a:r>
            <a:r>
              <a:rPr lang="es-ES" sz="2000" dirty="0">
                <a:solidFill>
                  <a:schemeClr val="accent3">
                    <a:lumMod val="50000"/>
                  </a:schemeClr>
                </a:solidFill>
              </a:rPr>
              <a:t> LCD</a:t>
            </a:r>
          </a:p>
          <a:p>
            <a:pPr lvl="1"/>
            <a:r>
              <a:rPr lang="es-ES" sz="2000" dirty="0" err="1"/>
              <a:t>void</a:t>
            </a:r>
            <a:r>
              <a:rPr lang="es-ES" sz="2000" dirty="0"/>
              <a:t> </a:t>
            </a:r>
            <a:r>
              <a:rPr lang="es-ES" sz="2000" dirty="0" err="1"/>
              <a:t>LCDclr</a:t>
            </a:r>
            <a:r>
              <a:rPr lang="es-ES" sz="2000" dirty="0"/>
              <a:t>(</a:t>
            </a:r>
            <a:r>
              <a:rPr lang="es-ES" sz="2000" dirty="0" err="1"/>
              <a:t>void</a:t>
            </a:r>
            <a:r>
              <a:rPr lang="es-ES" sz="2000" dirty="0"/>
              <a:t>);			</a:t>
            </a:r>
            <a:r>
              <a:rPr lang="es-ES" sz="2000" dirty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s-ES" sz="2000" dirty="0" err="1">
                <a:solidFill>
                  <a:schemeClr val="accent3">
                    <a:lumMod val="50000"/>
                  </a:schemeClr>
                </a:solidFill>
              </a:rPr>
              <a:t>Clears</a:t>
            </a:r>
            <a:r>
              <a:rPr lang="es-ES" sz="2000" dirty="0">
                <a:solidFill>
                  <a:schemeClr val="accent3">
                    <a:lumMod val="50000"/>
                  </a:schemeClr>
                </a:solidFill>
              </a:rPr>
              <a:t> LCD</a:t>
            </a:r>
          </a:p>
          <a:p>
            <a:pPr lvl="1"/>
            <a:r>
              <a:rPr lang="es-ES" sz="2000" dirty="0" err="1"/>
              <a:t>void</a:t>
            </a:r>
            <a:r>
              <a:rPr lang="es-ES" sz="2000" dirty="0"/>
              <a:t> </a:t>
            </a:r>
            <a:r>
              <a:rPr lang="es-ES" sz="2000" dirty="0" err="1"/>
              <a:t>LCDhome</a:t>
            </a:r>
            <a:r>
              <a:rPr lang="es-ES" sz="2000" dirty="0"/>
              <a:t>(</a:t>
            </a:r>
            <a:r>
              <a:rPr lang="es-ES" sz="2000" dirty="0" err="1"/>
              <a:t>void</a:t>
            </a:r>
            <a:r>
              <a:rPr lang="es-ES" sz="2000" dirty="0"/>
              <a:t>);		</a:t>
            </a:r>
            <a:r>
              <a:rPr lang="es-ES" sz="2000" dirty="0">
                <a:solidFill>
                  <a:schemeClr val="accent3">
                    <a:lumMod val="50000"/>
                  </a:schemeClr>
                </a:solidFill>
              </a:rPr>
              <a:t>//LCD cursor home</a:t>
            </a:r>
          </a:p>
          <a:p>
            <a:pPr lvl="1"/>
            <a:r>
              <a:rPr lang="fr-FR" sz="2000" dirty="0" err="1"/>
              <a:t>void</a:t>
            </a:r>
            <a:r>
              <a:rPr lang="fr-FR" sz="2000" dirty="0"/>
              <a:t> </a:t>
            </a:r>
            <a:r>
              <a:rPr lang="fr-FR" sz="2000" dirty="0" err="1"/>
              <a:t>LCDGotoXY</a:t>
            </a:r>
            <a:r>
              <a:rPr lang="fr-FR" sz="2000" dirty="0"/>
              <a:t>(uint8_t, uint8_t);	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fr-FR" sz="2000" dirty="0" err="1">
                <a:solidFill>
                  <a:schemeClr val="accent3">
                    <a:lumMod val="50000"/>
                  </a:schemeClr>
                </a:solidFill>
              </a:rPr>
              <a:t>Cursor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 to X Y position</a:t>
            </a:r>
          </a:p>
          <a:p>
            <a:pPr lvl="1"/>
            <a:r>
              <a:rPr lang="en-US" sz="2000" dirty="0"/>
              <a:t>void </a:t>
            </a:r>
            <a:r>
              <a:rPr lang="en-US" sz="2000" dirty="0" err="1"/>
              <a:t>LCDsendChar</a:t>
            </a:r>
            <a:r>
              <a:rPr lang="en-US" sz="2000" dirty="0"/>
              <a:t>(uint8_t);		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//forms data ready to send to LCD</a:t>
            </a:r>
          </a:p>
          <a:p>
            <a:pPr lvl="1"/>
            <a:r>
              <a:rPr lang="en-US" sz="2000" dirty="0"/>
              <a:t>void </a:t>
            </a:r>
            <a:r>
              <a:rPr lang="en-US" sz="2000" dirty="0" err="1"/>
              <a:t>LCDstring</a:t>
            </a:r>
            <a:r>
              <a:rPr lang="en-US" sz="2000" dirty="0"/>
              <a:t>(uint8_t*, uint8_t);	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//Outputs string to LCD</a:t>
            </a:r>
          </a:p>
          <a:p>
            <a:pPr lvl="1"/>
            <a:r>
              <a:rPr lang="es-ES" sz="2000" dirty="0" err="1"/>
              <a:t>void</a:t>
            </a:r>
            <a:r>
              <a:rPr lang="es-ES" sz="2000" dirty="0"/>
              <a:t> </a:t>
            </a:r>
            <a:r>
              <a:rPr lang="es-ES" sz="2000" dirty="0" err="1"/>
              <a:t>LCDescribeDato</a:t>
            </a:r>
            <a:r>
              <a:rPr lang="es-ES" sz="2000" dirty="0"/>
              <a:t> (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val,unsigned</a:t>
            </a:r>
            <a:r>
              <a:rPr lang="es-ES" sz="2000" dirty="0"/>
              <a:t> 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field_length</a:t>
            </a:r>
            <a:r>
              <a:rPr lang="es-ES" sz="2000" dirty="0"/>
              <a:t>); </a:t>
            </a:r>
            <a:r>
              <a:rPr lang="es-ES" sz="2000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es-ES" sz="2000" dirty="0" err="1">
                <a:solidFill>
                  <a:schemeClr val="accent3">
                    <a:lumMod val="50000"/>
                  </a:schemeClr>
                </a:solidFill>
              </a:rPr>
              <a:t>Funcion</a:t>
            </a:r>
            <a:r>
              <a:rPr lang="es-ES" sz="2000" dirty="0">
                <a:solidFill>
                  <a:schemeClr val="accent3">
                    <a:lumMod val="50000"/>
                  </a:schemeClr>
                </a:solidFill>
              </a:rPr>
              <a:t> para escribir enteros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716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s-ES" dirty="0"/>
              <a:t>Libros</a:t>
            </a:r>
          </a:p>
          <a:p>
            <a:pPr lvl="1"/>
            <a:r>
              <a:rPr lang="es-AR" sz="2600" i="1" dirty="0" err="1">
                <a:solidFill>
                  <a:srgbClr val="FF0000"/>
                </a:solidFill>
              </a:rPr>
              <a:t>The</a:t>
            </a:r>
            <a:r>
              <a:rPr lang="es-AR" sz="2600" i="1" dirty="0">
                <a:solidFill>
                  <a:srgbClr val="FF0000"/>
                </a:solidFill>
              </a:rPr>
              <a:t> AVR </a:t>
            </a:r>
            <a:r>
              <a:rPr lang="es-AR" sz="2600" i="1" dirty="0" err="1">
                <a:solidFill>
                  <a:srgbClr val="FF0000"/>
                </a:solidFill>
              </a:rPr>
              <a:t>microcontroller</a:t>
            </a:r>
            <a:r>
              <a:rPr lang="es-AR" sz="2600" i="1" dirty="0">
                <a:solidFill>
                  <a:srgbClr val="FF0000"/>
                </a:solidFill>
              </a:rPr>
              <a:t> &amp; </a:t>
            </a:r>
            <a:r>
              <a:rPr lang="es-AR" sz="2600" i="1" dirty="0" err="1">
                <a:solidFill>
                  <a:srgbClr val="FF0000"/>
                </a:solidFill>
              </a:rPr>
              <a:t>Embedded</a:t>
            </a:r>
            <a:r>
              <a:rPr lang="es-AR" sz="2600" i="1" dirty="0">
                <a:solidFill>
                  <a:srgbClr val="FF0000"/>
                </a:solidFill>
              </a:rPr>
              <a:t> </a:t>
            </a:r>
            <a:r>
              <a:rPr lang="es-AR" sz="2600" i="1" dirty="0" err="1">
                <a:solidFill>
                  <a:srgbClr val="FF0000"/>
                </a:solidFill>
              </a:rPr>
              <a:t>Systems</a:t>
            </a:r>
            <a:r>
              <a:rPr lang="es-AR" sz="2600" dirty="0">
                <a:solidFill>
                  <a:srgbClr val="FF0000"/>
                </a:solidFill>
              </a:rPr>
              <a:t>.</a:t>
            </a:r>
            <a:r>
              <a:rPr lang="es-AR" sz="2600" dirty="0"/>
              <a:t> </a:t>
            </a:r>
            <a:r>
              <a:rPr lang="es-AR" sz="2600" dirty="0" err="1"/>
              <a:t>Mazidi</a:t>
            </a:r>
            <a:r>
              <a:rPr lang="es-AR" sz="2600" dirty="0"/>
              <a:t>, </a:t>
            </a:r>
            <a:r>
              <a:rPr lang="es-AR" sz="2600" dirty="0" err="1"/>
              <a:t>Naimi</a:t>
            </a:r>
            <a:r>
              <a:rPr lang="es-AR" sz="2600" dirty="0"/>
              <a:t>. (CH12)</a:t>
            </a:r>
            <a:endParaRPr lang="en-US" sz="2600" i="1" dirty="0">
              <a:solidFill>
                <a:srgbClr val="FF0000"/>
              </a:solidFill>
            </a:endParaRPr>
          </a:p>
          <a:p>
            <a:pPr lvl="1"/>
            <a:r>
              <a:rPr lang="en-US" sz="2600" i="1" dirty="0">
                <a:solidFill>
                  <a:srgbClr val="FF0000"/>
                </a:solidFill>
              </a:rPr>
              <a:t>Los </a:t>
            </a:r>
            <a:r>
              <a:rPr lang="en-US" sz="2600" i="1" dirty="0" err="1">
                <a:solidFill>
                  <a:srgbClr val="FF0000"/>
                </a:solidFill>
              </a:rPr>
              <a:t>Microcontroladores</a:t>
            </a:r>
            <a:r>
              <a:rPr lang="en-US" sz="2600" i="1" dirty="0">
                <a:solidFill>
                  <a:srgbClr val="FF0000"/>
                </a:solidFill>
              </a:rPr>
              <a:t> AVR de ATMEL</a:t>
            </a:r>
            <a:r>
              <a:rPr lang="en-US" sz="2600" dirty="0"/>
              <a:t>. Felipe Espinoza (CH8)</a:t>
            </a:r>
            <a:endParaRPr lang="es-ES" dirty="0"/>
          </a:p>
          <a:p>
            <a:endParaRPr lang="en-US" dirty="0"/>
          </a:p>
          <a:p>
            <a:r>
              <a:rPr lang="en-US" dirty="0" err="1"/>
              <a:t>Complementaria</a:t>
            </a:r>
            <a:r>
              <a:rPr lang="en-US" dirty="0"/>
              <a:t> </a:t>
            </a:r>
          </a:p>
          <a:p>
            <a:pPr lvl="1"/>
            <a:r>
              <a:rPr lang="es-AR" i="1">
                <a:solidFill>
                  <a:schemeClr val="folHlink"/>
                </a:solidFill>
              </a:rPr>
              <a:t>Datasheet_LCD.pdf</a:t>
            </a:r>
            <a:endParaRPr lang="es-AR" i="1" dirty="0">
              <a:solidFill>
                <a:schemeClr val="folHlink"/>
              </a:solidFill>
            </a:endParaRPr>
          </a:p>
          <a:p>
            <a:pPr lvl="1"/>
            <a:r>
              <a:rPr lang="es-AR" i="1" dirty="0">
                <a:solidFill>
                  <a:schemeClr val="folHlink"/>
                </a:solidFill>
              </a:rPr>
              <a:t>videos: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184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7800"/>
          </a:xfrm>
        </p:spPr>
        <p:txBody>
          <a:bodyPr>
            <a:noAutofit/>
          </a:bodyPr>
          <a:lstStyle/>
          <a:p>
            <a:r>
              <a:rPr lang="es-ES" sz="2400" dirty="0"/>
              <a:t>Videos</a:t>
            </a:r>
          </a:p>
          <a:p>
            <a:pPr marL="400050" lvl="1" indent="0">
              <a:buNone/>
            </a:pPr>
            <a:r>
              <a:rPr lang="es-ES" sz="2000" dirty="0"/>
              <a:t>-</a:t>
            </a:r>
            <a:r>
              <a:rPr lang="es-ES" sz="2000" dirty="0" err="1"/>
              <a:t>Arduino</a:t>
            </a:r>
            <a:r>
              <a:rPr lang="es-ES" sz="2000" dirty="0"/>
              <a:t> desde cero en Español - Capítulo 3 - Entradas/Salidas digitales con pulsador y LED</a:t>
            </a:r>
            <a:br>
              <a:rPr lang="es-ES" sz="2000" dirty="0"/>
            </a:br>
            <a:r>
              <a:rPr lang="es-ES" sz="2000" dirty="0">
                <a:hlinkClick r:id="rId2"/>
              </a:rPr>
              <a:t>https://www.youtube.com/watch?v=BWhup75svIk</a:t>
            </a:r>
            <a:br>
              <a:rPr lang="es-ES" sz="2000" dirty="0"/>
            </a:br>
            <a:br>
              <a:rPr lang="es-ES" sz="2000" dirty="0"/>
            </a:br>
            <a:r>
              <a:rPr lang="es-ES" sz="2000" dirty="0"/>
              <a:t>-</a:t>
            </a:r>
            <a:r>
              <a:rPr lang="es-ES" sz="2000" dirty="0" err="1"/>
              <a:t>Arduino</a:t>
            </a:r>
            <a:r>
              <a:rPr lang="es-ES" sz="2000" dirty="0"/>
              <a:t> desde cero en Español - Capítulo 10 - Módulo LCD 1602A</a:t>
            </a:r>
            <a:br>
              <a:rPr lang="es-ES" sz="2000" dirty="0"/>
            </a:br>
            <a:r>
              <a:rPr lang="es-ES" sz="2000" dirty="0">
                <a:hlinkClick r:id="rId3"/>
              </a:rPr>
              <a:t>https://www.youtube.com/watch?v=JEZiHQY-JPI</a:t>
            </a:r>
            <a:br>
              <a:rPr lang="es-ES" sz="2000" dirty="0"/>
            </a:br>
            <a:br>
              <a:rPr lang="es-ES" sz="2000" dirty="0"/>
            </a:br>
            <a:r>
              <a:rPr lang="es-ES" sz="2000" dirty="0"/>
              <a:t>-</a:t>
            </a:r>
            <a:r>
              <a:rPr lang="es-ES" sz="2000" dirty="0" err="1"/>
              <a:t>Arduino</a:t>
            </a:r>
            <a:r>
              <a:rPr lang="es-ES" sz="2000" dirty="0"/>
              <a:t> desde cero en Español - Capítulo 9 - Teclado </a:t>
            </a:r>
            <a:r>
              <a:rPr lang="es-ES" sz="2000" dirty="0" err="1"/>
              <a:t>keypad</a:t>
            </a:r>
            <a:r>
              <a:rPr lang="es-ES" sz="2000" dirty="0"/>
              <a:t> 4x4 y simple control de acceso</a:t>
            </a:r>
            <a:br>
              <a:rPr lang="es-ES" sz="2000" dirty="0"/>
            </a:br>
            <a:r>
              <a:rPr lang="es-ES" sz="2000" dirty="0">
                <a:hlinkClick r:id="rId4"/>
              </a:rPr>
              <a:t>https://www.youtube.com/watch?v=9ligsi5Bgv8</a:t>
            </a:r>
            <a:br>
              <a:rPr lang="es-ES" sz="2000" dirty="0"/>
            </a:br>
            <a:br>
              <a:rPr lang="es-ES" sz="2000" dirty="0"/>
            </a:br>
            <a:r>
              <a:rPr lang="es-ES" sz="2000" dirty="0"/>
              <a:t>-</a:t>
            </a:r>
            <a:r>
              <a:rPr lang="es-ES" sz="2000" dirty="0" err="1"/>
              <a:t>Arduino</a:t>
            </a:r>
            <a:r>
              <a:rPr lang="es-ES" sz="2000" dirty="0"/>
              <a:t> desde cero en Español - Capítulo 49 - </a:t>
            </a:r>
            <a:r>
              <a:rPr lang="es-ES" sz="2000" dirty="0" err="1"/>
              <a:t>Display</a:t>
            </a:r>
            <a:r>
              <a:rPr lang="es-ES" sz="2000" dirty="0"/>
              <a:t> 7 segmentos con MAX7219 y </a:t>
            </a:r>
            <a:r>
              <a:rPr lang="es-ES" sz="2000" dirty="0" err="1"/>
              <a:t>multiplexación</a:t>
            </a:r>
            <a:br>
              <a:rPr lang="es-ES" sz="2000" dirty="0"/>
            </a:br>
            <a:r>
              <a:rPr lang="es-ES" sz="2000" dirty="0">
                <a:hlinkClick r:id="rId5"/>
              </a:rPr>
              <a:t>https://www.youtube.com/watch?v=Gc77CG5-TWo&amp;list=PLkjnQ3NFTPnY1eNyLDGi547gkVui1vyn2</a:t>
            </a:r>
            <a:br>
              <a:rPr lang="es-ES" sz="2000" dirty="0"/>
            </a:b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90389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LCD 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5425" y="1285875"/>
            <a:ext cx="4079875" cy="548481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2"/>
                </a:solidFill>
                <a:hlinkClick r:id="rId2" action="ppaction://hlinksldjump"/>
              </a:rPr>
              <a:t>DDRAM (Data Display RAM)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  <a:hlinkClick r:id="rId3" action="ppaction://hlinksldjump"/>
              </a:rPr>
              <a:t>CGRAM</a:t>
            </a:r>
            <a:r>
              <a:rPr lang="en-US" sz="1800" dirty="0">
                <a:solidFill>
                  <a:schemeClr val="accent2"/>
                </a:solidFill>
              </a:rPr>
              <a:t> (Character Generator RAM)</a:t>
            </a:r>
          </a:p>
          <a:p>
            <a:r>
              <a:rPr lang="en-US" sz="1800" dirty="0">
                <a:solidFill>
                  <a:schemeClr val="accent2"/>
                </a:solidFill>
                <a:hlinkClick r:id="rId2" action="ppaction://hlinksldjump"/>
              </a:rPr>
              <a:t>Cursor (Address Counter)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  <a:hlinkClick r:id="rId4" action="ppaction://hlinksldjump"/>
              </a:rPr>
              <a:t>Data Register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  <a:hlinkClick r:id="rId5" action="ppaction://hlinksldjump"/>
              </a:rPr>
              <a:t>Command Register</a:t>
            </a:r>
            <a:endParaRPr lang="en-US" sz="18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  <p:grpSp>
        <p:nvGrpSpPr>
          <p:cNvPr id="91143" name="Group 7"/>
          <p:cNvGrpSpPr>
            <a:grpSpLocks/>
          </p:cNvGrpSpPr>
          <p:nvPr/>
        </p:nvGrpSpPr>
        <p:grpSpPr bwMode="auto">
          <a:xfrm>
            <a:off x="4489560" y="1285875"/>
            <a:ext cx="4495800" cy="4800600"/>
            <a:chOff x="672" y="912"/>
            <a:chExt cx="2832" cy="3024"/>
          </a:xfrm>
        </p:grpSpPr>
        <p:sp>
          <p:nvSpPr>
            <p:cNvPr id="91144" name="Rectangle 8"/>
            <p:cNvSpPr>
              <a:spLocks noChangeArrowheads="1"/>
            </p:cNvSpPr>
            <p:nvPr/>
          </p:nvSpPr>
          <p:spPr bwMode="auto">
            <a:xfrm>
              <a:off x="672" y="912"/>
              <a:ext cx="2784" cy="302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91145" name="Group 9"/>
            <p:cNvGrpSpPr>
              <a:grpSpLocks/>
            </p:cNvGrpSpPr>
            <p:nvPr/>
          </p:nvGrpSpPr>
          <p:grpSpPr bwMode="auto">
            <a:xfrm>
              <a:off x="720" y="2544"/>
              <a:ext cx="816" cy="179"/>
              <a:chOff x="336" y="2688"/>
              <a:chExt cx="816" cy="179"/>
            </a:xfrm>
          </p:grpSpPr>
          <p:sp>
            <p:nvSpPr>
              <p:cNvPr id="91146" name="Line 10"/>
              <p:cNvSpPr>
                <a:spLocks noChangeShapeType="1"/>
              </p:cNvSpPr>
              <p:nvPr/>
            </p:nvSpPr>
            <p:spPr bwMode="auto">
              <a:xfrm>
                <a:off x="384" y="283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47" name="Text Box 11"/>
              <p:cNvSpPr txBox="1">
                <a:spLocks noChangeArrowheads="1"/>
              </p:cNvSpPr>
              <p:nvPr/>
            </p:nvSpPr>
            <p:spPr bwMode="auto">
              <a:xfrm>
                <a:off x="336" y="2688"/>
                <a:ext cx="816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69900" indent="-469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400" b="1">
                    <a:latin typeface="Times New Roman" panose="02020603050405020304" pitchFamily="18" charset="0"/>
                  </a:rPr>
                  <a:t>Cursor</a:t>
                </a:r>
              </a:p>
            </p:txBody>
          </p:sp>
        </p:grpSp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>
              <a:off x="2544" y="2448"/>
              <a:ext cx="720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149" name="Text Box 13"/>
            <p:cNvSpPr txBox="1">
              <a:spLocks noChangeArrowheads="1"/>
            </p:cNvSpPr>
            <p:nvPr/>
          </p:nvSpPr>
          <p:spPr bwMode="auto">
            <a:xfrm>
              <a:off x="2352" y="2304"/>
              <a:ext cx="11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69900" indent="-469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1400" b="1">
                  <a:latin typeface="Times New Roman" panose="02020603050405020304" pitchFamily="18" charset="0"/>
                </a:rPr>
                <a:t>Command Register</a:t>
              </a:r>
            </a:p>
          </p:txBody>
        </p:sp>
        <p:grpSp>
          <p:nvGrpSpPr>
            <p:cNvPr id="91150" name="Group 14"/>
            <p:cNvGrpSpPr>
              <a:grpSpLocks/>
            </p:cNvGrpSpPr>
            <p:nvPr/>
          </p:nvGrpSpPr>
          <p:grpSpPr bwMode="auto">
            <a:xfrm>
              <a:off x="2496" y="1296"/>
              <a:ext cx="864" cy="336"/>
              <a:chOff x="2976" y="1200"/>
              <a:chExt cx="864" cy="336"/>
            </a:xfrm>
          </p:grpSpPr>
          <p:sp>
            <p:nvSpPr>
              <p:cNvPr id="91151" name="Rectangle 15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720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1152" name="Text Box 16"/>
              <p:cNvSpPr txBox="1">
                <a:spLocks noChangeArrowheads="1"/>
              </p:cNvSpPr>
              <p:nvPr/>
            </p:nvSpPr>
            <p:spPr bwMode="auto">
              <a:xfrm>
                <a:off x="2976" y="1200"/>
                <a:ext cx="864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69900" indent="-469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400" b="1">
                    <a:latin typeface="Times New Roman" panose="02020603050405020304" pitchFamily="18" charset="0"/>
                  </a:rPr>
                  <a:t>Data Register</a:t>
                </a:r>
              </a:p>
            </p:txBody>
          </p:sp>
        </p:grpSp>
        <p:grpSp>
          <p:nvGrpSpPr>
            <p:cNvPr id="91153" name="Group 17"/>
            <p:cNvGrpSpPr>
              <a:grpSpLocks/>
            </p:cNvGrpSpPr>
            <p:nvPr/>
          </p:nvGrpSpPr>
          <p:grpSpPr bwMode="auto">
            <a:xfrm>
              <a:off x="1056" y="2448"/>
              <a:ext cx="1200" cy="1440"/>
              <a:chOff x="1056" y="2448"/>
              <a:chExt cx="1200" cy="1440"/>
            </a:xfrm>
          </p:grpSpPr>
          <p:sp>
            <p:nvSpPr>
              <p:cNvPr id="91154" name="Rectangle 18"/>
              <p:cNvSpPr>
                <a:spLocks noChangeArrowheads="1"/>
              </p:cNvSpPr>
              <p:nvPr/>
            </p:nvSpPr>
            <p:spPr bwMode="auto">
              <a:xfrm>
                <a:off x="1248" y="2592"/>
                <a:ext cx="576" cy="129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1155" name="Text Box 19"/>
              <p:cNvSpPr txBox="1">
                <a:spLocks noChangeArrowheads="1"/>
              </p:cNvSpPr>
              <p:nvPr/>
            </p:nvSpPr>
            <p:spPr bwMode="auto">
              <a:xfrm>
                <a:off x="1056" y="2448"/>
                <a:ext cx="100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69900" indent="-469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400" b="1">
                    <a:latin typeface="Times New Roman" panose="02020603050405020304" pitchFamily="18" charset="0"/>
                  </a:rPr>
                  <a:t>DDRAM</a:t>
                </a:r>
              </a:p>
            </p:txBody>
          </p:sp>
          <p:sp>
            <p:nvSpPr>
              <p:cNvPr id="91156" name="Text Box 20"/>
              <p:cNvSpPr txBox="1">
                <a:spLocks noChangeArrowheads="1"/>
              </p:cNvSpPr>
              <p:nvPr/>
            </p:nvSpPr>
            <p:spPr bwMode="auto">
              <a:xfrm>
                <a:off x="1824" y="2592"/>
                <a:ext cx="432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69900" indent="-469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80H</a:t>
                </a: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81H</a:t>
                </a: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82H</a:t>
                </a: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en-US" sz="12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en-US" sz="12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en-US" sz="12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FEH</a:t>
                </a: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FFH</a:t>
                </a:r>
              </a:p>
            </p:txBody>
          </p:sp>
          <p:sp>
            <p:nvSpPr>
              <p:cNvPr id="91157" name="Line 21"/>
              <p:cNvSpPr>
                <a:spLocks noChangeShapeType="1"/>
              </p:cNvSpPr>
              <p:nvPr/>
            </p:nvSpPr>
            <p:spPr bwMode="auto">
              <a:xfrm>
                <a:off x="1248" y="27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58" name="Line 22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59" name="Line 23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60" name="Line 24"/>
              <p:cNvSpPr>
                <a:spLocks noChangeShapeType="1"/>
              </p:cNvSpPr>
              <p:nvPr/>
            </p:nvSpPr>
            <p:spPr bwMode="auto">
              <a:xfrm>
                <a:off x="1248" y="374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61" name="Line 25"/>
              <p:cNvSpPr>
                <a:spLocks noChangeShapeType="1"/>
              </p:cNvSpPr>
              <p:nvPr/>
            </p:nvSpPr>
            <p:spPr bwMode="auto">
              <a:xfrm>
                <a:off x="1248" y="360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62" name="Text Box 26"/>
              <p:cNvSpPr txBox="1">
                <a:spLocks noChangeArrowheads="1"/>
              </p:cNvSpPr>
              <p:nvPr/>
            </p:nvSpPr>
            <p:spPr bwMode="auto">
              <a:xfrm rot="5400000">
                <a:off x="1842" y="3150"/>
                <a:ext cx="336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69900" indent="-469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400">
                    <a:latin typeface="Times New Roman" panose="02020603050405020304" pitchFamily="18" charset="0"/>
                  </a:rPr>
                  <a:t>...</a:t>
                </a:r>
              </a:p>
            </p:txBody>
          </p:sp>
        </p:grpSp>
        <p:grpSp>
          <p:nvGrpSpPr>
            <p:cNvPr id="91163" name="Group 27"/>
            <p:cNvGrpSpPr>
              <a:grpSpLocks/>
            </p:cNvGrpSpPr>
            <p:nvPr/>
          </p:nvGrpSpPr>
          <p:grpSpPr bwMode="auto">
            <a:xfrm>
              <a:off x="1056" y="960"/>
              <a:ext cx="1200" cy="1440"/>
              <a:chOff x="1056" y="960"/>
              <a:chExt cx="1200" cy="1440"/>
            </a:xfrm>
          </p:grpSpPr>
          <p:sp>
            <p:nvSpPr>
              <p:cNvPr id="91164" name="Rectangle 28"/>
              <p:cNvSpPr>
                <a:spLocks noChangeArrowheads="1"/>
              </p:cNvSpPr>
              <p:nvPr/>
            </p:nvSpPr>
            <p:spPr bwMode="auto">
              <a:xfrm>
                <a:off x="1248" y="1104"/>
                <a:ext cx="576" cy="129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1165" name="Text Box 29"/>
              <p:cNvSpPr txBox="1">
                <a:spLocks noChangeArrowheads="1"/>
              </p:cNvSpPr>
              <p:nvPr/>
            </p:nvSpPr>
            <p:spPr bwMode="auto">
              <a:xfrm>
                <a:off x="1056" y="960"/>
                <a:ext cx="100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69900" indent="-469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400" b="1">
                    <a:latin typeface="Times New Roman" panose="02020603050405020304" pitchFamily="18" charset="0"/>
                  </a:rPr>
                  <a:t>CGRAM</a:t>
                </a:r>
              </a:p>
            </p:txBody>
          </p:sp>
          <p:sp>
            <p:nvSpPr>
              <p:cNvPr id="91166" name="Text Box 30"/>
              <p:cNvSpPr txBox="1">
                <a:spLocks noChangeArrowheads="1"/>
              </p:cNvSpPr>
              <p:nvPr/>
            </p:nvSpPr>
            <p:spPr bwMode="auto">
              <a:xfrm>
                <a:off x="1824" y="1104"/>
                <a:ext cx="432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69900" indent="-469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40H</a:t>
                </a: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41H</a:t>
                </a: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42H</a:t>
                </a: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en-US" sz="12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en-US" sz="12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en-US" sz="12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7EH</a:t>
                </a:r>
              </a:p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200">
                    <a:latin typeface="Times New Roman" panose="02020603050405020304" pitchFamily="18" charset="0"/>
                  </a:rPr>
                  <a:t>7FH</a:t>
                </a:r>
              </a:p>
            </p:txBody>
          </p:sp>
          <p:sp>
            <p:nvSpPr>
              <p:cNvPr id="91167" name="Line 31"/>
              <p:cNvSpPr>
                <a:spLocks noChangeShapeType="1"/>
              </p:cNvSpPr>
              <p:nvPr/>
            </p:nvSpPr>
            <p:spPr bwMode="auto">
              <a:xfrm>
                <a:off x="1248" y="124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68" name="Line 32"/>
              <p:cNvSpPr>
                <a:spLocks noChangeShapeType="1"/>
              </p:cNvSpPr>
              <p:nvPr/>
            </p:nvSpPr>
            <p:spPr bwMode="auto">
              <a:xfrm>
                <a:off x="1248" y="139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69" name="Line 33"/>
              <p:cNvSpPr>
                <a:spLocks noChangeShapeType="1"/>
              </p:cNvSpPr>
              <p:nvPr/>
            </p:nvSpPr>
            <p:spPr bwMode="auto">
              <a:xfrm>
                <a:off x="1248" y="15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70" name="Line 34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71" name="Line 35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172" name="Text Box 36"/>
              <p:cNvSpPr txBox="1">
                <a:spLocks noChangeArrowheads="1"/>
              </p:cNvSpPr>
              <p:nvPr/>
            </p:nvSpPr>
            <p:spPr bwMode="auto">
              <a:xfrm rot="5400000">
                <a:off x="1842" y="1710"/>
                <a:ext cx="336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69900" indent="-469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sz="1400">
                    <a:latin typeface="Times New Roman" panose="02020603050405020304" pitchFamily="18" charset="0"/>
                  </a:rPr>
                  <a:t>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>
            <a:normAutofit fontScale="90000"/>
          </a:bodyPr>
          <a:lstStyle/>
          <a:p>
            <a:r>
              <a:rPr lang="en-US" sz="5400"/>
              <a:t>LCD pins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4097338"/>
            <a:ext cx="8312150" cy="228282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2400" dirty="0" err="1"/>
              <a:t>Veamos</a:t>
            </a:r>
            <a:r>
              <a:rPr lang="en-US" sz="2400" dirty="0"/>
              <a:t> </a:t>
            </a:r>
            <a:r>
              <a:rPr lang="en-US" sz="2400" dirty="0" err="1"/>
              <a:t>primero</a:t>
            </a:r>
            <a:r>
              <a:rPr lang="en-US" sz="2400" dirty="0"/>
              <a:t> la </a:t>
            </a:r>
            <a:r>
              <a:rPr lang="en-US" sz="2400" dirty="0" err="1"/>
              <a:t>funcionalidad</a:t>
            </a:r>
            <a:r>
              <a:rPr lang="en-US" sz="2400" dirty="0"/>
              <a:t> de los pines del LCD.</a:t>
            </a:r>
          </a:p>
        </p:txBody>
      </p:sp>
      <p:grpSp>
        <p:nvGrpSpPr>
          <p:cNvPr id="40" name="Group 4"/>
          <p:cNvGrpSpPr>
            <a:grpSpLocks/>
          </p:cNvGrpSpPr>
          <p:nvPr/>
        </p:nvGrpSpPr>
        <p:grpSpPr bwMode="auto">
          <a:xfrm>
            <a:off x="1752600" y="1295400"/>
            <a:ext cx="5562600" cy="2286000"/>
            <a:chOff x="720" y="912"/>
            <a:chExt cx="3504" cy="1536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720" y="912"/>
              <a:ext cx="3504" cy="1536"/>
            </a:xfrm>
            <a:prstGeom prst="rect">
              <a:avLst/>
            </a:prstGeom>
            <a:solidFill>
              <a:srgbClr val="30903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912" y="1228"/>
              <a:ext cx="3024" cy="9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1104" y="1319"/>
              <a:ext cx="2640" cy="677"/>
            </a:xfrm>
            <a:prstGeom prst="rect">
              <a:avLst/>
            </a:prstGeom>
            <a:solidFill>
              <a:srgbClr val="2DB52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4080" y="2312"/>
              <a:ext cx="96" cy="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768" y="2312"/>
              <a:ext cx="96" cy="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4080" y="957"/>
              <a:ext cx="96" cy="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768" y="957"/>
              <a:ext cx="96" cy="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2304" y="2358"/>
              <a:ext cx="48" cy="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" name="Text Box 13"/>
            <p:cNvSpPr txBox="1">
              <a:spLocks noChangeArrowheads="1"/>
            </p:cNvSpPr>
            <p:nvPr/>
          </p:nvSpPr>
          <p:spPr bwMode="auto">
            <a:xfrm>
              <a:off x="2160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kumimoji="0" lang="en-US" sz="900" b="1" i="0" u="none" strike="noStrike" kern="0" cap="none" spc="0" normalizeH="0" baseline="-25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SS</a:t>
              </a:r>
              <a:endPara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2064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kumimoji="0" lang="en-US" sz="900" b="1" i="0" u="none" strike="noStrike" kern="0" cap="none" spc="0" normalizeH="0" baseline="-25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CC</a:t>
              </a:r>
              <a:endPara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 Box 15"/>
            <p:cNvSpPr txBox="1">
              <a:spLocks noChangeArrowheads="1"/>
            </p:cNvSpPr>
            <p:nvPr/>
          </p:nvSpPr>
          <p:spPr bwMode="auto">
            <a:xfrm>
              <a:off x="1968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kumimoji="0" lang="en-US" sz="900" b="1" i="0" u="none" strike="noStrike" kern="0" cap="none" spc="0" normalizeH="0" baseline="-25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EE</a:t>
              </a:r>
            </a:p>
          </p:txBody>
        </p:sp>
        <p:sp>
          <p:nvSpPr>
            <p:cNvPr id="52" name="Text Box 16"/>
            <p:cNvSpPr txBox="1">
              <a:spLocks noChangeArrowheads="1"/>
            </p:cNvSpPr>
            <p:nvPr/>
          </p:nvSpPr>
          <p:spPr bwMode="auto">
            <a:xfrm>
              <a:off x="1920" y="2256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kumimoji="0" lang="en-US" sz="800" b="1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1824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RW</a:t>
              </a:r>
              <a:endParaRPr kumimoji="0" lang="en-US" sz="800" b="1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1728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kumimoji="0" lang="en-US" sz="800" b="1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632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D0</a:t>
              </a:r>
              <a:endParaRPr kumimoji="0" lang="en-US" sz="800" b="1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1536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D1</a:t>
              </a:r>
              <a:endParaRPr kumimoji="0" lang="en-US" sz="800" b="1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1440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D2</a:t>
              </a:r>
              <a:endParaRPr kumimoji="0" lang="en-US" sz="800" b="1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1344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D3</a:t>
              </a:r>
              <a:endParaRPr kumimoji="0" lang="en-US" sz="800" b="1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1248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D4</a:t>
              </a:r>
              <a:endParaRPr kumimoji="0" lang="en-US" sz="800" b="1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1152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D5</a:t>
              </a:r>
              <a:endParaRPr kumimoji="0" lang="en-US" sz="800" b="1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 Box 25"/>
            <p:cNvSpPr txBox="1">
              <a:spLocks noChangeArrowheads="1"/>
            </p:cNvSpPr>
            <p:nvPr/>
          </p:nvSpPr>
          <p:spPr bwMode="auto">
            <a:xfrm>
              <a:off x="1056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D6</a:t>
              </a:r>
              <a:endParaRPr kumimoji="0" lang="en-US" sz="800" b="1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960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D7</a:t>
              </a:r>
              <a:endParaRPr kumimoji="0" lang="en-US" sz="800" b="1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AutoShape 27"/>
            <p:cNvSpPr>
              <a:spLocks noChangeArrowheads="1"/>
            </p:cNvSpPr>
            <p:nvPr/>
          </p:nvSpPr>
          <p:spPr bwMode="auto">
            <a:xfrm rot="16200000">
              <a:off x="103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4" name="AutoShape 28"/>
            <p:cNvSpPr>
              <a:spLocks noChangeArrowheads="1"/>
            </p:cNvSpPr>
            <p:nvPr/>
          </p:nvSpPr>
          <p:spPr bwMode="auto">
            <a:xfrm rot="16200000">
              <a:off x="112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" name="AutoShape 29"/>
            <p:cNvSpPr>
              <a:spLocks noChangeArrowheads="1"/>
            </p:cNvSpPr>
            <p:nvPr/>
          </p:nvSpPr>
          <p:spPr bwMode="auto">
            <a:xfrm rot="16200000">
              <a:off x="122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" name="AutoShape 30"/>
            <p:cNvSpPr>
              <a:spLocks noChangeArrowheads="1"/>
            </p:cNvSpPr>
            <p:nvPr/>
          </p:nvSpPr>
          <p:spPr bwMode="auto">
            <a:xfrm rot="16200000">
              <a:off x="1320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AutoShape 31"/>
            <p:cNvSpPr>
              <a:spLocks noChangeArrowheads="1"/>
            </p:cNvSpPr>
            <p:nvPr/>
          </p:nvSpPr>
          <p:spPr bwMode="auto">
            <a:xfrm rot="16200000">
              <a:off x="1416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8" name="AutoShape 32"/>
            <p:cNvSpPr>
              <a:spLocks noChangeArrowheads="1"/>
            </p:cNvSpPr>
            <p:nvPr/>
          </p:nvSpPr>
          <p:spPr bwMode="auto">
            <a:xfrm rot="16200000">
              <a:off x="151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" name="AutoShape 33"/>
            <p:cNvSpPr>
              <a:spLocks noChangeArrowheads="1"/>
            </p:cNvSpPr>
            <p:nvPr/>
          </p:nvSpPr>
          <p:spPr bwMode="auto">
            <a:xfrm rot="16200000">
              <a:off x="160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AutoShape 34"/>
            <p:cNvSpPr>
              <a:spLocks noChangeArrowheads="1"/>
            </p:cNvSpPr>
            <p:nvPr/>
          </p:nvSpPr>
          <p:spPr bwMode="auto">
            <a:xfrm rot="16200000">
              <a:off x="170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AutoShape 35"/>
            <p:cNvSpPr>
              <a:spLocks noChangeArrowheads="1"/>
            </p:cNvSpPr>
            <p:nvPr/>
          </p:nvSpPr>
          <p:spPr bwMode="auto">
            <a:xfrm rot="16200000">
              <a:off x="1800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AutoShape 36"/>
            <p:cNvSpPr>
              <a:spLocks noChangeArrowheads="1"/>
            </p:cNvSpPr>
            <p:nvPr/>
          </p:nvSpPr>
          <p:spPr bwMode="auto">
            <a:xfrm rot="16200000">
              <a:off x="1896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AutoShape 37"/>
            <p:cNvSpPr>
              <a:spLocks noChangeArrowheads="1"/>
            </p:cNvSpPr>
            <p:nvPr/>
          </p:nvSpPr>
          <p:spPr bwMode="auto">
            <a:xfrm rot="16200000">
              <a:off x="199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" name="AutoShape 38"/>
            <p:cNvSpPr>
              <a:spLocks noChangeArrowheads="1"/>
            </p:cNvSpPr>
            <p:nvPr/>
          </p:nvSpPr>
          <p:spPr bwMode="auto">
            <a:xfrm rot="16200000">
              <a:off x="208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AutoShape 39"/>
            <p:cNvSpPr>
              <a:spLocks noChangeArrowheads="1"/>
            </p:cNvSpPr>
            <p:nvPr/>
          </p:nvSpPr>
          <p:spPr bwMode="auto">
            <a:xfrm rot="16200000">
              <a:off x="218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  <a:tabLst/>
                <a:defRPr/>
              </a:pP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38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LCD pins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229600" cy="1939925"/>
          </a:xfrm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 dirty="0"/>
              <a:t>V</a:t>
            </a:r>
            <a:r>
              <a:rPr lang="en-US" sz="2400" baseline="-25000" dirty="0"/>
              <a:t>SS </a:t>
            </a:r>
            <a:r>
              <a:rPr lang="en-US" sz="2400" dirty="0"/>
              <a:t>and V</a:t>
            </a:r>
            <a:r>
              <a:rPr lang="en-US" sz="2400" baseline="-25000" dirty="0"/>
              <a:t>CC</a:t>
            </a:r>
            <a:r>
              <a:rPr lang="en-US" sz="2400" dirty="0"/>
              <a:t>: </a:t>
            </a:r>
            <a:r>
              <a:rPr lang="en-US" sz="2400" dirty="0" err="1"/>
              <a:t>Terminales</a:t>
            </a:r>
            <a:r>
              <a:rPr lang="en-US" sz="2400" dirty="0"/>
              <a:t> de </a:t>
            </a:r>
            <a:r>
              <a:rPr lang="en-US" sz="2400" dirty="0" err="1"/>
              <a:t>alimentación</a:t>
            </a:r>
            <a:r>
              <a:rPr lang="en-US" sz="2400" dirty="0"/>
              <a:t> de +5V.</a:t>
            </a: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4191000" y="3581400"/>
            <a:ext cx="0" cy="1066800"/>
          </a:xfrm>
          <a:prstGeom prst="line">
            <a:avLst/>
          </a:prstGeom>
          <a:noFill/>
          <a:ln w="19050">
            <a:solidFill>
              <a:srgbClr val="E0C0A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 flipH="1">
            <a:off x="4191000" y="3581400"/>
            <a:ext cx="152400" cy="228600"/>
          </a:xfrm>
          <a:prstGeom prst="line">
            <a:avLst/>
          </a:prstGeom>
          <a:noFill/>
          <a:ln w="19050">
            <a:solidFill>
              <a:srgbClr val="E0C0A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V="1">
            <a:off x="3810000" y="4267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>
            <a:off x="3733800" y="4267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 flipV="1">
            <a:off x="3810000" y="3886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 flipH="1">
            <a:off x="3657600" y="4191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4" name="Line 10"/>
          <p:cNvSpPr>
            <a:spLocks noChangeShapeType="1"/>
          </p:cNvSpPr>
          <p:nvPr/>
        </p:nvSpPr>
        <p:spPr bwMode="auto">
          <a:xfrm>
            <a:off x="4343400" y="35814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3886200" y="4114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+5 </a:t>
            </a: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3581400" y="3962400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3581400" y="4191000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</a:p>
        </p:txBody>
      </p:sp>
      <p:grpSp>
        <p:nvGrpSpPr>
          <p:cNvPr id="113678" name="Group 14"/>
          <p:cNvGrpSpPr>
            <a:grpSpLocks/>
          </p:cNvGrpSpPr>
          <p:nvPr/>
        </p:nvGrpSpPr>
        <p:grpSpPr bwMode="auto">
          <a:xfrm>
            <a:off x="1752600" y="1295400"/>
            <a:ext cx="5562600" cy="2286000"/>
            <a:chOff x="720" y="912"/>
            <a:chExt cx="3504" cy="1536"/>
          </a:xfrm>
        </p:grpSpPr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>
              <a:off x="720" y="912"/>
              <a:ext cx="3504" cy="1536"/>
            </a:xfrm>
            <a:prstGeom prst="rect">
              <a:avLst/>
            </a:prstGeom>
            <a:solidFill>
              <a:srgbClr val="30903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80" name="Rectangle 16"/>
            <p:cNvSpPr>
              <a:spLocks noChangeArrowheads="1"/>
            </p:cNvSpPr>
            <p:nvPr/>
          </p:nvSpPr>
          <p:spPr bwMode="auto">
            <a:xfrm>
              <a:off x="912" y="1228"/>
              <a:ext cx="3024" cy="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  <a:contourClr>
                <a:schemeClr val="tx1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81" name="Rectangle 17"/>
            <p:cNvSpPr>
              <a:spLocks noChangeArrowheads="1"/>
            </p:cNvSpPr>
            <p:nvPr/>
          </p:nvSpPr>
          <p:spPr bwMode="auto">
            <a:xfrm>
              <a:off x="1104" y="1319"/>
              <a:ext cx="2640" cy="677"/>
            </a:xfrm>
            <a:prstGeom prst="rect">
              <a:avLst/>
            </a:prstGeom>
            <a:solidFill>
              <a:srgbClr val="9BD2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82" name="Oval 18"/>
            <p:cNvSpPr>
              <a:spLocks noChangeArrowheads="1"/>
            </p:cNvSpPr>
            <p:nvPr/>
          </p:nvSpPr>
          <p:spPr bwMode="auto">
            <a:xfrm>
              <a:off x="4080" y="2312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83" name="Oval 19"/>
            <p:cNvSpPr>
              <a:spLocks noChangeArrowheads="1"/>
            </p:cNvSpPr>
            <p:nvPr/>
          </p:nvSpPr>
          <p:spPr bwMode="auto">
            <a:xfrm>
              <a:off x="768" y="2312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84" name="Oval 20"/>
            <p:cNvSpPr>
              <a:spLocks noChangeArrowheads="1"/>
            </p:cNvSpPr>
            <p:nvPr/>
          </p:nvSpPr>
          <p:spPr bwMode="auto">
            <a:xfrm>
              <a:off x="4080" y="957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85" name="Oval 21"/>
            <p:cNvSpPr>
              <a:spLocks noChangeArrowheads="1"/>
            </p:cNvSpPr>
            <p:nvPr/>
          </p:nvSpPr>
          <p:spPr bwMode="auto">
            <a:xfrm>
              <a:off x="768" y="957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86" name="Rectangle 22"/>
            <p:cNvSpPr>
              <a:spLocks noChangeArrowheads="1"/>
            </p:cNvSpPr>
            <p:nvPr/>
          </p:nvSpPr>
          <p:spPr bwMode="auto">
            <a:xfrm>
              <a:off x="2304" y="2358"/>
              <a:ext cx="48" cy="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87" name="Text Box 23"/>
            <p:cNvSpPr txBox="1">
              <a:spLocks noChangeArrowheads="1"/>
            </p:cNvSpPr>
            <p:nvPr/>
          </p:nvSpPr>
          <p:spPr bwMode="auto">
            <a:xfrm>
              <a:off x="2160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SS</a:t>
              </a:r>
              <a:endParaRPr lang="en-US" sz="90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688" name="Text Box 24"/>
            <p:cNvSpPr txBox="1">
              <a:spLocks noChangeArrowheads="1"/>
            </p:cNvSpPr>
            <p:nvPr/>
          </p:nvSpPr>
          <p:spPr bwMode="auto">
            <a:xfrm>
              <a:off x="2064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CC</a:t>
              </a:r>
              <a:endParaRPr lang="en-US" sz="90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689" name="Text Box 25"/>
            <p:cNvSpPr txBox="1">
              <a:spLocks noChangeArrowheads="1"/>
            </p:cNvSpPr>
            <p:nvPr/>
          </p:nvSpPr>
          <p:spPr bwMode="auto">
            <a:xfrm>
              <a:off x="1968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EE</a:t>
              </a:r>
            </a:p>
          </p:txBody>
        </p:sp>
        <p:sp>
          <p:nvSpPr>
            <p:cNvPr id="113690" name="Text Box 26"/>
            <p:cNvSpPr txBox="1">
              <a:spLocks noChangeArrowheads="1"/>
            </p:cNvSpPr>
            <p:nvPr/>
          </p:nvSpPr>
          <p:spPr bwMode="auto">
            <a:xfrm>
              <a:off x="1920" y="2256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RS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691" name="Text Box 27"/>
            <p:cNvSpPr txBox="1">
              <a:spLocks noChangeArrowheads="1"/>
            </p:cNvSpPr>
            <p:nvPr/>
          </p:nvSpPr>
          <p:spPr bwMode="auto">
            <a:xfrm>
              <a:off x="1824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RW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692" name="Text Box 28"/>
            <p:cNvSpPr txBox="1">
              <a:spLocks noChangeArrowheads="1"/>
            </p:cNvSpPr>
            <p:nvPr/>
          </p:nvSpPr>
          <p:spPr bwMode="auto">
            <a:xfrm>
              <a:off x="1728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E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693" name="Text Box 29"/>
            <p:cNvSpPr txBox="1">
              <a:spLocks noChangeArrowheads="1"/>
            </p:cNvSpPr>
            <p:nvPr/>
          </p:nvSpPr>
          <p:spPr bwMode="auto">
            <a:xfrm>
              <a:off x="1632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D0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694" name="Text Box 30"/>
            <p:cNvSpPr txBox="1">
              <a:spLocks noChangeArrowheads="1"/>
            </p:cNvSpPr>
            <p:nvPr/>
          </p:nvSpPr>
          <p:spPr bwMode="auto">
            <a:xfrm>
              <a:off x="1536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D1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695" name="Text Box 31"/>
            <p:cNvSpPr txBox="1">
              <a:spLocks noChangeArrowheads="1"/>
            </p:cNvSpPr>
            <p:nvPr/>
          </p:nvSpPr>
          <p:spPr bwMode="auto">
            <a:xfrm>
              <a:off x="1440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D2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696" name="Text Box 32"/>
            <p:cNvSpPr txBox="1">
              <a:spLocks noChangeArrowheads="1"/>
            </p:cNvSpPr>
            <p:nvPr/>
          </p:nvSpPr>
          <p:spPr bwMode="auto">
            <a:xfrm>
              <a:off x="1344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D3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697" name="Text Box 33"/>
            <p:cNvSpPr txBox="1">
              <a:spLocks noChangeArrowheads="1"/>
            </p:cNvSpPr>
            <p:nvPr/>
          </p:nvSpPr>
          <p:spPr bwMode="auto">
            <a:xfrm>
              <a:off x="1248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D4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698" name="Text Box 34"/>
            <p:cNvSpPr txBox="1">
              <a:spLocks noChangeArrowheads="1"/>
            </p:cNvSpPr>
            <p:nvPr/>
          </p:nvSpPr>
          <p:spPr bwMode="auto">
            <a:xfrm>
              <a:off x="1152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D5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699" name="Text Box 35"/>
            <p:cNvSpPr txBox="1">
              <a:spLocks noChangeArrowheads="1"/>
            </p:cNvSpPr>
            <p:nvPr/>
          </p:nvSpPr>
          <p:spPr bwMode="auto">
            <a:xfrm>
              <a:off x="1056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D6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700" name="Text Box 36"/>
            <p:cNvSpPr txBox="1">
              <a:spLocks noChangeArrowheads="1"/>
            </p:cNvSpPr>
            <p:nvPr/>
          </p:nvSpPr>
          <p:spPr bwMode="auto">
            <a:xfrm>
              <a:off x="960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D7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701" name="AutoShape 37"/>
            <p:cNvSpPr>
              <a:spLocks noChangeArrowheads="1"/>
            </p:cNvSpPr>
            <p:nvPr/>
          </p:nvSpPr>
          <p:spPr bwMode="auto">
            <a:xfrm rot="16200000">
              <a:off x="103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02" name="AutoShape 38"/>
            <p:cNvSpPr>
              <a:spLocks noChangeArrowheads="1"/>
            </p:cNvSpPr>
            <p:nvPr/>
          </p:nvSpPr>
          <p:spPr bwMode="auto">
            <a:xfrm rot="16200000">
              <a:off x="112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03" name="AutoShape 39"/>
            <p:cNvSpPr>
              <a:spLocks noChangeArrowheads="1"/>
            </p:cNvSpPr>
            <p:nvPr/>
          </p:nvSpPr>
          <p:spPr bwMode="auto">
            <a:xfrm rot="16200000">
              <a:off x="122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04" name="AutoShape 40"/>
            <p:cNvSpPr>
              <a:spLocks noChangeArrowheads="1"/>
            </p:cNvSpPr>
            <p:nvPr/>
          </p:nvSpPr>
          <p:spPr bwMode="auto">
            <a:xfrm rot="16200000">
              <a:off x="1320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05" name="AutoShape 41"/>
            <p:cNvSpPr>
              <a:spLocks noChangeArrowheads="1"/>
            </p:cNvSpPr>
            <p:nvPr/>
          </p:nvSpPr>
          <p:spPr bwMode="auto">
            <a:xfrm rot="16200000">
              <a:off x="1416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06" name="AutoShape 42"/>
            <p:cNvSpPr>
              <a:spLocks noChangeArrowheads="1"/>
            </p:cNvSpPr>
            <p:nvPr/>
          </p:nvSpPr>
          <p:spPr bwMode="auto">
            <a:xfrm rot="16200000">
              <a:off x="151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07" name="AutoShape 43"/>
            <p:cNvSpPr>
              <a:spLocks noChangeArrowheads="1"/>
            </p:cNvSpPr>
            <p:nvPr/>
          </p:nvSpPr>
          <p:spPr bwMode="auto">
            <a:xfrm rot="16200000">
              <a:off x="160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08" name="AutoShape 44"/>
            <p:cNvSpPr>
              <a:spLocks noChangeArrowheads="1"/>
            </p:cNvSpPr>
            <p:nvPr/>
          </p:nvSpPr>
          <p:spPr bwMode="auto">
            <a:xfrm rot="16200000">
              <a:off x="170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09" name="AutoShape 45"/>
            <p:cNvSpPr>
              <a:spLocks noChangeArrowheads="1"/>
            </p:cNvSpPr>
            <p:nvPr/>
          </p:nvSpPr>
          <p:spPr bwMode="auto">
            <a:xfrm rot="16200000">
              <a:off x="1800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10" name="AutoShape 46"/>
            <p:cNvSpPr>
              <a:spLocks noChangeArrowheads="1"/>
            </p:cNvSpPr>
            <p:nvPr/>
          </p:nvSpPr>
          <p:spPr bwMode="auto">
            <a:xfrm rot="16200000">
              <a:off x="1896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11" name="AutoShape 47"/>
            <p:cNvSpPr>
              <a:spLocks noChangeArrowheads="1"/>
            </p:cNvSpPr>
            <p:nvPr/>
          </p:nvSpPr>
          <p:spPr bwMode="auto">
            <a:xfrm rot="16200000">
              <a:off x="199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12" name="AutoShape 48"/>
            <p:cNvSpPr>
              <a:spLocks noChangeArrowheads="1"/>
            </p:cNvSpPr>
            <p:nvPr/>
          </p:nvSpPr>
          <p:spPr bwMode="auto">
            <a:xfrm rot="16200000">
              <a:off x="208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13" name="AutoShape 49"/>
            <p:cNvSpPr>
              <a:spLocks noChangeArrowheads="1"/>
            </p:cNvSpPr>
            <p:nvPr/>
          </p:nvSpPr>
          <p:spPr bwMode="auto">
            <a:xfrm rot="16200000">
              <a:off x="218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3714" name="Line 50"/>
          <p:cNvSpPr>
            <a:spLocks noChangeShapeType="1"/>
          </p:cNvSpPr>
          <p:nvPr/>
        </p:nvSpPr>
        <p:spPr bwMode="auto">
          <a:xfrm>
            <a:off x="3810000" y="4495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715" name="Line 51"/>
          <p:cNvSpPr>
            <a:spLocks noChangeShapeType="1"/>
          </p:cNvSpPr>
          <p:nvPr/>
        </p:nvSpPr>
        <p:spPr bwMode="auto">
          <a:xfrm>
            <a:off x="3810000" y="3886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716" name="Line 52"/>
          <p:cNvSpPr>
            <a:spLocks noChangeShapeType="1"/>
          </p:cNvSpPr>
          <p:nvPr/>
        </p:nvSpPr>
        <p:spPr bwMode="auto">
          <a:xfrm flipV="1">
            <a:off x="41148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62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90" name="Group 2"/>
          <p:cNvGrpSpPr>
            <a:grpSpLocks/>
          </p:cNvGrpSpPr>
          <p:nvPr/>
        </p:nvGrpSpPr>
        <p:grpSpPr bwMode="auto">
          <a:xfrm flipH="1">
            <a:off x="2895600" y="3429000"/>
            <a:ext cx="381000" cy="838200"/>
            <a:chOff x="1296" y="2208"/>
            <a:chExt cx="336" cy="528"/>
          </a:xfrm>
        </p:grpSpPr>
        <p:sp>
          <p:nvSpPr>
            <p:cNvPr id="114691" name="Line 3"/>
            <p:cNvSpPr>
              <a:spLocks noChangeShapeType="1"/>
            </p:cNvSpPr>
            <p:nvPr/>
          </p:nvSpPr>
          <p:spPr bwMode="auto">
            <a:xfrm flipH="1">
              <a:off x="1296" y="273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692" name="Line 4"/>
            <p:cNvSpPr>
              <a:spLocks noChangeShapeType="1"/>
            </p:cNvSpPr>
            <p:nvPr/>
          </p:nvSpPr>
          <p:spPr bwMode="auto">
            <a:xfrm>
              <a:off x="1632" y="2208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4693" name="Group 5"/>
          <p:cNvGrpSpPr>
            <a:grpSpLocks/>
          </p:cNvGrpSpPr>
          <p:nvPr/>
        </p:nvGrpSpPr>
        <p:grpSpPr bwMode="auto">
          <a:xfrm>
            <a:off x="1752600" y="1295400"/>
            <a:ext cx="5562600" cy="2286000"/>
            <a:chOff x="720" y="912"/>
            <a:chExt cx="3504" cy="1536"/>
          </a:xfrm>
        </p:grpSpPr>
        <p:sp>
          <p:nvSpPr>
            <p:cNvPr id="114694" name="Rectangle 6"/>
            <p:cNvSpPr>
              <a:spLocks noChangeArrowheads="1"/>
            </p:cNvSpPr>
            <p:nvPr/>
          </p:nvSpPr>
          <p:spPr bwMode="auto">
            <a:xfrm>
              <a:off x="720" y="912"/>
              <a:ext cx="3504" cy="1536"/>
            </a:xfrm>
            <a:prstGeom prst="rect">
              <a:avLst/>
            </a:prstGeom>
            <a:solidFill>
              <a:srgbClr val="30903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695" name="Rectangle 7"/>
            <p:cNvSpPr>
              <a:spLocks noChangeArrowheads="1"/>
            </p:cNvSpPr>
            <p:nvPr/>
          </p:nvSpPr>
          <p:spPr bwMode="auto">
            <a:xfrm>
              <a:off x="912" y="1228"/>
              <a:ext cx="3024" cy="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  <a:contourClr>
                <a:schemeClr val="tx1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696" name="Rectangle 8"/>
            <p:cNvSpPr>
              <a:spLocks noChangeArrowheads="1"/>
            </p:cNvSpPr>
            <p:nvPr/>
          </p:nvSpPr>
          <p:spPr bwMode="auto">
            <a:xfrm>
              <a:off x="1104" y="1319"/>
              <a:ext cx="2640" cy="677"/>
            </a:xfrm>
            <a:prstGeom prst="rect">
              <a:avLst/>
            </a:prstGeom>
            <a:solidFill>
              <a:srgbClr val="9BD2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697" name="Oval 9"/>
            <p:cNvSpPr>
              <a:spLocks noChangeArrowheads="1"/>
            </p:cNvSpPr>
            <p:nvPr/>
          </p:nvSpPr>
          <p:spPr bwMode="auto">
            <a:xfrm>
              <a:off x="4080" y="2312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698" name="Oval 10"/>
            <p:cNvSpPr>
              <a:spLocks noChangeArrowheads="1"/>
            </p:cNvSpPr>
            <p:nvPr/>
          </p:nvSpPr>
          <p:spPr bwMode="auto">
            <a:xfrm>
              <a:off x="768" y="2312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699" name="Oval 11"/>
            <p:cNvSpPr>
              <a:spLocks noChangeArrowheads="1"/>
            </p:cNvSpPr>
            <p:nvPr/>
          </p:nvSpPr>
          <p:spPr bwMode="auto">
            <a:xfrm>
              <a:off x="4080" y="957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00" name="Oval 12"/>
            <p:cNvSpPr>
              <a:spLocks noChangeArrowheads="1"/>
            </p:cNvSpPr>
            <p:nvPr/>
          </p:nvSpPr>
          <p:spPr bwMode="auto">
            <a:xfrm>
              <a:off x="768" y="957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01" name="Rectangle 13"/>
            <p:cNvSpPr>
              <a:spLocks noChangeArrowheads="1"/>
            </p:cNvSpPr>
            <p:nvPr/>
          </p:nvSpPr>
          <p:spPr bwMode="auto">
            <a:xfrm>
              <a:off x="2304" y="2358"/>
              <a:ext cx="48" cy="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2160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SS</a:t>
              </a:r>
              <a:endParaRPr lang="en-US" sz="90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703" name="Text Box 15"/>
            <p:cNvSpPr txBox="1">
              <a:spLocks noChangeArrowheads="1"/>
            </p:cNvSpPr>
            <p:nvPr/>
          </p:nvSpPr>
          <p:spPr bwMode="auto">
            <a:xfrm>
              <a:off x="2064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CC</a:t>
              </a:r>
              <a:endParaRPr lang="en-US" sz="90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704" name="Text Box 16"/>
            <p:cNvSpPr txBox="1">
              <a:spLocks noChangeArrowheads="1"/>
            </p:cNvSpPr>
            <p:nvPr/>
          </p:nvSpPr>
          <p:spPr bwMode="auto">
            <a:xfrm>
              <a:off x="1968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EE</a:t>
              </a:r>
            </a:p>
          </p:txBody>
        </p:sp>
        <p:sp>
          <p:nvSpPr>
            <p:cNvPr id="114705" name="Text Box 17"/>
            <p:cNvSpPr txBox="1">
              <a:spLocks noChangeArrowheads="1"/>
            </p:cNvSpPr>
            <p:nvPr/>
          </p:nvSpPr>
          <p:spPr bwMode="auto">
            <a:xfrm>
              <a:off x="1920" y="2256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RS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1824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RW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707" name="Text Box 19"/>
            <p:cNvSpPr txBox="1">
              <a:spLocks noChangeArrowheads="1"/>
            </p:cNvSpPr>
            <p:nvPr/>
          </p:nvSpPr>
          <p:spPr bwMode="auto">
            <a:xfrm>
              <a:off x="1728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E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708" name="Text Box 20"/>
            <p:cNvSpPr txBox="1">
              <a:spLocks noChangeArrowheads="1"/>
            </p:cNvSpPr>
            <p:nvPr/>
          </p:nvSpPr>
          <p:spPr bwMode="auto">
            <a:xfrm>
              <a:off x="1632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D0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709" name="Text Box 21"/>
            <p:cNvSpPr txBox="1">
              <a:spLocks noChangeArrowheads="1"/>
            </p:cNvSpPr>
            <p:nvPr/>
          </p:nvSpPr>
          <p:spPr bwMode="auto">
            <a:xfrm>
              <a:off x="1536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D1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710" name="Text Box 22"/>
            <p:cNvSpPr txBox="1">
              <a:spLocks noChangeArrowheads="1"/>
            </p:cNvSpPr>
            <p:nvPr/>
          </p:nvSpPr>
          <p:spPr bwMode="auto">
            <a:xfrm>
              <a:off x="1440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D2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711" name="Text Box 23"/>
            <p:cNvSpPr txBox="1">
              <a:spLocks noChangeArrowheads="1"/>
            </p:cNvSpPr>
            <p:nvPr/>
          </p:nvSpPr>
          <p:spPr bwMode="auto">
            <a:xfrm>
              <a:off x="1344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D3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712" name="Text Box 24"/>
            <p:cNvSpPr txBox="1">
              <a:spLocks noChangeArrowheads="1"/>
            </p:cNvSpPr>
            <p:nvPr/>
          </p:nvSpPr>
          <p:spPr bwMode="auto">
            <a:xfrm>
              <a:off x="1248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D4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713" name="Text Box 25"/>
            <p:cNvSpPr txBox="1">
              <a:spLocks noChangeArrowheads="1"/>
            </p:cNvSpPr>
            <p:nvPr/>
          </p:nvSpPr>
          <p:spPr bwMode="auto">
            <a:xfrm>
              <a:off x="1152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D5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714" name="Text Box 26"/>
            <p:cNvSpPr txBox="1">
              <a:spLocks noChangeArrowheads="1"/>
            </p:cNvSpPr>
            <p:nvPr/>
          </p:nvSpPr>
          <p:spPr bwMode="auto">
            <a:xfrm>
              <a:off x="1056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D6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715" name="Text Box 27"/>
            <p:cNvSpPr txBox="1">
              <a:spLocks noChangeArrowheads="1"/>
            </p:cNvSpPr>
            <p:nvPr/>
          </p:nvSpPr>
          <p:spPr bwMode="auto">
            <a:xfrm>
              <a:off x="960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D7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716" name="AutoShape 28"/>
            <p:cNvSpPr>
              <a:spLocks noChangeArrowheads="1"/>
            </p:cNvSpPr>
            <p:nvPr/>
          </p:nvSpPr>
          <p:spPr bwMode="auto">
            <a:xfrm rot="16200000">
              <a:off x="103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17" name="AutoShape 29"/>
            <p:cNvSpPr>
              <a:spLocks noChangeArrowheads="1"/>
            </p:cNvSpPr>
            <p:nvPr/>
          </p:nvSpPr>
          <p:spPr bwMode="auto">
            <a:xfrm rot="16200000">
              <a:off x="112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18" name="AutoShape 30"/>
            <p:cNvSpPr>
              <a:spLocks noChangeArrowheads="1"/>
            </p:cNvSpPr>
            <p:nvPr/>
          </p:nvSpPr>
          <p:spPr bwMode="auto">
            <a:xfrm rot="16200000">
              <a:off x="122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19" name="AutoShape 31"/>
            <p:cNvSpPr>
              <a:spLocks noChangeArrowheads="1"/>
            </p:cNvSpPr>
            <p:nvPr/>
          </p:nvSpPr>
          <p:spPr bwMode="auto">
            <a:xfrm rot="16200000">
              <a:off x="1320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20" name="AutoShape 32"/>
            <p:cNvSpPr>
              <a:spLocks noChangeArrowheads="1"/>
            </p:cNvSpPr>
            <p:nvPr/>
          </p:nvSpPr>
          <p:spPr bwMode="auto">
            <a:xfrm rot="16200000">
              <a:off x="1416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21" name="AutoShape 33"/>
            <p:cNvSpPr>
              <a:spLocks noChangeArrowheads="1"/>
            </p:cNvSpPr>
            <p:nvPr/>
          </p:nvSpPr>
          <p:spPr bwMode="auto">
            <a:xfrm rot="16200000">
              <a:off x="151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22" name="AutoShape 34"/>
            <p:cNvSpPr>
              <a:spLocks noChangeArrowheads="1"/>
            </p:cNvSpPr>
            <p:nvPr/>
          </p:nvSpPr>
          <p:spPr bwMode="auto">
            <a:xfrm rot="16200000">
              <a:off x="160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23" name="AutoShape 35"/>
            <p:cNvSpPr>
              <a:spLocks noChangeArrowheads="1"/>
            </p:cNvSpPr>
            <p:nvPr/>
          </p:nvSpPr>
          <p:spPr bwMode="auto">
            <a:xfrm rot="16200000">
              <a:off x="170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24" name="AutoShape 36"/>
            <p:cNvSpPr>
              <a:spLocks noChangeArrowheads="1"/>
            </p:cNvSpPr>
            <p:nvPr/>
          </p:nvSpPr>
          <p:spPr bwMode="auto">
            <a:xfrm rot="16200000">
              <a:off x="1800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25" name="AutoShape 37"/>
            <p:cNvSpPr>
              <a:spLocks noChangeArrowheads="1"/>
            </p:cNvSpPr>
            <p:nvPr/>
          </p:nvSpPr>
          <p:spPr bwMode="auto">
            <a:xfrm rot="16200000">
              <a:off x="1896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26" name="AutoShape 38"/>
            <p:cNvSpPr>
              <a:spLocks noChangeArrowheads="1"/>
            </p:cNvSpPr>
            <p:nvPr/>
          </p:nvSpPr>
          <p:spPr bwMode="auto">
            <a:xfrm rot="16200000">
              <a:off x="199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27" name="AutoShape 39"/>
            <p:cNvSpPr>
              <a:spLocks noChangeArrowheads="1"/>
            </p:cNvSpPr>
            <p:nvPr/>
          </p:nvSpPr>
          <p:spPr bwMode="auto">
            <a:xfrm rot="16200000">
              <a:off x="208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28" name="AutoShape 40"/>
            <p:cNvSpPr>
              <a:spLocks noChangeArrowheads="1"/>
            </p:cNvSpPr>
            <p:nvPr/>
          </p:nvSpPr>
          <p:spPr bwMode="auto">
            <a:xfrm rot="16200000">
              <a:off x="218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4729" name="Rectangle 4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LCD pins</a:t>
            </a:r>
          </a:p>
        </p:txBody>
      </p:sp>
      <p:sp>
        <p:nvSpPr>
          <p:cNvPr id="114730" name="Rectangle 42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229600" cy="1622425"/>
          </a:xfrm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 dirty="0"/>
              <a:t>V</a:t>
            </a:r>
            <a:r>
              <a:rPr lang="en-US" sz="2400" baseline="-25000" dirty="0"/>
              <a:t>EE</a:t>
            </a:r>
            <a:r>
              <a:rPr lang="en-US" sz="2400" dirty="0"/>
              <a:t>: </a:t>
            </a:r>
            <a:r>
              <a:rPr lang="en-US" sz="2400" dirty="0" err="1"/>
              <a:t>Tensión</a:t>
            </a:r>
            <a:r>
              <a:rPr lang="en-US" sz="2400" dirty="0"/>
              <a:t> de </a:t>
            </a:r>
            <a:r>
              <a:rPr lang="en-US" sz="2400" dirty="0" err="1"/>
              <a:t>contraste</a:t>
            </a:r>
            <a:r>
              <a:rPr lang="en-US" sz="2400" dirty="0"/>
              <a:t> del LCD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tensión</a:t>
            </a:r>
            <a:r>
              <a:rPr lang="en-US" sz="2400" dirty="0"/>
              <a:t> variable entre 0 y 5V.</a:t>
            </a:r>
          </a:p>
        </p:txBody>
      </p:sp>
      <p:sp>
        <p:nvSpPr>
          <p:cNvPr id="114731" name="Line 43"/>
          <p:cNvSpPr>
            <a:spLocks noChangeShapeType="1"/>
          </p:cNvSpPr>
          <p:nvPr/>
        </p:nvSpPr>
        <p:spPr bwMode="auto">
          <a:xfrm>
            <a:off x="4038600" y="3581400"/>
            <a:ext cx="0" cy="1066800"/>
          </a:xfrm>
          <a:prstGeom prst="line">
            <a:avLst/>
          </a:prstGeom>
          <a:noFill/>
          <a:ln w="38100">
            <a:solidFill>
              <a:srgbClr val="E0C0A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32" name="Line 44"/>
          <p:cNvSpPr>
            <a:spLocks noChangeShapeType="1"/>
          </p:cNvSpPr>
          <p:nvPr/>
        </p:nvSpPr>
        <p:spPr bwMode="auto">
          <a:xfrm>
            <a:off x="3352800" y="3810000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4733" name="Group 45"/>
          <p:cNvGrpSpPr>
            <a:grpSpLocks/>
          </p:cNvGrpSpPr>
          <p:nvPr/>
        </p:nvGrpSpPr>
        <p:grpSpPr bwMode="auto">
          <a:xfrm>
            <a:off x="3276600" y="3886200"/>
            <a:ext cx="76200" cy="457200"/>
            <a:chOff x="2064" y="2448"/>
            <a:chExt cx="48" cy="288"/>
          </a:xfrm>
        </p:grpSpPr>
        <p:sp>
          <p:nvSpPr>
            <p:cNvPr id="114734" name="Line 46"/>
            <p:cNvSpPr>
              <a:spLocks noChangeShapeType="1"/>
            </p:cNvSpPr>
            <p:nvPr/>
          </p:nvSpPr>
          <p:spPr bwMode="auto">
            <a:xfrm flipH="1">
              <a:off x="2064" y="244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35" name="Line 47"/>
            <p:cNvSpPr>
              <a:spLocks noChangeShapeType="1"/>
            </p:cNvSpPr>
            <p:nvPr/>
          </p:nvSpPr>
          <p:spPr bwMode="auto">
            <a:xfrm>
              <a:off x="2064" y="249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36" name="Line 48"/>
            <p:cNvSpPr>
              <a:spLocks noChangeShapeType="1"/>
            </p:cNvSpPr>
            <p:nvPr/>
          </p:nvSpPr>
          <p:spPr bwMode="auto">
            <a:xfrm flipH="1">
              <a:off x="2064" y="2544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37" name="Line 49"/>
            <p:cNvSpPr>
              <a:spLocks noChangeShapeType="1"/>
            </p:cNvSpPr>
            <p:nvPr/>
          </p:nvSpPr>
          <p:spPr bwMode="auto">
            <a:xfrm>
              <a:off x="2064" y="2592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38" name="Line 50"/>
            <p:cNvSpPr>
              <a:spLocks noChangeShapeType="1"/>
            </p:cNvSpPr>
            <p:nvPr/>
          </p:nvSpPr>
          <p:spPr bwMode="auto">
            <a:xfrm flipH="1">
              <a:off x="2064" y="2640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39" name="Line 51"/>
            <p:cNvSpPr>
              <a:spLocks noChangeShapeType="1"/>
            </p:cNvSpPr>
            <p:nvPr/>
          </p:nvSpPr>
          <p:spPr bwMode="auto">
            <a:xfrm>
              <a:off x="2064" y="268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4740" name="Line 52"/>
          <p:cNvSpPr>
            <a:spLocks noChangeShapeType="1"/>
          </p:cNvSpPr>
          <p:nvPr/>
        </p:nvSpPr>
        <p:spPr bwMode="auto">
          <a:xfrm>
            <a:off x="3352800" y="4343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41" name="Rectangle 53"/>
          <p:cNvSpPr>
            <a:spLocks noChangeArrowheads="1"/>
          </p:cNvSpPr>
          <p:nvPr/>
        </p:nvSpPr>
        <p:spPr bwMode="auto">
          <a:xfrm>
            <a:off x="2362200" y="1905000"/>
            <a:ext cx="4191000" cy="1008063"/>
          </a:xfrm>
          <a:prstGeom prst="rect">
            <a:avLst/>
          </a:prstGeom>
          <a:solidFill>
            <a:srgbClr val="9BD2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42" name="Text Box 54"/>
          <p:cNvSpPr txBox="1">
            <a:spLocks noChangeArrowheads="1"/>
          </p:cNvSpPr>
          <p:nvPr/>
        </p:nvSpPr>
        <p:spPr bwMode="auto">
          <a:xfrm>
            <a:off x="2362200" y="198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9BD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 !</a:t>
            </a:r>
          </a:p>
        </p:txBody>
      </p:sp>
      <p:sp>
        <p:nvSpPr>
          <p:cNvPr id="114743" name="Line 55"/>
          <p:cNvSpPr>
            <a:spLocks noChangeShapeType="1"/>
          </p:cNvSpPr>
          <p:nvPr/>
        </p:nvSpPr>
        <p:spPr bwMode="auto">
          <a:xfrm flipV="1">
            <a:off x="3810000" y="4267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44" name="Line 56"/>
          <p:cNvSpPr>
            <a:spLocks noChangeShapeType="1"/>
          </p:cNvSpPr>
          <p:nvPr/>
        </p:nvSpPr>
        <p:spPr bwMode="auto">
          <a:xfrm>
            <a:off x="3733800" y="4267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45" name="Line 57"/>
          <p:cNvSpPr>
            <a:spLocks noChangeShapeType="1"/>
          </p:cNvSpPr>
          <p:nvPr/>
        </p:nvSpPr>
        <p:spPr bwMode="auto">
          <a:xfrm flipV="1">
            <a:off x="3810000" y="3810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46" name="Line 58"/>
          <p:cNvSpPr>
            <a:spLocks noChangeShapeType="1"/>
          </p:cNvSpPr>
          <p:nvPr/>
        </p:nvSpPr>
        <p:spPr bwMode="auto">
          <a:xfrm flipH="1">
            <a:off x="3657600" y="4191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47" name="Line 59"/>
          <p:cNvSpPr>
            <a:spLocks noChangeShapeType="1"/>
          </p:cNvSpPr>
          <p:nvPr/>
        </p:nvSpPr>
        <p:spPr bwMode="auto">
          <a:xfrm>
            <a:off x="4343400" y="35814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48" name="Text Box 60"/>
          <p:cNvSpPr txBox="1">
            <a:spLocks noChangeArrowheads="1"/>
          </p:cNvSpPr>
          <p:nvPr/>
        </p:nvSpPr>
        <p:spPr bwMode="auto">
          <a:xfrm>
            <a:off x="3886200" y="4114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+5 </a:t>
            </a:r>
          </a:p>
        </p:txBody>
      </p:sp>
      <p:sp>
        <p:nvSpPr>
          <p:cNvPr id="114749" name="Text Box 61"/>
          <p:cNvSpPr txBox="1">
            <a:spLocks noChangeArrowheads="1"/>
          </p:cNvSpPr>
          <p:nvPr/>
        </p:nvSpPr>
        <p:spPr bwMode="auto">
          <a:xfrm>
            <a:off x="3581400" y="3962400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14750" name="Text Box 62"/>
          <p:cNvSpPr txBox="1">
            <a:spLocks noChangeArrowheads="1"/>
          </p:cNvSpPr>
          <p:nvPr/>
        </p:nvSpPr>
        <p:spPr bwMode="auto">
          <a:xfrm>
            <a:off x="3581400" y="4191000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14751" name="Line 63"/>
          <p:cNvSpPr>
            <a:spLocks noChangeShapeType="1"/>
          </p:cNvSpPr>
          <p:nvPr/>
        </p:nvSpPr>
        <p:spPr bwMode="auto">
          <a:xfrm>
            <a:off x="3352800" y="44958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52" name="Line 64"/>
          <p:cNvSpPr>
            <a:spLocks noChangeShapeType="1"/>
          </p:cNvSpPr>
          <p:nvPr/>
        </p:nvSpPr>
        <p:spPr bwMode="auto">
          <a:xfrm>
            <a:off x="3352800" y="3810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53" name="Line 65"/>
          <p:cNvSpPr>
            <a:spLocks noChangeShapeType="1"/>
          </p:cNvSpPr>
          <p:nvPr/>
        </p:nvSpPr>
        <p:spPr bwMode="auto">
          <a:xfrm flipV="1">
            <a:off x="4114800" y="3581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54" name="Rectangle 66"/>
          <p:cNvSpPr>
            <a:spLocks noChangeArrowheads="1"/>
          </p:cNvSpPr>
          <p:nvPr/>
        </p:nvSpPr>
        <p:spPr bwMode="auto">
          <a:xfrm>
            <a:off x="2819400" y="3581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55" name="Line 67"/>
          <p:cNvSpPr>
            <a:spLocks noChangeShapeType="1"/>
          </p:cNvSpPr>
          <p:nvPr/>
        </p:nvSpPr>
        <p:spPr bwMode="auto">
          <a:xfrm>
            <a:off x="27432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56" name="Line 68"/>
          <p:cNvSpPr>
            <a:spLocks noChangeShapeType="1"/>
          </p:cNvSpPr>
          <p:nvPr/>
        </p:nvSpPr>
        <p:spPr bwMode="auto">
          <a:xfrm>
            <a:off x="2895600" y="37338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57" name="Line 69"/>
          <p:cNvSpPr>
            <a:spLocks noChangeShapeType="1"/>
          </p:cNvSpPr>
          <p:nvPr/>
        </p:nvSpPr>
        <p:spPr bwMode="auto">
          <a:xfrm flipV="1">
            <a:off x="3962400" y="3581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5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3333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0" fill="hold"/>
                                        <p:tgtEl>
                                          <p:spTgt spid="114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3334 L 0 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3000" fill="hold"/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3000" fill="hold"/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3000" fill="hold"/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D20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114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D2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42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LCD pins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229600" cy="1430338"/>
          </a:xfrm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 dirty="0"/>
              <a:t>D0 to D7: </a:t>
            </a:r>
            <a:r>
              <a:rPr lang="en-US" sz="2400" dirty="0" err="1"/>
              <a:t>interfaz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paralelo</a:t>
            </a:r>
            <a:r>
              <a:rPr lang="en-US" sz="2400" dirty="0"/>
              <a:t> del LCD. </a:t>
            </a:r>
          </a:p>
          <a:p>
            <a:pPr marL="0" indent="0">
              <a:buNone/>
            </a:pPr>
            <a:r>
              <a:rPr lang="en-US" sz="2400" dirty="0"/>
              <a:t>	8 bits para </a:t>
            </a:r>
            <a:r>
              <a:rPr lang="en-US" sz="2400" dirty="0" err="1"/>
              <a:t>intercambiar</a:t>
            </a:r>
            <a:r>
              <a:rPr lang="en-US" sz="2400" dirty="0"/>
              <a:t> </a:t>
            </a:r>
            <a:r>
              <a:rPr lang="en-US" sz="2400" dirty="0" err="1"/>
              <a:t>información</a:t>
            </a:r>
            <a:r>
              <a:rPr lang="en-US" sz="2400" dirty="0"/>
              <a:t>. </a:t>
            </a:r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2286000" y="3581400"/>
            <a:ext cx="1181100" cy="1066800"/>
            <a:chOff x="1440" y="2256"/>
            <a:chExt cx="744" cy="672"/>
          </a:xfrm>
        </p:grpSpPr>
        <p:sp>
          <p:nvSpPr>
            <p:cNvPr id="115717" name="Line 5"/>
            <p:cNvSpPr>
              <a:spLocks noChangeShapeType="1"/>
            </p:cNvSpPr>
            <p:nvPr/>
          </p:nvSpPr>
          <p:spPr bwMode="auto">
            <a:xfrm>
              <a:off x="1824" y="2304"/>
              <a:ext cx="0" cy="624"/>
            </a:xfrm>
            <a:prstGeom prst="line">
              <a:avLst/>
            </a:prstGeom>
            <a:noFill/>
            <a:ln w="38100">
              <a:solidFill>
                <a:srgbClr val="E0C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18" name="AutoShape 6"/>
            <p:cNvSpPr>
              <a:spLocks/>
            </p:cNvSpPr>
            <p:nvPr/>
          </p:nvSpPr>
          <p:spPr bwMode="auto">
            <a:xfrm rot="16200000">
              <a:off x="1788" y="1908"/>
              <a:ext cx="48" cy="744"/>
            </a:xfrm>
            <a:prstGeom prst="leftBracket">
              <a:avLst>
                <a:gd name="adj" fmla="val 129167"/>
              </a:avLst>
            </a:prstGeom>
            <a:noFill/>
            <a:ln w="9525">
              <a:solidFill>
                <a:srgbClr val="E0C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19" name="Group 7"/>
          <p:cNvGrpSpPr>
            <a:grpSpLocks/>
          </p:cNvGrpSpPr>
          <p:nvPr/>
        </p:nvGrpSpPr>
        <p:grpSpPr bwMode="auto">
          <a:xfrm>
            <a:off x="1752600" y="1295400"/>
            <a:ext cx="5562600" cy="2286000"/>
            <a:chOff x="720" y="912"/>
            <a:chExt cx="3504" cy="1536"/>
          </a:xfrm>
        </p:grpSpPr>
        <p:sp>
          <p:nvSpPr>
            <p:cNvPr id="115720" name="Rectangle 8"/>
            <p:cNvSpPr>
              <a:spLocks noChangeArrowheads="1"/>
            </p:cNvSpPr>
            <p:nvPr/>
          </p:nvSpPr>
          <p:spPr bwMode="auto">
            <a:xfrm>
              <a:off x="720" y="912"/>
              <a:ext cx="3504" cy="1536"/>
            </a:xfrm>
            <a:prstGeom prst="rect">
              <a:avLst/>
            </a:prstGeom>
            <a:solidFill>
              <a:srgbClr val="30903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21" name="Rectangle 9"/>
            <p:cNvSpPr>
              <a:spLocks noChangeArrowheads="1"/>
            </p:cNvSpPr>
            <p:nvPr/>
          </p:nvSpPr>
          <p:spPr bwMode="auto">
            <a:xfrm>
              <a:off x="912" y="1228"/>
              <a:ext cx="3024" cy="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  <a:contourClr>
                <a:schemeClr val="tx1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22" name="Rectangle 10"/>
            <p:cNvSpPr>
              <a:spLocks noChangeArrowheads="1"/>
            </p:cNvSpPr>
            <p:nvPr/>
          </p:nvSpPr>
          <p:spPr bwMode="auto">
            <a:xfrm>
              <a:off x="1104" y="1319"/>
              <a:ext cx="2640" cy="677"/>
            </a:xfrm>
            <a:prstGeom prst="rect">
              <a:avLst/>
            </a:prstGeom>
            <a:solidFill>
              <a:srgbClr val="9BD2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23" name="Oval 11"/>
            <p:cNvSpPr>
              <a:spLocks noChangeArrowheads="1"/>
            </p:cNvSpPr>
            <p:nvPr/>
          </p:nvSpPr>
          <p:spPr bwMode="auto">
            <a:xfrm>
              <a:off x="4080" y="2312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24" name="Oval 12"/>
            <p:cNvSpPr>
              <a:spLocks noChangeArrowheads="1"/>
            </p:cNvSpPr>
            <p:nvPr/>
          </p:nvSpPr>
          <p:spPr bwMode="auto">
            <a:xfrm>
              <a:off x="768" y="2312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25" name="Oval 13"/>
            <p:cNvSpPr>
              <a:spLocks noChangeArrowheads="1"/>
            </p:cNvSpPr>
            <p:nvPr/>
          </p:nvSpPr>
          <p:spPr bwMode="auto">
            <a:xfrm>
              <a:off x="4080" y="957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26" name="Oval 14"/>
            <p:cNvSpPr>
              <a:spLocks noChangeArrowheads="1"/>
            </p:cNvSpPr>
            <p:nvPr/>
          </p:nvSpPr>
          <p:spPr bwMode="auto">
            <a:xfrm>
              <a:off x="768" y="957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27" name="Rectangle 15"/>
            <p:cNvSpPr>
              <a:spLocks noChangeArrowheads="1"/>
            </p:cNvSpPr>
            <p:nvPr/>
          </p:nvSpPr>
          <p:spPr bwMode="auto">
            <a:xfrm>
              <a:off x="2304" y="2358"/>
              <a:ext cx="48" cy="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28" name="Text Box 16"/>
            <p:cNvSpPr txBox="1">
              <a:spLocks noChangeArrowheads="1"/>
            </p:cNvSpPr>
            <p:nvPr/>
          </p:nvSpPr>
          <p:spPr bwMode="auto">
            <a:xfrm>
              <a:off x="2160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SS</a:t>
              </a:r>
              <a:endParaRPr lang="en-US" sz="90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729" name="Text Box 17"/>
            <p:cNvSpPr txBox="1">
              <a:spLocks noChangeArrowheads="1"/>
            </p:cNvSpPr>
            <p:nvPr/>
          </p:nvSpPr>
          <p:spPr bwMode="auto">
            <a:xfrm>
              <a:off x="2064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CC</a:t>
              </a:r>
              <a:endParaRPr lang="en-US" sz="90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730" name="Text Box 18"/>
            <p:cNvSpPr txBox="1">
              <a:spLocks noChangeArrowheads="1"/>
            </p:cNvSpPr>
            <p:nvPr/>
          </p:nvSpPr>
          <p:spPr bwMode="auto">
            <a:xfrm>
              <a:off x="1968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EE</a:t>
              </a:r>
            </a:p>
          </p:txBody>
        </p:sp>
        <p:sp>
          <p:nvSpPr>
            <p:cNvPr id="115731" name="Text Box 19"/>
            <p:cNvSpPr txBox="1">
              <a:spLocks noChangeArrowheads="1"/>
            </p:cNvSpPr>
            <p:nvPr/>
          </p:nvSpPr>
          <p:spPr bwMode="auto">
            <a:xfrm>
              <a:off x="1920" y="2256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RS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732" name="Text Box 20"/>
            <p:cNvSpPr txBox="1">
              <a:spLocks noChangeArrowheads="1"/>
            </p:cNvSpPr>
            <p:nvPr/>
          </p:nvSpPr>
          <p:spPr bwMode="auto">
            <a:xfrm>
              <a:off x="1824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RW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733" name="Text Box 21"/>
            <p:cNvSpPr txBox="1">
              <a:spLocks noChangeArrowheads="1"/>
            </p:cNvSpPr>
            <p:nvPr/>
          </p:nvSpPr>
          <p:spPr bwMode="auto">
            <a:xfrm>
              <a:off x="1728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E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734" name="Text Box 22"/>
            <p:cNvSpPr txBox="1">
              <a:spLocks noChangeArrowheads="1"/>
            </p:cNvSpPr>
            <p:nvPr/>
          </p:nvSpPr>
          <p:spPr bwMode="auto">
            <a:xfrm>
              <a:off x="1632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D0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735" name="Text Box 23"/>
            <p:cNvSpPr txBox="1">
              <a:spLocks noChangeArrowheads="1"/>
            </p:cNvSpPr>
            <p:nvPr/>
          </p:nvSpPr>
          <p:spPr bwMode="auto">
            <a:xfrm>
              <a:off x="1536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D1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736" name="Text Box 24"/>
            <p:cNvSpPr txBox="1">
              <a:spLocks noChangeArrowheads="1"/>
            </p:cNvSpPr>
            <p:nvPr/>
          </p:nvSpPr>
          <p:spPr bwMode="auto">
            <a:xfrm>
              <a:off x="1440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D2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737" name="Text Box 25"/>
            <p:cNvSpPr txBox="1">
              <a:spLocks noChangeArrowheads="1"/>
            </p:cNvSpPr>
            <p:nvPr/>
          </p:nvSpPr>
          <p:spPr bwMode="auto">
            <a:xfrm>
              <a:off x="1344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D3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738" name="Text Box 26"/>
            <p:cNvSpPr txBox="1">
              <a:spLocks noChangeArrowheads="1"/>
            </p:cNvSpPr>
            <p:nvPr/>
          </p:nvSpPr>
          <p:spPr bwMode="auto">
            <a:xfrm>
              <a:off x="1248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D4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739" name="Text Box 27"/>
            <p:cNvSpPr txBox="1">
              <a:spLocks noChangeArrowheads="1"/>
            </p:cNvSpPr>
            <p:nvPr/>
          </p:nvSpPr>
          <p:spPr bwMode="auto">
            <a:xfrm>
              <a:off x="1152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D5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740" name="Text Box 28"/>
            <p:cNvSpPr txBox="1">
              <a:spLocks noChangeArrowheads="1"/>
            </p:cNvSpPr>
            <p:nvPr/>
          </p:nvSpPr>
          <p:spPr bwMode="auto">
            <a:xfrm>
              <a:off x="1056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D6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741" name="Text Box 29"/>
            <p:cNvSpPr txBox="1">
              <a:spLocks noChangeArrowheads="1"/>
            </p:cNvSpPr>
            <p:nvPr/>
          </p:nvSpPr>
          <p:spPr bwMode="auto">
            <a:xfrm>
              <a:off x="960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D7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742" name="AutoShape 30"/>
            <p:cNvSpPr>
              <a:spLocks noChangeArrowheads="1"/>
            </p:cNvSpPr>
            <p:nvPr/>
          </p:nvSpPr>
          <p:spPr bwMode="auto">
            <a:xfrm rot="16200000">
              <a:off x="103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43" name="AutoShape 31"/>
            <p:cNvSpPr>
              <a:spLocks noChangeArrowheads="1"/>
            </p:cNvSpPr>
            <p:nvPr/>
          </p:nvSpPr>
          <p:spPr bwMode="auto">
            <a:xfrm rot="16200000">
              <a:off x="112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44" name="AutoShape 32"/>
            <p:cNvSpPr>
              <a:spLocks noChangeArrowheads="1"/>
            </p:cNvSpPr>
            <p:nvPr/>
          </p:nvSpPr>
          <p:spPr bwMode="auto">
            <a:xfrm rot="16200000">
              <a:off x="122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45" name="AutoShape 33"/>
            <p:cNvSpPr>
              <a:spLocks noChangeArrowheads="1"/>
            </p:cNvSpPr>
            <p:nvPr/>
          </p:nvSpPr>
          <p:spPr bwMode="auto">
            <a:xfrm rot="16200000">
              <a:off x="1320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46" name="AutoShape 34"/>
            <p:cNvSpPr>
              <a:spLocks noChangeArrowheads="1"/>
            </p:cNvSpPr>
            <p:nvPr/>
          </p:nvSpPr>
          <p:spPr bwMode="auto">
            <a:xfrm rot="16200000">
              <a:off x="1416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47" name="AutoShape 35"/>
            <p:cNvSpPr>
              <a:spLocks noChangeArrowheads="1"/>
            </p:cNvSpPr>
            <p:nvPr/>
          </p:nvSpPr>
          <p:spPr bwMode="auto">
            <a:xfrm rot="16200000">
              <a:off x="151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48" name="AutoShape 36"/>
            <p:cNvSpPr>
              <a:spLocks noChangeArrowheads="1"/>
            </p:cNvSpPr>
            <p:nvPr/>
          </p:nvSpPr>
          <p:spPr bwMode="auto">
            <a:xfrm rot="16200000">
              <a:off x="160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49" name="AutoShape 37"/>
            <p:cNvSpPr>
              <a:spLocks noChangeArrowheads="1"/>
            </p:cNvSpPr>
            <p:nvPr/>
          </p:nvSpPr>
          <p:spPr bwMode="auto">
            <a:xfrm rot="16200000">
              <a:off x="170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50" name="AutoShape 38"/>
            <p:cNvSpPr>
              <a:spLocks noChangeArrowheads="1"/>
            </p:cNvSpPr>
            <p:nvPr/>
          </p:nvSpPr>
          <p:spPr bwMode="auto">
            <a:xfrm rot="16200000">
              <a:off x="1800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51" name="AutoShape 39"/>
            <p:cNvSpPr>
              <a:spLocks noChangeArrowheads="1"/>
            </p:cNvSpPr>
            <p:nvPr/>
          </p:nvSpPr>
          <p:spPr bwMode="auto">
            <a:xfrm rot="16200000">
              <a:off x="1896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52" name="AutoShape 40"/>
            <p:cNvSpPr>
              <a:spLocks noChangeArrowheads="1"/>
            </p:cNvSpPr>
            <p:nvPr/>
          </p:nvSpPr>
          <p:spPr bwMode="auto">
            <a:xfrm rot="16200000">
              <a:off x="199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53" name="AutoShape 41"/>
            <p:cNvSpPr>
              <a:spLocks noChangeArrowheads="1"/>
            </p:cNvSpPr>
            <p:nvPr/>
          </p:nvSpPr>
          <p:spPr bwMode="auto">
            <a:xfrm rot="16200000">
              <a:off x="208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54" name="AutoShape 42"/>
            <p:cNvSpPr>
              <a:spLocks noChangeArrowheads="1"/>
            </p:cNvSpPr>
            <p:nvPr/>
          </p:nvSpPr>
          <p:spPr bwMode="auto">
            <a:xfrm rot="16200000">
              <a:off x="218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80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LCD pins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495800"/>
            <a:ext cx="8229600" cy="2092325"/>
          </a:xfrm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/>
              <a:t>Señal</a:t>
            </a:r>
            <a:r>
              <a:rPr lang="en-US" sz="2800" dirty="0"/>
              <a:t> R/W (Read/Write): 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Cuando</a:t>
            </a:r>
            <a:r>
              <a:rPr lang="en-US" sz="2400" dirty="0"/>
              <a:t> </a:t>
            </a:r>
            <a:r>
              <a:rPr lang="en-US" sz="2400" dirty="0" err="1"/>
              <a:t>queremos</a:t>
            </a:r>
            <a:r>
              <a:rPr lang="en-US" sz="2400" dirty="0"/>
              <a:t> </a:t>
            </a:r>
            <a:r>
              <a:rPr lang="en-US" sz="2400" dirty="0" err="1"/>
              <a:t>enviar</a:t>
            </a:r>
            <a:r>
              <a:rPr lang="en-US" sz="2400" dirty="0"/>
              <a:t> (write) un </a:t>
            </a:r>
            <a:r>
              <a:rPr lang="en-US" sz="2400" dirty="0" err="1"/>
              <a:t>dato</a:t>
            </a:r>
            <a:r>
              <a:rPr lang="en-US" sz="2400" dirty="0"/>
              <a:t> al LCD, </a:t>
            </a:r>
            <a:r>
              <a:rPr lang="en-US" sz="2400" dirty="0" err="1"/>
              <a:t>hacemos</a:t>
            </a:r>
            <a:r>
              <a:rPr lang="en-US" sz="2400" dirty="0"/>
              <a:t> R/W=0.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Cuando</a:t>
            </a:r>
            <a:r>
              <a:rPr lang="en-US" sz="2400" dirty="0"/>
              <a:t> </a:t>
            </a:r>
            <a:r>
              <a:rPr lang="en-US" sz="2400" dirty="0" err="1"/>
              <a:t>queremos</a:t>
            </a:r>
            <a:r>
              <a:rPr lang="en-US" sz="2400" dirty="0"/>
              <a:t> </a:t>
            </a:r>
            <a:r>
              <a:rPr lang="en-US" sz="2400" dirty="0" err="1"/>
              <a:t>recibir</a:t>
            </a:r>
            <a:r>
              <a:rPr lang="en-US" sz="2400" dirty="0"/>
              <a:t> (read) un </a:t>
            </a:r>
            <a:r>
              <a:rPr lang="en-US" sz="2400" dirty="0" err="1"/>
              <a:t>dato</a:t>
            </a:r>
            <a:r>
              <a:rPr lang="en-US" sz="2400" dirty="0"/>
              <a:t> del LCD, </a:t>
            </a:r>
            <a:r>
              <a:rPr lang="en-US" sz="2400" dirty="0" err="1"/>
              <a:t>hacemos</a:t>
            </a:r>
            <a:r>
              <a:rPr lang="en-US" sz="2400" dirty="0"/>
              <a:t> R/W=1.</a:t>
            </a: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3657600" y="3581400"/>
            <a:ext cx="0" cy="914400"/>
          </a:xfrm>
          <a:prstGeom prst="line">
            <a:avLst/>
          </a:prstGeom>
          <a:noFill/>
          <a:ln w="38100">
            <a:solidFill>
              <a:srgbClr val="E0C0A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6741" name="Group 5"/>
          <p:cNvGrpSpPr>
            <a:grpSpLocks/>
          </p:cNvGrpSpPr>
          <p:nvPr/>
        </p:nvGrpSpPr>
        <p:grpSpPr bwMode="auto">
          <a:xfrm>
            <a:off x="1752600" y="1295400"/>
            <a:ext cx="5562600" cy="2286000"/>
            <a:chOff x="720" y="912"/>
            <a:chExt cx="3504" cy="1536"/>
          </a:xfrm>
        </p:grpSpPr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720" y="912"/>
              <a:ext cx="3504" cy="1536"/>
            </a:xfrm>
            <a:prstGeom prst="rect">
              <a:avLst/>
            </a:prstGeom>
            <a:solidFill>
              <a:srgbClr val="30903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43" name="Rectangle 7"/>
            <p:cNvSpPr>
              <a:spLocks noChangeArrowheads="1"/>
            </p:cNvSpPr>
            <p:nvPr/>
          </p:nvSpPr>
          <p:spPr bwMode="auto">
            <a:xfrm>
              <a:off x="912" y="1228"/>
              <a:ext cx="3024" cy="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  <a:contourClr>
                <a:schemeClr val="tx1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1104" y="1319"/>
              <a:ext cx="2640" cy="677"/>
            </a:xfrm>
            <a:prstGeom prst="rect">
              <a:avLst/>
            </a:prstGeom>
            <a:solidFill>
              <a:srgbClr val="9BD2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45" name="Oval 9"/>
            <p:cNvSpPr>
              <a:spLocks noChangeArrowheads="1"/>
            </p:cNvSpPr>
            <p:nvPr/>
          </p:nvSpPr>
          <p:spPr bwMode="auto">
            <a:xfrm>
              <a:off x="4080" y="2312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46" name="Oval 10"/>
            <p:cNvSpPr>
              <a:spLocks noChangeArrowheads="1"/>
            </p:cNvSpPr>
            <p:nvPr/>
          </p:nvSpPr>
          <p:spPr bwMode="auto">
            <a:xfrm>
              <a:off x="768" y="2312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47" name="Oval 11"/>
            <p:cNvSpPr>
              <a:spLocks noChangeArrowheads="1"/>
            </p:cNvSpPr>
            <p:nvPr/>
          </p:nvSpPr>
          <p:spPr bwMode="auto">
            <a:xfrm>
              <a:off x="4080" y="957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48" name="Oval 12"/>
            <p:cNvSpPr>
              <a:spLocks noChangeArrowheads="1"/>
            </p:cNvSpPr>
            <p:nvPr/>
          </p:nvSpPr>
          <p:spPr bwMode="auto">
            <a:xfrm>
              <a:off x="768" y="957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49" name="Rectangle 13"/>
            <p:cNvSpPr>
              <a:spLocks noChangeArrowheads="1"/>
            </p:cNvSpPr>
            <p:nvPr/>
          </p:nvSpPr>
          <p:spPr bwMode="auto">
            <a:xfrm>
              <a:off x="2304" y="2358"/>
              <a:ext cx="48" cy="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2160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SS</a:t>
              </a:r>
              <a:endParaRPr lang="en-US" sz="90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751" name="Text Box 15"/>
            <p:cNvSpPr txBox="1">
              <a:spLocks noChangeArrowheads="1"/>
            </p:cNvSpPr>
            <p:nvPr/>
          </p:nvSpPr>
          <p:spPr bwMode="auto">
            <a:xfrm>
              <a:off x="2064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CC</a:t>
              </a:r>
              <a:endParaRPr lang="en-US" sz="90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752" name="Text Box 16"/>
            <p:cNvSpPr txBox="1">
              <a:spLocks noChangeArrowheads="1"/>
            </p:cNvSpPr>
            <p:nvPr/>
          </p:nvSpPr>
          <p:spPr bwMode="auto">
            <a:xfrm>
              <a:off x="1968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EE</a:t>
              </a:r>
            </a:p>
          </p:txBody>
        </p:sp>
        <p:sp>
          <p:nvSpPr>
            <p:cNvPr id="116753" name="Text Box 17"/>
            <p:cNvSpPr txBox="1">
              <a:spLocks noChangeArrowheads="1"/>
            </p:cNvSpPr>
            <p:nvPr/>
          </p:nvSpPr>
          <p:spPr bwMode="auto">
            <a:xfrm>
              <a:off x="1920" y="2256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RS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754" name="Text Box 18"/>
            <p:cNvSpPr txBox="1">
              <a:spLocks noChangeArrowheads="1"/>
            </p:cNvSpPr>
            <p:nvPr/>
          </p:nvSpPr>
          <p:spPr bwMode="auto">
            <a:xfrm>
              <a:off x="1824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RW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755" name="Text Box 19"/>
            <p:cNvSpPr txBox="1">
              <a:spLocks noChangeArrowheads="1"/>
            </p:cNvSpPr>
            <p:nvPr/>
          </p:nvSpPr>
          <p:spPr bwMode="auto">
            <a:xfrm>
              <a:off x="1728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E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756" name="Text Box 20"/>
            <p:cNvSpPr txBox="1">
              <a:spLocks noChangeArrowheads="1"/>
            </p:cNvSpPr>
            <p:nvPr/>
          </p:nvSpPr>
          <p:spPr bwMode="auto">
            <a:xfrm>
              <a:off x="1632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D0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757" name="Text Box 21"/>
            <p:cNvSpPr txBox="1">
              <a:spLocks noChangeArrowheads="1"/>
            </p:cNvSpPr>
            <p:nvPr/>
          </p:nvSpPr>
          <p:spPr bwMode="auto">
            <a:xfrm>
              <a:off x="1536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D1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758" name="Text Box 22"/>
            <p:cNvSpPr txBox="1">
              <a:spLocks noChangeArrowheads="1"/>
            </p:cNvSpPr>
            <p:nvPr/>
          </p:nvSpPr>
          <p:spPr bwMode="auto">
            <a:xfrm>
              <a:off x="1440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D2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759" name="Text Box 23"/>
            <p:cNvSpPr txBox="1">
              <a:spLocks noChangeArrowheads="1"/>
            </p:cNvSpPr>
            <p:nvPr/>
          </p:nvSpPr>
          <p:spPr bwMode="auto">
            <a:xfrm>
              <a:off x="1344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D3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760" name="Text Box 24"/>
            <p:cNvSpPr txBox="1">
              <a:spLocks noChangeArrowheads="1"/>
            </p:cNvSpPr>
            <p:nvPr/>
          </p:nvSpPr>
          <p:spPr bwMode="auto">
            <a:xfrm>
              <a:off x="1248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D4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761" name="Text Box 25"/>
            <p:cNvSpPr txBox="1">
              <a:spLocks noChangeArrowheads="1"/>
            </p:cNvSpPr>
            <p:nvPr/>
          </p:nvSpPr>
          <p:spPr bwMode="auto">
            <a:xfrm>
              <a:off x="1152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D5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762" name="Text Box 26"/>
            <p:cNvSpPr txBox="1">
              <a:spLocks noChangeArrowheads="1"/>
            </p:cNvSpPr>
            <p:nvPr/>
          </p:nvSpPr>
          <p:spPr bwMode="auto">
            <a:xfrm>
              <a:off x="1056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D6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763" name="Text Box 27"/>
            <p:cNvSpPr txBox="1">
              <a:spLocks noChangeArrowheads="1"/>
            </p:cNvSpPr>
            <p:nvPr/>
          </p:nvSpPr>
          <p:spPr bwMode="auto">
            <a:xfrm>
              <a:off x="960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D7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764" name="AutoShape 28"/>
            <p:cNvSpPr>
              <a:spLocks noChangeArrowheads="1"/>
            </p:cNvSpPr>
            <p:nvPr/>
          </p:nvSpPr>
          <p:spPr bwMode="auto">
            <a:xfrm rot="16200000">
              <a:off x="103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65" name="AutoShape 29"/>
            <p:cNvSpPr>
              <a:spLocks noChangeArrowheads="1"/>
            </p:cNvSpPr>
            <p:nvPr/>
          </p:nvSpPr>
          <p:spPr bwMode="auto">
            <a:xfrm rot="16200000">
              <a:off x="112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66" name="AutoShape 30"/>
            <p:cNvSpPr>
              <a:spLocks noChangeArrowheads="1"/>
            </p:cNvSpPr>
            <p:nvPr/>
          </p:nvSpPr>
          <p:spPr bwMode="auto">
            <a:xfrm rot="16200000">
              <a:off x="122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67" name="AutoShape 31"/>
            <p:cNvSpPr>
              <a:spLocks noChangeArrowheads="1"/>
            </p:cNvSpPr>
            <p:nvPr/>
          </p:nvSpPr>
          <p:spPr bwMode="auto">
            <a:xfrm rot="16200000">
              <a:off x="1320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68" name="AutoShape 32"/>
            <p:cNvSpPr>
              <a:spLocks noChangeArrowheads="1"/>
            </p:cNvSpPr>
            <p:nvPr/>
          </p:nvSpPr>
          <p:spPr bwMode="auto">
            <a:xfrm rot="16200000">
              <a:off x="1416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69" name="AutoShape 33"/>
            <p:cNvSpPr>
              <a:spLocks noChangeArrowheads="1"/>
            </p:cNvSpPr>
            <p:nvPr/>
          </p:nvSpPr>
          <p:spPr bwMode="auto">
            <a:xfrm rot="16200000">
              <a:off x="151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70" name="AutoShape 34"/>
            <p:cNvSpPr>
              <a:spLocks noChangeArrowheads="1"/>
            </p:cNvSpPr>
            <p:nvPr/>
          </p:nvSpPr>
          <p:spPr bwMode="auto">
            <a:xfrm rot="16200000">
              <a:off x="160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71" name="AutoShape 35"/>
            <p:cNvSpPr>
              <a:spLocks noChangeArrowheads="1"/>
            </p:cNvSpPr>
            <p:nvPr/>
          </p:nvSpPr>
          <p:spPr bwMode="auto">
            <a:xfrm rot="16200000">
              <a:off x="170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72" name="AutoShape 36"/>
            <p:cNvSpPr>
              <a:spLocks noChangeArrowheads="1"/>
            </p:cNvSpPr>
            <p:nvPr/>
          </p:nvSpPr>
          <p:spPr bwMode="auto">
            <a:xfrm rot="16200000">
              <a:off x="1800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73" name="AutoShape 37"/>
            <p:cNvSpPr>
              <a:spLocks noChangeArrowheads="1"/>
            </p:cNvSpPr>
            <p:nvPr/>
          </p:nvSpPr>
          <p:spPr bwMode="auto">
            <a:xfrm rot="16200000">
              <a:off x="1896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74" name="AutoShape 38"/>
            <p:cNvSpPr>
              <a:spLocks noChangeArrowheads="1"/>
            </p:cNvSpPr>
            <p:nvPr/>
          </p:nvSpPr>
          <p:spPr bwMode="auto">
            <a:xfrm rot="16200000">
              <a:off x="199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75" name="AutoShape 39"/>
            <p:cNvSpPr>
              <a:spLocks noChangeArrowheads="1"/>
            </p:cNvSpPr>
            <p:nvPr/>
          </p:nvSpPr>
          <p:spPr bwMode="auto">
            <a:xfrm rot="16200000">
              <a:off x="208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76" name="AutoShape 40"/>
            <p:cNvSpPr>
              <a:spLocks noChangeArrowheads="1"/>
            </p:cNvSpPr>
            <p:nvPr/>
          </p:nvSpPr>
          <p:spPr bwMode="auto">
            <a:xfrm rot="16200000">
              <a:off x="218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76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LCD pins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86200"/>
            <a:ext cx="8153400" cy="2701925"/>
          </a:xfrm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 (Enable): </a:t>
            </a:r>
            <a:r>
              <a:rPr lang="en-US" sz="2400" dirty="0" err="1"/>
              <a:t>señal</a:t>
            </a:r>
            <a:r>
              <a:rPr lang="en-US" sz="2400" dirty="0"/>
              <a:t> de control para </a:t>
            </a:r>
            <a:r>
              <a:rPr lang="en-US" sz="2400" dirty="0" err="1"/>
              <a:t>habilitar</a:t>
            </a:r>
            <a:r>
              <a:rPr lang="en-US" sz="2400" dirty="0"/>
              <a:t> el </a:t>
            </a:r>
            <a:r>
              <a:rPr lang="en-US" sz="2400" dirty="0" err="1"/>
              <a:t>acceso</a:t>
            </a:r>
            <a:r>
              <a:rPr lang="en-US" sz="2400" dirty="0"/>
              <a:t> al LCD.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Para </a:t>
            </a:r>
            <a:r>
              <a:rPr lang="en-US" sz="2000" dirty="0" err="1"/>
              <a:t>escribir</a:t>
            </a:r>
            <a:r>
              <a:rPr lang="en-US" sz="2000" dirty="0"/>
              <a:t> en el LCD </a:t>
            </a:r>
            <a:r>
              <a:rPr lang="en-US" sz="2000" dirty="0" err="1"/>
              <a:t>hacemos</a:t>
            </a:r>
            <a:r>
              <a:rPr lang="en-US" sz="2000" dirty="0"/>
              <a:t> RW =0; </a:t>
            </a:r>
            <a:r>
              <a:rPr lang="en-US" sz="2000" dirty="0" err="1"/>
              <a:t>colocamos</a:t>
            </a:r>
            <a:r>
              <a:rPr lang="en-US" sz="2000" dirty="0"/>
              <a:t> los el </a:t>
            </a:r>
            <a:r>
              <a:rPr lang="en-US" sz="2000" dirty="0" err="1"/>
              <a:t>dato</a:t>
            </a:r>
            <a:r>
              <a:rPr lang="en-US" sz="2000" dirty="0"/>
              <a:t> en las </a:t>
            </a:r>
            <a:r>
              <a:rPr lang="en-US" sz="2000" dirty="0" err="1"/>
              <a:t>lineas</a:t>
            </a:r>
            <a:r>
              <a:rPr lang="en-US" sz="2000" dirty="0"/>
              <a:t> D0 a D7 y </a:t>
            </a:r>
            <a:r>
              <a:rPr lang="en-US" sz="2000" dirty="0" err="1"/>
              <a:t>aplicamos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flanco</a:t>
            </a:r>
            <a:r>
              <a:rPr lang="en-US" sz="2000" dirty="0"/>
              <a:t> </a:t>
            </a:r>
            <a:r>
              <a:rPr lang="en-US" sz="2000" dirty="0" err="1"/>
              <a:t>descendente</a:t>
            </a:r>
            <a:r>
              <a:rPr lang="en-US" sz="2000" dirty="0"/>
              <a:t> al pin </a:t>
            </a:r>
            <a:r>
              <a:rPr lang="en-US" sz="2000" b="1" dirty="0"/>
              <a:t>E</a:t>
            </a:r>
            <a:r>
              <a:rPr lang="en-US" sz="2000" dirty="0"/>
              <a:t>nable.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Para leer un </a:t>
            </a:r>
            <a:r>
              <a:rPr lang="en-US" sz="2000" dirty="0" err="1"/>
              <a:t>dato</a:t>
            </a:r>
            <a:r>
              <a:rPr lang="en-US" sz="2000" dirty="0"/>
              <a:t> </a:t>
            </a:r>
            <a:r>
              <a:rPr lang="en-US" sz="2000" dirty="0" err="1"/>
              <a:t>desde</a:t>
            </a:r>
            <a:r>
              <a:rPr lang="en-US" sz="2000" dirty="0"/>
              <a:t> el LCD, </a:t>
            </a:r>
            <a:r>
              <a:rPr lang="en-US" sz="2000" dirty="0" err="1"/>
              <a:t>hacemos</a:t>
            </a:r>
            <a:r>
              <a:rPr lang="en-US" sz="2000" dirty="0"/>
              <a:t> RW =1; </a:t>
            </a:r>
            <a:r>
              <a:rPr lang="en-US" sz="2000" dirty="0" err="1"/>
              <a:t>aplicamos</a:t>
            </a:r>
            <a:r>
              <a:rPr lang="en-US" sz="2000" dirty="0"/>
              <a:t> un </a:t>
            </a:r>
            <a:r>
              <a:rPr lang="en-US" sz="2000" dirty="0" err="1"/>
              <a:t>flanco</a:t>
            </a:r>
            <a:r>
              <a:rPr lang="en-US" sz="2000" dirty="0"/>
              <a:t> </a:t>
            </a:r>
            <a:r>
              <a:rPr lang="en-US" sz="2000" dirty="0" err="1"/>
              <a:t>descendente</a:t>
            </a:r>
            <a:r>
              <a:rPr lang="en-US" sz="2000" dirty="0"/>
              <a:t> al pin </a:t>
            </a:r>
            <a:r>
              <a:rPr lang="en-US" sz="2000" b="1" dirty="0"/>
              <a:t>E</a:t>
            </a:r>
            <a:r>
              <a:rPr lang="en-US" sz="2000" dirty="0"/>
              <a:t>nable. El LCD </a:t>
            </a:r>
            <a:r>
              <a:rPr lang="en-US" sz="2000" dirty="0" err="1"/>
              <a:t>entrega</a:t>
            </a:r>
            <a:r>
              <a:rPr lang="en-US" sz="2000" dirty="0"/>
              <a:t> los </a:t>
            </a:r>
            <a:r>
              <a:rPr lang="en-US" sz="2000" dirty="0" err="1"/>
              <a:t>datos</a:t>
            </a:r>
            <a:r>
              <a:rPr lang="en-US" sz="2000" dirty="0"/>
              <a:t> en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líneas</a:t>
            </a:r>
            <a:r>
              <a:rPr lang="en-US" sz="2000" dirty="0"/>
              <a:t> D0 a D7</a:t>
            </a: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>
            <a:off x="3505200" y="3581400"/>
            <a:ext cx="0" cy="304800"/>
          </a:xfrm>
          <a:prstGeom prst="line">
            <a:avLst/>
          </a:prstGeom>
          <a:noFill/>
          <a:ln w="38100">
            <a:solidFill>
              <a:srgbClr val="E0C0A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7765" name="Group 5"/>
          <p:cNvGrpSpPr>
            <a:grpSpLocks/>
          </p:cNvGrpSpPr>
          <p:nvPr/>
        </p:nvGrpSpPr>
        <p:grpSpPr bwMode="auto">
          <a:xfrm>
            <a:off x="478680" y="4870449"/>
            <a:ext cx="533400" cy="366713"/>
            <a:chOff x="5136" y="3216"/>
            <a:chExt cx="336" cy="231"/>
          </a:xfrm>
        </p:grpSpPr>
        <p:grpSp>
          <p:nvGrpSpPr>
            <p:cNvPr id="117766" name="Group 6"/>
            <p:cNvGrpSpPr>
              <a:grpSpLocks/>
            </p:cNvGrpSpPr>
            <p:nvPr/>
          </p:nvGrpSpPr>
          <p:grpSpPr bwMode="auto">
            <a:xfrm>
              <a:off x="5184" y="3216"/>
              <a:ext cx="288" cy="192"/>
              <a:chOff x="5088" y="1536"/>
              <a:chExt cx="288" cy="192"/>
            </a:xfrm>
          </p:grpSpPr>
          <p:sp>
            <p:nvSpPr>
              <p:cNvPr id="117767" name="Line 7"/>
              <p:cNvSpPr>
                <a:spLocks noChangeShapeType="1"/>
              </p:cNvSpPr>
              <p:nvPr/>
            </p:nvSpPr>
            <p:spPr bwMode="auto">
              <a:xfrm>
                <a:off x="5088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panose="05000000000000000000" pitchFamily="2" charset="2"/>
                  <a:buChar char="o"/>
                </a:pPr>
                <a:endParaRPr lang="es-ES" sz="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7768" name="Line 8"/>
              <p:cNvSpPr>
                <a:spLocks noChangeShapeType="1"/>
              </p:cNvSpPr>
              <p:nvPr/>
            </p:nvSpPr>
            <p:spPr bwMode="auto">
              <a:xfrm>
                <a:off x="5232" y="153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panose="05000000000000000000" pitchFamily="2" charset="2"/>
                  <a:buChar char="o"/>
                </a:pPr>
                <a:endParaRPr lang="es-ES" sz="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7769" name="Line 9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panose="05000000000000000000" pitchFamily="2" charset="2"/>
                  <a:buChar char="o"/>
                </a:pPr>
                <a:endParaRPr lang="es-ES" sz="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7770" name="Text Box 10"/>
            <p:cNvSpPr txBox="1">
              <a:spLocks noChangeArrowheads="1"/>
            </p:cNvSpPr>
            <p:nvPr/>
          </p:nvSpPr>
          <p:spPr bwMode="auto">
            <a:xfrm>
              <a:off x="5136" y="321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117777" name="Group 17"/>
          <p:cNvGrpSpPr>
            <a:grpSpLocks/>
          </p:cNvGrpSpPr>
          <p:nvPr/>
        </p:nvGrpSpPr>
        <p:grpSpPr bwMode="auto">
          <a:xfrm>
            <a:off x="1752600" y="1295400"/>
            <a:ext cx="5562600" cy="2286000"/>
            <a:chOff x="720" y="912"/>
            <a:chExt cx="3504" cy="1536"/>
          </a:xfrm>
        </p:grpSpPr>
        <p:sp>
          <p:nvSpPr>
            <p:cNvPr id="117778" name="Rectangle 18"/>
            <p:cNvSpPr>
              <a:spLocks noChangeArrowheads="1"/>
            </p:cNvSpPr>
            <p:nvPr/>
          </p:nvSpPr>
          <p:spPr bwMode="auto">
            <a:xfrm>
              <a:off x="720" y="912"/>
              <a:ext cx="3504" cy="1536"/>
            </a:xfrm>
            <a:prstGeom prst="rect">
              <a:avLst/>
            </a:prstGeom>
            <a:solidFill>
              <a:srgbClr val="30903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79" name="Rectangle 19"/>
            <p:cNvSpPr>
              <a:spLocks noChangeArrowheads="1"/>
            </p:cNvSpPr>
            <p:nvPr/>
          </p:nvSpPr>
          <p:spPr bwMode="auto">
            <a:xfrm>
              <a:off x="912" y="1228"/>
              <a:ext cx="3024" cy="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  <a:contourClr>
                <a:schemeClr val="tx1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80" name="Rectangle 20"/>
            <p:cNvSpPr>
              <a:spLocks noChangeArrowheads="1"/>
            </p:cNvSpPr>
            <p:nvPr/>
          </p:nvSpPr>
          <p:spPr bwMode="auto">
            <a:xfrm>
              <a:off x="1104" y="1319"/>
              <a:ext cx="2640" cy="677"/>
            </a:xfrm>
            <a:prstGeom prst="rect">
              <a:avLst/>
            </a:prstGeom>
            <a:solidFill>
              <a:srgbClr val="9BD2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81" name="Oval 21"/>
            <p:cNvSpPr>
              <a:spLocks noChangeArrowheads="1"/>
            </p:cNvSpPr>
            <p:nvPr/>
          </p:nvSpPr>
          <p:spPr bwMode="auto">
            <a:xfrm>
              <a:off x="4080" y="2312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82" name="Oval 22"/>
            <p:cNvSpPr>
              <a:spLocks noChangeArrowheads="1"/>
            </p:cNvSpPr>
            <p:nvPr/>
          </p:nvSpPr>
          <p:spPr bwMode="auto">
            <a:xfrm>
              <a:off x="768" y="2312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83" name="Oval 23"/>
            <p:cNvSpPr>
              <a:spLocks noChangeArrowheads="1"/>
            </p:cNvSpPr>
            <p:nvPr/>
          </p:nvSpPr>
          <p:spPr bwMode="auto">
            <a:xfrm>
              <a:off x="4080" y="957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84" name="Oval 24"/>
            <p:cNvSpPr>
              <a:spLocks noChangeArrowheads="1"/>
            </p:cNvSpPr>
            <p:nvPr/>
          </p:nvSpPr>
          <p:spPr bwMode="auto">
            <a:xfrm>
              <a:off x="768" y="957"/>
              <a:ext cx="96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85" name="Rectangle 25"/>
            <p:cNvSpPr>
              <a:spLocks noChangeArrowheads="1"/>
            </p:cNvSpPr>
            <p:nvPr/>
          </p:nvSpPr>
          <p:spPr bwMode="auto">
            <a:xfrm>
              <a:off x="2304" y="2358"/>
              <a:ext cx="48" cy="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86" name="Text Box 26"/>
            <p:cNvSpPr txBox="1">
              <a:spLocks noChangeArrowheads="1"/>
            </p:cNvSpPr>
            <p:nvPr/>
          </p:nvSpPr>
          <p:spPr bwMode="auto">
            <a:xfrm>
              <a:off x="2160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SS</a:t>
              </a:r>
              <a:endParaRPr lang="en-US" sz="90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87" name="Text Box 27"/>
            <p:cNvSpPr txBox="1">
              <a:spLocks noChangeArrowheads="1"/>
            </p:cNvSpPr>
            <p:nvPr/>
          </p:nvSpPr>
          <p:spPr bwMode="auto">
            <a:xfrm>
              <a:off x="2064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CC</a:t>
              </a:r>
              <a:endParaRPr lang="en-US" sz="90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88" name="Text Box 28"/>
            <p:cNvSpPr txBox="1">
              <a:spLocks noChangeArrowheads="1"/>
            </p:cNvSpPr>
            <p:nvPr/>
          </p:nvSpPr>
          <p:spPr bwMode="auto">
            <a:xfrm>
              <a:off x="1968" y="2209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00"/>
                  </a:solidFill>
                  <a:latin typeface="Arial" panose="020B0604020202020204" pitchFamily="34" charset="0"/>
                </a:rPr>
                <a:t>V</a:t>
              </a:r>
              <a:r>
                <a:rPr lang="en-US" sz="900" b="1" baseline="-25000">
                  <a:solidFill>
                    <a:srgbClr val="FFFF00"/>
                  </a:solidFill>
                  <a:latin typeface="Arial" panose="020B0604020202020204" pitchFamily="34" charset="0"/>
                </a:rPr>
                <a:t>EE</a:t>
              </a:r>
            </a:p>
          </p:txBody>
        </p:sp>
        <p:sp>
          <p:nvSpPr>
            <p:cNvPr id="117789" name="Text Box 29"/>
            <p:cNvSpPr txBox="1">
              <a:spLocks noChangeArrowheads="1"/>
            </p:cNvSpPr>
            <p:nvPr/>
          </p:nvSpPr>
          <p:spPr bwMode="auto">
            <a:xfrm>
              <a:off x="1920" y="2256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RS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90" name="Text Box 30"/>
            <p:cNvSpPr txBox="1">
              <a:spLocks noChangeArrowheads="1"/>
            </p:cNvSpPr>
            <p:nvPr/>
          </p:nvSpPr>
          <p:spPr bwMode="auto">
            <a:xfrm>
              <a:off x="1824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RW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91" name="Text Box 31"/>
            <p:cNvSpPr txBox="1">
              <a:spLocks noChangeArrowheads="1"/>
            </p:cNvSpPr>
            <p:nvPr/>
          </p:nvSpPr>
          <p:spPr bwMode="auto">
            <a:xfrm>
              <a:off x="1728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E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92" name="Text Box 32"/>
            <p:cNvSpPr txBox="1">
              <a:spLocks noChangeArrowheads="1"/>
            </p:cNvSpPr>
            <p:nvPr/>
          </p:nvSpPr>
          <p:spPr bwMode="auto">
            <a:xfrm>
              <a:off x="1632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D0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93" name="Text Box 33"/>
            <p:cNvSpPr txBox="1">
              <a:spLocks noChangeArrowheads="1"/>
            </p:cNvSpPr>
            <p:nvPr/>
          </p:nvSpPr>
          <p:spPr bwMode="auto">
            <a:xfrm>
              <a:off x="1536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D1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94" name="Text Box 34"/>
            <p:cNvSpPr txBox="1">
              <a:spLocks noChangeArrowheads="1"/>
            </p:cNvSpPr>
            <p:nvPr/>
          </p:nvSpPr>
          <p:spPr bwMode="auto">
            <a:xfrm>
              <a:off x="1440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D2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95" name="Text Box 35"/>
            <p:cNvSpPr txBox="1">
              <a:spLocks noChangeArrowheads="1"/>
            </p:cNvSpPr>
            <p:nvPr/>
          </p:nvSpPr>
          <p:spPr bwMode="auto">
            <a:xfrm>
              <a:off x="1344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D3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96" name="Text Box 36"/>
            <p:cNvSpPr txBox="1">
              <a:spLocks noChangeArrowheads="1"/>
            </p:cNvSpPr>
            <p:nvPr/>
          </p:nvSpPr>
          <p:spPr bwMode="auto">
            <a:xfrm>
              <a:off x="1248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D4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97" name="Text Box 37"/>
            <p:cNvSpPr txBox="1">
              <a:spLocks noChangeArrowheads="1"/>
            </p:cNvSpPr>
            <p:nvPr/>
          </p:nvSpPr>
          <p:spPr bwMode="auto">
            <a:xfrm>
              <a:off x="1152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D5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98" name="Text Box 38"/>
            <p:cNvSpPr txBox="1">
              <a:spLocks noChangeArrowheads="1"/>
            </p:cNvSpPr>
            <p:nvPr/>
          </p:nvSpPr>
          <p:spPr bwMode="auto">
            <a:xfrm>
              <a:off x="1056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D6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99" name="Text Box 39"/>
            <p:cNvSpPr txBox="1">
              <a:spLocks noChangeArrowheads="1"/>
            </p:cNvSpPr>
            <p:nvPr/>
          </p:nvSpPr>
          <p:spPr bwMode="auto">
            <a:xfrm>
              <a:off x="960" y="2209"/>
              <a:ext cx="24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D7</a:t>
              </a:r>
              <a:endParaRPr lang="en-US" sz="800" b="1" baseline="-2500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800" name="AutoShape 40"/>
            <p:cNvSpPr>
              <a:spLocks noChangeArrowheads="1"/>
            </p:cNvSpPr>
            <p:nvPr/>
          </p:nvSpPr>
          <p:spPr bwMode="auto">
            <a:xfrm rot="16200000">
              <a:off x="103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801" name="AutoShape 41"/>
            <p:cNvSpPr>
              <a:spLocks noChangeArrowheads="1"/>
            </p:cNvSpPr>
            <p:nvPr/>
          </p:nvSpPr>
          <p:spPr bwMode="auto">
            <a:xfrm rot="16200000">
              <a:off x="112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802" name="AutoShape 42"/>
            <p:cNvSpPr>
              <a:spLocks noChangeArrowheads="1"/>
            </p:cNvSpPr>
            <p:nvPr/>
          </p:nvSpPr>
          <p:spPr bwMode="auto">
            <a:xfrm rot="16200000">
              <a:off x="122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803" name="AutoShape 43"/>
            <p:cNvSpPr>
              <a:spLocks noChangeArrowheads="1"/>
            </p:cNvSpPr>
            <p:nvPr/>
          </p:nvSpPr>
          <p:spPr bwMode="auto">
            <a:xfrm rot="16200000">
              <a:off x="1320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804" name="AutoShape 44"/>
            <p:cNvSpPr>
              <a:spLocks noChangeArrowheads="1"/>
            </p:cNvSpPr>
            <p:nvPr/>
          </p:nvSpPr>
          <p:spPr bwMode="auto">
            <a:xfrm rot="16200000">
              <a:off x="1416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805" name="AutoShape 45"/>
            <p:cNvSpPr>
              <a:spLocks noChangeArrowheads="1"/>
            </p:cNvSpPr>
            <p:nvPr/>
          </p:nvSpPr>
          <p:spPr bwMode="auto">
            <a:xfrm rot="16200000">
              <a:off x="151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806" name="AutoShape 46"/>
            <p:cNvSpPr>
              <a:spLocks noChangeArrowheads="1"/>
            </p:cNvSpPr>
            <p:nvPr/>
          </p:nvSpPr>
          <p:spPr bwMode="auto">
            <a:xfrm rot="16200000">
              <a:off x="160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807" name="AutoShape 47"/>
            <p:cNvSpPr>
              <a:spLocks noChangeArrowheads="1"/>
            </p:cNvSpPr>
            <p:nvPr/>
          </p:nvSpPr>
          <p:spPr bwMode="auto">
            <a:xfrm rot="16200000">
              <a:off x="170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808" name="AutoShape 48"/>
            <p:cNvSpPr>
              <a:spLocks noChangeArrowheads="1"/>
            </p:cNvSpPr>
            <p:nvPr/>
          </p:nvSpPr>
          <p:spPr bwMode="auto">
            <a:xfrm rot="16200000">
              <a:off x="1800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809" name="AutoShape 49"/>
            <p:cNvSpPr>
              <a:spLocks noChangeArrowheads="1"/>
            </p:cNvSpPr>
            <p:nvPr/>
          </p:nvSpPr>
          <p:spPr bwMode="auto">
            <a:xfrm rot="16200000">
              <a:off x="1896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810" name="AutoShape 50"/>
            <p:cNvSpPr>
              <a:spLocks noChangeArrowheads="1"/>
            </p:cNvSpPr>
            <p:nvPr/>
          </p:nvSpPr>
          <p:spPr bwMode="auto">
            <a:xfrm rot="16200000">
              <a:off x="1992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811" name="AutoShape 51"/>
            <p:cNvSpPr>
              <a:spLocks noChangeArrowheads="1"/>
            </p:cNvSpPr>
            <p:nvPr/>
          </p:nvSpPr>
          <p:spPr bwMode="auto">
            <a:xfrm rot="16200000">
              <a:off x="2088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812" name="AutoShape 52"/>
            <p:cNvSpPr>
              <a:spLocks noChangeArrowheads="1"/>
            </p:cNvSpPr>
            <p:nvPr/>
          </p:nvSpPr>
          <p:spPr bwMode="auto">
            <a:xfrm rot="16200000">
              <a:off x="2184" y="2376"/>
              <a:ext cx="96" cy="47"/>
            </a:xfrm>
            <a:prstGeom prst="flowChartDelay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endParaRPr lang="es-ES" sz="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321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66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anose="05000000000000000000" pitchFamily="2" charset="2"/>
          <a:buChar char="o"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anose="05000000000000000000" pitchFamily="2" charset="2"/>
          <a:buChar char="o"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66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ends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66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anose="05000000000000000000" pitchFamily="2" charset="2"/>
          <a:buChar char="o"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anose="05000000000000000000" pitchFamily="2" charset="2"/>
          <a:buChar char="o"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66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lends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66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anose="05000000000000000000" pitchFamily="2" charset="2"/>
          <a:buChar char="o"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anose="05000000000000000000" pitchFamily="2" charset="2"/>
          <a:buChar char="o"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66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2560</Words>
  <Application>Microsoft Office PowerPoint</Application>
  <PresentationFormat>Presentación en pantalla (4:3)</PresentationFormat>
  <Paragraphs>812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29</vt:i4>
      </vt:variant>
    </vt:vector>
  </HeadingPairs>
  <TitlesOfParts>
    <vt:vector size="39" baseType="lpstr">
      <vt:lpstr>Arial</vt:lpstr>
      <vt:lpstr>Calibri</vt:lpstr>
      <vt:lpstr>Courier New</vt:lpstr>
      <vt:lpstr>Tahoma</vt:lpstr>
      <vt:lpstr>Times New Roman</vt:lpstr>
      <vt:lpstr>Wingdings</vt:lpstr>
      <vt:lpstr>Tema de Office</vt:lpstr>
      <vt:lpstr>Blends</vt:lpstr>
      <vt:lpstr>1_Blends</vt:lpstr>
      <vt:lpstr>2_Blends</vt:lpstr>
      <vt:lpstr>CIRCUITOS DIGITALES Y MICROCONTROLADORES 2024  Facultad de Ingeniería UNLP</vt:lpstr>
      <vt:lpstr>Display LCD</vt:lpstr>
      <vt:lpstr>Componentes internos LCD </vt:lpstr>
      <vt:lpstr>LCD pins</vt:lpstr>
      <vt:lpstr>LCD pins</vt:lpstr>
      <vt:lpstr>LCD pins</vt:lpstr>
      <vt:lpstr>LCD pins</vt:lpstr>
      <vt:lpstr>LCD pins</vt:lpstr>
      <vt:lpstr>LCD pins</vt:lpstr>
      <vt:lpstr>LCD pins</vt:lpstr>
      <vt:lpstr>Componentes internos LCD </vt:lpstr>
      <vt:lpstr>DDRAM (Data Display RAM)</vt:lpstr>
      <vt:lpstr>DDRAM (Data Display RAM)</vt:lpstr>
      <vt:lpstr>Escritura del registro de Datos</vt:lpstr>
      <vt:lpstr>Comandos LCD</vt:lpstr>
      <vt:lpstr>Comandos LCD</vt:lpstr>
      <vt:lpstr>Display y Cursor</vt:lpstr>
      <vt:lpstr>Establecer posición del cursor (Set DDRAM address)</vt:lpstr>
      <vt:lpstr>Establecer posición del cursor</vt:lpstr>
      <vt:lpstr>Incrementar y decrementar Cursor</vt:lpstr>
      <vt:lpstr>Programación del LCD</vt:lpstr>
      <vt:lpstr>LCD (4-bit mode)</vt:lpstr>
      <vt:lpstr>LCD (4-bit mode)</vt:lpstr>
      <vt:lpstr>CGRAM</vt:lpstr>
      <vt:lpstr>Generar un caracter</vt:lpstr>
      <vt:lpstr>Establecer el cursor en CGRAM</vt:lpstr>
      <vt:lpstr>Bibliotecas para el LCD</vt:lpstr>
      <vt:lpstr>Bibliografía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Jose</dc:creator>
  <cp:lastModifiedBy>Juan Ignacio Fernandez Michelli</cp:lastModifiedBy>
  <cp:revision>97</cp:revision>
  <dcterms:created xsi:type="dcterms:W3CDTF">2015-03-30T14:25:25Z</dcterms:created>
  <dcterms:modified xsi:type="dcterms:W3CDTF">2025-04-14T05:01:15Z</dcterms:modified>
</cp:coreProperties>
</file>