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06687-E9BB-4D2C-B6A7-32DD02C3D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885880"/>
          </a:xfrm>
        </p:spPr>
        <p:txBody>
          <a:bodyPr/>
          <a:lstStyle/>
          <a:p>
            <a:pPr algn="ctr"/>
            <a:r>
              <a:rPr lang="es-CO" dirty="0">
                <a:solidFill>
                  <a:schemeClr val="bg2">
                    <a:lumMod val="75000"/>
                  </a:schemeClr>
                </a:solidFill>
              </a:rPr>
              <a:t>Taller de investigación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5EE71B-1FC6-43BC-9E16-347861DAA4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>
                <a:solidFill>
                  <a:schemeClr val="bg2">
                    <a:lumMod val="75000"/>
                  </a:schemeClr>
                </a:solidFill>
              </a:rPr>
              <a:t>Presentado por: </a:t>
            </a:r>
            <a:r>
              <a:rPr lang="es-CO" dirty="0">
                <a:solidFill>
                  <a:schemeClr val="bg1"/>
                </a:solidFill>
              </a:rPr>
              <a:t>Santiago morales Manchola</a:t>
            </a:r>
          </a:p>
        </p:txBody>
      </p:sp>
    </p:spTree>
    <p:extLst>
      <p:ext uri="{BB962C8B-B14F-4D97-AF65-F5344CB8AC3E}">
        <p14:creationId xmlns:p14="http://schemas.microsoft.com/office/powerpoint/2010/main" val="141759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5CB886-873C-486B-A935-E91957F3E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5713" y="660335"/>
            <a:ext cx="4649783" cy="823912"/>
          </a:xfrm>
        </p:spPr>
        <p:txBody>
          <a:bodyPr>
            <a:normAutofit/>
          </a:bodyPr>
          <a:lstStyle/>
          <a:p>
            <a:pPr algn="ctr"/>
            <a:r>
              <a:rPr lang="es-CO" sz="3200" dirty="0">
                <a:solidFill>
                  <a:srgbClr val="FF0000"/>
                </a:solidFill>
              </a:rPr>
              <a:t>Editores de texto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CB610B-A607-45B5-8A47-126559A29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1630017"/>
            <a:ext cx="4878391" cy="4161181"/>
          </a:xfrm>
        </p:spPr>
        <p:txBody>
          <a:bodyPr>
            <a:normAutofit fontScale="92500" lnSpcReduction="20000"/>
          </a:bodyPr>
          <a:lstStyle/>
          <a:p>
            <a:r>
              <a:rPr lang="es-CO" dirty="0"/>
              <a:t>Permitir la edición de texto sin formato</a:t>
            </a:r>
            <a:endParaRPr lang="es-CO" dirty="0">
              <a:solidFill>
                <a:srgbClr val="FF0000"/>
              </a:solidFill>
            </a:endParaRPr>
          </a:p>
          <a:p>
            <a:r>
              <a:rPr lang="es-CO" dirty="0">
                <a:solidFill>
                  <a:srgbClr val="FF0000"/>
                </a:solidFill>
              </a:rPr>
              <a:t>Ventajas:</a:t>
            </a:r>
          </a:p>
          <a:p>
            <a:r>
              <a:rPr lang="es-CO" dirty="0">
                <a:solidFill>
                  <a:schemeClr val="bg1"/>
                </a:solidFill>
              </a:rPr>
              <a:t>Son mas rápidos de ejecutar</a:t>
            </a:r>
          </a:p>
          <a:p>
            <a:r>
              <a:rPr lang="es-CO" dirty="0">
                <a:solidFill>
                  <a:schemeClr val="bg1"/>
                </a:solidFill>
              </a:rPr>
              <a:t>Flexibles, pueden ser personalizados según las necesidades del usuario.</a:t>
            </a:r>
          </a:p>
          <a:p>
            <a:r>
              <a:rPr lang="es-CO" dirty="0">
                <a:solidFill>
                  <a:schemeClr val="bg1"/>
                </a:solidFill>
              </a:rPr>
              <a:t>Son multipropósitos</a:t>
            </a:r>
          </a:p>
          <a:p>
            <a:r>
              <a:rPr lang="es-CO" dirty="0">
                <a:solidFill>
                  <a:schemeClr val="bg1"/>
                </a:solidFill>
              </a:rPr>
              <a:t>Son mas fácil de utilizar</a:t>
            </a:r>
          </a:p>
          <a:p>
            <a:r>
              <a:rPr lang="es-CO" dirty="0">
                <a:solidFill>
                  <a:schemeClr val="bg1"/>
                </a:solidFill>
              </a:rPr>
              <a:t>Son ideales para tareas simples de edición rápida.</a:t>
            </a:r>
          </a:p>
          <a:p>
            <a:endParaRPr lang="es-CO" dirty="0">
              <a:solidFill>
                <a:schemeClr val="bg2"/>
              </a:solidFill>
            </a:endParaRPr>
          </a:p>
          <a:p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62AE85-F19C-42D2-B86B-E7053D5AD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6504" y="654846"/>
            <a:ext cx="4646602" cy="823912"/>
          </a:xfrm>
        </p:spPr>
        <p:txBody>
          <a:bodyPr>
            <a:normAutofit/>
          </a:bodyPr>
          <a:lstStyle/>
          <a:p>
            <a:pPr algn="ctr"/>
            <a:r>
              <a:rPr lang="es-CO" sz="3200" dirty="0" err="1">
                <a:solidFill>
                  <a:srgbClr val="FF0000"/>
                </a:solidFill>
              </a:rPr>
              <a:t>IDE’s</a:t>
            </a:r>
            <a:endParaRPr lang="es-CO" sz="3200" dirty="0">
              <a:solidFill>
                <a:srgbClr val="FF0000"/>
              </a:solidFill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7283D6-B4A1-4B1A-B73C-EC926CFD8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30017"/>
            <a:ext cx="4875210" cy="4161181"/>
          </a:xfrm>
        </p:spPr>
        <p:txBody>
          <a:bodyPr>
            <a:normAutofit fontScale="92500" lnSpcReduction="20000"/>
          </a:bodyPr>
          <a:lstStyle/>
          <a:p>
            <a:r>
              <a:rPr lang="es-CO" dirty="0"/>
              <a:t>Son herramientas mas complejas</a:t>
            </a:r>
          </a:p>
          <a:p>
            <a:r>
              <a:rPr lang="es-CO" dirty="0">
                <a:solidFill>
                  <a:srgbClr val="FF0000"/>
                </a:solidFill>
              </a:rPr>
              <a:t>Ventajas</a:t>
            </a:r>
          </a:p>
          <a:p>
            <a:r>
              <a:rPr lang="es-CO" dirty="0">
                <a:solidFill>
                  <a:schemeClr val="bg1"/>
                </a:solidFill>
              </a:rPr>
              <a:t>Herramientas integradas</a:t>
            </a:r>
          </a:p>
          <a:p>
            <a:r>
              <a:rPr lang="es-CO" dirty="0">
                <a:solidFill>
                  <a:schemeClr val="bg1"/>
                </a:solidFill>
              </a:rPr>
              <a:t>Depuración avanzada</a:t>
            </a:r>
          </a:p>
          <a:p>
            <a:r>
              <a:rPr lang="es-CO" dirty="0">
                <a:solidFill>
                  <a:schemeClr val="bg1"/>
                </a:solidFill>
              </a:rPr>
              <a:t>Ayudan a aumentar la productividad</a:t>
            </a:r>
          </a:p>
          <a:p>
            <a:r>
              <a:rPr lang="es-CO" dirty="0">
                <a:solidFill>
                  <a:schemeClr val="bg1"/>
                </a:solidFill>
              </a:rPr>
              <a:t>Soporte especializado</a:t>
            </a:r>
          </a:p>
          <a:p>
            <a:r>
              <a:rPr lang="es-CO" dirty="0">
                <a:solidFill>
                  <a:schemeClr val="bg1"/>
                </a:solidFill>
              </a:rPr>
              <a:t>Son adecuados para proyectos grandes y complejos.</a:t>
            </a:r>
          </a:p>
        </p:txBody>
      </p:sp>
    </p:spTree>
    <p:extLst>
      <p:ext uri="{BB962C8B-B14F-4D97-AF65-F5344CB8AC3E}">
        <p14:creationId xmlns:p14="http://schemas.microsoft.com/office/powerpoint/2010/main" val="296518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0716CC-9256-44D6-97D5-1DDBC64EC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5713" y="654846"/>
            <a:ext cx="4649783" cy="823912"/>
          </a:xfrm>
        </p:spPr>
        <p:txBody>
          <a:bodyPr>
            <a:normAutofit/>
          </a:bodyPr>
          <a:lstStyle/>
          <a:p>
            <a:pPr algn="ctr"/>
            <a:r>
              <a:rPr lang="es-CO" sz="3200" dirty="0">
                <a:solidFill>
                  <a:srgbClr val="FF0000"/>
                </a:solidFill>
              </a:rPr>
              <a:t>Editores de texto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94E4EF-68FA-4E33-869D-51EE2F991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1590261"/>
            <a:ext cx="4878391" cy="4200937"/>
          </a:xfrm>
        </p:spPr>
        <p:txBody>
          <a:bodyPr/>
          <a:lstStyle/>
          <a:p>
            <a:r>
              <a:rPr lang="es-CO" dirty="0">
                <a:solidFill>
                  <a:srgbClr val="FF0000"/>
                </a:solidFill>
              </a:rPr>
              <a:t>Desventajas</a:t>
            </a:r>
          </a:p>
          <a:p>
            <a:r>
              <a:rPr lang="es-CO" dirty="0">
                <a:solidFill>
                  <a:schemeClr val="bg1"/>
                </a:solidFill>
              </a:rPr>
              <a:t>Funcionalidades limitadas</a:t>
            </a:r>
          </a:p>
          <a:p>
            <a:r>
              <a:rPr lang="es-CO" dirty="0">
                <a:solidFill>
                  <a:schemeClr val="bg1"/>
                </a:solidFill>
              </a:rPr>
              <a:t>Tienen depuración básica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C45E89A-B5A1-4CEC-93EA-18A08C195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85" y="654846"/>
            <a:ext cx="4646602" cy="823912"/>
          </a:xfrm>
        </p:spPr>
        <p:txBody>
          <a:bodyPr>
            <a:normAutofit/>
          </a:bodyPr>
          <a:lstStyle/>
          <a:p>
            <a:pPr algn="ctr"/>
            <a:r>
              <a:rPr lang="es-CO" sz="3200" dirty="0" err="1">
                <a:solidFill>
                  <a:srgbClr val="FF0000"/>
                </a:solidFill>
              </a:rPr>
              <a:t>Ide’s</a:t>
            </a:r>
            <a:endParaRPr lang="es-CO" sz="3200" dirty="0">
              <a:solidFill>
                <a:srgbClr val="FF0000"/>
              </a:solidFill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0F0942-5672-4FD1-9F6A-E0A1CD23D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90261"/>
            <a:ext cx="4875210" cy="4200937"/>
          </a:xfrm>
        </p:spPr>
        <p:txBody>
          <a:bodyPr/>
          <a:lstStyle/>
          <a:p>
            <a:r>
              <a:rPr lang="es-CO" dirty="0">
                <a:solidFill>
                  <a:srgbClr val="FF0000"/>
                </a:solidFill>
              </a:rPr>
              <a:t>Desventajas</a:t>
            </a:r>
          </a:p>
          <a:p>
            <a:r>
              <a:rPr lang="es-CO" dirty="0">
                <a:solidFill>
                  <a:schemeClr val="bg1"/>
                </a:solidFill>
              </a:rPr>
              <a:t>Requieren mas recursos</a:t>
            </a:r>
          </a:p>
          <a:p>
            <a:r>
              <a:rPr lang="es-CO" dirty="0">
                <a:solidFill>
                  <a:schemeClr val="bg1"/>
                </a:solidFill>
              </a:rPr>
              <a:t>Pueden ser mas difíciles de aprender y dominar</a:t>
            </a:r>
          </a:p>
          <a:p>
            <a:r>
              <a:rPr lang="es-CO" dirty="0">
                <a:solidFill>
                  <a:schemeClr val="bg1"/>
                </a:solidFill>
              </a:rPr>
              <a:t>Tienen menos flexibilidad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6098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E6823-1222-40CC-B973-6AE6D29A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984387"/>
          </a:xfrm>
        </p:spPr>
        <p:txBody>
          <a:bodyPr/>
          <a:lstStyle/>
          <a:p>
            <a:pPr algn="ctr"/>
            <a:r>
              <a:rPr lang="es-CO" dirty="0">
                <a:solidFill>
                  <a:srgbClr val="FF0000"/>
                </a:solidFill>
              </a:rPr>
              <a:t>LENGUAJES DE PROGRAMACION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4BB57-7AE4-4618-8EEE-ADC609087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1596817"/>
            <a:ext cx="4878392" cy="492194"/>
          </a:xfrm>
        </p:spPr>
        <p:txBody>
          <a:bodyPr/>
          <a:lstStyle/>
          <a:p>
            <a:pPr algn="ctr"/>
            <a:r>
              <a:rPr lang="es-CO" sz="2800" dirty="0">
                <a:solidFill>
                  <a:srgbClr val="FF0000"/>
                </a:solidFill>
              </a:rPr>
              <a:t>Tipados</a:t>
            </a:r>
            <a:r>
              <a:rPr lang="es-CO" dirty="0"/>
              <a:t>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33B6C3-8B7A-4832-BC31-AF90325F9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252871"/>
            <a:ext cx="4878391" cy="3538328"/>
          </a:xfrm>
        </p:spPr>
        <p:txBody>
          <a:bodyPr/>
          <a:lstStyle/>
          <a:p>
            <a:r>
              <a:rPr lang="es-CO" dirty="0">
                <a:solidFill>
                  <a:schemeClr val="bg1"/>
                </a:solidFill>
              </a:rPr>
              <a:t>Cada variable tiene un tipo de dato asociado que define que tipo de valores pueden almacenar.</a:t>
            </a:r>
          </a:p>
          <a:p>
            <a:r>
              <a:rPr lang="es-CO" dirty="0">
                <a:solidFill>
                  <a:schemeClr val="bg1"/>
                </a:solidFill>
              </a:rPr>
              <a:t>El tipo de variable puede ser estático o dinámico.</a:t>
            </a:r>
          </a:p>
          <a:p>
            <a:r>
              <a:rPr lang="es-CO" dirty="0">
                <a:solidFill>
                  <a:schemeClr val="bg1"/>
                </a:solidFill>
              </a:rPr>
              <a:t>Ejemplos: c, </a:t>
            </a:r>
            <a:r>
              <a:rPr lang="es-CO" dirty="0" err="1">
                <a:solidFill>
                  <a:schemeClr val="bg1"/>
                </a:solidFill>
              </a:rPr>
              <a:t>c++</a:t>
            </a:r>
            <a:r>
              <a:rPr lang="es-CO" dirty="0">
                <a:solidFill>
                  <a:schemeClr val="bg1"/>
                </a:solidFill>
              </a:rPr>
              <a:t> y java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058B4B-B836-4A7D-A503-F1E490A4B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18" y="1591984"/>
            <a:ext cx="4878392" cy="492195"/>
          </a:xfrm>
        </p:spPr>
        <p:txBody>
          <a:bodyPr>
            <a:normAutofit/>
          </a:bodyPr>
          <a:lstStyle/>
          <a:p>
            <a:pPr algn="ctr"/>
            <a:r>
              <a:rPr lang="es-CO" sz="2800" dirty="0">
                <a:solidFill>
                  <a:srgbClr val="FF0000"/>
                </a:solidFill>
              </a:rPr>
              <a:t>NO TIPADOS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8E9DCF-95FD-415C-B57E-824C72890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52871"/>
            <a:ext cx="4875210" cy="3538328"/>
          </a:xfrm>
        </p:spPr>
        <p:txBody>
          <a:bodyPr/>
          <a:lstStyle/>
          <a:p>
            <a:r>
              <a:rPr lang="es-CO" dirty="0">
                <a:solidFill>
                  <a:schemeClr val="bg1"/>
                </a:solidFill>
              </a:rPr>
              <a:t>No hay una asociación explicita de tipos a las variables</a:t>
            </a:r>
          </a:p>
          <a:p>
            <a:r>
              <a:rPr lang="es-CO" dirty="0">
                <a:solidFill>
                  <a:schemeClr val="bg1"/>
                </a:solidFill>
              </a:rPr>
              <a:t>Las variables pueden almacenar cualquier tipo de dato sin restricciones</a:t>
            </a:r>
          </a:p>
          <a:p>
            <a:r>
              <a:rPr lang="es-CO" dirty="0">
                <a:solidFill>
                  <a:schemeClr val="bg1"/>
                </a:solidFill>
              </a:rPr>
              <a:t>Ejemplos: </a:t>
            </a:r>
            <a:r>
              <a:rPr lang="es-CO" dirty="0" err="1">
                <a:solidFill>
                  <a:schemeClr val="bg1"/>
                </a:solidFill>
              </a:rPr>
              <a:t>Assembly</a:t>
            </a:r>
            <a:r>
              <a:rPr lang="es-CO" dirty="0">
                <a:solidFill>
                  <a:schemeClr val="bg1"/>
                </a:solidFill>
              </a:rPr>
              <a:t>, </a:t>
            </a:r>
            <a:r>
              <a:rPr lang="es-CO" dirty="0" err="1">
                <a:solidFill>
                  <a:schemeClr val="bg1"/>
                </a:solidFill>
              </a:rPr>
              <a:t>Bash</a:t>
            </a:r>
            <a:r>
              <a:rPr lang="es-CO" dirty="0">
                <a:solidFill>
                  <a:schemeClr val="bg1"/>
                </a:solidFill>
              </a:rPr>
              <a:t> (scripts de </a:t>
            </a:r>
            <a:r>
              <a:rPr lang="es-CO" dirty="0" err="1">
                <a:solidFill>
                  <a:schemeClr val="bg1"/>
                </a:solidFill>
              </a:rPr>
              <a:t>shell</a:t>
            </a:r>
            <a:r>
              <a:rPr lang="es-CO" dirty="0">
                <a:solidFill>
                  <a:schemeClr val="bg1"/>
                </a:solidFill>
              </a:rPr>
              <a:t>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1981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6F382C-200B-401F-B806-5916C92E4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5713" y="654846"/>
            <a:ext cx="4649783" cy="823912"/>
          </a:xfrm>
        </p:spPr>
        <p:txBody>
          <a:bodyPr>
            <a:normAutofit/>
          </a:bodyPr>
          <a:lstStyle/>
          <a:p>
            <a:pPr algn="ctr"/>
            <a:r>
              <a:rPr lang="es-CO" sz="2800" dirty="0">
                <a:solidFill>
                  <a:srgbClr val="FF0000"/>
                </a:solidFill>
              </a:rPr>
              <a:t>LENGUAJES INTERPRETADOS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47DA9C-2046-4D09-AAD3-A836F4494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1722783"/>
            <a:ext cx="4878391" cy="4068415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El código fuente se ejecuta directamente, instrucción por instrucción, mediante un intérprete, sin necesidad de ser previamente compilado a código máquina</a:t>
            </a:r>
          </a:p>
          <a:p>
            <a:r>
              <a:rPr lang="es-CO" dirty="0">
                <a:solidFill>
                  <a:schemeClr val="bg1"/>
                </a:solidFill>
              </a:rPr>
              <a:t>EJEMPLO: Python, Ruby, JavaScript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CD86723-FA7E-4B5C-BE5E-031444AF0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6504" y="654846"/>
            <a:ext cx="4646602" cy="823912"/>
          </a:xfrm>
        </p:spPr>
        <p:txBody>
          <a:bodyPr>
            <a:normAutofit/>
          </a:bodyPr>
          <a:lstStyle/>
          <a:p>
            <a:pPr algn="ctr"/>
            <a:r>
              <a:rPr lang="es-CO" sz="2800" dirty="0">
                <a:solidFill>
                  <a:srgbClr val="FF0000"/>
                </a:solidFill>
              </a:rPr>
              <a:t>COMPILADOS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AE1877-6947-4B7F-9903-4C7A4D346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22783"/>
            <a:ext cx="4875210" cy="4068415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El código fuente se traduce a código máquina (o un lenguaje intermedio) antes de que se ejecute. </a:t>
            </a:r>
          </a:p>
          <a:p>
            <a:r>
              <a:rPr lang="es-CO" dirty="0">
                <a:solidFill>
                  <a:schemeClr val="bg1"/>
                </a:solidFill>
              </a:rPr>
              <a:t>proceso de traducción lo realiza un compilador</a:t>
            </a:r>
          </a:p>
          <a:p>
            <a:r>
              <a:rPr lang="es-CO" dirty="0">
                <a:solidFill>
                  <a:schemeClr val="bg1"/>
                </a:solidFill>
              </a:rPr>
              <a:t>EJEMPLO: C, C++, </a:t>
            </a:r>
            <a:r>
              <a:rPr lang="es-CO" dirty="0" err="1">
                <a:solidFill>
                  <a:schemeClr val="bg1"/>
                </a:solidFill>
              </a:rPr>
              <a:t>Rust</a:t>
            </a:r>
            <a:r>
              <a:rPr lang="es-CO" dirty="0">
                <a:solidFill>
                  <a:schemeClr val="bg1"/>
                </a:solidFill>
              </a:rPr>
              <a:t>, </a:t>
            </a:r>
          </a:p>
          <a:p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1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C5840-99F2-4C61-82D9-F803F1C5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626402"/>
            <a:ext cx="9906000" cy="1050648"/>
          </a:xfrm>
        </p:spPr>
        <p:txBody>
          <a:bodyPr/>
          <a:lstStyle/>
          <a:p>
            <a:pPr algn="ctr"/>
            <a:r>
              <a:rPr lang="es-CO" dirty="0">
                <a:solidFill>
                  <a:srgbClr val="FF0000"/>
                </a:solidFill>
              </a:rPr>
              <a:t>NIVELES DEL LENGUAJE DE PROGRAMACION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0D31F4-C3BC-444E-971D-9C541CD6C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5713" y="1626768"/>
            <a:ext cx="4649783" cy="496545"/>
          </a:xfrm>
        </p:spPr>
        <p:txBody>
          <a:bodyPr>
            <a:normAutofit/>
          </a:bodyPr>
          <a:lstStyle/>
          <a:p>
            <a:pPr algn="ctr"/>
            <a:r>
              <a:rPr lang="es-CO" sz="2800" dirty="0">
                <a:solidFill>
                  <a:srgbClr val="FF0000"/>
                </a:solidFill>
              </a:rPr>
              <a:t>1. LENGUAJE DE BAJO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BAB9A0-E585-40E7-933D-0FF102182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332385"/>
            <a:ext cx="4878391" cy="3458814"/>
          </a:xfrm>
        </p:spPr>
        <p:txBody>
          <a:bodyPr>
            <a:normAutofit fontScale="92500" lnSpcReduction="20000"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Lenguaje Máquina</a:t>
            </a:r>
            <a:r>
              <a:rPr lang="es-CO" dirty="0">
                <a:solidFill>
                  <a:schemeClr val="bg1"/>
                </a:solidFill>
              </a:rPr>
              <a:t>: Es el nivel más bajo y consiste en código binario (0s y 1s) que la computadora puede ejecutar directamente. </a:t>
            </a:r>
          </a:p>
          <a:p>
            <a:r>
              <a:rPr lang="es-CO" b="1" dirty="0">
                <a:solidFill>
                  <a:schemeClr val="bg1"/>
                </a:solidFill>
              </a:rPr>
              <a:t>Lenguaje Ensamblador</a:t>
            </a:r>
            <a:r>
              <a:rPr lang="es-CO" dirty="0">
                <a:solidFill>
                  <a:schemeClr val="bg1"/>
                </a:solidFill>
              </a:rPr>
              <a:t>: Es un poco más cercano al lenguaje humano que el lenguaje máquina, es muy específico de la arquitectura. Permite una manipulación directa del hardware.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54E57F-92C1-4592-866D-70D03CC24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85" y="1677050"/>
            <a:ext cx="4646602" cy="496545"/>
          </a:xfrm>
        </p:spPr>
        <p:txBody>
          <a:bodyPr>
            <a:normAutofit/>
          </a:bodyPr>
          <a:lstStyle/>
          <a:p>
            <a:pPr algn="ctr"/>
            <a:r>
              <a:rPr lang="es-CO" sz="2800" dirty="0">
                <a:solidFill>
                  <a:srgbClr val="FF0000"/>
                </a:solidFill>
              </a:rPr>
              <a:t>2. LENGUAJE DE MEDIO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98D22D-CF9A-469E-9312-E6524DE49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5381" y="2332384"/>
            <a:ext cx="4875210" cy="3457708"/>
          </a:xfrm>
        </p:spPr>
        <p:txBody>
          <a:bodyPr>
            <a:normAutofit fontScale="92500" lnSpcReduction="20000"/>
          </a:bodyPr>
          <a:lstStyle/>
          <a:p>
            <a:r>
              <a:rPr lang="es-CO" dirty="0">
                <a:solidFill>
                  <a:schemeClr val="bg1"/>
                </a:solidFill>
              </a:rPr>
              <a:t>Estos lenguajes combinan características de lenguajes de bajo nivel con algunas abstracciones de alto nivel. Aunque permiten una cierta manipulación directa del hardware, también ofrecen estructuras más avanzadas</a:t>
            </a:r>
          </a:p>
        </p:txBody>
      </p:sp>
    </p:spTree>
    <p:extLst>
      <p:ext uri="{BB962C8B-B14F-4D97-AF65-F5344CB8AC3E}">
        <p14:creationId xmlns:p14="http://schemas.microsoft.com/office/powerpoint/2010/main" val="27138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D0F79-286C-4C81-8235-52A0FD73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FF0000"/>
                </a:solidFill>
              </a:rPr>
              <a:t>3. LENGUAJE DE ALTO NIVEL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1486F90-4031-4141-BEEB-75E76F8D9188}"/>
              </a:ext>
            </a:extLst>
          </p:cNvPr>
          <p:cNvSpPr/>
          <p:nvPr/>
        </p:nvSpPr>
        <p:spPr>
          <a:xfrm>
            <a:off x="1258957" y="1926392"/>
            <a:ext cx="990599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Lenguajes de Tercera Generación (3GL)</a:t>
            </a:r>
            <a:r>
              <a:rPr lang="es-CO" sz="2000" dirty="0">
                <a:solidFill>
                  <a:schemeClr val="bg1"/>
                </a:solidFill>
              </a:rPr>
              <a:t>: Son más abstractos y fáciles de leer y escribir para los humanos</a:t>
            </a:r>
          </a:p>
          <a:p>
            <a:r>
              <a:rPr lang="es-CO" sz="2000" dirty="0">
                <a:solidFill>
                  <a:schemeClr val="bg1"/>
                </a:solidFill>
              </a:rPr>
              <a:t>se centran en la facilidad de uso y la eficiencia del desarrollo.</a:t>
            </a:r>
          </a:p>
          <a:p>
            <a:endParaRPr lang="es-CO" sz="2000" dirty="0">
              <a:solidFill>
                <a:schemeClr val="bg1"/>
              </a:solidFill>
            </a:endParaRPr>
          </a:p>
          <a:p>
            <a:r>
              <a:rPr lang="es-CO" sz="2000" b="1" dirty="0">
                <a:solidFill>
                  <a:schemeClr val="bg1"/>
                </a:solidFill>
              </a:rPr>
              <a:t>Lenguajes de Cuarta Generación (4GL)</a:t>
            </a:r>
            <a:r>
              <a:rPr lang="es-CO" sz="2000" dirty="0">
                <a:solidFill>
                  <a:schemeClr val="bg1"/>
                </a:solidFill>
              </a:rPr>
              <a:t>: Son lenguajes aún más abstractos que están diseñados para reducir la cantidad de código que un programador debe escribir. </a:t>
            </a:r>
          </a:p>
          <a:p>
            <a:r>
              <a:rPr lang="es-CO" sz="2000" dirty="0">
                <a:solidFill>
                  <a:schemeClr val="bg1"/>
                </a:solidFill>
              </a:rPr>
              <a:t>Están orientados a tareas específicas como bases de datos (por ejemplo, </a:t>
            </a:r>
            <a:r>
              <a:rPr lang="es-CO" sz="2000" b="1" dirty="0">
                <a:solidFill>
                  <a:schemeClr val="bg1"/>
                </a:solidFill>
              </a:rPr>
              <a:t>SQL</a:t>
            </a:r>
            <a:r>
              <a:rPr lang="es-CO" sz="2000" dirty="0">
                <a:solidFill>
                  <a:schemeClr val="bg1"/>
                </a:solidFill>
              </a:rPr>
              <a:t>)</a:t>
            </a:r>
          </a:p>
          <a:p>
            <a:endParaRPr lang="es-CO" sz="2000" dirty="0">
              <a:solidFill>
                <a:schemeClr val="bg1"/>
              </a:solidFill>
            </a:endParaRPr>
          </a:p>
          <a:p>
            <a:r>
              <a:rPr lang="es-CO" sz="2000" b="1" dirty="0">
                <a:solidFill>
                  <a:schemeClr val="bg1"/>
                </a:solidFill>
              </a:rPr>
              <a:t>Lenguajes de Quinta Generación (5GL)</a:t>
            </a:r>
            <a:r>
              <a:rPr lang="es-CO" sz="2000" dirty="0">
                <a:solidFill>
                  <a:schemeClr val="bg1"/>
                </a:solidFill>
              </a:rPr>
              <a:t>: Son lenguajes orientados a resolver problemas. Ejemplo: incluyen lenguajes de programación lógica como </a:t>
            </a:r>
            <a:r>
              <a:rPr lang="es-CO" sz="2000" b="1" dirty="0" err="1">
                <a:solidFill>
                  <a:schemeClr val="bg1"/>
                </a:solidFill>
              </a:rPr>
              <a:t>Prolog</a:t>
            </a:r>
            <a:r>
              <a:rPr lang="es-CO" sz="2000" dirty="0">
                <a:solidFill>
                  <a:schemeClr val="bg1"/>
                </a:solidFill>
              </a:rPr>
              <a:t> y lenguajes usados en inteligencia artificial.</a:t>
            </a:r>
          </a:p>
          <a:p>
            <a:endParaRPr lang="es-CO" dirty="0"/>
          </a:p>
          <a:p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469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121</TotalTime>
  <Words>456</Words>
  <Application>Microsoft Office PowerPoint</Application>
  <PresentationFormat>Panorámica</PresentationFormat>
  <Paragraphs>59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Circuito</vt:lpstr>
      <vt:lpstr>Taller de investigación</vt:lpstr>
      <vt:lpstr>Presentación de PowerPoint</vt:lpstr>
      <vt:lpstr>Presentación de PowerPoint</vt:lpstr>
      <vt:lpstr>LENGUAJES DE PROGRAMACION</vt:lpstr>
      <vt:lpstr>Presentación de PowerPoint</vt:lpstr>
      <vt:lpstr>NIVELES DEL LENGUAJE DE PROGRAMACION</vt:lpstr>
      <vt:lpstr>3. LENGUAJE DE ALTO NIVEL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investigación</dc:title>
  <dc:creator>Usuario de Windows</dc:creator>
  <cp:lastModifiedBy>Usuario de Windows</cp:lastModifiedBy>
  <cp:revision>15</cp:revision>
  <dcterms:created xsi:type="dcterms:W3CDTF">2024-08-16T23:31:47Z</dcterms:created>
  <dcterms:modified xsi:type="dcterms:W3CDTF">2024-08-17T01:33:04Z</dcterms:modified>
</cp:coreProperties>
</file>