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notesMasterIdLst>
    <p:notesMasterId r:id="rId48"/>
  </p:notesMasterIdLst>
  <p:handoutMasterIdLst>
    <p:handoutMasterId r:id="rId49"/>
  </p:handoutMasterIdLst>
  <p:sldIdLst>
    <p:sldId id="315" r:id="rId5"/>
    <p:sldId id="347" r:id="rId6"/>
    <p:sldId id="360" r:id="rId7"/>
    <p:sldId id="313" r:id="rId8"/>
    <p:sldId id="320" r:id="rId9"/>
    <p:sldId id="321" r:id="rId10"/>
    <p:sldId id="322" r:id="rId11"/>
    <p:sldId id="323" r:id="rId12"/>
    <p:sldId id="324" r:id="rId13"/>
    <p:sldId id="325" r:id="rId14"/>
    <p:sldId id="326" r:id="rId15"/>
    <p:sldId id="327" r:id="rId16"/>
    <p:sldId id="328" r:id="rId17"/>
    <p:sldId id="329" r:id="rId18"/>
    <p:sldId id="331" r:id="rId19"/>
    <p:sldId id="332" r:id="rId20"/>
    <p:sldId id="333" r:id="rId21"/>
    <p:sldId id="357" r:id="rId22"/>
    <p:sldId id="334" r:id="rId23"/>
    <p:sldId id="335" r:id="rId24"/>
    <p:sldId id="336" r:id="rId25"/>
    <p:sldId id="337" r:id="rId26"/>
    <p:sldId id="338" r:id="rId27"/>
    <p:sldId id="339" r:id="rId28"/>
    <p:sldId id="340" r:id="rId29"/>
    <p:sldId id="361" r:id="rId30"/>
    <p:sldId id="356" r:id="rId31"/>
    <p:sldId id="359" r:id="rId32"/>
    <p:sldId id="305" r:id="rId33"/>
    <p:sldId id="342" r:id="rId34"/>
    <p:sldId id="341" r:id="rId35"/>
    <p:sldId id="343" r:id="rId36"/>
    <p:sldId id="354" r:id="rId37"/>
    <p:sldId id="344" r:id="rId38"/>
    <p:sldId id="353" r:id="rId39"/>
    <p:sldId id="345" r:id="rId40"/>
    <p:sldId id="348" r:id="rId41"/>
    <p:sldId id="349" r:id="rId42"/>
    <p:sldId id="350" r:id="rId43"/>
    <p:sldId id="351" r:id="rId44"/>
    <p:sldId id="346" r:id="rId45"/>
    <p:sldId id="352" r:id="rId46"/>
    <p:sldId id="35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9/25/2025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‹Nº›</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9/25/2025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‹Nº›</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s-MX"/>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1BBC7-2A46-62A1-D203-73AFB352D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20AF4B-7A1A-267A-1612-FD8CE7BE771D}"/>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8E5966FF-C367-A348-B008-5785C0B2B2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CB23B1-1B24-418A-D23D-80225A0B2573}"/>
              </a:ext>
            </a:extLst>
          </p:cNvPr>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225456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39B7A-D9FB-7118-F16A-D73D1C6C34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878053-1716-6F9C-D135-411A84043D31}"/>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1568FC09-E450-FAA5-7D19-4E2F15BDCA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1D631C-4FDE-E58C-649C-B1B61A265364}"/>
              </a:ext>
            </a:extLst>
          </p:cNvPr>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2117367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6F6C0-BE3E-F596-F3AC-90700B78C3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21464-6B47-1DB3-B86E-3F44F3761BA1}"/>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EB8DAFD-D60C-3988-3FEB-688D0C2BC7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5A9A81-1DD7-06DA-46D5-1D292D632885}"/>
              </a:ext>
            </a:extLst>
          </p:cNvPr>
          <p:cNvSpPr>
            <a:spLocks noGrp="1"/>
          </p:cNvSpPr>
          <p:nvPr>
            <p:ph type="sldNum" sz="quarter" idx="5"/>
          </p:nvPr>
        </p:nvSpPr>
        <p:spPr/>
        <p:txBody>
          <a:bodyPr/>
          <a:lstStyle/>
          <a:p>
            <a:fld id="{54EEB602-95FC-483A-B12D-216A7AD7EA24}" type="slidenum">
              <a:rPr lang="en-US" smtClean="0"/>
              <a:t>13</a:t>
            </a:fld>
            <a:endParaRPr lang="en-US" dirty="0"/>
          </a:p>
        </p:txBody>
      </p:sp>
    </p:spTree>
    <p:extLst>
      <p:ext uri="{BB962C8B-B14F-4D97-AF65-F5344CB8AC3E}">
        <p14:creationId xmlns:p14="http://schemas.microsoft.com/office/powerpoint/2010/main" val="1592662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0313E-6B53-DB0C-2770-78F45290AC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41119-F6AA-45C2-F3DC-D9789FA90C5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1CEB32FD-3133-1D64-1974-2E758B9FB2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9B8F52-6E9E-33F9-18B7-C529DB181C56}"/>
              </a:ext>
            </a:extLst>
          </p:cNvPr>
          <p:cNvSpPr>
            <a:spLocks noGrp="1"/>
          </p:cNvSpPr>
          <p:nvPr>
            <p:ph type="sldNum" sz="quarter" idx="5"/>
          </p:nvPr>
        </p:nvSpPr>
        <p:spPr/>
        <p:txBody>
          <a:bodyPr/>
          <a:lstStyle/>
          <a:p>
            <a:fld id="{54EEB602-95FC-483A-B12D-216A7AD7EA24}" type="slidenum">
              <a:rPr lang="en-US" smtClean="0"/>
              <a:t>14</a:t>
            </a:fld>
            <a:endParaRPr lang="en-US" dirty="0"/>
          </a:p>
        </p:txBody>
      </p:sp>
    </p:spTree>
    <p:extLst>
      <p:ext uri="{BB962C8B-B14F-4D97-AF65-F5344CB8AC3E}">
        <p14:creationId xmlns:p14="http://schemas.microsoft.com/office/powerpoint/2010/main" val="2374858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48949-592D-4AF6-FE5C-EFF49BBB45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F0D7C-D8F6-2AEE-12F2-FF313F5D242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4994186-3B7A-7C1E-2762-39C7E09456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BE7D92-011D-CDA3-F38A-CD28ABF10260}"/>
              </a:ext>
            </a:extLst>
          </p:cNvPr>
          <p:cNvSpPr>
            <a:spLocks noGrp="1"/>
          </p:cNvSpPr>
          <p:nvPr>
            <p:ph type="sldNum" sz="quarter" idx="5"/>
          </p:nvPr>
        </p:nvSpPr>
        <p:spPr/>
        <p:txBody>
          <a:bodyPr/>
          <a:lstStyle/>
          <a:p>
            <a:fld id="{54EEB602-95FC-483A-B12D-216A7AD7EA24}" type="slidenum">
              <a:rPr lang="en-US" smtClean="0"/>
              <a:t>15</a:t>
            </a:fld>
            <a:endParaRPr lang="en-US" dirty="0"/>
          </a:p>
        </p:txBody>
      </p:sp>
    </p:spTree>
    <p:extLst>
      <p:ext uri="{BB962C8B-B14F-4D97-AF65-F5344CB8AC3E}">
        <p14:creationId xmlns:p14="http://schemas.microsoft.com/office/powerpoint/2010/main" val="913057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7D9BA-9AE7-AB69-6A35-F1AB513958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83E750-6A6D-A40A-BDFF-288AD845703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EC132D0C-E114-602B-0970-E6A37057B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53D195-F467-B9FF-7248-D7FC50BEB0CA}"/>
              </a:ext>
            </a:extLst>
          </p:cNvPr>
          <p:cNvSpPr>
            <a:spLocks noGrp="1"/>
          </p:cNvSpPr>
          <p:nvPr>
            <p:ph type="sldNum" sz="quarter" idx="5"/>
          </p:nvPr>
        </p:nvSpPr>
        <p:spPr/>
        <p:txBody>
          <a:bodyPr/>
          <a:lstStyle/>
          <a:p>
            <a:fld id="{54EEB602-95FC-483A-B12D-216A7AD7EA24}" type="slidenum">
              <a:rPr lang="en-US" smtClean="0"/>
              <a:t>16</a:t>
            </a:fld>
            <a:endParaRPr lang="en-US" dirty="0"/>
          </a:p>
        </p:txBody>
      </p:sp>
    </p:spTree>
    <p:extLst>
      <p:ext uri="{BB962C8B-B14F-4D97-AF65-F5344CB8AC3E}">
        <p14:creationId xmlns:p14="http://schemas.microsoft.com/office/powerpoint/2010/main" val="1353947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066C8-D272-9D32-7F5A-93083C85D0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2D319-2EA2-63D6-D4A5-F5730D4244F8}"/>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6E5EB1D8-AA45-6B22-B7C5-3F1DAFA4B7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D1F686-8207-AADC-5991-1A022FD3BB35}"/>
              </a:ext>
            </a:extLst>
          </p:cNvPr>
          <p:cNvSpPr>
            <a:spLocks noGrp="1"/>
          </p:cNvSpPr>
          <p:nvPr>
            <p:ph type="sldNum" sz="quarter" idx="5"/>
          </p:nvPr>
        </p:nvSpPr>
        <p:spPr/>
        <p:txBody>
          <a:bodyPr/>
          <a:lstStyle/>
          <a:p>
            <a:fld id="{54EEB602-95FC-483A-B12D-216A7AD7EA24}" type="slidenum">
              <a:rPr lang="en-US" smtClean="0"/>
              <a:t>17</a:t>
            </a:fld>
            <a:endParaRPr lang="en-US" dirty="0"/>
          </a:p>
        </p:txBody>
      </p:sp>
    </p:spTree>
    <p:extLst>
      <p:ext uri="{BB962C8B-B14F-4D97-AF65-F5344CB8AC3E}">
        <p14:creationId xmlns:p14="http://schemas.microsoft.com/office/powerpoint/2010/main" val="631918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B656-2258-A9B9-B452-9D1C04BAA6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1393D-1F6A-012A-5419-BB3788CAAA7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7F054A5B-CD83-78D5-DEBC-29664E8B40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18F63B-0F5A-DEC3-2D40-CD74253E0015}"/>
              </a:ext>
            </a:extLst>
          </p:cNvPr>
          <p:cNvSpPr>
            <a:spLocks noGrp="1"/>
          </p:cNvSpPr>
          <p:nvPr>
            <p:ph type="sldNum" sz="quarter" idx="5"/>
          </p:nvPr>
        </p:nvSpPr>
        <p:spPr/>
        <p:txBody>
          <a:bodyPr/>
          <a:lstStyle/>
          <a:p>
            <a:fld id="{54EEB602-95FC-483A-B12D-216A7AD7EA24}" type="slidenum">
              <a:rPr lang="en-US" smtClean="0"/>
              <a:t>18</a:t>
            </a:fld>
            <a:endParaRPr lang="en-US" dirty="0"/>
          </a:p>
        </p:txBody>
      </p:sp>
    </p:spTree>
    <p:extLst>
      <p:ext uri="{BB962C8B-B14F-4D97-AF65-F5344CB8AC3E}">
        <p14:creationId xmlns:p14="http://schemas.microsoft.com/office/powerpoint/2010/main" val="1778269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65115-A6A0-21A1-0A59-34756D3816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ABFD24-9196-9D8A-C87A-1D0719639B11}"/>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23B7EF5B-4321-D5BB-8FE9-3A58636738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1E3DF8-C151-6D46-80F4-F06074E8D46D}"/>
              </a:ext>
            </a:extLst>
          </p:cNvPr>
          <p:cNvSpPr>
            <a:spLocks noGrp="1"/>
          </p:cNvSpPr>
          <p:nvPr>
            <p:ph type="sldNum" sz="quarter" idx="5"/>
          </p:nvPr>
        </p:nvSpPr>
        <p:spPr/>
        <p:txBody>
          <a:bodyPr/>
          <a:lstStyle/>
          <a:p>
            <a:fld id="{54EEB602-95FC-483A-B12D-216A7AD7EA24}" type="slidenum">
              <a:rPr lang="en-US" smtClean="0"/>
              <a:t>19</a:t>
            </a:fld>
            <a:endParaRPr lang="en-US" dirty="0"/>
          </a:p>
        </p:txBody>
      </p:sp>
    </p:spTree>
    <p:extLst>
      <p:ext uri="{BB962C8B-B14F-4D97-AF65-F5344CB8AC3E}">
        <p14:creationId xmlns:p14="http://schemas.microsoft.com/office/powerpoint/2010/main" val="140548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6D517-FEE0-4B86-24EC-3BB7F12630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DA28D1-46C6-AEBD-7020-E458FBE119C1}"/>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90EFCB56-E132-6709-DF2E-4847B8B69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C7CEB2-8CA3-B816-3F5A-C58585399446}"/>
              </a:ext>
            </a:extLst>
          </p:cNvPr>
          <p:cNvSpPr>
            <a:spLocks noGrp="1"/>
          </p:cNvSpPr>
          <p:nvPr>
            <p:ph type="sldNum" sz="quarter" idx="5"/>
          </p:nvPr>
        </p:nvSpPr>
        <p:spPr/>
        <p:txBody>
          <a:bodyPr/>
          <a:lstStyle/>
          <a:p>
            <a:fld id="{54EEB602-95FC-483A-B12D-216A7AD7EA24}" type="slidenum">
              <a:rPr lang="en-US" smtClean="0"/>
              <a:t>20</a:t>
            </a:fld>
            <a:endParaRPr lang="en-US" dirty="0"/>
          </a:p>
        </p:txBody>
      </p:sp>
    </p:spTree>
    <p:extLst>
      <p:ext uri="{BB962C8B-B14F-4D97-AF65-F5344CB8AC3E}">
        <p14:creationId xmlns:p14="http://schemas.microsoft.com/office/powerpoint/2010/main" val="134428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CD944-12A4-9A1D-4FD7-18216F81A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33FB1A-407E-197C-316B-E8E5E15866F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FB6A6D85-9890-E45E-8CE1-A3571D054F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147E43-EAD5-4FC0-F292-25277DEA1B48}"/>
              </a:ext>
            </a:extLst>
          </p:cNvPr>
          <p:cNvSpPr>
            <a:spLocks noGrp="1"/>
          </p:cNvSpPr>
          <p:nvPr>
            <p:ph type="sldNum" sz="quarter" idx="5"/>
          </p:nvPr>
        </p:nvSpPr>
        <p:spPr/>
        <p:txBody>
          <a:bodyPr/>
          <a:lstStyle/>
          <a:p>
            <a:fld id="{54EEB602-95FC-483A-B12D-216A7AD7EA24}" type="slidenum">
              <a:rPr lang="en-US" smtClean="0"/>
              <a:t>2</a:t>
            </a:fld>
            <a:endParaRPr lang="en-US" dirty="0"/>
          </a:p>
        </p:txBody>
      </p:sp>
    </p:spTree>
    <p:extLst>
      <p:ext uri="{BB962C8B-B14F-4D97-AF65-F5344CB8AC3E}">
        <p14:creationId xmlns:p14="http://schemas.microsoft.com/office/powerpoint/2010/main" val="2896956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764C6-E52B-97FA-19B2-5FD634A3FF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AB2C8-F726-3A50-A61A-78F9780557B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B59CD5A6-6A3F-373A-102F-0D854270E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60026F-86CB-AF33-40E4-8AAEFD8DC0A6}"/>
              </a:ext>
            </a:extLst>
          </p:cNvPr>
          <p:cNvSpPr>
            <a:spLocks noGrp="1"/>
          </p:cNvSpPr>
          <p:nvPr>
            <p:ph type="sldNum" sz="quarter" idx="5"/>
          </p:nvPr>
        </p:nvSpPr>
        <p:spPr/>
        <p:txBody>
          <a:bodyPr/>
          <a:lstStyle/>
          <a:p>
            <a:fld id="{54EEB602-95FC-483A-B12D-216A7AD7EA24}" type="slidenum">
              <a:rPr lang="en-US" smtClean="0"/>
              <a:t>21</a:t>
            </a:fld>
            <a:endParaRPr lang="en-US" dirty="0"/>
          </a:p>
        </p:txBody>
      </p:sp>
    </p:spTree>
    <p:extLst>
      <p:ext uri="{BB962C8B-B14F-4D97-AF65-F5344CB8AC3E}">
        <p14:creationId xmlns:p14="http://schemas.microsoft.com/office/powerpoint/2010/main" val="3433913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2ADFB-C044-C7BE-4324-7CB6F7B503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7A6C6C-3F37-EE16-2373-44A16BEF992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A61A99DF-0D9C-7188-2A37-556029B39C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45CBBF-D98B-C511-98CC-4985D27F265A}"/>
              </a:ext>
            </a:extLst>
          </p:cNvPr>
          <p:cNvSpPr>
            <a:spLocks noGrp="1"/>
          </p:cNvSpPr>
          <p:nvPr>
            <p:ph type="sldNum" sz="quarter" idx="5"/>
          </p:nvPr>
        </p:nvSpPr>
        <p:spPr/>
        <p:txBody>
          <a:bodyPr/>
          <a:lstStyle/>
          <a:p>
            <a:fld id="{54EEB602-95FC-483A-B12D-216A7AD7EA24}" type="slidenum">
              <a:rPr lang="en-US" smtClean="0"/>
              <a:t>22</a:t>
            </a:fld>
            <a:endParaRPr lang="en-US" dirty="0"/>
          </a:p>
        </p:txBody>
      </p:sp>
    </p:spTree>
    <p:extLst>
      <p:ext uri="{BB962C8B-B14F-4D97-AF65-F5344CB8AC3E}">
        <p14:creationId xmlns:p14="http://schemas.microsoft.com/office/powerpoint/2010/main" val="111648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C45FD-ED15-EDAB-A1ED-3A4F2B3276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7AD018-AF71-EC4C-FC24-5E733912BB59}"/>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F281420-E1BD-F614-6C56-C3FD400C7C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3BE7C1-41A7-C2D6-14FF-9D7D9EE27F6A}"/>
              </a:ext>
            </a:extLst>
          </p:cNvPr>
          <p:cNvSpPr>
            <a:spLocks noGrp="1"/>
          </p:cNvSpPr>
          <p:nvPr>
            <p:ph type="sldNum" sz="quarter" idx="5"/>
          </p:nvPr>
        </p:nvSpPr>
        <p:spPr/>
        <p:txBody>
          <a:bodyPr/>
          <a:lstStyle/>
          <a:p>
            <a:fld id="{54EEB602-95FC-483A-B12D-216A7AD7EA24}" type="slidenum">
              <a:rPr lang="en-US" smtClean="0"/>
              <a:t>23</a:t>
            </a:fld>
            <a:endParaRPr lang="en-US" dirty="0"/>
          </a:p>
        </p:txBody>
      </p:sp>
    </p:spTree>
    <p:extLst>
      <p:ext uri="{BB962C8B-B14F-4D97-AF65-F5344CB8AC3E}">
        <p14:creationId xmlns:p14="http://schemas.microsoft.com/office/powerpoint/2010/main" val="3680949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FD8C6-07CE-2625-CCEC-EFFB349F6C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08C58-25BD-FF88-8AB5-89596FC090A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AABEFE2C-B3ED-BD69-7470-41758A0216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F0C52C-D1EC-76D9-985B-A470438BAD8D}"/>
              </a:ext>
            </a:extLst>
          </p:cNvPr>
          <p:cNvSpPr>
            <a:spLocks noGrp="1"/>
          </p:cNvSpPr>
          <p:nvPr>
            <p:ph type="sldNum" sz="quarter" idx="5"/>
          </p:nvPr>
        </p:nvSpPr>
        <p:spPr/>
        <p:txBody>
          <a:bodyPr/>
          <a:lstStyle/>
          <a:p>
            <a:fld id="{54EEB602-95FC-483A-B12D-216A7AD7EA24}" type="slidenum">
              <a:rPr lang="en-US" smtClean="0"/>
              <a:t>24</a:t>
            </a:fld>
            <a:endParaRPr lang="en-US" dirty="0"/>
          </a:p>
        </p:txBody>
      </p:sp>
    </p:spTree>
    <p:extLst>
      <p:ext uri="{BB962C8B-B14F-4D97-AF65-F5344CB8AC3E}">
        <p14:creationId xmlns:p14="http://schemas.microsoft.com/office/powerpoint/2010/main" val="2080821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8EB53-DEB7-04BE-2898-19E2F2EE5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F8DF17-C71E-B912-01AE-9F173979927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6311B486-2FD6-1CAE-23BE-134F421CA8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F45426-7F98-4AF5-A418-9FB4B129E068}"/>
              </a:ext>
            </a:extLst>
          </p:cNvPr>
          <p:cNvSpPr>
            <a:spLocks noGrp="1"/>
          </p:cNvSpPr>
          <p:nvPr>
            <p:ph type="sldNum" sz="quarter" idx="5"/>
          </p:nvPr>
        </p:nvSpPr>
        <p:spPr/>
        <p:txBody>
          <a:bodyPr/>
          <a:lstStyle/>
          <a:p>
            <a:fld id="{54EEB602-95FC-483A-B12D-216A7AD7EA24}" type="slidenum">
              <a:rPr lang="en-US" smtClean="0"/>
              <a:t>25</a:t>
            </a:fld>
            <a:endParaRPr lang="en-US" dirty="0"/>
          </a:p>
        </p:txBody>
      </p:sp>
    </p:spTree>
    <p:extLst>
      <p:ext uri="{BB962C8B-B14F-4D97-AF65-F5344CB8AC3E}">
        <p14:creationId xmlns:p14="http://schemas.microsoft.com/office/powerpoint/2010/main" val="3276649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ECF3A-9101-823C-71D7-A2614808B4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C6B248-E0E9-EA79-D723-69D7F32DED8C}"/>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9F7E78D6-48C5-120E-B77C-335E9CFEFA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000F77-6C2E-ECDC-D743-59746981C8FE}"/>
              </a:ext>
            </a:extLst>
          </p:cNvPr>
          <p:cNvSpPr>
            <a:spLocks noGrp="1"/>
          </p:cNvSpPr>
          <p:nvPr>
            <p:ph type="sldNum" sz="quarter" idx="5"/>
          </p:nvPr>
        </p:nvSpPr>
        <p:spPr/>
        <p:txBody>
          <a:bodyPr/>
          <a:lstStyle/>
          <a:p>
            <a:fld id="{54EEB602-95FC-483A-B12D-216A7AD7EA24}" type="slidenum">
              <a:rPr lang="en-US" smtClean="0"/>
              <a:t>27</a:t>
            </a:fld>
            <a:endParaRPr lang="en-US" dirty="0"/>
          </a:p>
        </p:txBody>
      </p:sp>
    </p:spTree>
    <p:extLst>
      <p:ext uri="{BB962C8B-B14F-4D97-AF65-F5344CB8AC3E}">
        <p14:creationId xmlns:p14="http://schemas.microsoft.com/office/powerpoint/2010/main" val="2674351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4EEB602-95FC-483A-B12D-216A7AD7EA24}" type="slidenum">
              <a:rPr lang="en-US" smtClean="0"/>
              <a:t>28</a:t>
            </a:fld>
            <a:endParaRPr lang="en-US" dirty="0"/>
          </a:p>
        </p:txBody>
      </p:sp>
    </p:spTree>
    <p:extLst>
      <p:ext uri="{BB962C8B-B14F-4D97-AF65-F5344CB8AC3E}">
        <p14:creationId xmlns:p14="http://schemas.microsoft.com/office/powerpoint/2010/main" val="4249226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s-MX"/>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29</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CC3B0-7D08-322A-DFF6-4EF594064E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93444-86EF-3F0D-F0F3-60EC0F071DD8}"/>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95C1E55F-4780-521A-BBB3-D4207FC5F5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00BEA5-2993-E868-FBA8-2E4F1CDCA86F}"/>
              </a:ext>
            </a:extLst>
          </p:cNvPr>
          <p:cNvSpPr>
            <a:spLocks noGrp="1"/>
          </p:cNvSpPr>
          <p:nvPr>
            <p:ph type="sldNum" sz="quarter" idx="5"/>
          </p:nvPr>
        </p:nvSpPr>
        <p:spPr/>
        <p:txBody>
          <a:bodyPr/>
          <a:lstStyle/>
          <a:p>
            <a:fld id="{54EEB602-95FC-483A-B12D-216A7AD7EA24}" type="slidenum">
              <a:rPr lang="en-US" smtClean="0"/>
              <a:t>30</a:t>
            </a:fld>
            <a:endParaRPr lang="en-US" dirty="0"/>
          </a:p>
        </p:txBody>
      </p:sp>
    </p:spTree>
    <p:extLst>
      <p:ext uri="{BB962C8B-B14F-4D97-AF65-F5344CB8AC3E}">
        <p14:creationId xmlns:p14="http://schemas.microsoft.com/office/powerpoint/2010/main" val="59078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610BC-2820-5B19-3A3F-7646E1D521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901D2D-0914-A466-3D97-05B76B16EB58}"/>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768F3069-04C0-16A3-3BD6-D9C228E1A1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D4BE5A-BD69-9C3F-9CD2-C39D488E8D09}"/>
              </a:ext>
            </a:extLst>
          </p:cNvPr>
          <p:cNvSpPr>
            <a:spLocks noGrp="1"/>
          </p:cNvSpPr>
          <p:nvPr>
            <p:ph type="sldNum" sz="quarter" idx="5"/>
          </p:nvPr>
        </p:nvSpPr>
        <p:spPr/>
        <p:txBody>
          <a:bodyPr/>
          <a:lstStyle/>
          <a:p>
            <a:fld id="{54EEB602-95FC-483A-B12D-216A7AD7EA24}" type="slidenum">
              <a:rPr lang="en-US" smtClean="0"/>
              <a:t>31</a:t>
            </a:fld>
            <a:endParaRPr lang="en-US" dirty="0"/>
          </a:p>
        </p:txBody>
      </p:sp>
    </p:spTree>
    <p:extLst>
      <p:ext uri="{BB962C8B-B14F-4D97-AF65-F5344CB8AC3E}">
        <p14:creationId xmlns:p14="http://schemas.microsoft.com/office/powerpoint/2010/main" val="87495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s-MX"/>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3986912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40B52-634F-E38E-FDA5-4D3E6B6182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DC104-AD08-C337-2506-0CFD89F13C9C}"/>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62B51C05-6ED6-1C8D-7A4B-2A23EC633F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852087-A312-6269-4602-247C81A0445D}"/>
              </a:ext>
            </a:extLst>
          </p:cNvPr>
          <p:cNvSpPr>
            <a:spLocks noGrp="1"/>
          </p:cNvSpPr>
          <p:nvPr>
            <p:ph type="sldNum" sz="quarter" idx="5"/>
          </p:nvPr>
        </p:nvSpPr>
        <p:spPr/>
        <p:txBody>
          <a:bodyPr/>
          <a:lstStyle/>
          <a:p>
            <a:fld id="{54EEB602-95FC-483A-B12D-216A7AD7EA24}" type="slidenum">
              <a:rPr lang="en-US" smtClean="0"/>
              <a:t>32</a:t>
            </a:fld>
            <a:endParaRPr lang="en-US" dirty="0"/>
          </a:p>
        </p:txBody>
      </p:sp>
    </p:spTree>
    <p:extLst>
      <p:ext uri="{BB962C8B-B14F-4D97-AF65-F5344CB8AC3E}">
        <p14:creationId xmlns:p14="http://schemas.microsoft.com/office/powerpoint/2010/main" val="2736625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15511-5F0E-9C4C-0260-01F2D56871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011045-7C8C-2624-1981-4A2417B5023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6FBE0AE9-D6CC-CD91-5282-56654A7B9F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9B9AFA-7E35-5665-197F-4948C1C1F9BC}"/>
              </a:ext>
            </a:extLst>
          </p:cNvPr>
          <p:cNvSpPr>
            <a:spLocks noGrp="1"/>
          </p:cNvSpPr>
          <p:nvPr>
            <p:ph type="sldNum" sz="quarter" idx="5"/>
          </p:nvPr>
        </p:nvSpPr>
        <p:spPr/>
        <p:txBody>
          <a:bodyPr/>
          <a:lstStyle/>
          <a:p>
            <a:fld id="{54EEB602-95FC-483A-B12D-216A7AD7EA24}" type="slidenum">
              <a:rPr lang="en-US" smtClean="0"/>
              <a:t>33</a:t>
            </a:fld>
            <a:endParaRPr lang="en-US" dirty="0"/>
          </a:p>
        </p:txBody>
      </p:sp>
    </p:spTree>
    <p:extLst>
      <p:ext uri="{BB962C8B-B14F-4D97-AF65-F5344CB8AC3E}">
        <p14:creationId xmlns:p14="http://schemas.microsoft.com/office/powerpoint/2010/main" val="3557539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D56BF-8CB7-FDB5-4E43-63FE5DE365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0B8EEC-E87E-7AC7-8354-6CEC7BF154D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3BF0F37C-1DC5-BA09-C913-932FB49AA7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E55753-49CD-EE7A-65ED-A2BC82EBDA40}"/>
              </a:ext>
            </a:extLst>
          </p:cNvPr>
          <p:cNvSpPr>
            <a:spLocks noGrp="1"/>
          </p:cNvSpPr>
          <p:nvPr>
            <p:ph type="sldNum" sz="quarter" idx="5"/>
          </p:nvPr>
        </p:nvSpPr>
        <p:spPr/>
        <p:txBody>
          <a:bodyPr/>
          <a:lstStyle/>
          <a:p>
            <a:fld id="{54EEB602-95FC-483A-B12D-216A7AD7EA24}" type="slidenum">
              <a:rPr lang="en-US" smtClean="0"/>
              <a:t>34</a:t>
            </a:fld>
            <a:endParaRPr lang="en-US" dirty="0"/>
          </a:p>
        </p:txBody>
      </p:sp>
    </p:spTree>
    <p:extLst>
      <p:ext uri="{BB962C8B-B14F-4D97-AF65-F5344CB8AC3E}">
        <p14:creationId xmlns:p14="http://schemas.microsoft.com/office/powerpoint/2010/main" val="1416450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8541A-DEB5-6D7B-F923-C44E5C54E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1B28C-631E-0E14-89CF-65D4E96080D3}"/>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4318D4B3-9ACD-6EFC-B934-F39A413F31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E14880-F063-7E75-BE06-030AFEB08A39}"/>
              </a:ext>
            </a:extLst>
          </p:cNvPr>
          <p:cNvSpPr>
            <a:spLocks noGrp="1"/>
          </p:cNvSpPr>
          <p:nvPr>
            <p:ph type="sldNum" sz="quarter" idx="5"/>
          </p:nvPr>
        </p:nvSpPr>
        <p:spPr/>
        <p:txBody>
          <a:bodyPr/>
          <a:lstStyle/>
          <a:p>
            <a:fld id="{54EEB602-95FC-483A-B12D-216A7AD7EA24}" type="slidenum">
              <a:rPr lang="en-US" smtClean="0"/>
              <a:t>35</a:t>
            </a:fld>
            <a:endParaRPr lang="en-US" dirty="0"/>
          </a:p>
        </p:txBody>
      </p:sp>
    </p:spTree>
    <p:extLst>
      <p:ext uri="{BB962C8B-B14F-4D97-AF65-F5344CB8AC3E}">
        <p14:creationId xmlns:p14="http://schemas.microsoft.com/office/powerpoint/2010/main" val="936661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167A-DC01-9B69-12E1-04E9C2F9FC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850C3-5DB6-FDFB-FE74-A9ACC8837686}"/>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F6D51675-8D18-E86D-F9AE-C4B56D9F58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3D76FE-D4FD-965E-1ACD-539A835B928E}"/>
              </a:ext>
            </a:extLst>
          </p:cNvPr>
          <p:cNvSpPr>
            <a:spLocks noGrp="1"/>
          </p:cNvSpPr>
          <p:nvPr>
            <p:ph type="sldNum" sz="quarter" idx="5"/>
          </p:nvPr>
        </p:nvSpPr>
        <p:spPr/>
        <p:txBody>
          <a:bodyPr/>
          <a:lstStyle/>
          <a:p>
            <a:fld id="{54EEB602-95FC-483A-B12D-216A7AD7EA24}" type="slidenum">
              <a:rPr lang="en-US" smtClean="0"/>
              <a:t>36</a:t>
            </a:fld>
            <a:endParaRPr lang="en-US" dirty="0"/>
          </a:p>
        </p:txBody>
      </p:sp>
    </p:spTree>
    <p:extLst>
      <p:ext uri="{BB962C8B-B14F-4D97-AF65-F5344CB8AC3E}">
        <p14:creationId xmlns:p14="http://schemas.microsoft.com/office/powerpoint/2010/main" val="2396637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0189B-958C-F550-73D2-F38C81079F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11242-D9B2-8FA6-9069-AEC65A087035}"/>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4B42BC0A-FA1F-46ED-7CA5-451C473245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C295F9-9279-9754-DF7A-A521AC288BCF}"/>
              </a:ext>
            </a:extLst>
          </p:cNvPr>
          <p:cNvSpPr>
            <a:spLocks noGrp="1"/>
          </p:cNvSpPr>
          <p:nvPr>
            <p:ph type="sldNum" sz="quarter" idx="5"/>
          </p:nvPr>
        </p:nvSpPr>
        <p:spPr/>
        <p:txBody>
          <a:bodyPr/>
          <a:lstStyle/>
          <a:p>
            <a:fld id="{54EEB602-95FC-483A-B12D-216A7AD7EA24}" type="slidenum">
              <a:rPr lang="en-US" smtClean="0"/>
              <a:t>37</a:t>
            </a:fld>
            <a:endParaRPr lang="en-US" dirty="0"/>
          </a:p>
        </p:txBody>
      </p:sp>
    </p:spTree>
    <p:extLst>
      <p:ext uri="{BB962C8B-B14F-4D97-AF65-F5344CB8AC3E}">
        <p14:creationId xmlns:p14="http://schemas.microsoft.com/office/powerpoint/2010/main" val="2165768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45893-CD15-78B3-D729-B32EFE6D20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97F64C-B27A-F303-5765-A556CA25FCE0}"/>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CA9C6669-D805-C7D8-F743-63D3897F77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AAF415-D05E-9B57-8169-2F57975B8B4C}"/>
              </a:ext>
            </a:extLst>
          </p:cNvPr>
          <p:cNvSpPr>
            <a:spLocks noGrp="1"/>
          </p:cNvSpPr>
          <p:nvPr>
            <p:ph type="sldNum" sz="quarter" idx="5"/>
          </p:nvPr>
        </p:nvSpPr>
        <p:spPr/>
        <p:txBody>
          <a:bodyPr/>
          <a:lstStyle/>
          <a:p>
            <a:fld id="{54EEB602-95FC-483A-B12D-216A7AD7EA24}" type="slidenum">
              <a:rPr lang="en-US" smtClean="0"/>
              <a:t>38</a:t>
            </a:fld>
            <a:endParaRPr lang="en-US" dirty="0"/>
          </a:p>
        </p:txBody>
      </p:sp>
    </p:spTree>
    <p:extLst>
      <p:ext uri="{BB962C8B-B14F-4D97-AF65-F5344CB8AC3E}">
        <p14:creationId xmlns:p14="http://schemas.microsoft.com/office/powerpoint/2010/main" val="3328545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3D5FD-FF85-518B-8FC0-03D13134DA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57A85-F49E-A9CC-DEAB-EC7D569650D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CA302D9-A90C-0812-E83D-71BDFFAA3E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56ECB3-F2B8-0BAD-63A8-AF68FACDB65B}"/>
              </a:ext>
            </a:extLst>
          </p:cNvPr>
          <p:cNvSpPr>
            <a:spLocks noGrp="1"/>
          </p:cNvSpPr>
          <p:nvPr>
            <p:ph type="sldNum" sz="quarter" idx="5"/>
          </p:nvPr>
        </p:nvSpPr>
        <p:spPr/>
        <p:txBody>
          <a:bodyPr/>
          <a:lstStyle/>
          <a:p>
            <a:fld id="{54EEB602-95FC-483A-B12D-216A7AD7EA24}" type="slidenum">
              <a:rPr lang="en-US" smtClean="0"/>
              <a:t>39</a:t>
            </a:fld>
            <a:endParaRPr lang="en-US" dirty="0"/>
          </a:p>
        </p:txBody>
      </p:sp>
    </p:spTree>
    <p:extLst>
      <p:ext uri="{BB962C8B-B14F-4D97-AF65-F5344CB8AC3E}">
        <p14:creationId xmlns:p14="http://schemas.microsoft.com/office/powerpoint/2010/main" val="3892441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937A4-D9CD-BFB9-7EB4-E887AC771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2E315C-77F5-D1DE-0084-1DE1F4D9CD3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3C76FFF9-1973-BC30-59A0-08BE9384E5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C77D63-A99A-B2AD-DCD6-6B016814FADA}"/>
              </a:ext>
            </a:extLst>
          </p:cNvPr>
          <p:cNvSpPr>
            <a:spLocks noGrp="1"/>
          </p:cNvSpPr>
          <p:nvPr>
            <p:ph type="sldNum" sz="quarter" idx="5"/>
          </p:nvPr>
        </p:nvSpPr>
        <p:spPr/>
        <p:txBody>
          <a:bodyPr/>
          <a:lstStyle/>
          <a:p>
            <a:fld id="{54EEB602-95FC-483A-B12D-216A7AD7EA24}" type="slidenum">
              <a:rPr lang="en-US" smtClean="0"/>
              <a:t>40</a:t>
            </a:fld>
            <a:endParaRPr lang="en-US" dirty="0"/>
          </a:p>
        </p:txBody>
      </p:sp>
    </p:spTree>
    <p:extLst>
      <p:ext uri="{BB962C8B-B14F-4D97-AF65-F5344CB8AC3E}">
        <p14:creationId xmlns:p14="http://schemas.microsoft.com/office/powerpoint/2010/main" val="2600406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6CE1F-9CEA-5AEA-784A-C8EE4D100D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CA5E8-453E-6A8A-EBDB-411FA1D8FDE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19AE7F7-E788-83B6-AC89-306E4761B3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92FEF1-113A-69EA-937F-49C22322DB4A}"/>
              </a:ext>
            </a:extLst>
          </p:cNvPr>
          <p:cNvSpPr>
            <a:spLocks noGrp="1"/>
          </p:cNvSpPr>
          <p:nvPr>
            <p:ph type="sldNum" sz="quarter" idx="5"/>
          </p:nvPr>
        </p:nvSpPr>
        <p:spPr/>
        <p:txBody>
          <a:bodyPr/>
          <a:lstStyle/>
          <a:p>
            <a:fld id="{54EEB602-95FC-483A-B12D-216A7AD7EA24}" type="slidenum">
              <a:rPr lang="en-US" smtClean="0"/>
              <a:t>41</a:t>
            </a:fld>
            <a:endParaRPr lang="en-US" dirty="0"/>
          </a:p>
        </p:txBody>
      </p:sp>
    </p:spTree>
    <p:extLst>
      <p:ext uri="{BB962C8B-B14F-4D97-AF65-F5344CB8AC3E}">
        <p14:creationId xmlns:p14="http://schemas.microsoft.com/office/powerpoint/2010/main" val="88017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07FC5-2AC6-F878-8C81-623043BC9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98D9DF-DAF4-80EF-4D14-6414A9AB6940}"/>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B1D4869E-3DB5-2EFC-38E9-94DE5EAAA0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E37A20-408B-CAEA-C24F-61F0D0AB1434}"/>
              </a:ext>
            </a:extLst>
          </p:cNvPr>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1927267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2EF8C-1809-C727-28DA-E3AEA63F03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8B3F2E-DFA7-81FC-4B82-94E664438F43}"/>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B290A8F9-244A-D2C1-E0CD-BFFF0E7A64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4AA2B6-529B-C967-1F6B-ADB5A0927CD8}"/>
              </a:ext>
            </a:extLst>
          </p:cNvPr>
          <p:cNvSpPr>
            <a:spLocks noGrp="1"/>
          </p:cNvSpPr>
          <p:nvPr>
            <p:ph type="sldNum" sz="quarter" idx="5"/>
          </p:nvPr>
        </p:nvSpPr>
        <p:spPr/>
        <p:txBody>
          <a:bodyPr/>
          <a:lstStyle/>
          <a:p>
            <a:fld id="{54EEB602-95FC-483A-B12D-216A7AD7EA24}" type="slidenum">
              <a:rPr lang="en-US" smtClean="0"/>
              <a:t>42</a:t>
            </a:fld>
            <a:endParaRPr lang="en-US" dirty="0"/>
          </a:p>
        </p:txBody>
      </p:sp>
    </p:spTree>
    <p:extLst>
      <p:ext uri="{BB962C8B-B14F-4D97-AF65-F5344CB8AC3E}">
        <p14:creationId xmlns:p14="http://schemas.microsoft.com/office/powerpoint/2010/main" val="3186729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17EAF-D86D-4557-E3C5-371924508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EC237-08F6-954C-B26F-4FE3DC9BB086}"/>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757E3F3C-FC2E-D6DC-6151-9858D1385F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09DF67-B6B1-3495-3AD8-0BB8D71823A8}"/>
              </a:ext>
            </a:extLst>
          </p:cNvPr>
          <p:cNvSpPr>
            <a:spLocks noGrp="1"/>
          </p:cNvSpPr>
          <p:nvPr>
            <p:ph type="sldNum" sz="quarter" idx="5"/>
          </p:nvPr>
        </p:nvSpPr>
        <p:spPr/>
        <p:txBody>
          <a:bodyPr/>
          <a:lstStyle/>
          <a:p>
            <a:fld id="{54EEB602-95FC-483A-B12D-216A7AD7EA24}" type="slidenum">
              <a:rPr lang="en-US" smtClean="0"/>
              <a:t>43</a:t>
            </a:fld>
            <a:endParaRPr lang="en-US" dirty="0"/>
          </a:p>
        </p:txBody>
      </p:sp>
    </p:spTree>
    <p:extLst>
      <p:ext uri="{BB962C8B-B14F-4D97-AF65-F5344CB8AC3E}">
        <p14:creationId xmlns:p14="http://schemas.microsoft.com/office/powerpoint/2010/main" val="361530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5E9F5-2AB5-998B-A6E3-87869A091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0212E-CF65-A226-0414-14DB776C8BD0}"/>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A5FFE98C-98BC-B21B-262A-172BFE3FBE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FC76E8-35F6-9768-2BCC-DE143CFBD9D9}"/>
              </a:ext>
            </a:extLst>
          </p:cNvPr>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84155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5EAEB-A836-6C07-97C1-05D919499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7A8DCC-5357-4F46-3E6B-5466A567A3D5}"/>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C35B940E-9E82-8F99-6236-DDACE7273D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FBB05D-D06E-8BA0-BA0B-25CAEC45C3BF}"/>
              </a:ext>
            </a:extLst>
          </p:cNvPr>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324945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4D1B6-5587-C75D-6D2B-EE08930396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CF27AC-5537-4A35-87F1-E37D3203B056}"/>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D15BDB9D-84B0-26B1-C9CD-0900866DA2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55973D-3E17-136B-AD35-6E5A19A5BFD7}"/>
              </a:ext>
            </a:extLst>
          </p:cNvPr>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185239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4AE74-DDFC-90E5-6289-9A0C97DA3A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FE9AF-81E6-9571-4599-D6176EEFF0B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81D73CB9-7733-A703-799A-94433E27E9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139C4B-00A5-0233-D091-B2D9043D30C8}"/>
              </a:ext>
            </a:extLst>
          </p:cNvPr>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385209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6E66-437C-8FD9-87F7-752D56BD40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9BD99A-B03F-6E0C-533B-6F1425757552}"/>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A6DF9325-7509-4A5A-698D-DE921E70A4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B9C892-B333-2B8F-45E7-7064888597C5}"/>
              </a:ext>
            </a:extLst>
          </p:cNvPr>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403939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68844"/>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3270239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42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992653"/>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‹Nº›</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0334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‹Nº›</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53653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32618254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952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22450126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7294414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‹Nº›</a:t>
            </a:fld>
            <a:endParaRPr lang="en-US" dirty="0"/>
          </a:p>
        </p:txBody>
      </p:sp>
      <p:sp useBgFill="1">
        <p:nvSpPr>
          <p:cNvPr id="6" name="Rectangle 5">
            <a:extLst>
              <a:ext uri="{FF2B5EF4-FFF2-40B4-BE49-F238E27FC236}">
                <a16:creationId xmlns:a16="http://schemas.microsoft.com/office/drawing/2014/main" id="{C83891A8-915E-4206-B468-42A35959FEC7}"/>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ED2C703-C2F7-AB3F-74DD-0F0ED072A970}"/>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9C26E82-7FF1-BD6A-1FDC-2F58E4D36922}"/>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2534830-8E07-0DC1-09B0-E132BE8C1A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23D081A-3183-E43E-471C-25DA40A7E823}"/>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CF2BF26-E281-E671-0EA0-F0AC6F31CFF1}"/>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75193CA-5B3A-1CFD-029B-257E1A2D1376}"/>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624785B-D4F6-FB03-E186-13612DDA3004}"/>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45144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1491658116"/>
      </p:ext>
    </p:extLst>
  </p:cSld>
  <p:clrMapOvr>
    <a:masterClrMapping/>
  </p:clrMapOvr>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2993374287"/>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9100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AEF9944-A4F6-4C59-AEBD-678D6480B8EA}"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5146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r>
              <a:rPr lang="es-MX" noProof="0" dirty="0"/>
              <a:t>Proyecto </a:t>
            </a:r>
            <a:br>
              <a:rPr lang="es-MX" noProof="0" dirty="0"/>
            </a:br>
            <a:br>
              <a:rPr lang="es-MX" noProof="0" dirty="0"/>
            </a:br>
            <a:r>
              <a:rPr lang="es-MX" noProof="0" dirty="0"/>
              <a:t>diseño e implementación de base de datos para PPAP’s</a:t>
            </a:r>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AD25A-9121-B622-78D9-344BB75F1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067A9-5EA4-00EE-6C0D-5FC3CF17FF57}"/>
              </a:ext>
            </a:extLst>
          </p:cNvPr>
          <p:cNvSpPr>
            <a:spLocks noGrp="1"/>
          </p:cNvSpPr>
          <p:nvPr>
            <p:ph type="title"/>
          </p:nvPr>
        </p:nvSpPr>
        <p:spPr/>
        <p:txBody>
          <a:bodyPr/>
          <a:lstStyle/>
          <a:p>
            <a:r>
              <a:rPr lang="es-MX" sz="4000" noProof="0" dirty="0"/>
              <a:t>Cables – </a:t>
            </a:r>
            <a:r>
              <a:rPr lang="es-MX" sz="4000" b="0" cap="none" noProof="0" dirty="0"/>
              <a:t>cables</a:t>
            </a:r>
            <a:endParaRPr lang="es-MX" sz="4000" b="0" noProof="0" dirty="0"/>
          </a:p>
        </p:txBody>
      </p:sp>
      <p:graphicFrame>
        <p:nvGraphicFramePr>
          <p:cNvPr id="7" name="Table 6">
            <a:extLst>
              <a:ext uri="{FF2B5EF4-FFF2-40B4-BE49-F238E27FC236}">
                <a16:creationId xmlns:a16="http://schemas.microsoft.com/office/drawing/2014/main" id="{02D9D721-0A87-66B9-FF72-3CDDDCA51BCE}"/>
              </a:ext>
            </a:extLst>
          </p:cNvPr>
          <p:cNvGraphicFramePr>
            <a:graphicFrameLocks noGrp="1"/>
          </p:cNvGraphicFramePr>
          <p:nvPr>
            <p:extLst>
              <p:ext uri="{D42A27DB-BD31-4B8C-83A1-F6EECF244321}">
                <p14:modId xmlns:p14="http://schemas.microsoft.com/office/powerpoint/2010/main" val="2362350720"/>
              </p:ext>
            </p:extLst>
          </p:nvPr>
        </p:nvGraphicFramePr>
        <p:xfrm>
          <a:off x="1444752" y="2457026"/>
          <a:ext cx="10195559" cy="2318891"/>
        </p:xfrm>
        <a:graphic>
          <a:graphicData uri="http://schemas.openxmlformats.org/drawingml/2006/table">
            <a:tbl>
              <a:tblPr firstRow="1" bandRow="1">
                <a:tableStyleId>{8A107856-5554-42FB-B03E-39F5DBC370BA}</a:tableStyleId>
              </a:tblPr>
              <a:tblGrid>
                <a:gridCol w="2231136">
                  <a:extLst>
                    <a:ext uri="{9D8B030D-6E8A-4147-A177-3AD203B41FA5}">
                      <a16:colId xmlns:a16="http://schemas.microsoft.com/office/drawing/2014/main" val="2245506330"/>
                    </a:ext>
                  </a:extLst>
                </a:gridCol>
                <a:gridCol w="3108960">
                  <a:extLst>
                    <a:ext uri="{9D8B030D-6E8A-4147-A177-3AD203B41FA5}">
                      <a16:colId xmlns:a16="http://schemas.microsoft.com/office/drawing/2014/main" val="1063389680"/>
                    </a:ext>
                  </a:extLst>
                </a:gridCol>
                <a:gridCol w="1938528">
                  <a:extLst>
                    <a:ext uri="{9D8B030D-6E8A-4147-A177-3AD203B41FA5}">
                      <a16:colId xmlns:a16="http://schemas.microsoft.com/office/drawing/2014/main" val="2334273950"/>
                    </a:ext>
                  </a:extLst>
                </a:gridCol>
                <a:gridCol w="1627632">
                  <a:extLst>
                    <a:ext uri="{9D8B030D-6E8A-4147-A177-3AD203B41FA5}">
                      <a16:colId xmlns:a16="http://schemas.microsoft.com/office/drawing/2014/main" val="3087133834"/>
                    </a:ext>
                  </a:extLst>
                </a:gridCol>
                <a:gridCol w="1289303">
                  <a:extLst>
                    <a:ext uri="{9D8B030D-6E8A-4147-A177-3AD203B41FA5}">
                      <a16:colId xmlns:a16="http://schemas.microsoft.com/office/drawing/2014/main" val="1355697768"/>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CAB_Eurotech_PN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8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Coroflex_PN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Description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tc>
                  <a:txBody>
                    <a:bodyPr/>
                    <a:lstStyle/>
                    <a:p>
                      <a:endParaRPr lang="es-MX" noProof="0" dirty="0"/>
                    </a:p>
                  </a:txBody>
                  <a:tcPr/>
                </a:tc>
                <a:extLst>
                  <a:ext uri="{0D108BD9-81ED-4DB2-BD59-A6C34878D82A}">
                    <a16:rowId xmlns:a16="http://schemas.microsoft.com/office/drawing/2014/main" val="3873730951"/>
                  </a:ext>
                </a:extLst>
              </a:tr>
            </a:tbl>
          </a:graphicData>
        </a:graphic>
      </p:graphicFrame>
      <p:sp>
        <p:nvSpPr>
          <p:cNvPr id="3" name="TextBox 2">
            <a:extLst>
              <a:ext uri="{FF2B5EF4-FFF2-40B4-BE49-F238E27FC236}">
                <a16:creationId xmlns:a16="http://schemas.microsoft.com/office/drawing/2014/main" id="{CE35C698-E56A-224E-7752-17919A8B55A6}"/>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282627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10D20-70D1-B2ED-8DCD-D4A2B4AB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0887B-156C-62B4-38B9-12DC4D2F44A5}"/>
              </a:ext>
            </a:extLst>
          </p:cNvPr>
          <p:cNvSpPr>
            <a:spLocks noGrp="1"/>
          </p:cNvSpPr>
          <p:nvPr>
            <p:ph type="title"/>
          </p:nvPr>
        </p:nvSpPr>
        <p:spPr/>
        <p:txBody>
          <a:bodyPr/>
          <a:lstStyle/>
          <a:p>
            <a:r>
              <a:rPr lang="es-MX" sz="4000" noProof="0" dirty="0"/>
              <a:t>Cables – </a:t>
            </a:r>
            <a:r>
              <a:rPr lang="es-MX" sz="4000" b="0" cap="none" noProof="0" dirty="0" err="1"/>
              <a:t>cables_customer</a:t>
            </a:r>
            <a:endParaRPr lang="es-MX" sz="4000" b="0" noProof="0" dirty="0"/>
          </a:p>
        </p:txBody>
      </p:sp>
      <p:graphicFrame>
        <p:nvGraphicFramePr>
          <p:cNvPr id="7" name="Table 6">
            <a:extLst>
              <a:ext uri="{FF2B5EF4-FFF2-40B4-BE49-F238E27FC236}">
                <a16:creationId xmlns:a16="http://schemas.microsoft.com/office/drawing/2014/main" id="{580DBE09-E748-10F4-EEAF-35520A9EDF8D}"/>
              </a:ext>
            </a:extLst>
          </p:cNvPr>
          <p:cNvGraphicFramePr>
            <a:graphicFrameLocks noGrp="1"/>
          </p:cNvGraphicFramePr>
          <p:nvPr>
            <p:extLst>
              <p:ext uri="{D42A27DB-BD31-4B8C-83A1-F6EECF244321}">
                <p14:modId xmlns:p14="http://schemas.microsoft.com/office/powerpoint/2010/main" val="2534240392"/>
              </p:ext>
            </p:extLst>
          </p:nvPr>
        </p:nvGraphicFramePr>
        <p:xfrm>
          <a:off x="1444752" y="2457026"/>
          <a:ext cx="10195559" cy="1671041"/>
        </p:xfrm>
        <a:graphic>
          <a:graphicData uri="http://schemas.openxmlformats.org/drawingml/2006/table">
            <a:tbl>
              <a:tblPr firstRow="1" bandRow="1">
                <a:tableStyleId>{8A107856-5554-42FB-B03E-39F5DBC370BA}</a:tableStyleId>
              </a:tblPr>
              <a:tblGrid>
                <a:gridCol w="2340864">
                  <a:extLst>
                    <a:ext uri="{9D8B030D-6E8A-4147-A177-3AD203B41FA5}">
                      <a16:colId xmlns:a16="http://schemas.microsoft.com/office/drawing/2014/main" val="2245506330"/>
                    </a:ext>
                  </a:extLst>
                </a:gridCol>
                <a:gridCol w="3072384">
                  <a:extLst>
                    <a:ext uri="{9D8B030D-6E8A-4147-A177-3AD203B41FA5}">
                      <a16:colId xmlns:a16="http://schemas.microsoft.com/office/drawing/2014/main" val="1063389680"/>
                    </a:ext>
                  </a:extLst>
                </a:gridCol>
                <a:gridCol w="1865376">
                  <a:extLst>
                    <a:ext uri="{9D8B030D-6E8A-4147-A177-3AD203B41FA5}">
                      <a16:colId xmlns:a16="http://schemas.microsoft.com/office/drawing/2014/main" val="2334273950"/>
                    </a:ext>
                  </a:extLst>
                </a:gridCol>
                <a:gridCol w="1682496">
                  <a:extLst>
                    <a:ext uri="{9D8B030D-6E8A-4147-A177-3AD203B41FA5}">
                      <a16:colId xmlns:a16="http://schemas.microsoft.com/office/drawing/2014/main" val="3087133834"/>
                    </a:ext>
                  </a:extLst>
                </a:gridCol>
                <a:gridCol w="1234439">
                  <a:extLst>
                    <a:ext uri="{9D8B030D-6E8A-4147-A177-3AD203B41FA5}">
                      <a16:colId xmlns:a16="http://schemas.microsoft.com/office/drawing/2014/main" val="51981987"/>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CAB_Customer_ID</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70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bl>
          </a:graphicData>
        </a:graphic>
      </p:graphicFrame>
      <p:sp>
        <p:nvSpPr>
          <p:cNvPr id="3" name="TextBox 2">
            <a:extLst>
              <a:ext uri="{FF2B5EF4-FFF2-40B4-BE49-F238E27FC236}">
                <a16:creationId xmlns:a16="http://schemas.microsoft.com/office/drawing/2014/main" id="{C320EA74-63BD-79BC-DFE4-278FD5F2D1EE}"/>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221000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ED513-6B8D-A156-B592-4C2C1421BD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BF64DE-0740-FDFF-747B-B626584A5044}"/>
              </a:ext>
            </a:extLst>
          </p:cNvPr>
          <p:cNvSpPr>
            <a:spLocks noGrp="1"/>
          </p:cNvSpPr>
          <p:nvPr>
            <p:ph type="title"/>
          </p:nvPr>
        </p:nvSpPr>
        <p:spPr/>
        <p:txBody>
          <a:bodyPr/>
          <a:lstStyle/>
          <a:p>
            <a:r>
              <a:rPr lang="es-MX" sz="4000" noProof="0" dirty="0"/>
              <a:t>Cables – </a:t>
            </a:r>
            <a:r>
              <a:rPr lang="es-MX" sz="4000" b="0" cap="none" noProof="0" dirty="0" err="1"/>
              <a:t>cables_customer_pn</a:t>
            </a:r>
            <a:endParaRPr lang="es-MX" sz="4000" b="0" noProof="0" dirty="0"/>
          </a:p>
        </p:txBody>
      </p:sp>
      <p:graphicFrame>
        <p:nvGraphicFramePr>
          <p:cNvPr id="7" name="Table 6">
            <a:extLst>
              <a:ext uri="{FF2B5EF4-FFF2-40B4-BE49-F238E27FC236}">
                <a16:creationId xmlns:a16="http://schemas.microsoft.com/office/drawing/2014/main" id="{A2C46070-98CD-1025-4512-8AFD418A183E}"/>
              </a:ext>
            </a:extLst>
          </p:cNvPr>
          <p:cNvGraphicFramePr>
            <a:graphicFrameLocks noGrp="1"/>
          </p:cNvGraphicFramePr>
          <p:nvPr>
            <p:extLst>
              <p:ext uri="{D42A27DB-BD31-4B8C-83A1-F6EECF244321}">
                <p14:modId xmlns:p14="http://schemas.microsoft.com/office/powerpoint/2010/main" val="794111913"/>
              </p:ext>
            </p:extLst>
          </p:nvPr>
        </p:nvGraphicFramePr>
        <p:xfrm>
          <a:off x="1444752" y="2457026"/>
          <a:ext cx="10177272" cy="2318891"/>
        </p:xfrm>
        <a:graphic>
          <a:graphicData uri="http://schemas.openxmlformats.org/drawingml/2006/table">
            <a:tbl>
              <a:tblPr firstRow="1" bandRow="1">
                <a:tableStyleId>{8A107856-5554-42FB-B03E-39F5DBC370BA}</a:tableStyleId>
              </a:tblPr>
              <a:tblGrid>
                <a:gridCol w="2761488">
                  <a:extLst>
                    <a:ext uri="{9D8B030D-6E8A-4147-A177-3AD203B41FA5}">
                      <a16:colId xmlns:a16="http://schemas.microsoft.com/office/drawing/2014/main" val="2245506330"/>
                    </a:ext>
                  </a:extLst>
                </a:gridCol>
                <a:gridCol w="33864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CAB_Customer_PN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20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FK_CAB_Eurotech_PN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(cables)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FK_CAB_Customer_ID</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cables_customer</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115815306"/>
                  </a:ext>
                </a:extLst>
              </a:tr>
            </a:tbl>
          </a:graphicData>
        </a:graphic>
      </p:graphicFrame>
      <p:sp>
        <p:nvSpPr>
          <p:cNvPr id="3" name="TextBox 2">
            <a:extLst>
              <a:ext uri="{FF2B5EF4-FFF2-40B4-BE49-F238E27FC236}">
                <a16:creationId xmlns:a16="http://schemas.microsoft.com/office/drawing/2014/main" id="{0704ABB6-A819-1354-9B2C-2F83ACF28C7B}"/>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33209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0E78E-DCA7-E4CF-6CC0-D4DA3EB87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901A2A-6E48-4EE0-4D16-269F2CC545A1}"/>
              </a:ext>
            </a:extLst>
          </p:cNvPr>
          <p:cNvSpPr>
            <a:spLocks noGrp="1"/>
          </p:cNvSpPr>
          <p:nvPr>
            <p:ph type="title"/>
          </p:nvPr>
        </p:nvSpPr>
        <p:spPr/>
        <p:txBody>
          <a:bodyPr/>
          <a:lstStyle/>
          <a:p>
            <a:r>
              <a:rPr lang="es-MX" sz="4000" noProof="0" dirty="0"/>
              <a:t>Cables – </a:t>
            </a:r>
            <a:r>
              <a:rPr lang="es-MX" sz="4000" b="0" cap="none" noProof="0" dirty="0" err="1"/>
              <a:t>cables_ppap</a:t>
            </a:r>
            <a:endParaRPr lang="es-MX" sz="4000" b="0" noProof="0" dirty="0"/>
          </a:p>
        </p:txBody>
      </p:sp>
      <p:graphicFrame>
        <p:nvGraphicFramePr>
          <p:cNvPr id="7" name="Table 6">
            <a:extLst>
              <a:ext uri="{FF2B5EF4-FFF2-40B4-BE49-F238E27FC236}">
                <a16:creationId xmlns:a16="http://schemas.microsoft.com/office/drawing/2014/main" id="{380FD22C-7D11-233E-E6F6-1ADD6A828DB1}"/>
              </a:ext>
            </a:extLst>
          </p:cNvPr>
          <p:cNvGraphicFramePr>
            <a:graphicFrameLocks noGrp="1"/>
          </p:cNvGraphicFramePr>
          <p:nvPr>
            <p:extLst>
              <p:ext uri="{D42A27DB-BD31-4B8C-83A1-F6EECF244321}">
                <p14:modId xmlns:p14="http://schemas.microsoft.com/office/powerpoint/2010/main" val="602227734"/>
              </p:ext>
            </p:extLst>
          </p:nvPr>
        </p:nvGraphicFramePr>
        <p:xfrm>
          <a:off x="1444752" y="2457026"/>
          <a:ext cx="10177272" cy="3631504"/>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413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CAB_PPAP_ID</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FK_CAB_Customer_PN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cables_customer_pn</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PPAP_Requested_Date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11581530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PPAP_Received_Date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09511773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PPAP_Sent_Date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829836681"/>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PPAP_Signed_Date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60113453"/>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PSW_ET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r>
                        <a:rPr lang="es-MX" noProof="0" dirty="0"/>
                        <a:t>1 </a:t>
                      </a:r>
                      <a:r>
                        <a:rPr lang="es-MX" noProof="0" dirty="0" err="1"/>
                        <a:t>caracter</a:t>
                      </a: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64301577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IMDS_ET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 </a:t>
                      </a:r>
                      <a:r>
                        <a:rPr lang="es-MX" noProof="0" dirty="0" err="1"/>
                        <a:t>caracter</a:t>
                      </a: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322651542"/>
                  </a:ext>
                </a:extLst>
              </a:tr>
            </a:tbl>
          </a:graphicData>
        </a:graphic>
      </p:graphicFrame>
      <p:sp>
        <p:nvSpPr>
          <p:cNvPr id="3" name="TextBox 2">
            <a:extLst>
              <a:ext uri="{FF2B5EF4-FFF2-40B4-BE49-F238E27FC236}">
                <a16:creationId xmlns:a16="http://schemas.microsoft.com/office/drawing/2014/main" id="{63693110-F288-41F1-93B1-B7261C304498}"/>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314851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5955A-856A-D7A6-21D0-DEE7E7882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455CF-3517-635A-8B87-224C6B94F944}"/>
              </a:ext>
            </a:extLst>
          </p:cNvPr>
          <p:cNvSpPr>
            <a:spLocks noGrp="1"/>
          </p:cNvSpPr>
          <p:nvPr>
            <p:ph type="title"/>
          </p:nvPr>
        </p:nvSpPr>
        <p:spPr/>
        <p:txBody>
          <a:bodyPr/>
          <a:lstStyle/>
          <a:p>
            <a:r>
              <a:rPr lang="es-MX" sz="4000" noProof="0" dirty="0"/>
              <a:t>Cintas – </a:t>
            </a:r>
            <a:r>
              <a:rPr lang="es-MX" sz="4000" b="0" cap="none" noProof="0" dirty="0"/>
              <a:t>tapes</a:t>
            </a:r>
            <a:endParaRPr lang="es-MX" sz="4000" b="0" noProof="0" dirty="0"/>
          </a:p>
        </p:txBody>
      </p:sp>
      <p:graphicFrame>
        <p:nvGraphicFramePr>
          <p:cNvPr id="7" name="Table 6">
            <a:extLst>
              <a:ext uri="{FF2B5EF4-FFF2-40B4-BE49-F238E27FC236}">
                <a16:creationId xmlns:a16="http://schemas.microsoft.com/office/drawing/2014/main" id="{D3C5F8B8-BC15-371F-78C8-2D3DF2929DAC}"/>
              </a:ext>
            </a:extLst>
          </p:cNvPr>
          <p:cNvGraphicFramePr>
            <a:graphicFrameLocks noGrp="1"/>
          </p:cNvGraphicFramePr>
          <p:nvPr>
            <p:extLst>
              <p:ext uri="{D42A27DB-BD31-4B8C-83A1-F6EECF244321}">
                <p14:modId xmlns:p14="http://schemas.microsoft.com/office/powerpoint/2010/main" val="315783610"/>
              </p:ext>
            </p:extLst>
          </p:nvPr>
        </p:nvGraphicFramePr>
        <p:xfrm>
          <a:off x="1444752" y="2457026"/>
          <a:ext cx="10195559" cy="3321982"/>
        </p:xfrm>
        <a:graphic>
          <a:graphicData uri="http://schemas.openxmlformats.org/drawingml/2006/table">
            <a:tbl>
              <a:tblPr firstRow="1" bandRow="1">
                <a:tableStyleId>{8A107856-5554-42FB-B03E-39F5DBC370BA}</a:tableStyleId>
              </a:tblPr>
              <a:tblGrid>
                <a:gridCol w="2231136">
                  <a:extLst>
                    <a:ext uri="{9D8B030D-6E8A-4147-A177-3AD203B41FA5}">
                      <a16:colId xmlns:a16="http://schemas.microsoft.com/office/drawing/2014/main" val="2245506330"/>
                    </a:ext>
                  </a:extLst>
                </a:gridCol>
                <a:gridCol w="3108960">
                  <a:extLst>
                    <a:ext uri="{9D8B030D-6E8A-4147-A177-3AD203B41FA5}">
                      <a16:colId xmlns:a16="http://schemas.microsoft.com/office/drawing/2014/main" val="1063389680"/>
                    </a:ext>
                  </a:extLst>
                </a:gridCol>
                <a:gridCol w="1938528">
                  <a:extLst>
                    <a:ext uri="{9D8B030D-6E8A-4147-A177-3AD203B41FA5}">
                      <a16:colId xmlns:a16="http://schemas.microsoft.com/office/drawing/2014/main" val="2334273950"/>
                    </a:ext>
                  </a:extLst>
                </a:gridCol>
                <a:gridCol w="1627632">
                  <a:extLst>
                    <a:ext uri="{9D8B030D-6E8A-4147-A177-3AD203B41FA5}">
                      <a16:colId xmlns:a16="http://schemas.microsoft.com/office/drawing/2014/main" val="3087133834"/>
                    </a:ext>
                  </a:extLst>
                </a:gridCol>
                <a:gridCol w="1289303">
                  <a:extLst>
                    <a:ext uri="{9D8B030D-6E8A-4147-A177-3AD203B41FA5}">
                      <a16:colId xmlns:a16="http://schemas.microsoft.com/office/drawing/2014/main" val="1355697768"/>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377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TAP_Eurotech_PN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12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374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Tape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4074494692"/>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Description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endParaRPr lang="es-MX" noProof="0" dirty="0"/>
                    </a:p>
                  </a:txBody>
                  <a:tcPr/>
                </a:tc>
                <a:extLst>
                  <a:ext uri="{0D108BD9-81ED-4DB2-BD59-A6C34878D82A}">
                    <a16:rowId xmlns:a16="http://schemas.microsoft.com/office/drawing/2014/main" val="3873730951"/>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Width</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4212468253"/>
                  </a:ext>
                </a:extLst>
              </a:tr>
              <a:tr h="338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Length</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3709113296"/>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Color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2062834771"/>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SAP_Number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816799183"/>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Product_Family</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3262729072"/>
                  </a:ext>
                </a:extLst>
              </a:tr>
            </a:tbl>
          </a:graphicData>
        </a:graphic>
      </p:graphicFrame>
      <p:sp>
        <p:nvSpPr>
          <p:cNvPr id="3" name="TextBox 2">
            <a:extLst>
              <a:ext uri="{FF2B5EF4-FFF2-40B4-BE49-F238E27FC236}">
                <a16:creationId xmlns:a16="http://schemas.microsoft.com/office/drawing/2014/main" id="{ADBD4BA0-13A2-FBCE-EB8B-BB124A887C0B}"/>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355913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488A4-0065-EE77-0C18-5A820564D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D6253-1C0E-3FAE-7444-D8EE7B2A8297}"/>
              </a:ext>
            </a:extLst>
          </p:cNvPr>
          <p:cNvSpPr>
            <a:spLocks noGrp="1"/>
          </p:cNvSpPr>
          <p:nvPr>
            <p:ph type="title"/>
          </p:nvPr>
        </p:nvSpPr>
        <p:spPr/>
        <p:txBody>
          <a:bodyPr/>
          <a:lstStyle/>
          <a:p>
            <a:r>
              <a:rPr lang="es-MX" sz="4000" noProof="0" dirty="0"/>
              <a:t>Cintas – </a:t>
            </a:r>
            <a:r>
              <a:rPr lang="es-MX" sz="4000" b="0" cap="none" noProof="0" dirty="0" err="1"/>
              <a:t>tapes_customer</a:t>
            </a:r>
            <a:endParaRPr lang="es-MX" sz="4000" b="0" noProof="0" dirty="0"/>
          </a:p>
        </p:txBody>
      </p:sp>
      <p:graphicFrame>
        <p:nvGraphicFramePr>
          <p:cNvPr id="7" name="Table 6">
            <a:extLst>
              <a:ext uri="{FF2B5EF4-FFF2-40B4-BE49-F238E27FC236}">
                <a16:creationId xmlns:a16="http://schemas.microsoft.com/office/drawing/2014/main" id="{7733EF16-EED4-59DD-D16F-B364AD54B2A2}"/>
              </a:ext>
            </a:extLst>
          </p:cNvPr>
          <p:cNvGraphicFramePr>
            <a:graphicFrameLocks noGrp="1"/>
          </p:cNvGraphicFramePr>
          <p:nvPr>
            <p:extLst>
              <p:ext uri="{D42A27DB-BD31-4B8C-83A1-F6EECF244321}">
                <p14:modId xmlns:p14="http://schemas.microsoft.com/office/powerpoint/2010/main" val="295519865"/>
              </p:ext>
            </p:extLst>
          </p:nvPr>
        </p:nvGraphicFramePr>
        <p:xfrm>
          <a:off x="1444752" y="2457026"/>
          <a:ext cx="10195559" cy="1127422"/>
        </p:xfrm>
        <a:graphic>
          <a:graphicData uri="http://schemas.openxmlformats.org/drawingml/2006/table">
            <a:tbl>
              <a:tblPr firstRow="1" bandRow="1">
                <a:tableStyleId>{8A107856-5554-42FB-B03E-39F5DBC370BA}</a:tableStyleId>
              </a:tblPr>
              <a:tblGrid>
                <a:gridCol w="2313432">
                  <a:extLst>
                    <a:ext uri="{9D8B030D-6E8A-4147-A177-3AD203B41FA5}">
                      <a16:colId xmlns:a16="http://schemas.microsoft.com/office/drawing/2014/main" val="2245506330"/>
                    </a:ext>
                  </a:extLst>
                </a:gridCol>
                <a:gridCol w="3108960">
                  <a:extLst>
                    <a:ext uri="{9D8B030D-6E8A-4147-A177-3AD203B41FA5}">
                      <a16:colId xmlns:a16="http://schemas.microsoft.com/office/drawing/2014/main" val="1063389680"/>
                    </a:ext>
                  </a:extLst>
                </a:gridCol>
                <a:gridCol w="1856232">
                  <a:extLst>
                    <a:ext uri="{9D8B030D-6E8A-4147-A177-3AD203B41FA5}">
                      <a16:colId xmlns:a16="http://schemas.microsoft.com/office/drawing/2014/main" val="2334273950"/>
                    </a:ext>
                  </a:extLst>
                </a:gridCol>
                <a:gridCol w="1627632">
                  <a:extLst>
                    <a:ext uri="{9D8B030D-6E8A-4147-A177-3AD203B41FA5}">
                      <a16:colId xmlns:a16="http://schemas.microsoft.com/office/drawing/2014/main" val="3087133834"/>
                    </a:ext>
                  </a:extLst>
                </a:gridCol>
                <a:gridCol w="1289303">
                  <a:extLst>
                    <a:ext uri="{9D8B030D-6E8A-4147-A177-3AD203B41FA5}">
                      <a16:colId xmlns:a16="http://schemas.microsoft.com/office/drawing/2014/main" val="1355697768"/>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377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TAP_Customer_ID</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374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70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bl>
          </a:graphicData>
        </a:graphic>
      </p:graphicFrame>
      <p:sp>
        <p:nvSpPr>
          <p:cNvPr id="3" name="TextBox 2">
            <a:extLst>
              <a:ext uri="{FF2B5EF4-FFF2-40B4-BE49-F238E27FC236}">
                <a16:creationId xmlns:a16="http://schemas.microsoft.com/office/drawing/2014/main" id="{3C6DF8AD-80A8-7EEA-F0F9-13C2B5CFCF64}"/>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213537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D0710-13B7-E9E4-EEFF-94796D2AE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D2BD9-04A5-8B29-B71B-3E9420C68D64}"/>
              </a:ext>
            </a:extLst>
          </p:cNvPr>
          <p:cNvSpPr>
            <a:spLocks noGrp="1"/>
          </p:cNvSpPr>
          <p:nvPr>
            <p:ph type="title"/>
          </p:nvPr>
        </p:nvSpPr>
        <p:spPr/>
        <p:txBody>
          <a:bodyPr/>
          <a:lstStyle/>
          <a:p>
            <a:r>
              <a:rPr lang="es-MX" sz="4000" noProof="0" dirty="0"/>
              <a:t>Cintas – </a:t>
            </a:r>
            <a:r>
              <a:rPr lang="es-MX" sz="4000" b="0" cap="none" noProof="0" dirty="0" err="1"/>
              <a:t>tapes_customer_pn</a:t>
            </a:r>
            <a:endParaRPr lang="es-MX" sz="4000" b="0" noProof="0" dirty="0"/>
          </a:p>
        </p:txBody>
      </p:sp>
      <p:graphicFrame>
        <p:nvGraphicFramePr>
          <p:cNvPr id="7" name="Table 6">
            <a:extLst>
              <a:ext uri="{FF2B5EF4-FFF2-40B4-BE49-F238E27FC236}">
                <a16:creationId xmlns:a16="http://schemas.microsoft.com/office/drawing/2014/main" id="{B1DEE8CC-CB68-B37A-F179-2800190A84AB}"/>
              </a:ext>
            </a:extLst>
          </p:cNvPr>
          <p:cNvGraphicFramePr>
            <a:graphicFrameLocks noGrp="1"/>
          </p:cNvGraphicFramePr>
          <p:nvPr>
            <p:extLst>
              <p:ext uri="{D42A27DB-BD31-4B8C-83A1-F6EECF244321}">
                <p14:modId xmlns:p14="http://schemas.microsoft.com/office/powerpoint/2010/main" val="2219427393"/>
              </p:ext>
            </p:extLst>
          </p:nvPr>
        </p:nvGraphicFramePr>
        <p:xfrm>
          <a:off x="1444752" y="2457026"/>
          <a:ext cx="10147618" cy="2318891"/>
        </p:xfrm>
        <a:graphic>
          <a:graphicData uri="http://schemas.openxmlformats.org/drawingml/2006/table">
            <a:tbl>
              <a:tblPr firstRow="1" bandRow="1">
                <a:tableStyleId>{8A107856-5554-42FB-B03E-39F5DBC370BA}</a:tableStyleId>
              </a:tblPr>
              <a:tblGrid>
                <a:gridCol w="2731834">
                  <a:extLst>
                    <a:ext uri="{9D8B030D-6E8A-4147-A177-3AD203B41FA5}">
                      <a16:colId xmlns:a16="http://schemas.microsoft.com/office/drawing/2014/main" val="2245506330"/>
                    </a:ext>
                  </a:extLst>
                </a:gridCol>
                <a:gridCol w="33864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TAP_Customer_PN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20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FK_TAP_Customer_ID</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tapes_customer</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FK_TAP_Eurotech_PN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(tapes)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12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115815306"/>
                  </a:ext>
                </a:extLst>
              </a:tr>
            </a:tbl>
          </a:graphicData>
        </a:graphic>
      </p:graphicFrame>
      <p:sp>
        <p:nvSpPr>
          <p:cNvPr id="3" name="TextBox 2">
            <a:extLst>
              <a:ext uri="{FF2B5EF4-FFF2-40B4-BE49-F238E27FC236}">
                <a16:creationId xmlns:a16="http://schemas.microsoft.com/office/drawing/2014/main" id="{833FC917-8CF8-5896-A9EB-DDC4AF487230}"/>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366951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FFE5A-F555-BA8E-4010-1A9856D5D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BF187D-4170-9F25-F3CE-D397A76A84A4}"/>
              </a:ext>
            </a:extLst>
          </p:cNvPr>
          <p:cNvSpPr>
            <a:spLocks noGrp="1"/>
          </p:cNvSpPr>
          <p:nvPr>
            <p:ph type="title"/>
          </p:nvPr>
        </p:nvSpPr>
        <p:spPr/>
        <p:txBody>
          <a:bodyPr/>
          <a:lstStyle/>
          <a:p>
            <a:r>
              <a:rPr lang="es-MX" sz="4000" noProof="0" dirty="0"/>
              <a:t>Cintas – </a:t>
            </a:r>
            <a:r>
              <a:rPr lang="es-MX" sz="4000" b="0" cap="none" noProof="0" dirty="0" err="1"/>
              <a:t>tapes_ppap</a:t>
            </a:r>
            <a:endParaRPr lang="es-MX" sz="4000" b="0" noProof="0" dirty="0"/>
          </a:p>
        </p:txBody>
      </p:sp>
      <p:graphicFrame>
        <p:nvGraphicFramePr>
          <p:cNvPr id="7" name="Table 6">
            <a:extLst>
              <a:ext uri="{FF2B5EF4-FFF2-40B4-BE49-F238E27FC236}">
                <a16:creationId xmlns:a16="http://schemas.microsoft.com/office/drawing/2014/main" id="{4F8C4833-FAAF-B1FD-D4FB-4F83434ADBFC}"/>
              </a:ext>
            </a:extLst>
          </p:cNvPr>
          <p:cNvGraphicFramePr>
            <a:graphicFrameLocks noGrp="1"/>
          </p:cNvGraphicFramePr>
          <p:nvPr>
            <p:extLst>
              <p:ext uri="{D42A27DB-BD31-4B8C-83A1-F6EECF244321}">
                <p14:modId xmlns:p14="http://schemas.microsoft.com/office/powerpoint/2010/main" val="4289091453"/>
              </p:ext>
            </p:extLst>
          </p:nvPr>
        </p:nvGraphicFramePr>
        <p:xfrm>
          <a:off x="1444752" y="2393018"/>
          <a:ext cx="10177272" cy="3596302"/>
        </p:xfrm>
        <a:graphic>
          <a:graphicData uri="http://schemas.openxmlformats.org/drawingml/2006/table">
            <a:tbl>
              <a:tblPr firstRow="1" bandRow="1">
                <a:tableStyleId>{8A107856-5554-42FB-B03E-39F5DBC370BA}</a:tableStyleId>
              </a:tblPr>
              <a:tblGrid>
                <a:gridCol w="3319753">
                  <a:extLst>
                    <a:ext uri="{9D8B030D-6E8A-4147-A177-3AD203B41FA5}">
                      <a16:colId xmlns:a16="http://schemas.microsoft.com/office/drawing/2014/main" val="2245506330"/>
                    </a:ext>
                  </a:extLst>
                </a:gridCol>
                <a:gridCol w="3272590">
                  <a:extLst>
                    <a:ext uri="{9D8B030D-6E8A-4147-A177-3AD203B41FA5}">
                      <a16:colId xmlns:a16="http://schemas.microsoft.com/office/drawing/2014/main" val="1063389680"/>
                    </a:ext>
                  </a:extLst>
                </a:gridCol>
                <a:gridCol w="1876926">
                  <a:extLst>
                    <a:ext uri="{9D8B030D-6E8A-4147-A177-3AD203B41FA5}">
                      <a16:colId xmlns:a16="http://schemas.microsoft.com/office/drawing/2014/main" val="2334273950"/>
                    </a:ext>
                  </a:extLst>
                </a:gridCol>
                <a:gridCol w="1708003">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31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TAP_PPAP_ID</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304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OEM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txBody>
                  <a:tcPr/>
                </a:tc>
                <a:tc>
                  <a:txBody>
                    <a:bodyPr/>
                    <a:lstStyle/>
                    <a:p>
                      <a:r>
                        <a:rPr lang="es-MX" noProof="0" dirty="0"/>
                        <a:t>No</a:t>
                      </a:r>
                    </a:p>
                  </a:txBody>
                  <a:tcPr/>
                </a:tc>
                <a:extLst>
                  <a:ext uri="{0D108BD9-81ED-4DB2-BD59-A6C34878D82A}">
                    <a16:rowId xmlns:a16="http://schemas.microsoft.com/office/drawing/2014/main" val="3572821578"/>
                  </a:ext>
                </a:extLst>
              </a:tr>
              <a:tr h="38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Country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50 caracteres</a:t>
                      </a:r>
                    </a:p>
                  </a:txBody>
                  <a:tcPr/>
                </a:tc>
                <a:tc>
                  <a:txBody>
                    <a:bodyPr/>
                    <a:lstStyle/>
                    <a:p>
                      <a:r>
                        <a:rPr lang="es-MX" noProof="0" dirty="0"/>
                        <a:t>No</a:t>
                      </a:r>
                    </a:p>
                  </a:txBody>
                  <a:tcPr/>
                </a:tc>
                <a:extLst>
                  <a:ext uri="{0D108BD9-81ED-4DB2-BD59-A6C34878D82A}">
                    <a16:rowId xmlns:a16="http://schemas.microsoft.com/office/drawing/2014/main" val="2585798644"/>
                  </a:ext>
                </a:extLst>
              </a:tr>
              <a:tr h="2194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solidFill>
                            <a:schemeClr val="tx1"/>
                          </a:solidFill>
                        </a:rPr>
                        <a:t>PPAP_level</a:t>
                      </a:r>
                      <a:endParaRPr lang="es-MX" b="0" noProof="0" dirty="0">
                        <a:solidFill>
                          <a:schemeClr val="tx1"/>
                        </a:solidFill>
                      </a:endParaRPr>
                    </a:p>
                  </a:txBody>
                  <a:tcPr/>
                </a:tc>
                <a:tc>
                  <a:txBody>
                    <a:bodyPr/>
                    <a:lstStyle/>
                    <a:p>
                      <a:r>
                        <a:rPr lang="es-MX" noProof="0" dirty="0"/>
                        <a:t>Alfanumérico (CHAR)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 </a:t>
                      </a:r>
                      <a:r>
                        <a:rPr lang="es-MX" noProof="0" dirty="0" err="1"/>
                        <a:t>caracter</a:t>
                      </a:r>
                      <a:endParaRPr lang="es-MX" noProof="0" dirty="0"/>
                    </a:p>
                  </a:txBody>
                  <a:tcPr/>
                </a:tc>
                <a:tc>
                  <a:txBody>
                    <a:bodyPr/>
                    <a:lstStyle/>
                    <a:p>
                      <a:r>
                        <a:rPr lang="es-MX" noProof="0" dirty="0"/>
                        <a:t>No</a:t>
                      </a:r>
                    </a:p>
                  </a:txBody>
                  <a:tcPr/>
                </a:tc>
                <a:extLst>
                  <a:ext uri="{0D108BD9-81ED-4DB2-BD59-A6C34878D82A}">
                    <a16:rowId xmlns:a16="http://schemas.microsoft.com/office/drawing/2014/main" val="10056880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FK_TAP_Customer_PN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tapes_customer_pn</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IMDS_ID_No</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647782307"/>
                  </a:ext>
                </a:extLst>
              </a:tr>
              <a:tr h="1696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Returned_CTC-Sent_Cust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115815306"/>
                  </a:ext>
                </a:extLst>
              </a:tr>
              <a:tr h="2061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Cust_Signed-Sent_CTC</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095117736"/>
                  </a:ext>
                </a:extLst>
              </a:tr>
            </a:tbl>
          </a:graphicData>
        </a:graphic>
      </p:graphicFrame>
      <p:sp>
        <p:nvSpPr>
          <p:cNvPr id="3" name="TextBox 2">
            <a:extLst>
              <a:ext uri="{FF2B5EF4-FFF2-40B4-BE49-F238E27FC236}">
                <a16:creationId xmlns:a16="http://schemas.microsoft.com/office/drawing/2014/main" id="{D53A0046-AC6A-8474-0922-4DEA056C73FD}"/>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240301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58785-4E24-6E9D-BD45-972466A7E7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9619DA-E719-A966-A345-A5BB675E7C2A}"/>
              </a:ext>
            </a:extLst>
          </p:cNvPr>
          <p:cNvSpPr>
            <a:spLocks noGrp="1"/>
          </p:cNvSpPr>
          <p:nvPr>
            <p:ph type="title"/>
          </p:nvPr>
        </p:nvSpPr>
        <p:spPr/>
        <p:txBody>
          <a:bodyPr/>
          <a:lstStyle/>
          <a:p>
            <a:r>
              <a:rPr lang="es-MX" sz="4000" noProof="0" dirty="0"/>
              <a:t>Cintas – </a:t>
            </a:r>
            <a:r>
              <a:rPr lang="es-MX" sz="4000" b="0" cap="none" noProof="0" dirty="0" err="1"/>
              <a:t>tapes_ppap</a:t>
            </a:r>
            <a:endParaRPr lang="es-MX" sz="4000" b="0" noProof="0" dirty="0"/>
          </a:p>
        </p:txBody>
      </p:sp>
      <p:graphicFrame>
        <p:nvGraphicFramePr>
          <p:cNvPr id="7" name="Table 6">
            <a:extLst>
              <a:ext uri="{FF2B5EF4-FFF2-40B4-BE49-F238E27FC236}">
                <a16:creationId xmlns:a16="http://schemas.microsoft.com/office/drawing/2014/main" id="{6F48A267-786E-6879-9728-AB8AB58055B5}"/>
              </a:ext>
            </a:extLst>
          </p:cNvPr>
          <p:cNvGraphicFramePr>
            <a:graphicFrameLocks noGrp="1"/>
          </p:cNvGraphicFramePr>
          <p:nvPr>
            <p:extLst>
              <p:ext uri="{D42A27DB-BD31-4B8C-83A1-F6EECF244321}">
                <p14:modId xmlns:p14="http://schemas.microsoft.com/office/powerpoint/2010/main" val="3310969284"/>
              </p:ext>
            </p:extLst>
          </p:nvPr>
        </p:nvGraphicFramePr>
        <p:xfrm>
          <a:off x="1444752" y="2612474"/>
          <a:ext cx="10177272" cy="1106861"/>
        </p:xfrm>
        <a:graphic>
          <a:graphicData uri="http://schemas.openxmlformats.org/drawingml/2006/table">
            <a:tbl>
              <a:tblPr firstRow="1" bandRow="1">
                <a:tableStyleId>{8A107856-5554-42FB-B03E-39F5DBC370BA}</a:tableStyleId>
              </a:tblPr>
              <a:tblGrid>
                <a:gridCol w="3319753">
                  <a:extLst>
                    <a:ext uri="{9D8B030D-6E8A-4147-A177-3AD203B41FA5}">
                      <a16:colId xmlns:a16="http://schemas.microsoft.com/office/drawing/2014/main" val="2245506330"/>
                    </a:ext>
                  </a:extLst>
                </a:gridCol>
                <a:gridCol w="3272590">
                  <a:extLst>
                    <a:ext uri="{9D8B030D-6E8A-4147-A177-3AD203B41FA5}">
                      <a16:colId xmlns:a16="http://schemas.microsoft.com/office/drawing/2014/main" val="1063389680"/>
                    </a:ext>
                  </a:extLst>
                </a:gridCol>
                <a:gridCol w="1876926">
                  <a:extLst>
                    <a:ext uri="{9D8B030D-6E8A-4147-A177-3AD203B41FA5}">
                      <a16:colId xmlns:a16="http://schemas.microsoft.com/office/drawing/2014/main" val="2334273950"/>
                    </a:ext>
                  </a:extLst>
                </a:gridCol>
                <a:gridCol w="1708003">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PPAP_from_shipments</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r>
                        <a:rPr lang="es-MX" noProof="0" dirty="0"/>
                        <a:t>1 </a:t>
                      </a:r>
                      <a:r>
                        <a:rPr lang="es-MX" noProof="0" dirty="0" err="1"/>
                        <a:t>caracter</a:t>
                      </a: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829836681"/>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Comments</a:t>
                      </a:r>
                      <a:endParaRPr lang="es-MX" b="0" noProof="0" dirty="0">
                        <a:highlight>
                          <a:srgbClr val="00FF00"/>
                        </a:highlight>
                      </a:endParaRPr>
                    </a:p>
                  </a:txBody>
                  <a:tcPr/>
                </a:tc>
                <a:tc>
                  <a:txBody>
                    <a:bodyPr/>
                    <a:lstStyle/>
                    <a:p>
                      <a:r>
                        <a:rPr lang="es-MX" noProof="0" dirty="0"/>
                        <a:t>Alfanumérico (TINYTEXT)</a:t>
                      </a:r>
                    </a:p>
                  </a:txBody>
                  <a:tcPr/>
                </a:tc>
                <a:tc>
                  <a:txBody>
                    <a:bodyPr/>
                    <a:lstStyle/>
                    <a:p>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60113453"/>
                  </a:ext>
                </a:extLst>
              </a:tr>
            </a:tbl>
          </a:graphicData>
        </a:graphic>
      </p:graphicFrame>
    </p:spTree>
    <p:extLst>
      <p:ext uri="{BB962C8B-B14F-4D97-AF65-F5344CB8AC3E}">
        <p14:creationId xmlns:p14="http://schemas.microsoft.com/office/powerpoint/2010/main" val="1632845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C80BE-6120-5F6D-A02C-AE42C2714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240664-25DB-A415-1045-0AEF6DA6CFD4}"/>
              </a:ext>
            </a:extLst>
          </p:cNvPr>
          <p:cNvSpPr>
            <a:spLocks noGrp="1"/>
          </p:cNvSpPr>
          <p:nvPr>
            <p:ph type="title"/>
          </p:nvPr>
        </p:nvSpPr>
        <p:spPr/>
        <p:txBody>
          <a:bodyPr/>
          <a:lstStyle/>
          <a:p>
            <a:r>
              <a:rPr lang="es-MX" sz="4000" noProof="0" dirty="0"/>
              <a:t>Cintas – </a:t>
            </a:r>
            <a:r>
              <a:rPr lang="es-MX" sz="4000" b="0" cap="none" noProof="0" dirty="0" err="1"/>
              <a:t>tapes_renewal</a:t>
            </a:r>
            <a:endParaRPr lang="es-MX" sz="4000" b="0" noProof="0" dirty="0"/>
          </a:p>
        </p:txBody>
      </p:sp>
      <p:graphicFrame>
        <p:nvGraphicFramePr>
          <p:cNvPr id="7" name="Table 6">
            <a:extLst>
              <a:ext uri="{FF2B5EF4-FFF2-40B4-BE49-F238E27FC236}">
                <a16:creationId xmlns:a16="http://schemas.microsoft.com/office/drawing/2014/main" id="{DADC0501-7E9D-6937-A1AB-2E40D69BF626}"/>
              </a:ext>
            </a:extLst>
          </p:cNvPr>
          <p:cNvGraphicFramePr>
            <a:graphicFrameLocks noGrp="1"/>
          </p:cNvGraphicFramePr>
          <p:nvPr>
            <p:extLst>
              <p:ext uri="{D42A27DB-BD31-4B8C-83A1-F6EECF244321}">
                <p14:modId xmlns:p14="http://schemas.microsoft.com/office/powerpoint/2010/main" val="4238547526"/>
              </p:ext>
            </p:extLst>
          </p:nvPr>
        </p:nvGraphicFramePr>
        <p:xfrm>
          <a:off x="1444752" y="2457026"/>
          <a:ext cx="10177272" cy="2864782"/>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8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TAP_Renewal_ID</a:t>
                      </a:r>
                      <a:endParaRPr lang="es-MX" b="0" noProof="0" dirty="0">
                        <a:highlight>
                          <a:srgbClr val="FFFF00"/>
                        </a:highlight>
                      </a:endParaRP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Renewal_Date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11581530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Sent_Request_CTC</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09511773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Sent_Customer</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829836681"/>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Returned_Signed_Date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60113453"/>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FK_TAP_PPAP_ID</a:t>
                      </a: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tapes_ppap</a:t>
                      </a:r>
                      <a:r>
                        <a:rPr lang="es-MX" b="0" noProof="0" dirty="0">
                          <a:highlight>
                            <a:srgbClr val="00FF00"/>
                          </a:highlight>
                        </a:rPr>
                        <a:t>)</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2054914846"/>
                  </a:ext>
                </a:extLst>
              </a:tr>
            </a:tbl>
          </a:graphicData>
        </a:graphic>
      </p:graphicFrame>
      <p:sp>
        <p:nvSpPr>
          <p:cNvPr id="3" name="TextBox 2">
            <a:extLst>
              <a:ext uri="{FF2B5EF4-FFF2-40B4-BE49-F238E27FC236}">
                <a16:creationId xmlns:a16="http://schemas.microsoft.com/office/drawing/2014/main" id="{B8B263F6-2E45-3773-E286-8E20574D921B}"/>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144666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E53AA-42C5-8E00-7B25-DF71D3C9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B79C5-8FD8-A31C-E12B-371B9245A818}"/>
              </a:ext>
            </a:extLst>
          </p:cNvPr>
          <p:cNvSpPr>
            <a:spLocks noGrp="1"/>
          </p:cNvSpPr>
          <p:nvPr>
            <p:ph type="title"/>
          </p:nvPr>
        </p:nvSpPr>
        <p:spPr/>
        <p:txBody>
          <a:bodyPr/>
          <a:lstStyle/>
          <a:p>
            <a:r>
              <a:rPr lang="es-MX" sz="4000" noProof="0" dirty="0"/>
              <a:t>Propósito del Proyecto</a:t>
            </a:r>
          </a:p>
        </p:txBody>
      </p:sp>
      <p:sp>
        <p:nvSpPr>
          <p:cNvPr id="3" name="Content Placeholder 2">
            <a:extLst>
              <a:ext uri="{FF2B5EF4-FFF2-40B4-BE49-F238E27FC236}">
                <a16:creationId xmlns:a16="http://schemas.microsoft.com/office/drawing/2014/main" id="{D990E26F-1D0F-31F3-AA66-F3E1084F165F}"/>
              </a:ext>
            </a:extLst>
          </p:cNvPr>
          <p:cNvSpPr>
            <a:spLocks noGrp="1"/>
          </p:cNvSpPr>
          <p:nvPr>
            <p:ph sz="quarter" idx="14"/>
          </p:nvPr>
        </p:nvSpPr>
        <p:spPr>
          <a:xfrm>
            <a:off x="648934" y="1646102"/>
            <a:ext cx="10900146" cy="4160520"/>
          </a:xfrm>
        </p:spPr>
        <p:txBody>
          <a:bodyPr anchor="ctr">
            <a:normAutofit/>
          </a:bodyPr>
          <a:lstStyle/>
          <a:p>
            <a:pPr algn="just"/>
            <a:r>
              <a:rPr lang="es-MX" sz="2400" noProof="0" dirty="0"/>
              <a:t>Desarrollar e implementar una base de datos.</a:t>
            </a:r>
          </a:p>
          <a:p>
            <a:pPr algn="just"/>
            <a:r>
              <a:rPr lang="es-MX" sz="2400" noProof="0" dirty="0"/>
              <a:t>Así como una pagina web para el registro, control y manejo de la información de PPAP's del área de Calidad.</a:t>
            </a:r>
          </a:p>
        </p:txBody>
      </p:sp>
    </p:spTree>
    <p:extLst>
      <p:ext uri="{BB962C8B-B14F-4D97-AF65-F5344CB8AC3E}">
        <p14:creationId xmlns:p14="http://schemas.microsoft.com/office/powerpoint/2010/main" val="2553058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F6159-401C-CC92-26C1-9FC979B9E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7843C-B91B-FE6F-CB96-87FFDE92DBE2}"/>
              </a:ext>
            </a:extLst>
          </p:cNvPr>
          <p:cNvSpPr>
            <a:spLocks noGrp="1"/>
          </p:cNvSpPr>
          <p:nvPr>
            <p:ph type="title"/>
          </p:nvPr>
        </p:nvSpPr>
        <p:spPr/>
        <p:txBody>
          <a:bodyPr/>
          <a:lstStyle/>
          <a:p>
            <a:r>
              <a:rPr lang="es-MX" sz="4000" noProof="0" dirty="0"/>
              <a:t>Tubos – </a:t>
            </a:r>
            <a:r>
              <a:rPr lang="es-MX" sz="4000" b="0" cap="none" noProof="0" dirty="0" err="1"/>
              <a:t>tubes</a:t>
            </a:r>
            <a:endParaRPr lang="es-MX" sz="4000" b="0" noProof="0" dirty="0"/>
          </a:p>
        </p:txBody>
      </p:sp>
      <p:graphicFrame>
        <p:nvGraphicFramePr>
          <p:cNvPr id="7" name="Table 6">
            <a:extLst>
              <a:ext uri="{FF2B5EF4-FFF2-40B4-BE49-F238E27FC236}">
                <a16:creationId xmlns:a16="http://schemas.microsoft.com/office/drawing/2014/main" id="{075BD519-78C8-B577-9011-30A434609580}"/>
              </a:ext>
            </a:extLst>
          </p:cNvPr>
          <p:cNvGraphicFramePr>
            <a:graphicFrameLocks noGrp="1"/>
          </p:cNvGraphicFramePr>
          <p:nvPr>
            <p:extLst>
              <p:ext uri="{D42A27DB-BD31-4B8C-83A1-F6EECF244321}">
                <p14:modId xmlns:p14="http://schemas.microsoft.com/office/powerpoint/2010/main" val="3785459441"/>
              </p:ext>
            </p:extLst>
          </p:nvPr>
        </p:nvGraphicFramePr>
        <p:xfrm>
          <a:off x="1444752" y="2457026"/>
          <a:ext cx="10013710" cy="1877229"/>
        </p:xfrm>
        <a:graphic>
          <a:graphicData uri="http://schemas.openxmlformats.org/drawingml/2006/table">
            <a:tbl>
              <a:tblPr firstRow="1" bandRow="1">
                <a:tableStyleId>{8A107856-5554-42FB-B03E-39F5DBC370BA}</a:tableStyleId>
              </a:tblPr>
              <a:tblGrid>
                <a:gridCol w="2508568">
                  <a:extLst>
                    <a:ext uri="{9D8B030D-6E8A-4147-A177-3AD203B41FA5}">
                      <a16:colId xmlns:a16="http://schemas.microsoft.com/office/drawing/2014/main" val="2245506330"/>
                    </a:ext>
                  </a:extLst>
                </a:gridCol>
                <a:gridCol w="3495546">
                  <a:extLst>
                    <a:ext uri="{9D8B030D-6E8A-4147-A177-3AD203B41FA5}">
                      <a16:colId xmlns:a16="http://schemas.microsoft.com/office/drawing/2014/main" val="1063389680"/>
                    </a:ext>
                  </a:extLst>
                </a:gridCol>
                <a:gridCol w="2179575">
                  <a:extLst>
                    <a:ext uri="{9D8B030D-6E8A-4147-A177-3AD203B41FA5}">
                      <a16:colId xmlns:a16="http://schemas.microsoft.com/office/drawing/2014/main" val="2334273950"/>
                    </a:ext>
                  </a:extLst>
                </a:gridCol>
                <a:gridCol w="1830021">
                  <a:extLst>
                    <a:ext uri="{9D8B030D-6E8A-4147-A177-3AD203B41FA5}">
                      <a16:colId xmlns:a16="http://schemas.microsoft.com/office/drawing/2014/main" val="3087133834"/>
                    </a:ext>
                  </a:extLst>
                </a:gridCol>
              </a:tblGrid>
              <a:tr h="377178">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79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TUB_Eurotech_PN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376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ET_Model</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4074494692"/>
                  </a:ext>
                </a:extLst>
              </a:tr>
              <a:tr h="376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ET_Dwg</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105085319"/>
                  </a:ext>
                </a:extLst>
              </a:tr>
              <a:tr h="367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Description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873730951"/>
                  </a:ext>
                </a:extLst>
              </a:tr>
            </a:tbl>
          </a:graphicData>
        </a:graphic>
      </p:graphicFrame>
      <p:sp>
        <p:nvSpPr>
          <p:cNvPr id="3" name="TextBox 2">
            <a:extLst>
              <a:ext uri="{FF2B5EF4-FFF2-40B4-BE49-F238E27FC236}">
                <a16:creationId xmlns:a16="http://schemas.microsoft.com/office/drawing/2014/main" id="{53804E57-C701-11B0-D15A-6A9878043B44}"/>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401560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694C7-D709-BCED-39C2-8D65D0C000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54424-EC47-7945-1E3C-EE748BD187F1}"/>
              </a:ext>
            </a:extLst>
          </p:cNvPr>
          <p:cNvSpPr>
            <a:spLocks noGrp="1"/>
          </p:cNvSpPr>
          <p:nvPr>
            <p:ph type="title"/>
          </p:nvPr>
        </p:nvSpPr>
        <p:spPr/>
        <p:txBody>
          <a:bodyPr/>
          <a:lstStyle/>
          <a:p>
            <a:r>
              <a:rPr lang="es-MX" sz="4000" noProof="0" dirty="0"/>
              <a:t>Tubos – </a:t>
            </a:r>
            <a:r>
              <a:rPr lang="es-MX" sz="4000" b="0" cap="none" noProof="0" dirty="0" err="1"/>
              <a:t>tubes_customer</a:t>
            </a:r>
            <a:endParaRPr lang="es-MX" sz="4000" b="0" noProof="0" dirty="0"/>
          </a:p>
        </p:txBody>
      </p:sp>
      <p:graphicFrame>
        <p:nvGraphicFramePr>
          <p:cNvPr id="7" name="Table 6">
            <a:extLst>
              <a:ext uri="{FF2B5EF4-FFF2-40B4-BE49-F238E27FC236}">
                <a16:creationId xmlns:a16="http://schemas.microsoft.com/office/drawing/2014/main" id="{8A9B5E69-9BDC-20F1-153E-74CCF352AC95}"/>
              </a:ext>
            </a:extLst>
          </p:cNvPr>
          <p:cNvGraphicFramePr>
            <a:graphicFrameLocks noGrp="1"/>
          </p:cNvGraphicFramePr>
          <p:nvPr>
            <p:extLst>
              <p:ext uri="{D42A27DB-BD31-4B8C-83A1-F6EECF244321}">
                <p14:modId xmlns:p14="http://schemas.microsoft.com/office/powerpoint/2010/main" val="736863256"/>
              </p:ext>
            </p:extLst>
          </p:nvPr>
        </p:nvGraphicFramePr>
        <p:xfrm>
          <a:off x="1444752" y="2457026"/>
          <a:ext cx="10195559" cy="1127422"/>
        </p:xfrm>
        <a:graphic>
          <a:graphicData uri="http://schemas.openxmlformats.org/drawingml/2006/table">
            <a:tbl>
              <a:tblPr firstRow="1" bandRow="1">
                <a:tableStyleId>{8A107856-5554-42FB-B03E-39F5DBC370BA}</a:tableStyleId>
              </a:tblPr>
              <a:tblGrid>
                <a:gridCol w="2313432">
                  <a:extLst>
                    <a:ext uri="{9D8B030D-6E8A-4147-A177-3AD203B41FA5}">
                      <a16:colId xmlns:a16="http://schemas.microsoft.com/office/drawing/2014/main" val="2245506330"/>
                    </a:ext>
                  </a:extLst>
                </a:gridCol>
                <a:gridCol w="3108960">
                  <a:extLst>
                    <a:ext uri="{9D8B030D-6E8A-4147-A177-3AD203B41FA5}">
                      <a16:colId xmlns:a16="http://schemas.microsoft.com/office/drawing/2014/main" val="1063389680"/>
                    </a:ext>
                  </a:extLst>
                </a:gridCol>
                <a:gridCol w="1856232">
                  <a:extLst>
                    <a:ext uri="{9D8B030D-6E8A-4147-A177-3AD203B41FA5}">
                      <a16:colId xmlns:a16="http://schemas.microsoft.com/office/drawing/2014/main" val="2334273950"/>
                    </a:ext>
                  </a:extLst>
                </a:gridCol>
                <a:gridCol w="1627632">
                  <a:extLst>
                    <a:ext uri="{9D8B030D-6E8A-4147-A177-3AD203B41FA5}">
                      <a16:colId xmlns:a16="http://schemas.microsoft.com/office/drawing/2014/main" val="3087133834"/>
                    </a:ext>
                  </a:extLst>
                </a:gridCol>
                <a:gridCol w="1289303">
                  <a:extLst>
                    <a:ext uri="{9D8B030D-6E8A-4147-A177-3AD203B41FA5}">
                      <a16:colId xmlns:a16="http://schemas.microsoft.com/office/drawing/2014/main" val="1355697768"/>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377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TUB_Customer_ID</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374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70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bl>
          </a:graphicData>
        </a:graphic>
      </p:graphicFrame>
      <p:sp>
        <p:nvSpPr>
          <p:cNvPr id="3" name="TextBox 2">
            <a:extLst>
              <a:ext uri="{FF2B5EF4-FFF2-40B4-BE49-F238E27FC236}">
                <a16:creationId xmlns:a16="http://schemas.microsoft.com/office/drawing/2014/main" id="{EEB47853-DB89-BBC5-70F2-71D7B66BE258}"/>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4056651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E21B0-A37A-2B60-C52A-A3CF42561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13056-393E-6F74-C1B5-FF05AC81159A}"/>
              </a:ext>
            </a:extLst>
          </p:cNvPr>
          <p:cNvSpPr>
            <a:spLocks noGrp="1"/>
          </p:cNvSpPr>
          <p:nvPr>
            <p:ph type="title"/>
          </p:nvPr>
        </p:nvSpPr>
        <p:spPr/>
        <p:txBody>
          <a:bodyPr/>
          <a:lstStyle/>
          <a:p>
            <a:r>
              <a:rPr lang="es-MX" sz="4000" noProof="0" dirty="0"/>
              <a:t>Tubos – </a:t>
            </a:r>
            <a:r>
              <a:rPr lang="es-MX" sz="4000" b="0" cap="none" noProof="0" dirty="0" err="1"/>
              <a:t>tubes_customer_pn</a:t>
            </a:r>
            <a:endParaRPr lang="es-MX" sz="4000" b="0" noProof="0" dirty="0"/>
          </a:p>
        </p:txBody>
      </p:sp>
      <p:graphicFrame>
        <p:nvGraphicFramePr>
          <p:cNvPr id="7" name="Table 6">
            <a:extLst>
              <a:ext uri="{FF2B5EF4-FFF2-40B4-BE49-F238E27FC236}">
                <a16:creationId xmlns:a16="http://schemas.microsoft.com/office/drawing/2014/main" id="{3B0D37C0-2073-EDEB-3AAB-DAF272738387}"/>
              </a:ext>
            </a:extLst>
          </p:cNvPr>
          <p:cNvGraphicFramePr>
            <a:graphicFrameLocks noGrp="1"/>
          </p:cNvGraphicFramePr>
          <p:nvPr>
            <p:extLst>
              <p:ext uri="{D42A27DB-BD31-4B8C-83A1-F6EECF244321}">
                <p14:modId xmlns:p14="http://schemas.microsoft.com/office/powerpoint/2010/main" val="3110255993"/>
              </p:ext>
            </p:extLst>
          </p:nvPr>
        </p:nvGraphicFramePr>
        <p:xfrm>
          <a:off x="1444752" y="2457026"/>
          <a:ext cx="10147618" cy="2318891"/>
        </p:xfrm>
        <a:graphic>
          <a:graphicData uri="http://schemas.openxmlformats.org/drawingml/2006/table">
            <a:tbl>
              <a:tblPr firstRow="1" bandRow="1">
                <a:tableStyleId>{8A107856-5554-42FB-B03E-39F5DBC370BA}</a:tableStyleId>
              </a:tblPr>
              <a:tblGrid>
                <a:gridCol w="2731834">
                  <a:extLst>
                    <a:ext uri="{9D8B030D-6E8A-4147-A177-3AD203B41FA5}">
                      <a16:colId xmlns:a16="http://schemas.microsoft.com/office/drawing/2014/main" val="2245506330"/>
                    </a:ext>
                  </a:extLst>
                </a:gridCol>
                <a:gridCol w="33864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TUB_Customer_PN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30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FK_TUB_Customer_ID</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tubes_customer</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FK_TUB_Eurotech_PN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tubes</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115815306"/>
                  </a:ext>
                </a:extLst>
              </a:tr>
            </a:tbl>
          </a:graphicData>
        </a:graphic>
      </p:graphicFrame>
      <p:sp>
        <p:nvSpPr>
          <p:cNvPr id="3" name="TextBox 2">
            <a:extLst>
              <a:ext uri="{FF2B5EF4-FFF2-40B4-BE49-F238E27FC236}">
                <a16:creationId xmlns:a16="http://schemas.microsoft.com/office/drawing/2014/main" id="{D1D70EC2-E50D-32E9-4229-D9923B4076C5}"/>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5779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CB6AC-3830-62DB-66A5-62AA7E9770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7EA1F-2EFA-4145-C76F-BC542F31A7B9}"/>
              </a:ext>
            </a:extLst>
          </p:cNvPr>
          <p:cNvSpPr>
            <a:spLocks noGrp="1"/>
          </p:cNvSpPr>
          <p:nvPr>
            <p:ph type="title"/>
          </p:nvPr>
        </p:nvSpPr>
        <p:spPr/>
        <p:txBody>
          <a:bodyPr/>
          <a:lstStyle/>
          <a:p>
            <a:r>
              <a:rPr lang="es-MX" sz="4000" noProof="0" dirty="0"/>
              <a:t>Tubos – </a:t>
            </a:r>
            <a:r>
              <a:rPr lang="es-MX" sz="4000" b="0" cap="none" noProof="0" dirty="0" err="1"/>
              <a:t>tubes_ppap</a:t>
            </a:r>
            <a:endParaRPr lang="es-MX" sz="4000" b="0" noProof="0" dirty="0"/>
          </a:p>
        </p:txBody>
      </p:sp>
      <p:graphicFrame>
        <p:nvGraphicFramePr>
          <p:cNvPr id="7" name="Table 6">
            <a:extLst>
              <a:ext uri="{FF2B5EF4-FFF2-40B4-BE49-F238E27FC236}">
                <a16:creationId xmlns:a16="http://schemas.microsoft.com/office/drawing/2014/main" id="{F971A450-F478-C263-AE82-EFE5F04BDA15}"/>
              </a:ext>
            </a:extLst>
          </p:cNvPr>
          <p:cNvGraphicFramePr>
            <a:graphicFrameLocks noGrp="1"/>
          </p:cNvGraphicFramePr>
          <p:nvPr>
            <p:extLst>
              <p:ext uri="{D42A27DB-BD31-4B8C-83A1-F6EECF244321}">
                <p14:modId xmlns:p14="http://schemas.microsoft.com/office/powerpoint/2010/main" val="3093614579"/>
              </p:ext>
            </p:extLst>
          </p:nvPr>
        </p:nvGraphicFramePr>
        <p:xfrm>
          <a:off x="1444752" y="2457026"/>
          <a:ext cx="10177272" cy="2136909"/>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8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TUB_PPAP_Number</a:t>
                      </a:r>
                      <a:endParaRPr lang="es-MX" b="0" noProof="0" dirty="0">
                        <a:highlight>
                          <a:srgbClr val="FFFF00"/>
                        </a:highlight>
                      </a:endParaRP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369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solidFill>
                            <a:schemeClr val="tx1"/>
                          </a:solidFill>
                        </a:rPr>
                        <a:t>Vendor</a:t>
                      </a:r>
                      <a:endParaRPr lang="es-MX" b="0" noProof="0" dirty="0">
                        <a:solidFill>
                          <a:schemeClr val="tx1"/>
                        </a:solidFill>
                      </a:endParaRPr>
                    </a:p>
                  </a:txBody>
                  <a:tcPr/>
                </a:tc>
                <a:tc>
                  <a:txBody>
                    <a:bodyPr/>
                    <a:lstStyle/>
                    <a:p>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3 caracteres</a:t>
                      </a:r>
                    </a:p>
                  </a:txBody>
                  <a:tcPr/>
                </a:tc>
                <a:tc>
                  <a:txBody>
                    <a:bodyPr/>
                    <a:lstStyle/>
                    <a:p>
                      <a:r>
                        <a:rPr lang="es-MX" noProof="0" dirty="0"/>
                        <a:t>No</a:t>
                      </a:r>
                    </a:p>
                  </a:txBody>
                  <a:tcPr/>
                </a:tc>
                <a:extLst>
                  <a:ext uri="{0D108BD9-81ED-4DB2-BD59-A6C34878D82A}">
                    <a16:rowId xmlns:a16="http://schemas.microsoft.com/office/drawing/2014/main" val="1005688074"/>
                  </a:ext>
                </a:extLst>
              </a:tr>
              <a:tr h="118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FK_TUB_Customer_PN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tubes_customer_pn</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30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407449469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Country</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50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647782307"/>
                  </a:ext>
                </a:extLst>
              </a:tr>
            </a:tbl>
          </a:graphicData>
        </a:graphic>
      </p:graphicFrame>
      <p:sp>
        <p:nvSpPr>
          <p:cNvPr id="3" name="TextBox 2">
            <a:extLst>
              <a:ext uri="{FF2B5EF4-FFF2-40B4-BE49-F238E27FC236}">
                <a16:creationId xmlns:a16="http://schemas.microsoft.com/office/drawing/2014/main" id="{4F59961C-0E40-C9DF-0DC5-0810D0045F97}"/>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1710558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D6D0A-9CEC-3BDE-65D2-88703BDC4B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64F84-1E68-AA3A-4BBF-B2371E815F4F}"/>
              </a:ext>
            </a:extLst>
          </p:cNvPr>
          <p:cNvSpPr>
            <a:spLocks noGrp="1"/>
          </p:cNvSpPr>
          <p:nvPr>
            <p:ph type="title"/>
          </p:nvPr>
        </p:nvSpPr>
        <p:spPr/>
        <p:txBody>
          <a:bodyPr/>
          <a:lstStyle/>
          <a:p>
            <a:r>
              <a:rPr lang="es-MX" sz="4000" noProof="0" dirty="0"/>
              <a:t>Tubos – </a:t>
            </a:r>
            <a:r>
              <a:rPr lang="es-MX" sz="4000" b="0" cap="none" noProof="0" dirty="0" err="1"/>
              <a:t>tubes_ppaps</a:t>
            </a:r>
            <a:endParaRPr lang="es-MX" sz="4000" b="0" noProof="0" dirty="0"/>
          </a:p>
        </p:txBody>
      </p:sp>
      <p:graphicFrame>
        <p:nvGraphicFramePr>
          <p:cNvPr id="7" name="Table 6">
            <a:extLst>
              <a:ext uri="{FF2B5EF4-FFF2-40B4-BE49-F238E27FC236}">
                <a16:creationId xmlns:a16="http://schemas.microsoft.com/office/drawing/2014/main" id="{C2A30665-A900-C171-4A0C-327727E92747}"/>
              </a:ext>
            </a:extLst>
          </p:cNvPr>
          <p:cNvGraphicFramePr>
            <a:graphicFrameLocks noGrp="1"/>
          </p:cNvGraphicFramePr>
          <p:nvPr>
            <p:extLst>
              <p:ext uri="{D42A27DB-BD31-4B8C-83A1-F6EECF244321}">
                <p14:modId xmlns:p14="http://schemas.microsoft.com/office/powerpoint/2010/main" val="3455482043"/>
              </p:ext>
            </p:extLst>
          </p:nvPr>
        </p:nvGraphicFramePr>
        <p:xfrm>
          <a:off x="1444752" y="2457026"/>
          <a:ext cx="10177272" cy="3596302"/>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8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TUB_PPAPS_ID</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118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FK_TUB_PPAP_Number</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tubes_ppap</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PPAP_Req_by_Cus_Date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647782307"/>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Current_Status</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5311995"/>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Rev</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08874764"/>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IMDS_Number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13098658"/>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IMDS_Status</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983637865"/>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PPAP_docs</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539572822"/>
                  </a:ext>
                </a:extLst>
              </a:tr>
            </a:tbl>
          </a:graphicData>
        </a:graphic>
      </p:graphicFrame>
      <p:sp>
        <p:nvSpPr>
          <p:cNvPr id="3" name="TextBox 2">
            <a:extLst>
              <a:ext uri="{FF2B5EF4-FFF2-40B4-BE49-F238E27FC236}">
                <a16:creationId xmlns:a16="http://schemas.microsoft.com/office/drawing/2014/main" id="{1D390EAF-E83D-EB96-7BCB-6B8A7C4F4735}"/>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225685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F438E-EAC2-301C-A88E-3CDDAFDC6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31D1D-F6FE-213C-364E-C55018BC3657}"/>
              </a:ext>
            </a:extLst>
          </p:cNvPr>
          <p:cNvSpPr>
            <a:spLocks noGrp="1"/>
          </p:cNvSpPr>
          <p:nvPr>
            <p:ph type="title"/>
          </p:nvPr>
        </p:nvSpPr>
        <p:spPr/>
        <p:txBody>
          <a:bodyPr/>
          <a:lstStyle/>
          <a:p>
            <a:r>
              <a:rPr lang="es-MX" sz="4000" noProof="0" dirty="0"/>
              <a:t>Tubos – </a:t>
            </a:r>
            <a:r>
              <a:rPr lang="es-MX" sz="4000" b="0" cap="none" noProof="0" dirty="0" err="1"/>
              <a:t>tubes_ppaps</a:t>
            </a:r>
            <a:endParaRPr lang="es-MX" sz="4000" b="0" noProof="0" dirty="0"/>
          </a:p>
        </p:txBody>
      </p:sp>
      <p:graphicFrame>
        <p:nvGraphicFramePr>
          <p:cNvPr id="7" name="Table 6">
            <a:extLst>
              <a:ext uri="{FF2B5EF4-FFF2-40B4-BE49-F238E27FC236}">
                <a16:creationId xmlns:a16="http://schemas.microsoft.com/office/drawing/2014/main" id="{D4A76064-D048-854D-4998-463225609AD9}"/>
              </a:ext>
            </a:extLst>
          </p:cNvPr>
          <p:cNvGraphicFramePr>
            <a:graphicFrameLocks noGrp="1"/>
          </p:cNvGraphicFramePr>
          <p:nvPr>
            <p:extLst>
              <p:ext uri="{D42A27DB-BD31-4B8C-83A1-F6EECF244321}">
                <p14:modId xmlns:p14="http://schemas.microsoft.com/office/powerpoint/2010/main" val="3653233010"/>
              </p:ext>
            </p:extLst>
          </p:nvPr>
        </p:nvGraphicFramePr>
        <p:xfrm>
          <a:off x="1444752" y="2457026"/>
          <a:ext cx="10177272" cy="3301421"/>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Level</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3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647782307"/>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Samples_Status</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9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5311995"/>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Reason_submission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20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08874764"/>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Sent_Customer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13098658"/>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PSW_Returned</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983637865"/>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Origin_from_report</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53957282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Comments</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090657638"/>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Inspection_rep_numb</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053853190"/>
                  </a:ext>
                </a:extLst>
              </a:tr>
            </a:tbl>
          </a:graphicData>
        </a:graphic>
      </p:graphicFrame>
    </p:spTree>
    <p:extLst>
      <p:ext uri="{BB962C8B-B14F-4D97-AF65-F5344CB8AC3E}">
        <p14:creationId xmlns:p14="http://schemas.microsoft.com/office/powerpoint/2010/main" val="3060460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319A6-4A5F-BBCB-83E3-D2786AD54506}"/>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829BDB-7437-82D6-C76C-F2F0B135D775}"/>
              </a:ext>
            </a:extLst>
          </p:cNvPr>
          <p:cNvSpPr>
            <a:spLocks noGrp="1"/>
          </p:cNvSpPr>
          <p:nvPr>
            <p:ph type="pic" idx="1"/>
          </p:nvPr>
        </p:nvSpPr>
        <p:spPr>
          <a:xfrm>
            <a:off x="3048" y="1065797"/>
            <a:ext cx="12188952" cy="4572000"/>
          </a:xfrm>
          <a:solidFill>
            <a:schemeClr val="accent2"/>
          </a:solidFill>
        </p:spPr>
        <p:txBody>
          <a:bodyPr/>
          <a:lstStyle/>
          <a:p>
            <a:endParaRPr lang="es-MX" noProof="0" dirty="0"/>
          </a:p>
        </p:txBody>
      </p:sp>
      <p:sp>
        <p:nvSpPr>
          <p:cNvPr id="2" name="Title 1">
            <a:extLst>
              <a:ext uri="{FF2B5EF4-FFF2-40B4-BE49-F238E27FC236}">
                <a16:creationId xmlns:a16="http://schemas.microsoft.com/office/drawing/2014/main" id="{F0562C87-36E5-71A3-735B-5BA811F48653}"/>
              </a:ext>
            </a:extLst>
          </p:cNvPr>
          <p:cNvSpPr>
            <a:spLocks noGrp="1"/>
          </p:cNvSpPr>
          <p:nvPr>
            <p:ph type="title"/>
          </p:nvPr>
        </p:nvSpPr>
        <p:spPr>
          <a:xfrm>
            <a:off x="707644" y="2058442"/>
            <a:ext cx="10779760" cy="2586710"/>
          </a:xfrm>
          <a:ln w="57150">
            <a:solidFill>
              <a:schemeClr val="bg1"/>
            </a:solidFill>
          </a:ln>
        </p:spPr>
        <p:txBody>
          <a:bodyPr>
            <a:normAutofit/>
          </a:bodyPr>
          <a:lstStyle/>
          <a:p>
            <a:pPr algn="ctr"/>
            <a:r>
              <a:rPr lang="es-MX" sz="8800" noProof="0" dirty="0">
                <a:solidFill>
                  <a:schemeClr val="bg1"/>
                </a:solidFill>
              </a:rPr>
              <a:t>Usuarios</a:t>
            </a:r>
          </a:p>
        </p:txBody>
      </p:sp>
      <p:sp>
        <p:nvSpPr>
          <p:cNvPr id="6" name="Rectangle 5">
            <a:extLst>
              <a:ext uri="{FF2B5EF4-FFF2-40B4-BE49-F238E27FC236}">
                <a16:creationId xmlns:a16="http://schemas.microsoft.com/office/drawing/2014/main" id="{8644D5DB-1937-8326-A717-B6785337460A}"/>
              </a:ext>
            </a:extLst>
          </p:cNvPr>
          <p:cNvSpPr/>
          <p:nvPr/>
        </p:nvSpPr>
        <p:spPr>
          <a:xfrm>
            <a:off x="7726680" y="5664187"/>
            <a:ext cx="1234440" cy="635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Tree>
    <p:extLst>
      <p:ext uri="{BB962C8B-B14F-4D97-AF65-F5344CB8AC3E}">
        <p14:creationId xmlns:p14="http://schemas.microsoft.com/office/powerpoint/2010/main" val="2641208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70439-4525-7EC3-AE0E-090C77BBB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9CDC4-5182-E28A-561B-45A291EDAC4D}"/>
              </a:ext>
            </a:extLst>
          </p:cNvPr>
          <p:cNvSpPr>
            <a:spLocks noGrp="1"/>
          </p:cNvSpPr>
          <p:nvPr>
            <p:ph type="title"/>
          </p:nvPr>
        </p:nvSpPr>
        <p:spPr/>
        <p:txBody>
          <a:bodyPr/>
          <a:lstStyle/>
          <a:p>
            <a:r>
              <a:rPr lang="es-MX" sz="4000" noProof="0" dirty="0"/>
              <a:t>Usuarios – </a:t>
            </a:r>
            <a:r>
              <a:rPr lang="es-MX" sz="4000" b="0" cap="none" noProof="0" dirty="0" err="1"/>
              <a:t>users</a:t>
            </a:r>
            <a:endParaRPr lang="es-MX" sz="4000" b="0" noProof="0" dirty="0"/>
          </a:p>
        </p:txBody>
      </p:sp>
      <p:graphicFrame>
        <p:nvGraphicFramePr>
          <p:cNvPr id="7" name="Table 6">
            <a:extLst>
              <a:ext uri="{FF2B5EF4-FFF2-40B4-BE49-F238E27FC236}">
                <a16:creationId xmlns:a16="http://schemas.microsoft.com/office/drawing/2014/main" id="{5F4BEE78-172C-6823-B481-6E6F0D5713B5}"/>
              </a:ext>
            </a:extLst>
          </p:cNvPr>
          <p:cNvGraphicFramePr>
            <a:graphicFrameLocks noGrp="1"/>
          </p:cNvGraphicFramePr>
          <p:nvPr>
            <p:extLst>
              <p:ext uri="{D42A27DB-BD31-4B8C-83A1-F6EECF244321}">
                <p14:modId xmlns:p14="http://schemas.microsoft.com/office/powerpoint/2010/main" val="3444096688"/>
              </p:ext>
            </p:extLst>
          </p:nvPr>
        </p:nvGraphicFramePr>
        <p:xfrm>
          <a:off x="1444752" y="2457026"/>
          <a:ext cx="10195559" cy="2318891"/>
        </p:xfrm>
        <a:graphic>
          <a:graphicData uri="http://schemas.openxmlformats.org/drawingml/2006/table">
            <a:tbl>
              <a:tblPr firstRow="1" bandRow="1">
                <a:tableStyleId>{8A107856-5554-42FB-B03E-39F5DBC370BA}</a:tableStyleId>
              </a:tblPr>
              <a:tblGrid>
                <a:gridCol w="2149782">
                  <a:extLst>
                    <a:ext uri="{9D8B030D-6E8A-4147-A177-3AD203B41FA5}">
                      <a16:colId xmlns:a16="http://schemas.microsoft.com/office/drawing/2014/main" val="2245506330"/>
                    </a:ext>
                  </a:extLst>
                </a:gridCol>
                <a:gridCol w="3025120">
                  <a:extLst>
                    <a:ext uri="{9D8B030D-6E8A-4147-A177-3AD203B41FA5}">
                      <a16:colId xmlns:a16="http://schemas.microsoft.com/office/drawing/2014/main" val="1063389680"/>
                    </a:ext>
                  </a:extLst>
                </a:gridCol>
                <a:gridCol w="1827797">
                  <a:extLst>
                    <a:ext uri="{9D8B030D-6E8A-4147-A177-3AD203B41FA5}">
                      <a16:colId xmlns:a16="http://schemas.microsoft.com/office/drawing/2014/main" val="2334273950"/>
                    </a:ext>
                  </a:extLst>
                </a:gridCol>
                <a:gridCol w="1596430">
                  <a:extLst>
                    <a:ext uri="{9D8B030D-6E8A-4147-A177-3AD203B41FA5}">
                      <a16:colId xmlns:a16="http://schemas.microsoft.com/office/drawing/2014/main" val="3087133834"/>
                    </a:ext>
                  </a:extLst>
                </a:gridCol>
                <a:gridCol w="1596430">
                  <a:extLst>
                    <a:ext uri="{9D8B030D-6E8A-4147-A177-3AD203B41FA5}">
                      <a16:colId xmlns:a16="http://schemas.microsoft.com/office/drawing/2014/main" val="2908841046"/>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ID</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Username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30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tc>
                  <a:txBody>
                    <a:bodyPr/>
                    <a:lstStyle/>
                    <a:p>
                      <a:r>
                        <a:rPr lang="es-MX" noProof="0" dirty="0"/>
                        <a:t>Si</a:t>
                      </a:r>
                    </a:p>
                  </a:txBody>
                  <a:tcPr/>
                </a:tc>
                <a:extLst>
                  <a:ext uri="{0D108BD9-81ED-4DB2-BD59-A6C34878D82A}">
                    <a16:rowId xmlns:a16="http://schemas.microsoft.com/office/drawing/2014/main" val="3873730951"/>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Password</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tc>
                  <a:txBody>
                    <a:bodyPr/>
                    <a:lstStyle/>
                    <a:p>
                      <a:endParaRPr lang="es-MX" noProof="0" dirty="0"/>
                    </a:p>
                  </a:txBody>
                  <a:tcPr/>
                </a:tc>
                <a:extLst>
                  <a:ext uri="{0D108BD9-81ED-4DB2-BD59-A6C34878D82A}">
                    <a16:rowId xmlns:a16="http://schemas.microsoft.com/office/drawing/2014/main" val="3903227421"/>
                  </a:ext>
                </a:extLst>
              </a:tr>
            </a:tbl>
          </a:graphicData>
        </a:graphic>
      </p:graphicFrame>
      <p:sp>
        <p:nvSpPr>
          <p:cNvPr id="10" name="TextBox 9">
            <a:extLst>
              <a:ext uri="{FF2B5EF4-FFF2-40B4-BE49-F238E27FC236}">
                <a16:creationId xmlns:a16="http://schemas.microsoft.com/office/drawing/2014/main" id="{1FDE6738-EA79-AFDD-3FE5-5AB1F7B7008B}"/>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360710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4631F-3DEA-2A8D-5705-8509A082EC18}"/>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77DC4DA-4BC3-D569-04A4-0AABB0BB0467}"/>
              </a:ext>
            </a:extLst>
          </p:cNvPr>
          <p:cNvSpPr>
            <a:spLocks noGrp="1"/>
          </p:cNvSpPr>
          <p:nvPr>
            <p:ph type="pic" idx="1"/>
          </p:nvPr>
        </p:nvSpPr>
        <p:spPr>
          <a:xfrm>
            <a:off x="3048" y="1065797"/>
            <a:ext cx="12188952" cy="4572000"/>
          </a:xfrm>
          <a:solidFill>
            <a:schemeClr val="accent2"/>
          </a:solidFill>
        </p:spPr>
        <p:txBody>
          <a:bodyPr/>
          <a:lstStyle/>
          <a:p>
            <a:endParaRPr lang="es-MX" noProof="0" dirty="0"/>
          </a:p>
        </p:txBody>
      </p:sp>
      <p:sp>
        <p:nvSpPr>
          <p:cNvPr id="2" name="Title 1">
            <a:extLst>
              <a:ext uri="{FF2B5EF4-FFF2-40B4-BE49-F238E27FC236}">
                <a16:creationId xmlns:a16="http://schemas.microsoft.com/office/drawing/2014/main" id="{76C86ED9-ED29-A124-B0D9-B8E6D7E2CC38}"/>
              </a:ext>
            </a:extLst>
          </p:cNvPr>
          <p:cNvSpPr>
            <a:spLocks noGrp="1"/>
          </p:cNvSpPr>
          <p:nvPr>
            <p:ph type="title"/>
          </p:nvPr>
        </p:nvSpPr>
        <p:spPr>
          <a:xfrm>
            <a:off x="707644" y="2058442"/>
            <a:ext cx="10779760" cy="2586710"/>
          </a:xfrm>
          <a:ln w="57150">
            <a:solidFill>
              <a:schemeClr val="bg1"/>
            </a:solidFill>
          </a:ln>
        </p:spPr>
        <p:txBody>
          <a:bodyPr>
            <a:normAutofit/>
          </a:bodyPr>
          <a:lstStyle/>
          <a:p>
            <a:pPr algn="ctr"/>
            <a:r>
              <a:rPr lang="es-MX" sz="8800" noProof="0" dirty="0">
                <a:solidFill>
                  <a:schemeClr val="bg1"/>
                </a:solidFill>
              </a:rPr>
              <a:t>Requerimientos de la página web</a:t>
            </a:r>
          </a:p>
        </p:txBody>
      </p:sp>
      <p:sp>
        <p:nvSpPr>
          <p:cNvPr id="6" name="Rectangle 5">
            <a:extLst>
              <a:ext uri="{FF2B5EF4-FFF2-40B4-BE49-F238E27FC236}">
                <a16:creationId xmlns:a16="http://schemas.microsoft.com/office/drawing/2014/main" id="{CD30AEE4-EC0A-7E3D-4DE0-CA384560B2FB}"/>
              </a:ext>
            </a:extLst>
          </p:cNvPr>
          <p:cNvSpPr/>
          <p:nvPr/>
        </p:nvSpPr>
        <p:spPr>
          <a:xfrm>
            <a:off x="7726680" y="5664187"/>
            <a:ext cx="1234440" cy="635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Tree>
    <p:extLst>
      <p:ext uri="{BB962C8B-B14F-4D97-AF65-F5344CB8AC3E}">
        <p14:creationId xmlns:p14="http://schemas.microsoft.com/office/powerpoint/2010/main" val="364711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s-MX" sz="4000" noProof="0" dirty="0"/>
              <a:t>Cantidad de Páginas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7"/>
          </p:nvPr>
        </p:nvSpPr>
        <p:spPr>
          <a:xfrm>
            <a:off x="1542562" y="2590800"/>
            <a:ext cx="10013709" cy="3987800"/>
          </a:xfrm>
        </p:spPr>
        <p:txBody>
          <a:bodyPr>
            <a:normAutofit/>
          </a:bodyPr>
          <a:lstStyle/>
          <a:p>
            <a:pPr algn="just"/>
            <a:r>
              <a:rPr lang="es-MX" noProof="0" dirty="0"/>
              <a:t>La cantidad de páginas para este proyecto serán 6:</a:t>
            </a:r>
          </a:p>
          <a:p>
            <a:pPr lvl="2" algn="just">
              <a:buFont typeface="Wingdings" panose="05000000000000000000" pitchFamily="2" charset="2"/>
              <a:buChar char="ü"/>
            </a:pPr>
            <a:r>
              <a:rPr lang="es-MX" noProof="0" dirty="0"/>
              <a:t> Página de Inicio de Sesión</a:t>
            </a:r>
          </a:p>
          <a:p>
            <a:pPr lvl="2" algn="just">
              <a:buFont typeface="Wingdings" panose="05000000000000000000" pitchFamily="2" charset="2"/>
              <a:buChar char="ü"/>
            </a:pPr>
            <a:r>
              <a:rPr lang="es-MX" noProof="0" dirty="0"/>
              <a:t> Página de Bienvenida</a:t>
            </a:r>
          </a:p>
          <a:p>
            <a:pPr lvl="2" algn="just">
              <a:buFont typeface="Wingdings" panose="05000000000000000000" pitchFamily="2" charset="2"/>
              <a:buChar char="ü"/>
            </a:pPr>
            <a:r>
              <a:rPr lang="es-MX" noProof="0" dirty="0"/>
              <a:t> Página de </a:t>
            </a:r>
            <a:r>
              <a:rPr lang="es-MX" noProof="0" dirty="0" err="1"/>
              <a:t>BluSeal</a:t>
            </a:r>
            <a:endParaRPr lang="es-MX" noProof="0" dirty="0"/>
          </a:p>
          <a:p>
            <a:pPr lvl="2" algn="just">
              <a:buFont typeface="Wingdings" panose="05000000000000000000" pitchFamily="2" charset="2"/>
              <a:buChar char="ü"/>
            </a:pPr>
            <a:r>
              <a:rPr lang="es-MX" noProof="0" dirty="0"/>
              <a:t> Página de Cables</a:t>
            </a:r>
          </a:p>
          <a:p>
            <a:pPr lvl="2" algn="just">
              <a:buFont typeface="Wingdings" panose="05000000000000000000" pitchFamily="2" charset="2"/>
              <a:buChar char="ü"/>
            </a:pPr>
            <a:r>
              <a:rPr lang="es-MX" noProof="0" dirty="0"/>
              <a:t> Página de Cintas</a:t>
            </a:r>
          </a:p>
          <a:p>
            <a:pPr lvl="2" algn="just">
              <a:buFont typeface="Wingdings" panose="05000000000000000000" pitchFamily="2" charset="2"/>
              <a:buChar char="ü"/>
            </a:pPr>
            <a:r>
              <a:rPr lang="es-MX" noProof="0" dirty="0"/>
              <a:t> Página de Tubos</a:t>
            </a:r>
          </a:p>
        </p:txBody>
      </p:sp>
    </p:spTree>
    <p:extLst>
      <p:ext uri="{BB962C8B-B14F-4D97-AF65-F5344CB8AC3E}">
        <p14:creationId xmlns:p14="http://schemas.microsoft.com/office/powerpoint/2010/main" val="222563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618E4-8D38-E0FE-0376-E56151AC79AC}"/>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6FCD96A-DE33-B339-0699-750CBB3F4341}"/>
              </a:ext>
            </a:extLst>
          </p:cNvPr>
          <p:cNvSpPr>
            <a:spLocks noGrp="1"/>
          </p:cNvSpPr>
          <p:nvPr>
            <p:ph type="pic" idx="1"/>
          </p:nvPr>
        </p:nvSpPr>
        <p:spPr>
          <a:xfrm>
            <a:off x="3048" y="1065797"/>
            <a:ext cx="12188952" cy="4572000"/>
          </a:xfrm>
          <a:solidFill>
            <a:schemeClr val="accent2"/>
          </a:solidFill>
        </p:spPr>
        <p:txBody>
          <a:bodyPr/>
          <a:lstStyle/>
          <a:p>
            <a:endParaRPr lang="es-MX" noProof="0" dirty="0"/>
          </a:p>
        </p:txBody>
      </p:sp>
      <p:sp>
        <p:nvSpPr>
          <p:cNvPr id="2" name="Title 1">
            <a:extLst>
              <a:ext uri="{FF2B5EF4-FFF2-40B4-BE49-F238E27FC236}">
                <a16:creationId xmlns:a16="http://schemas.microsoft.com/office/drawing/2014/main" id="{9A4F4D54-022B-7161-1FF0-D33A78E3AD76}"/>
              </a:ext>
            </a:extLst>
          </p:cNvPr>
          <p:cNvSpPr>
            <a:spLocks noGrp="1"/>
          </p:cNvSpPr>
          <p:nvPr>
            <p:ph type="title"/>
          </p:nvPr>
        </p:nvSpPr>
        <p:spPr>
          <a:xfrm>
            <a:off x="707644" y="2058442"/>
            <a:ext cx="10779760" cy="2586710"/>
          </a:xfrm>
          <a:ln w="57150">
            <a:solidFill>
              <a:schemeClr val="bg1"/>
            </a:solidFill>
          </a:ln>
        </p:spPr>
        <p:txBody>
          <a:bodyPr>
            <a:normAutofit/>
          </a:bodyPr>
          <a:lstStyle/>
          <a:p>
            <a:pPr algn="ctr"/>
            <a:r>
              <a:rPr lang="es-MX" sz="8800" noProof="0" dirty="0">
                <a:solidFill>
                  <a:schemeClr val="bg1"/>
                </a:solidFill>
              </a:rPr>
              <a:t>Requerimientos de la base de datos</a:t>
            </a:r>
          </a:p>
        </p:txBody>
      </p:sp>
      <p:sp>
        <p:nvSpPr>
          <p:cNvPr id="6" name="Rectangle 5">
            <a:extLst>
              <a:ext uri="{FF2B5EF4-FFF2-40B4-BE49-F238E27FC236}">
                <a16:creationId xmlns:a16="http://schemas.microsoft.com/office/drawing/2014/main" id="{54782CCC-58D7-1881-8F55-DC49CD03148F}"/>
              </a:ext>
            </a:extLst>
          </p:cNvPr>
          <p:cNvSpPr/>
          <p:nvPr/>
        </p:nvSpPr>
        <p:spPr>
          <a:xfrm>
            <a:off x="7726680" y="5664187"/>
            <a:ext cx="1234440" cy="635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Tree>
    <p:extLst>
      <p:ext uri="{BB962C8B-B14F-4D97-AF65-F5344CB8AC3E}">
        <p14:creationId xmlns:p14="http://schemas.microsoft.com/office/powerpoint/2010/main" val="110985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9542C-3631-A34F-AFE0-F93734F9B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7F1F0-F063-CA52-2AF6-DC97EDDC94B7}"/>
              </a:ext>
            </a:extLst>
          </p:cNvPr>
          <p:cNvSpPr>
            <a:spLocks noGrp="1"/>
          </p:cNvSpPr>
          <p:nvPr>
            <p:ph type="title"/>
          </p:nvPr>
        </p:nvSpPr>
        <p:spPr/>
        <p:txBody>
          <a:bodyPr/>
          <a:lstStyle/>
          <a:p>
            <a:r>
              <a:rPr lang="es-MX" sz="4000" noProof="0" dirty="0"/>
              <a:t>Página de Inicio de Sesión</a:t>
            </a:r>
          </a:p>
        </p:txBody>
      </p:sp>
      <p:sp>
        <p:nvSpPr>
          <p:cNvPr id="3" name="Content Placeholder 2">
            <a:extLst>
              <a:ext uri="{FF2B5EF4-FFF2-40B4-BE49-F238E27FC236}">
                <a16:creationId xmlns:a16="http://schemas.microsoft.com/office/drawing/2014/main" id="{E8B4DCB2-ADB2-86A9-EC6A-109CB766A65F}"/>
              </a:ext>
            </a:extLst>
          </p:cNvPr>
          <p:cNvSpPr>
            <a:spLocks noGrp="1"/>
          </p:cNvSpPr>
          <p:nvPr>
            <p:ph sz="quarter" idx="17"/>
          </p:nvPr>
        </p:nvSpPr>
        <p:spPr>
          <a:xfrm>
            <a:off x="1542562" y="2590800"/>
            <a:ext cx="10013709" cy="1898904"/>
          </a:xfrm>
        </p:spPr>
        <p:txBody>
          <a:bodyPr>
            <a:normAutofit/>
          </a:bodyPr>
          <a:lstStyle/>
          <a:p>
            <a:pPr algn="just"/>
            <a:r>
              <a:rPr lang="es-MX" noProof="0" dirty="0"/>
              <a:t>Servirá como página para controlar el acceso a los usuarios.</a:t>
            </a:r>
          </a:p>
          <a:p>
            <a:pPr algn="just"/>
            <a:r>
              <a:rPr lang="es-MX" noProof="0" dirty="0"/>
              <a:t>Se le pedirá al usuario iniciar sesión con un nombre de usuario y una contraseña.</a:t>
            </a:r>
          </a:p>
        </p:txBody>
      </p:sp>
    </p:spTree>
    <p:extLst>
      <p:ext uri="{BB962C8B-B14F-4D97-AF65-F5344CB8AC3E}">
        <p14:creationId xmlns:p14="http://schemas.microsoft.com/office/powerpoint/2010/main" val="2007089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613BE-1171-9338-A0E8-FA5FC3A2A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678A1-76B6-50AD-8CD3-936E4558ACF1}"/>
              </a:ext>
            </a:extLst>
          </p:cNvPr>
          <p:cNvSpPr>
            <a:spLocks noGrp="1"/>
          </p:cNvSpPr>
          <p:nvPr>
            <p:ph type="title"/>
          </p:nvPr>
        </p:nvSpPr>
        <p:spPr/>
        <p:txBody>
          <a:bodyPr/>
          <a:lstStyle/>
          <a:p>
            <a:r>
              <a:rPr lang="es-MX" sz="4000" noProof="0" dirty="0"/>
              <a:t>Página de Bienvenida</a:t>
            </a:r>
          </a:p>
        </p:txBody>
      </p:sp>
      <p:sp>
        <p:nvSpPr>
          <p:cNvPr id="3" name="Content Placeholder 2">
            <a:extLst>
              <a:ext uri="{FF2B5EF4-FFF2-40B4-BE49-F238E27FC236}">
                <a16:creationId xmlns:a16="http://schemas.microsoft.com/office/drawing/2014/main" id="{83F11BAA-312E-3C39-0B1F-B0D26E0A148F}"/>
              </a:ext>
            </a:extLst>
          </p:cNvPr>
          <p:cNvSpPr>
            <a:spLocks noGrp="1"/>
          </p:cNvSpPr>
          <p:nvPr>
            <p:ph sz="quarter" idx="17"/>
          </p:nvPr>
        </p:nvSpPr>
        <p:spPr>
          <a:xfrm>
            <a:off x="1542562" y="2590800"/>
            <a:ext cx="10013709" cy="2255519"/>
          </a:xfrm>
        </p:spPr>
        <p:txBody>
          <a:bodyPr>
            <a:normAutofit/>
          </a:bodyPr>
          <a:lstStyle/>
          <a:p>
            <a:pPr algn="just"/>
            <a:r>
              <a:rPr lang="es-MX" noProof="0" dirty="0"/>
              <a:t>Servirá como página principal para los usuarios que hayan iniciado sesión.</a:t>
            </a:r>
          </a:p>
          <a:p>
            <a:pPr algn="just"/>
            <a:r>
              <a:rPr lang="es-MX" noProof="0" dirty="0"/>
              <a:t>Mostrará un mensaje de bienvenida al usuario.</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3009038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61009-D4F1-DF17-EDCB-1982BE39D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9CA08-1C60-AE60-E104-F2D1F7A9B6BC}"/>
              </a:ext>
            </a:extLst>
          </p:cNvPr>
          <p:cNvSpPr>
            <a:spLocks noGrp="1"/>
          </p:cNvSpPr>
          <p:nvPr>
            <p:ph type="title"/>
          </p:nvPr>
        </p:nvSpPr>
        <p:spPr/>
        <p:txBody>
          <a:bodyPr/>
          <a:lstStyle/>
          <a:p>
            <a:r>
              <a:rPr lang="es-MX" sz="4000" noProof="0" dirty="0"/>
              <a:t>Página de </a:t>
            </a:r>
            <a:r>
              <a:rPr lang="es-MX" sz="4000" noProof="0" dirty="0" err="1"/>
              <a:t>BluSeal</a:t>
            </a:r>
            <a:endParaRPr lang="es-MX" sz="4000" noProof="0" dirty="0"/>
          </a:p>
        </p:txBody>
      </p:sp>
      <p:sp>
        <p:nvSpPr>
          <p:cNvPr id="3" name="Content Placeholder 2">
            <a:extLst>
              <a:ext uri="{FF2B5EF4-FFF2-40B4-BE49-F238E27FC236}">
                <a16:creationId xmlns:a16="http://schemas.microsoft.com/office/drawing/2014/main" id="{AF0BC49E-44FA-E7F8-1A79-33FAAA37737D}"/>
              </a:ext>
            </a:extLst>
          </p:cNvPr>
          <p:cNvSpPr>
            <a:spLocks noGrp="1"/>
          </p:cNvSpPr>
          <p:nvPr>
            <p:ph sz="quarter" idx="17"/>
          </p:nvPr>
        </p:nvSpPr>
        <p:spPr>
          <a:xfrm>
            <a:off x="1542562" y="2523064"/>
            <a:ext cx="10013709" cy="4056888"/>
          </a:xfrm>
        </p:spPr>
        <p:txBody>
          <a:bodyPr>
            <a:normAutofit fontScale="92500"/>
          </a:bodyPr>
          <a:lstStyle/>
          <a:p>
            <a:pPr algn="just"/>
            <a:r>
              <a:rPr lang="es-MX" noProof="0" dirty="0"/>
              <a:t>Servirá como página para la consulta, el registro y seguimiento de los PPAP’s de </a:t>
            </a:r>
            <a:r>
              <a:rPr lang="es-MX" noProof="0" dirty="0" err="1"/>
              <a:t>BluSeal</a:t>
            </a:r>
            <a:r>
              <a:rPr lang="es-MX" noProof="0" dirty="0"/>
              <a:t>.</a:t>
            </a:r>
          </a:p>
          <a:p>
            <a:pPr algn="just"/>
            <a:r>
              <a:rPr lang="es-MX" noProof="0" dirty="0"/>
              <a:t>Contará con:</a:t>
            </a:r>
          </a:p>
          <a:p>
            <a:pPr lvl="2" algn="just">
              <a:buFont typeface="Wingdings" panose="05000000000000000000" pitchFamily="2" charset="2"/>
              <a:buChar char="ü"/>
            </a:pPr>
            <a:r>
              <a:rPr lang="es-MX" noProof="0" dirty="0"/>
              <a:t> La tabla con la información de los PPAP’s de </a:t>
            </a:r>
            <a:r>
              <a:rPr lang="es-MX" noProof="0" dirty="0" err="1"/>
              <a:t>BluSeal</a:t>
            </a:r>
            <a:r>
              <a:rPr lang="es-MX" noProof="0" dirty="0"/>
              <a:t>.</a:t>
            </a:r>
          </a:p>
          <a:p>
            <a:pPr lvl="2" algn="just">
              <a:buFont typeface="Wingdings" panose="05000000000000000000" pitchFamily="2" charset="2"/>
              <a:buChar char="ü"/>
            </a:pPr>
            <a:r>
              <a:rPr lang="es-MX" noProof="0" dirty="0"/>
              <a:t> 1 formulario de búsqueda por cada campo de la tabla.</a:t>
            </a:r>
          </a:p>
          <a:p>
            <a:pPr lvl="2" algn="just">
              <a:buFont typeface="Wingdings" panose="05000000000000000000" pitchFamily="2" charset="2"/>
              <a:buChar char="ü"/>
            </a:pPr>
            <a:r>
              <a:rPr lang="es-MX" noProof="0" dirty="0"/>
              <a:t> 3 formularios de registro para insertar nueva información a la tabla (por descripción, ET PN, y </a:t>
            </a:r>
            <a:r>
              <a:rPr lang="es-MX" noProof="0" dirty="0" err="1"/>
              <a:t>Cust</a:t>
            </a:r>
            <a:r>
              <a:rPr lang="es-MX" noProof="0" dirty="0"/>
              <a:t>. PN).</a:t>
            </a:r>
          </a:p>
          <a:p>
            <a:pPr lvl="2" algn="just">
              <a:buFont typeface="Wingdings" panose="05000000000000000000" pitchFamily="2" charset="2"/>
              <a:buChar char="ü"/>
            </a:pPr>
            <a:r>
              <a:rPr lang="es-MX" noProof="0" dirty="0"/>
              <a:t> 1 formulario de edición para editar información de la tabla.</a:t>
            </a:r>
          </a:p>
          <a:p>
            <a:pPr lvl="2" algn="just">
              <a:buFont typeface="Wingdings" panose="05000000000000000000" pitchFamily="2" charset="2"/>
              <a:buChar char="ü"/>
            </a:pPr>
            <a:r>
              <a:rPr lang="es-MX" noProof="0" dirty="0"/>
              <a:t> 1 función para eliminar registros de la tabla.</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algn="just"/>
            <a:endParaRPr lang="es-MX" noProof="0" dirty="0"/>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4001712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1768A-54B3-EAF2-F1C6-4255024E70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B2436-F93B-FB19-8BFC-241F7A3B9E40}"/>
              </a:ext>
            </a:extLst>
          </p:cNvPr>
          <p:cNvSpPr>
            <a:spLocks noGrp="1"/>
          </p:cNvSpPr>
          <p:nvPr>
            <p:ph type="title"/>
          </p:nvPr>
        </p:nvSpPr>
        <p:spPr/>
        <p:txBody>
          <a:bodyPr/>
          <a:lstStyle/>
          <a:p>
            <a:r>
              <a:rPr lang="es-MX" sz="4000" noProof="0" dirty="0"/>
              <a:t>Página de </a:t>
            </a:r>
            <a:r>
              <a:rPr lang="es-MX" sz="4000" noProof="0" dirty="0" err="1"/>
              <a:t>BluSeal</a:t>
            </a:r>
            <a:r>
              <a:rPr lang="es-MX" sz="4000" noProof="0" dirty="0"/>
              <a:t> - Funciones</a:t>
            </a:r>
          </a:p>
        </p:txBody>
      </p:sp>
      <p:sp>
        <p:nvSpPr>
          <p:cNvPr id="3" name="Content Placeholder 2">
            <a:extLst>
              <a:ext uri="{FF2B5EF4-FFF2-40B4-BE49-F238E27FC236}">
                <a16:creationId xmlns:a16="http://schemas.microsoft.com/office/drawing/2014/main" id="{34FD0068-5ADF-06A8-7D52-E364C77082F7}"/>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blanco los registros de los cuales no se han solicitado PPAP’s, es decir, cuando los campos “PPAP </a:t>
            </a:r>
            <a:r>
              <a:rPr lang="es-MX" noProof="0" dirty="0" err="1"/>
              <a:t>Requested</a:t>
            </a:r>
            <a:r>
              <a:rPr lang="es-MX" noProof="0" dirty="0"/>
              <a:t>”, “</a:t>
            </a:r>
            <a:r>
              <a:rPr lang="es-MX" noProof="0" dirty="0" err="1"/>
              <a:t>Signed</a:t>
            </a:r>
            <a:r>
              <a:rPr lang="es-MX" noProof="0" dirty="0"/>
              <a:t> date” y “</a:t>
            </a:r>
            <a:r>
              <a:rPr lang="es-MX" noProof="0" dirty="0" err="1"/>
              <a:t>Customer</a:t>
            </a:r>
            <a:r>
              <a:rPr lang="es-MX" noProof="0" dirty="0"/>
              <a:t>” estén vacíos.</a:t>
            </a:r>
          </a:p>
          <a:p>
            <a:pPr marL="569214" lvl="1" indent="-285750" algn="just">
              <a:buFont typeface="Wingdings" panose="05000000000000000000" pitchFamily="2" charset="2"/>
              <a:buChar char="Ø"/>
            </a:pPr>
            <a:r>
              <a:rPr lang="es-MX" noProof="0" dirty="0"/>
              <a:t>Se mostrarán con fondo amarillo los registros cuando el campo “PPAP </a:t>
            </a:r>
            <a:r>
              <a:rPr lang="es-MX" noProof="0" dirty="0" err="1"/>
              <a:t>Requested</a:t>
            </a:r>
            <a:r>
              <a:rPr lang="es-MX" noProof="0" dirty="0"/>
              <a:t>” no este vacío, y el campo “</a:t>
            </a:r>
            <a:r>
              <a:rPr lang="es-MX" noProof="0" dirty="0" err="1"/>
              <a:t>Signed</a:t>
            </a:r>
            <a:r>
              <a:rPr lang="es-MX" noProof="0" dirty="0"/>
              <a:t> date” se encuentre vacío.</a:t>
            </a:r>
          </a:p>
          <a:p>
            <a:pPr marL="569214" lvl="1" indent="-285750" algn="just">
              <a:buFont typeface="Wingdings" panose="05000000000000000000" pitchFamily="2" charset="2"/>
              <a:buChar char="Ø"/>
            </a:pPr>
            <a:r>
              <a:rPr lang="es-MX" noProof="0" dirty="0"/>
              <a:t>Se mostrarán con fondo verde los registros cuando los campos “PPAP </a:t>
            </a:r>
            <a:r>
              <a:rPr lang="es-MX" noProof="0" dirty="0" err="1"/>
              <a:t>Requested</a:t>
            </a:r>
            <a:r>
              <a:rPr lang="es-MX" noProof="0" dirty="0"/>
              <a:t>” y “</a:t>
            </a:r>
            <a:r>
              <a:rPr lang="es-MX" noProof="0" dirty="0" err="1"/>
              <a:t>Signed</a:t>
            </a:r>
            <a:r>
              <a:rPr lang="es-MX" noProof="0" dirty="0"/>
              <a:t> date” no estén vacíos.</a:t>
            </a:r>
          </a:p>
          <a:p>
            <a:pPr marL="569214" lvl="1" indent="-285750" algn="just">
              <a:buFont typeface="Wingdings" panose="05000000000000000000" pitchFamily="2" charset="2"/>
              <a:buChar char="Ø"/>
            </a:pPr>
            <a:r>
              <a:rPr lang="es-MX" noProof="0" dirty="0"/>
              <a:t>En el campo “</a:t>
            </a:r>
            <a:r>
              <a:rPr lang="es-MX" noProof="0" dirty="0" err="1"/>
              <a:t>Received</a:t>
            </a:r>
            <a:r>
              <a:rPr lang="es-MX" noProof="0" dirty="0"/>
              <a:t> Date” permitirá mostrar una nota para marcar o desmarcar los campos “PPAP ET” e “IMDS ET”.</a:t>
            </a:r>
          </a:p>
        </p:txBody>
      </p:sp>
    </p:spTree>
    <p:extLst>
      <p:ext uri="{BB962C8B-B14F-4D97-AF65-F5344CB8AC3E}">
        <p14:creationId xmlns:p14="http://schemas.microsoft.com/office/powerpoint/2010/main" val="1588034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74561-9F65-0F29-DCDD-7C61DEC72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A1E2B-F809-146B-78D3-DF243E288571}"/>
              </a:ext>
            </a:extLst>
          </p:cNvPr>
          <p:cNvSpPr>
            <a:spLocks noGrp="1"/>
          </p:cNvSpPr>
          <p:nvPr>
            <p:ph type="title"/>
          </p:nvPr>
        </p:nvSpPr>
        <p:spPr/>
        <p:txBody>
          <a:bodyPr/>
          <a:lstStyle/>
          <a:p>
            <a:r>
              <a:rPr lang="es-MX" sz="4000" noProof="0" dirty="0"/>
              <a:t>Página de Cables</a:t>
            </a:r>
          </a:p>
        </p:txBody>
      </p:sp>
      <p:sp>
        <p:nvSpPr>
          <p:cNvPr id="3" name="Content Placeholder 2">
            <a:extLst>
              <a:ext uri="{FF2B5EF4-FFF2-40B4-BE49-F238E27FC236}">
                <a16:creationId xmlns:a16="http://schemas.microsoft.com/office/drawing/2014/main" id="{FCFA8334-919E-8AF4-7A26-C247452F54D6}"/>
              </a:ext>
            </a:extLst>
          </p:cNvPr>
          <p:cNvSpPr>
            <a:spLocks noGrp="1"/>
          </p:cNvSpPr>
          <p:nvPr>
            <p:ph sz="quarter" idx="17"/>
          </p:nvPr>
        </p:nvSpPr>
        <p:spPr>
          <a:xfrm>
            <a:off x="1542562" y="2514597"/>
            <a:ext cx="10013709" cy="4056888"/>
          </a:xfrm>
        </p:spPr>
        <p:txBody>
          <a:bodyPr>
            <a:normAutofit fontScale="92500"/>
          </a:bodyPr>
          <a:lstStyle/>
          <a:p>
            <a:pPr algn="just"/>
            <a:r>
              <a:rPr lang="es-MX" noProof="0" dirty="0"/>
              <a:t>Servirá como página para la consulta, el registro y seguimiento de los PPAP's de cables.</a:t>
            </a:r>
          </a:p>
          <a:p>
            <a:pPr algn="just"/>
            <a:r>
              <a:rPr lang="es-MX" noProof="0" dirty="0"/>
              <a:t>Contará con:</a:t>
            </a:r>
          </a:p>
          <a:p>
            <a:pPr lvl="2" algn="just">
              <a:buFont typeface="Wingdings" panose="05000000000000000000" pitchFamily="2" charset="2"/>
              <a:buChar char="ü"/>
            </a:pPr>
            <a:r>
              <a:rPr lang="es-MX" noProof="0" dirty="0"/>
              <a:t> La tabla con la información de los PPAP's de cables.</a:t>
            </a:r>
          </a:p>
          <a:p>
            <a:pPr lvl="2" algn="just">
              <a:buFont typeface="Wingdings" panose="05000000000000000000" pitchFamily="2" charset="2"/>
              <a:buChar char="ü"/>
            </a:pPr>
            <a:r>
              <a:rPr lang="es-MX" noProof="0" dirty="0"/>
              <a:t> 1 formulario de búsqueda por cada campo de la tabla.</a:t>
            </a:r>
          </a:p>
          <a:p>
            <a:pPr lvl="2" algn="just">
              <a:buFont typeface="Wingdings" panose="05000000000000000000" pitchFamily="2" charset="2"/>
              <a:buChar char="ü"/>
            </a:pPr>
            <a:r>
              <a:rPr lang="es-MX" noProof="0" dirty="0"/>
              <a:t> 3 formularios de registro para insertar nueva información a la tabla (por descripción, ET PN, y </a:t>
            </a:r>
            <a:r>
              <a:rPr lang="es-MX" noProof="0" dirty="0" err="1"/>
              <a:t>Cust</a:t>
            </a:r>
            <a:r>
              <a:rPr lang="es-MX" noProof="0" dirty="0"/>
              <a:t>. PN).</a:t>
            </a:r>
          </a:p>
          <a:p>
            <a:pPr lvl="2" algn="just">
              <a:buFont typeface="Wingdings" panose="05000000000000000000" pitchFamily="2" charset="2"/>
              <a:buChar char="ü"/>
            </a:pPr>
            <a:r>
              <a:rPr lang="es-MX" noProof="0" dirty="0"/>
              <a:t> 1 formulario de edición para editar información de la tabla. </a:t>
            </a:r>
          </a:p>
          <a:p>
            <a:pPr lvl="2" algn="just">
              <a:buFont typeface="Wingdings" panose="05000000000000000000" pitchFamily="2" charset="2"/>
              <a:buChar char="ü"/>
            </a:pPr>
            <a:r>
              <a:rPr lang="es-MX" noProof="0" dirty="0"/>
              <a:t> 1 función para eliminar registros de la tabla.</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3243610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6438B-608C-A6F5-841B-9DAD1AF1E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FE47FB-D8D1-C1E2-DAD0-1E962D0FE8CF}"/>
              </a:ext>
            </a:extLst>
          </p:cNvPr>
          <p:cNvSpPr>
            <a:spLocks noGrp="1"/>
          </p:cNvSpPr>
          <p:nvPr>
            <p:ph type="title"/>
          </p:nvPr>
        </p:nvSpPr>
        <p:spPr/>
        <p:txBody>
          <a:bodyPr/>
          <a:lstStyle/>
          <a:p>
            <a:r>
              <a:rPr lang="es-MX" sz="4000" noProof="0" dirty="0"/>
              <a:t>Página de Cables - Funciones</a:t>
            </a:r>
          </a:p>
        </p:txBody>
      </p:sp>
      <p:sp>
        <p:nvSpPr>
          <p:cNvPr id="3" name="Content Placeholder 2">
            <a:extLst>
              <a:ext uri="{FF2B5EF4-FFF2-40B4-BE49-F238E27FC236}">
                <a16:creationId xmlns:a16="http://schemas.microsoft.com/office/drawing/2014/main" id="{1BC1ABD2-BA05-C571-2A28-75E5D1E3DE7B}"/>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blanco los registros de los cuales no se han solicitado PPAP’s, es decir, los campos “PPAP </a:t>
            </a:r>
            <a:r>
              <a:rPr lang="es-MX" noProof="0" dirty="0" err="1"/>
              <a:t>Requested</a:t>
            </a:r>
            <a:r>
              <a:rPr lang="es-MX" noProof="0" dirty="0"/>
              <a:t>”, “</a:t>
            </a:r>
            <a:r>
              <a:rPr lang="es-MX" noProof="0" dirty="0" err="1"/>
              <a:t>Signed</a:t>
            </a:r>
            <a:r>
              <a:rPr lang="es-MX" noProof="0" dirty="0"/>
              <a:t> date” y “</a:t>
            </a:r>
            <a:r>
              <a:rPr lang="es-MX" noProof="0" dirty="0" err="1"/>
              <a:t>Customer</a:t>
            </a:r>
            <a:r>
              <a:rPr lang="es-MX" noProof="0" dirty="0"/>
              <a:t>” estén vacíos.</a:t>
            </a:r>
          </a:p>
          <a:p>
            <a:pPr marL="569214" lvl="1" indent="-285750" algn="just">
              <a:buFont typeface="Wingdings" panose="05000000000000000000" pitchFamily="2" charset="2"/>
              <a:buChar char="Ø"/>
            </a:pPr>
            <a:r>
              <a:rPr lang="es-MX" noProof="0" dirty="0"/>
              <a:t>Se mostrarán con fondo amarillo los registros cuando el campo “PPAP </a:t>
            </a:r>
            <a:r>
              <a:rPr lang="es-MX" noProof="0" dirty="0" err="1"/>
              <a:t>Requested</a:t>
            </a:r>
            <a:r>
              <a:rPr lang="es-MX" noProof="0" dirty="0"/>
              <a:t>” no esté vacío, y el campo “</a:t>
            </a:r>
            <a:r>
              <a:rPr lang="es-MX" noProof="0" dirty="0" err="1"/>
              <a:t>Signed</a:t>
            </a:r>
            <a:r>
              <a:rPr lang="es-MX" noProof="0" dirty="0"/>
              <a:t> date” se encuentre vacío.</a:t>
            </a:r>
          </a:p>
          <a:p>
            <a:pPr marL="569214" lvl="1" indent="-285750" algn="just">
              <a:buFont typeface="Wingdings" panose="05000000000000000000" pitchFamily="2" charset="2"/>
              <a:buChar char="Ø"/>
            </a:pPr>
            <a:r>
              <a:rPr lang="es-MX" noProof="0" dirty="0"/>
              <a:t>Se mostrarán con fondo verde los registros cuando los campos “PPAP </a:t>
            </a:r>
            <a:r>
              <a:rPr lang="es-MX" noProof="0" dirty="0" err="1"/>
              <a:t>Requested</a:t>
            </a:r>
            <a:r>
              <a:rPr lang="es-MX" noProof="0" dirty="0"/>
              <a:t>” y “</a:t>
            </a:r>
            <a:r>
              <a:rPr lang="es-MX" noProof="0" dirty="0" err="1"/>
              <a:t>Signed</a:t>
            </a:r>
            <a:r>
              <a:rPr lang="es-MX" noProof="0" dirty="0"/>
              <a:t> date” no estén vacíos.</a:t>
            </a:r>
          </a:p>
          <a:p>
            <a:pPr marL="569214" lvl="1" indent="-285750" algn="just">
              <a:buFont typeface="Wingdings" panose="05000000000000000000" pitchFamily="2" charset="2"/>
              <a:buChar char="Ø"/>
            </a:pPr>
            <a:r>
              <a:rPr lang="es-MX" noProof="0" dirty="0"/>
              <a:t>En el campo “</a:t>
            </a:r>
            <a:r>
              <a:rPr lang="es-MX" noProof="0" dirty="0" err="1"/>
              <a:t>Received</a:t>
            </a:r>
            <a:r>
              <a:rPr lang="es-MX" noProof="0" dirty="0"/>
              <a:t> Date” permitirá mostrar una nota para marcar o desmarcar los campos “PSW ET” e “IMDS ET”.</a:t>
            </a:r>
          </a:p>
        </p:txBody>
      </p:sp>
    </p:spTree>
    <p:extLst>
      <p:ext uri="{BB962C8B-B14F-4D97-AF65-F5344CB8AC3E}">
        <p14:creationId xmlns:p14="http://schemas.microsoft.com/office/powerpoint/2010/main" val="1041851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3F7ED-7D7E-0EC5-EE39-2A5B6DE0A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65AFC-148A-DCD6-B58B-FAE3F332E893}"/>
              </a:ext>
            </a:extLst>
          </p:cNvPr>
          <p:cNvSpPr>
            <a:spLocks noGrp="1"/>
          </p:cNvSpPr>
          <p:nvPr>
            <p:ph type="title"/>
          </p:nvPr>
        </p:nvSpPr>
        <p:spPr/>
        <p:txBody>
          <a:bodyPr/>
          <a:lstStyle/>
          <a:p>
            <a:r>
              <a:rPr lang="es-MX" sz="4000" noProof="0" dirty="0"/>
              <a:t>Página de Cintas</a:t>
            </a:r>
          </a:p>
        </p:txBody>
      </p:sp>
      <p:sp>
        <p:nvSpPr>
          <p:cNvPr id="3" name="Content Placeholder 2">
            <a:extLst>
              <a:ext uri="{FF2B5EF4-FFF2-40B4-BE49-F238E27FC236}">
                <a16:creationId xmlns:a16="http://schemas.microsoft.com/office/drawing/2014/main" id="{9DF06C6E-09F3-F81F-0759-1F24C1BB8693}"/>
              </a:ext>
            </a:extLst>
          </p:cNvPr>
          <p:cNvSpPr>
            <a:spLocks noGrp="1"/>
          </p:cNvSpPr>
          <p:nvPr>
            <p:ph sz="quarter" idx="17"/>
          </p:nvPr>
        </p:nvSpPr>
        <p:spPr>
          <a:xfrm>
            <a:off x="1542562" y="2531531"/>
            <a:ext cx="10013709" cy="4056888"/>
          </a:xfrm>
        </p:spPr>
        <p:txBody>
          <a:bodyPr>
            <a:normAutofit fontScale="92500"/>
          </a:bodyPr>
          <a:lstStyle/>
          <a:p>
            <a:pPr algn="just"/>
            <a:r>
              <a:rPr lang="es-MX" noProof="0" dirty="0"/>
              <a:t>Servirá como página para la consulta, el registro y seguimiento de los PPAP's de cintas.</a:t>
            </a:r>
          </a:p>
          <a:p>
            <a:pPr algn="just"/>
            <a:r>
              <a:rPr lang="es-MX" noProof="0" dirty="0"/>
              <a:t>Contará con:</a:t>
            </a:r>
          </a:p>
          <a:p>
            <a:pPr lvl="2" algn="just">
              <a:buFont typeface="Wingdings" panose="05000000000000000000" pitchFamily="2" charset="2"/>
              <a:buChar char="ü"/>
            </a:pPr>
            <a:r>
              <a:rPr lang="es-MX" noProof="0" dirty="0"/>
              <a:t> La tabla con la información de los PPAP's de cintas.</a:t>
            </a:r>
          </a:p>
          <a:p>
            <a:pPr lvl="2" algn="just">
              <a:buFont typeface="Wingdings" panose="05000000000000000000" pitchFamily="2" charset="2"/>
              <a:buChar char="ü"/>
            </a:pPr>
            <a:r>
              <a:rPr lang="es-MX" noProof="0" dirty="0"/>
              <a:t> 1 formulario de búsqueda por cada campo de la tabla.</a:t>
            </a:r>
          </a:p>
          <a:p>
            <a:pPr lvl="2" algn="just">
              <a:buFont typeface="Wingdings" panose="05000000000000000000" pitchFamily="2" charset="2"/>
              <a:buChar char="ü"/>
            </a:pPr>
            <a:r>
              <a:rPr lang="es-MX" noProof="0" dirty="0"/>
              <a:t> 3 formularios de registro para insertar nueva información a la tabla (por descripción, ET PN, y </a:t>
            </a:r>
            <a:r>
              <a:rPr lang="es-MX" noProof="0" dirty="0" err="1"/>
              <a:t>Cust</a:t>
            </a:r>
            <a:r>
              <a:rPr lang="es-MX" noProof="0" dirty="0"/>
              <a:t>. PN).</a:t>
            </a:r>
          </a:p>
          <a:p>
            <a:pPr lvl="2" algn="just">
              <a:buFont typeface="Wingdings" panose="05000000000000000000" pitchFamily="2" charset="2"/>
              <a:buChar char="ü"/>
            </a:pPr>
            <a:r>
              <a:rPr lang="es-MX" noProof="0" dirty="0"/>
              <a:t> 1 formulario de edición para editar información de la tabla.</a:t>
            </a:r>
          </a:p>
          <a:p>
            <a:pPr lvl="2" algn="just">
              <a:buFont typeface="Wingdings" panose="05000000000000000000" pitchFamily="2" charset="2"/>
              <a:buChar char="ü"/>
            </a:pPr>
            <a:r>
              <a:rPr lang="es-MX" noProof="0" dirty="0"/>
              <a:t> 1 función para eliminar registros de la tabla.</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359210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8753B-77F7-0E9C-15A1-81B1954F2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B8D44B-6B67-48AC-4E1C-1A0D90FD6509}"/>
              </a:ext>
            </a:extLst>
          </p:cNvPr>
          <p:cNvSpPr>
            <a:spLocks noGrp="1"/>
          </p:cNvSpPr>
          <p:nvPr>
            <p:ph type="title"/>
          </p:nvPr>
        </p:nvSpPr>
        <p:spPr/>
        <p:txBody>
          <a:bodyPr/>
          <a:lstStyle/>
          <a:p>
            <a:r>
              <a:rPr lang="es-MX" sz="4000" noProof="0" dirty="0"/>
              <a:t>Página de Cintas - Funciones</a:t>
            </a:r>
          </a:p>
        </p:txBody>
      </p:sp>
      <p:sp>
        <p:nvSpPr>
          <p:cNvPr id="3" name="Content Placeholder 2">
            <a:extLst>
              <a:ext uri="{FF2B5EF4-FFF2-40B4-BE49-F238E27FC236}">
                <a16:creationId xmlns:a16="http://schemas.microsoft.com/office/drawing/2014/main" id="{0E5FF3D9-EBA7-030F-EF2D-AB2143A5933E}"/>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En el caso de que se quiera registrar una renovación en un registro que no tenga renovaciones registradas, se calculará la fecha de renovación del siguiente año, comparando la fecha del campo “1) </a:t>
            </a:r>
            <a:r>
              <a:rPr lang="es-MX" noProof="0" dirty="0" err="1"/>
              <a:t>Returned</a:t>
            </a:r>
            <a:r>
              <a:rPr lang="es-MX" noProof="0" dirty="0"/>
              <a:t> </a:t>
            </a:r>
            <a:r>
              <a:rPr lang="es-MX" noProof="0" dirty="0" err="1"/>
              <a:t>from</a:t>
            </a:r>
            <a:r>
              <a:rPr lang="es-MX" noProof="0" dirty="0"/>
              <a:t> CTC 2) </a:t>
            </a:r>
            <a:r>
              <a:rPr lang="es-MX" noProof="0" dirty="0" err="1"/>
              <a:t>Sent</a:t>
            </a:r>
            <a:r>
              <a:rPr lang="es-MX" noProof="0" dirty="0"/>
              <a:t> </a:t>
            </a:r>
            <a:r>
              <a:rPr lang="es-MX" noProof="0" dirty="0" err="1"/>
              <a:t>to</a:t>
            </a:r>
            <a:r>
              <a:rPr lang="es-MX" noProof="0" dirty="0"/>
              <a:t> </a:t>
            </a:r>
            <a:r>
              <a:rPr lang="es-MX" noProof="0" dirty="0" err="1"/>
              <a:t>Customer</a:t>
            </a:r>
            <a:r>
              <a:rPr lang="es-MX" noProof="0" dirty="0"/>
              <a:t>” y sumándole 365 días.</a:t>
            </a:r>
          </a:p>
          <a:p>
            <a:pPr marL="569214" lvl="1" indent="-285750" algn="just">
              <a:buFont typeface="Wingdings" panose="05000000000000000000" pitchFamily="2" charset="2"/>
              <a:buChar char="Ø"/>
            </a:pPr>
            <a:r>
              <a:rPr lang="es-MX" noProof="0" dirty="0"/>
              <a:t>En el caso de que se quiera registrar una renovación en un registro que tenga al menos una renovación registrada, se calculará la fecha de renovación del año a registrar, comparando la fecha del campo “</a:t>
            </a:r>
            <a:r>
              <a:rPr lang="es-MX" noProof="0" dirty="0" err="1"/>
              <a:t>Renewal</a:t>
            </a:r>
            <a:r>
              <a:rPr lang="es-MX" noProof="0" dirty="0"/>
              <a:t> Date” de la última renovación registrada, y se le sumarán 365 días.</a:t>
            </a:r>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77763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AC1D7-EB32-C001-B9F1-E1BACC53F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1090A-D973-F5DA-E5AD-97D150BA8BA6}"/>
              </a:ext>
            </a:extLst>
          </p:cNvPr>
          <p:cNvSpPr>
            <a:spLocks noGrp="1"/>
          </p:cNvSpPr>
          <p:nvPr>
            <p:ph type="title"/>
          </p:nvPr>
        </p:nvSpPr>
        <p:spPr/>
        <p:txBody>
          <a:bodyPr/>
          <a:lstStyle/>
          <a:p>
            <a:r>
              <a:rPr lang="es-MX" sz="4000" noProof="0" dirty="0"/>
              <a:t>Página de Cintas - Funciones</a:t>
            </a:r>
          </a:p>
        </p:txBody>
      </p:sp>
      <p:sp>
        <p:nvSpPr>
          <p:cNvPr id="3" name="Content Placeholder 2">
            <a:extLst>
              <a:ext uri="{FF2B5EF4-FFF2-40B4-BE49-F238E27FC236}">
                <a16:creationId xmlns:a16="http://schemas.microsoft.com/office/drawing/2014/main" id="{D430B361-1D6F-25C8-CAE8-10D137F45AB9}"/>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verde los registros cuando:</a:t>
            </a:r>
          </a:p>
          <a:p>
            <a:pPr marL="852678" lvl="2" indent="-285750" algn="just">
              <a:buFont typeface="Courier New" panose="02070309020205020404" pitchFamily="49" charset="0"/>
              <a:buChar char="o"/>
            </a:pPr>
            <a:r>
              <a:rPr lang="es-MX" i="0" noProof="0" dirty="0"/>
              <a:t>El registro sea nuevo (del año actual) y el campo “1) PSW </a:t>
            </a:r>
            <a:r>
              <a:rPr lang="es-MX" i="0" noProof="0" dirty="0" err="1"/>
              <a:t>returned</a:t>
            </a:r>
            <a:r>
              <a:rPr lang="es-MX" i="0" noProof="0" dirty="0"/>
              <a:t> </a:t>
            </a:r>
            <a:r>
              <a:rPr lang="es-MX" i="0" noProof="0" dirty="0" err="1"/>
              <a:t>from</a:t>
            </a:r>
            <a:r>
              <a:rPr lang="es-MX" i="0" noProof="0" dirty="0"/>
              <a:t> </a:t>
            </a:r>
            <a:r>
              <a:rPr lang="es-MX" i="0" noProof="0" dirty="0" err="1"/>
              <a:t>Customer</a:t>
            </a:r>
            <a:r>
              <a:rPr lang="es-MX" i="0" noProof="0" dirty="0"/>
              <a:t> </a:t>
            </a:r>
            <a:r>
              <a:rPr lang="es-MX" i="0" noProof="0" dirty="0" err="1"/>
              <a:t>signed</a:t>
            </a:r>
            <a:r>
              <a:rPr lang="es-MX" i="0" noProof="0" dirty="0"/>
              <a:t> 2) </a:t>
            </a:r>
            <a:r>
              <a:rPr lang="es-MX" i="0" noProof="0" dirty="0" err="1"/>
              <a:t>Sent</a:t>
            </a:r>
            <a:r>
              <a:rPr lang="es-MX" i="0" noProof="0" dirty="0"/>
              <a:t> </a:t>
            </a:r>
            <a:r>
              <a:rPr lang="es-MX" i="0" noProof="0" dirty="0" err="1"/>
              <a:t>Request</a:t>
            </a:r>
            <a:r>
              <a:rPr lang="es-MX" i="0" noProof="0" dirty="0"/>
              <a:t> </a:t>
            </a:r>
            <a:r>
              <a:rPr lang="es-MX" i="0" noProof="0" dirty="0" err="1"/>
              <a:t>to</a:t>
            </a:r>
            <a:r>
              <a:rPr lang="es-MX" i="0" noProof="0" dirty="0"/>
              <a:t> CTC” no esté vacío.</a:t>
            </a:r>
          </a:p>
          <a:p>
            <a:pPr marL="852678" lvl="2" indent="-285750" algn="just">
              <a:buFont typeface="Courier New" panose="02070309020205020404" pitchFamily="49" charset="0"/>
              <a:buChar char="o"/>
            </a:pPr>
            <a:r>
              <a:rPr lang="es-MX" i="0" noProof="0" dirty="0"/>
              <a:t>El registro sea del año pasado y el campo “1) PSW </a:t>
            </a:r>
            <a:r>
              <a:rPr lang="es-MX" i="0" noProof="0" dirty="0" err="1"/>
              <a:t>returned</a:t>
            </a:r>
            <a:r>
              <a:rPr lang="es-MX" i="0" noProof="0" dirty="0"/>
              <a:t> </a:t>
            </a:r>
            <a:r>
              <a:rPr lang="es-MX" i="0" noProof="0" dirty="0" err="1"/>
              <a:t>from</a:t>
            </a:r>
            <a:r>
              <a:rPr lang="es-MX" i="0" noProof="0" dirty="0"/>
              <a:t> </a:t>
            </a:r>
            <a:r>
              <a:rPr lang="es-MX" i="0" noProof="0" dirty="0" err="1"/>
              <a:t>Customer</a:t>
            </a:r>
            <a:r>
              <a:rPr lang="es-MX" i="0" noProof="0" dirty="0"/>
              <a:t> </a:t>
            </a:r>
            <a:r>
              <a:rPr lang="es-MX" i="0" noProof="0" dirty="0" err="1"/>
              <a:t>signed</a:t>
            </a:r>
            <a:r>
              <a:rPr lang="es-MX" i="0" noProof="0" dirty="0"/>
              <a:t>” de la renovación del año actual no esté vacío.</a:t>
            </a:r>
          </a:p>
          <a:p>
            <a:pPr marL="852678" lvl="2" indent="-285750" algn="just">
              <a:buFont typeface="Courier New" panose="02070309020205020404" pitchFamily="49" charset="0"/>
              <a:buChar char="o"/>
            </a:pPr>
            <a:r>
              <a:rPr lang="es-MX" i="0" noProof="0" dirty="0"/>
              <a:t>El registro sea de al menos hace 2 años y el campo “1) PSW </a:t>
            </a:r>
            <a:r>
              <a:rPr lang="es-MX" i="0" noProof="0" dirty="0" err="1"/>
              <a:t>returned</a:t>
            </a:r>
            <a:r>
              <a:rPr lang="es-MX" i="0" noProof="0" dirty="0"/>
              <a:t> </a:t>
            </a:r>
            <a:r>
              <a:rPr lang="es-MX" i="0" noProof="0" dirty="0" err="1"/>
              <a:t>from</a:t>
            </a:r>
            <a:r>
              <a:rPr lang="es-MX" i="0" noProof="0" dirty="0"/>
              <a:t> </a:t>
            </a:r>
            <a:r>
              <a:rPr lang="es-MX" i="0" noProof="0" dirty="0" err="1"/>
              <a:t>Customer</a:t>
            </a:r>
            <a:r>
              <a:rPr lang="es-MX" i="0" noProof="0" dirty="0"/>
              <a:t> </a:t>
            </a:r>
            <a:r>
              <a:rPr lang="es-MX" i="0" noProof="0" dirty="0" err="1"/>
              <a:t>signed</a:t>
            </a:r>
            <a:r>
              <a:rPr lang="es-MX" i="0" noProof="0" dirty="0"/>
              <a:t>” de la renovación del año actual no esté vacío.</a:t>
            </a:r>
          </a:p>
        </p:txBody>
      </p:sp>
    </p:spTree>
    <p:extLst>
      <p:ext uri="{BB962C8B-B14F-4D97-AF65-F5344CB8AC3E}">
        <p14:creationId xmlns:p14="http://schemas.microsoft.com/office/powerpoint/2010/main" val="3441218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B16CB-E289-E908-31C5-61AEFB773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21D8C9-B525-E59D-B28F-A51CF0CE9495}"/>
              </a:ext>
            </a:extLst>
          </p:cNvPr>
          <p:cNvSpPr>
            <a:spLocks noGrp="1"/>
          </p:cNvSpPr>
          <p:nvPr>
            <p:ph type="title"/>
          </p:nvPr>
        </p:nvSpPr>
        <p:spPr/>
        <p:txBody>
          <a:bodyPr/>
          <a:lstStyle/>
          <a:p>
            <a:r>
              <a:rPr lang="es-MX" sz="4000" noProof="0" dirty="0"/>
              <a:t>Página de Cintas - Funciones</a:t>
            </a:r>
          </a:p>
        </p:txBody>
      </p:sp>
      <p:sp>
        <p:nvSpPr>
          <p:cNvPr id="3" name="Content Placeholder 2">
            <a:extLst>
              <a:ext uri="{FF2B5EF4-FFF2-40B4-BE49-F238E27FC236}">
                <a16:creationId xmlns:a16="http://schemas.microsoft.com/office/drawing/2014/main" id="{29005CBD-7667-61A6-487A-BE356F47F5C8}"/>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rojo los registros cuando: </a:t>
            </a:r>
          </a:p>
          <a:p>
            <a:pPr marL="898398" lvl="3" indent="-285750" algn="just">
              <a:buFont typeface="Courier New" panose="02070309020205020404" pitchFamily="49" charset="0"/>
              <a:buChar char="o"/>
            </a:pPr>
            <a:r>
              <a:rPr lang="es-MX" noProof="0" dirty="0"/>
              <a:t>El registro sea de hace 2 años o más y el campo “1) PSW </a:t>
            </a:r>
            <a:r>
              <a:rPr lang="es-MX" noProof="0" dirty="0" err="1"/>
              <a:t>returned</a:t>
            </a:r>
            <a:r>
              <a:rPr lang="es-MX" noProof="0" dirty="0"/>
              <a:t> </a:t>
            </a:r>
            <a:r>
              <a:rPr lang="es-MX" noProof="0" dirty="0" err="1"/>
              <a:t>from</a:t>
            </a:r>
            <a:r>
              <a:rPr lang="es-MX" noProof="0" dirty="0"/>
              <a:t> </a:t>
            </a:r>
            <a:r>
              <a:rPr lang="es-MX" noProof="0" dirty="0" err="1"/>
              <a:t>Customer</a:t>
            </a:r>
            <a:r>
              <a:rPr lang="es-MX" noProof="0" dirty="0"/>
              <a:t> </a:t>
            </a:r>
            <a:r>
              <a:rPr lang="es-MX" noProof="0" dirty="0" err="1"/>
              <a:t>signed</a:t>
            </a:r>
            <a:r>
              <a:rPr lang="es-MX" noProof="0" dirty="0"/>
              <a:t>” de la renovación del año actual esté vacío.</a:t>
            </a:r>
          </a:p>
          <a:p>
            <a:pPr marL="569214" lvl="1" indent="-285750" algn="just">
              <a:buFont typeface="Wingdings" panose="05000000000000000000" pitchFamily="2" charset="2"/>
              <a:buChar char="Ø"/>
            </a:pPr>
            <a:r>
              <a:rPr lang="es-MX" noProof="0" dirty="0"/>
              <a:t>Se mostrarán con fondo rojo y letras en rojo los registros cuando: </a:t>
            </a:r>
          </a:p>
          <a:p>
            <a:pPr marL="898398" lvl="3" indent="-285750" algn="just">
              <a:buFont typeface="Courier New" panose="02070309020205020404" pitchFamily="49" charset="0"/>
              <a:buChar char="o"/>
            </a:pPr>
            <a:r>
              <a:rPr lang="es-MX" noProof="0" dirty="0"/>
              <a:t>El registro sea nuevo (del año actual) y el campo “1) PSW </a:t>
            </a:r>
            <a:r>
              <a:rPr lang="es-MX" noProof="0" dirty="0" err="1"/>
              <a:t>returned</a:t>
            </a:r>
            <a:r>
              <a:rPr lang="es-MX" noProof="0" dirty="0"/>
              <a:t> </a:t>
            </a:r>
            <a:r>
              <a:rPr lang="es-MX" noProof="0" dirty="0" err="1"/>
              <a:t>from</a:t>
            </a:r>
            <a:r>
              <a:rPr lang="es-MX" noProof="0" dirty="0"/>
              <a:t> </a:t>
            </a:r>
            <a:r>
              <a:rPr lang="es-MX" noProof="0" dirty="0" err="1"/>
              <a:t>Customer</a:t>
            </a:r>
            <a:r>
              <a:rPr lang="es-MX" noProof="0" dirty="0"/>
              <a:t> </a:t>
            </a:r>
            <a:r>
              <a:rPr lang="es-MX" noProof="0" dirty="0" err="1"/>
              <a:t>signed</a:t>
            </a:r>
            <a:r>
              <a:rPr lang="es-MX" noProof="0" dirty="0"/>
              <a:t> 2) </a:t>
            </a:r>
            <a:r>
              <a:rPr lang="es-MX" noProof="0" dirty="0" err="1"/>
              <a:t>Sent</a:t>
            </a:r>
            <a:r>
              <a:rPr lang="es-MX" noProof="0" dirty="0"/>
              <a:t> </a:t>
            </a:r>
            <a:r>
              <a:rPr lang="es-MX" noProof="0" dirty="0" err="1"/>
              <a:t>Request</a:t>
            </a:r>
            <a:r>
              <a:rPr lang="es-MX" noProof="0" dirty="0"/>
              <a:t> </a:t>
            </a:r>
            <a:r>
              <a:rPr lang="es-MX" noProof="0" dirty="0" err="1"/>
              <a:t>to</a:t>
            </a:r>
            <a:r>
              <a:rPr lang="es-MX" noProof="0" dirty="0"/>
              <a:t> CTC” esté vacío.</a:t>
            </a:r>
          </a:p>
          <a:p>
            <a:pPr marL="0" indent="0" algn="just">
              <a:buNone/>
            </a:pPr>
            <a:endParaRPr lang="es-MX" noProof="0" dirty="0"/>
          </a:p>
        </p:txBody>
      </p:sp>
    </p:spTree>
    <p:extLst>
      <p:ext uri="{BB962C8B-B14F-4D97-AF65-F5344CB8AC3E}">
        <p14:creationId xmlns:p14="http://schemas.microsoft.com/office/powerpoint/2010/main" val="338930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s-MX" sz="4000" noProof="0" dirty="0"/>
              <a:t>Tablas Creadas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648934" y="1646102"/>
            <a:ext cx="4398553" cy="4160520"/>
          </a:xfrm>
        </p:spPr>
        <p:txBody>
          <a:bodyPr>
            <a:normAutofit/>
          </a:bodyPr>
          <a:lstStyle/>
          <a:p>
            <a:r>
              <a:rPr lang="es-MX" sz="2400" b="1" noProof="0" dirty="0" err="1"/>
              <a:t>BluSeal</a:t>
            </a:r>
            <a:endParaRPr lang="es-MX" sz="2400" b="1" noProof="0" dirty="0"/>
          </a:p>
          <a:p>
            <a:r>
              <a:rPr lang="es-MX" sz="2400" noProof="0" dirty="0"/>
              <a:t>- </a:t>
            </a:r>
            <a:r>
              <a:rPr lang="es-MX" sz="2400" noProof="0" dirty="0" err="1"/>
              <a:t>bluseal</a:t>
            </a:r>
            <a:endParaRPr lang="es-MX" sz="2400" noProof="0" dirty="0"/>
          </a:p>
          <a:p>
            <a:r>
              <a:rPr lang="es-MX" sz="2400" noProof="0" dirty="0"/>
              <a:t>- </a:t>
            </a:r>
            <a:r>
              <a:rPr lang="es-MX" sz="2400" noProof="0" dirty="0" err="1"/>
              <a:t>bluseal_customer</a:t>
            </a:r>
            <a:endParaRPr lang="es-MX" sz="2400" noProof="0" dirty="0"/>
          </a:p>
          <a:p>
            <a:r>
              <a:rPr lang="es-MX" sz="2400" noProof="0" dirty="0"/>
              <a:t>- </a:t>
            </a:r>
            <a:r>
              <a:rPr lang="es-MX" sz="2400" noProof="0" dirty="0" err="1"/>
              <a:t>bluseal_customer_pn</a:t>
            </a:r>
            <a:endParaRPr lang="es-MX" sz="2400" noProof="0" dirty="0"/>
          </a:p>
          <a:p>
            <a:r>
              <a:rPr lang="es-MX" sz="2400" noProof="0" dirty="0"/>
              <a:t>- </a:t>
            </a:r>
            <a:r>
              <a:rPr lang="es-MX" sz="2400" noProof="0" dirty="0" err="1"/>
              <a:t>bluseal_ppap</a:t>
            </a:r>
            <a:endParaRPr lang="es-MX" sz="2400" noProof="0" dirty="0"/>
          </a:p>
          <a:p>
            <a:endParaRPr lang="es-MX" sz="2400" noProof="0" dirty="0"/>
          </a:p>
        </p:txBody>
      </p:sp>
      <p:sp>
        <p:nvSpPr>
          <p:cNvPr id="7" name="Content Placeholder 6">
            <a:extLst>
              <a:ext uri="{FF2B5EF4-FFF2-40B4-BE49-F238E27FC236}">
                <a16:creationId xmlns:a16="http://schemas.microsoft.com/office/drawing/2014/main" id="{7078F1DC-7EF8-5514-E97B-D47663F284D3}"/>
              </a:ext>
            </a:extLst>
          </p:cNvPr>
          <p:cNvSpPr>
            <a:spLocks noGrp="1"/>
          </p:cNvSpPr>
          <p:nvPr>
            <p:ph sz="quarter" idx="19"/>
          </p:nvPr>
        </p:nvSpPr>
        <p:spPr>
          <a:xfrm>
            <a:off x="5907024" y="1646102"/>
            <a:ext cx="5636040" cy="4160520"/>
          </a:xfrm>
        </p:spPr>
        <p:txBody>
          <a:bodyPr>
            <a:normAutofit/>
          </a:bodyPr>
          <a:lstStyle/>
          <a:p>
            <a:r>
              <a:rPr lang="es-MX" sz="2400" b="1" noProof="0" dirty="0"/>
              <a:t>Cables</a:t>
            </a:r>
          </a:p>
          <a:p>
            <a:r>
              <a:rPr lang="es-MX" sz="2400" noProof="0" dirty="0"/>
              <a:t>- cables</a:t>
            </a:r>
          </a:p>
          <a:p>
            <a:r>
              <a:rPr lang="es-MX" sz="2400" noProof="0" dirty="0"/>
              <a:t>- </a:t>
            </a:r>
            <a:r>
              <a:rPr lang="es-MX" sz="2400" noProof="0" dirty="0" err="1"/>
              <a:t>cables_customer</a:t>
            </a:r>
            <a:endParaRPr lang="es-MX" sz="2400" noProof="0" dirty="0"/>
          </a:p>
          <a:p>
            <a:r>
              <a:rPr lang="es-MX" sz="2400" noProof="0" dirty="0"/>
              <a:t>- </a:t>
            </a:r>
            <a:r>
              <a:rPr lang="es-MX" sz="2400" noProof="0" dirty="0" err="1"/>
              <a:t>cables_customer_pn</a:t>
            </a:r>
            <a:endParaRPr lang="es-MX" sz="2400" noProof="0" dirty="0"/>
          </a:p>
          <a:p>
            <a:r>
              <a:rPr lang="es-MX" sz="2400" noProof="0" dirty="0"/>
              <a:t>- </a:t>
            </a:r>
            <a:r>
              <a:rPr lang="es-MX" sz="2400" noProof="0" dirty="0" err="1"/>
              <a:t>cables_ppap</a:t>
            </a:r>
            <a:endParaRPr lang="es-MX" sz="2400" noProof="0" dirty="0"/>
          </a:p>
          <a:p>
            <a:endParaRPr lang="es-MX" sz="2400" noProof="0" dirty="0"/>
          </a:p>
        </p:txBody>
      </p:sp>
    </p:spTree>
    <p:extLst>
      <p:ext uri="{BB962C8B-B14F-4D97-AF65-F5344CB8AC3E}">
        <p14:creationId xmlns:p14="http://schemas.microsoft.com/office/powerpoint/2010/main" val="4153247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4BD5F-A310-1838-1558-8C25BEED69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817DD-D763-294C-AA37-202C5EA4AE51}"/>
              </a:ext>
            </a:extLst>
          </p:cNvPr>
          <p:cNvSpPr>
            <a:spLocks noGrp="1"/>
          </p:cNvSpPr>
          <p:nvPr>
            <p:ph type="title"/>
          </p:nvPr>
        </p:nvSpPr>
        <p:spPr/>
        <p:txBody>
          <a:bodyPr/>
          <a:lstStyle/>
          <a:p>
            <a:r>
              <a:rPr lang="es-MX" sz="4000" noProof="0" dirty="0"/>
              <a:t>Página de Cintas - Funciones</a:t>
            </a:r>
          </a:p>
        </p:txBody>
      </p:sp>
      <p:sp>
        <p:nvSpPr>
          <p:cNvPr id="3" name="Content Placeholder 2">
            <a:extLst>
              <a:ext uri="{FF2B5EF4-FFF2-40B4-BE49-F238E27FC236}">
                <a16:creationId xmlns:a16="http://schemas.microsoft.com/office/drawing/2014/main" id="{0E3C3FC6-A542-C751-D3B4-40B805A59FAB}"/>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blanco los registros cuando: </a:t>
            </a:r>
          </a:p>
          <a:p>
            <a:pPr marL="852678" lvl="2" indent="-285750" algn="just">
              <a:buFont typeface="Courier New" panose="02070309020205020404" pitchFamily="49" charset="0"/>
              <a:buChar char="o"/>
            </a:pPr>
            <a:r>
              <a:rPr lang="es-MX" noProof="0" dirty="0"/>
              <a:t>El registro sea del año pasado y el campo “</a:t>
            </a:r>
            <a:r>
              <a:rPr lang="es-MX" noProof="0" dirty="0" err="1"/>
              <a:t>Sent</a:t>
            </a:r>
            <a:r>
              <a:rPr lang="es-MX" noProof="0" dirty="0"/>
              <a:t> </a:t>
            </a:r>
            <a:r>
              <a:rPr lang="es-MX" noProof="0" dirty="0" err="1"/>
              <a:t>to</a:t>
            </a:r>
            <a:r>
              <a:rPr lang="es-MX" noProof="0" dirty="0"/>
              <a:t>  </a:t>
            </a:r>
            <a:r>
              <a:rPr lang="es-MX" noProof="0" dirty="0" err="1"/>
              <a:t>Customer</a:t>
            </a:r>
            <a:r>
              <a:rPr lang="es-MX" noProof="0" dirty="0"/>
              <a:t>” de la renovación del año actual esté vacío , y la fecha actual sea máximo 2 meses mayor al campo “</a:t>
            </a:r>
            <a:r>
              <a:rPr lang="es-MX" noProof="0" dirty="0" err="1"/>
              <a:t>Renewal</a:t>
            </a:r>
            <a:r>
              <a:rPr lang="es-MX" noProof="0" dirty="0"/>
              <a:t> Date”.</a:t>
            </a:r>
          </a:p>
          <a:p>
            <a:pPr marL="852678" lvl="2" indent="-285750" algn="just">
              <a:buFont typeface="Courier New" panose="02070309020205020404" pitchFamily="49" charset="0"/>
              <a:buChar char="o"/>
            </a:pPr>
            <a:r>
              <a:rPr lang="es-MX" noProof="0" dirty="0"/>
              <a:t>El registro sea de hace 2 años o más y el campo “</a:t>
            </a:r>
            <a:r>
              <a:rPr lang="es-MX" noProof="0" dirty="0" err="1"/>
              <a:t>Sent</a:t>
            </a:r>
            <a:r>
              <a:rPr lang="es-MX" noProof="0" dirty="0"/>
              <a:t> </a:t>
            </a:r>
            <a:r>
              <a:rPr lang="es-MX" noProof="0" dirty="0" err="1"/>
              <a:t>to</a:t>
            </a:r>
            <a:r>
              <a:rPr lang="es-MX" noProof="0" dirty="0"/>
              <a:t>  </a:t>
            </a:r>
            <a:r>
              <a:rPr lang="es-MX" noProof="0" dirty="0" err="1"/>
              <a:t>Customer</a:t>
            </a:r>
            <a:r>
              <a:rPr lang="es-MX" noProof="0" dirty="0"/>
              <a:t>” de la renovación del año actual esté vacío.</a:t>
            </a:r>
          </a:p>
          <a:p>
            <a:pPr marL="569214" lvl="1" indent="-285750" algn="just">
              <a:buFont typeface="Wingdings" panose="05000000000000000000" pitchFamily="2" charset="2"/>
              <a:buChar char="Ø"/>
            </a:pPr>
            <a:r>
              <a:rPr lang="es-MX" noProof="0" dirty="0"/>
              <a:t>Se mostrarán con fondo blanco </a:t>
            </a:r>
            <a:r>
              <a:rPr lang="es-MX" dirty="0"/>
              <a:t>y letras en rojo</a:t>
            </a:r>
            <a:r>
              <a:rPr lang="es-MX" noProof="0" dirty="0"/>
              <a:t> los registros cuando: </a:t>
            </a:r>
          </a:p>
          <a:p>
            <a:pPr marL="852678" lvl="2" indent="-285750" algn="just">
              <a:buFont typeface="Courier New" panose="02070309020205020404" pitchFamily="49" charset="0"/>
              <a:buChar char="o"/>
            </a:pPr>
            <a:r>
              <a:rPr lang="es-MX" noProof="0" dirty="0"/>
              <a:t>El registro sea del año pasado y el campo “1) PSW </a:t>
            </a:r>
            <a:r>
              <a:rPr lang="es-MX" noProof="0" dirty="0" err="1"/>
              <a:t>returned</a:t>
            </a:r>
            <a:r>
              <a:rPr lang="es-MX" noProof="0" dirty="0"/>
              <a:t> </a:t>
            </a:r>
            <a:r>
              <a:rPr lang="es-MX" noProof="0" dirty="0" err="1"/>
              <a:t>from</a:t>
            </a:r>
            <a:r>
              <a:rPr lang="es-MX" noProof="0" dirty="0"/>
              <a:t> </a:t>
            </a:r>
            <a:r>
              <a:rPr lang="es-MX" noProof="0" dirty="0" err="1"/>
              <a:t>Customer</a:t>
            </a:r>
            <a:r>
              <a:rPr lang="es-MX" noProof="0" dirty="0"/>
              <a:t> </a:t>
            </a:r>
            <a:r>
              <a:rPr lang="es-MX" noProof="0" dirty="0" err="1"/>
              <a:t>signed</a:t>
            </a:r>
            <a:r>
              <a:rPr lang="es-MX" noProof="0" dirty="0"/>
              <a:t>” de la renovación del año actual esté vacío, y la fecha actual sea 1 semana mayor al campo “</a:t>
            </a:r>
            <a:r>
              <a:rPr lang="es-MX" noProof="0" dirty="0" err="1"/>
              <a:t>Renewal</a:t>
            </a:r>
            <a:r>
              <a:rPr lang="es-MX" noProof="0" dirty="0"/>
              <a:t> Date”.</a:t>
            </a:r>
          </a:p>
          <a:p>
            <a:pPr marL="852678" lvl="2" indent="-285750" algn="just">
              <a:buFont typeface="Courier New" panose="02070309020205020404" pitchFamily="49" charset="0"/>
              <a:buChar char="o"/>
            </a:pPr>
            <a:r>
              <a:rPr lang="es-MX" noProof="0" dirty="0"/>
              <a:t>El registro sea del año pasado y todos los campos de la renovación del año actual estén vacíos.</a:t>
            </a:r>
          </a:p>
        </p:txBody>
      </p:sp>
    </p:spTree>
    <p:extLst>
      <p:ext uri="{BB962C8B-B14F-4D97-AF65-F5344CB8AC3E}">
        <p14:creationId xmlns:p14="http://schemas.microsoft.com/office/powerpoint/2010/main" val="1694693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4A91A-A56A-3BB6-9B02-F4855DDBA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4ECEF2-BCC0-D09A-555B-7A53F3C9994B}"/>
              </a:ext>
            </a:extLst>
          </p:cNvPr>
          <p:cNvSpPr>
            <a:spLocks noGrp="1"/>
          </p:cNvSpPr>
          <p:nvPr>
            <p:ph type="title"/>
          </p:nvPr>
        </p:nvSpPr>
        <p:spPr/>
        <p:txBody>
          <a:bodyPr/>
          <a:lstStyle/>
          <a:p>
            <a:r>
              <a:rPr lang="es-MX" sz="4000" noProof="0" dirty="0"/>
              <a:t>Página de Tubos</a:t>
            </a:r>
          </a:p>
        </p:txBody>
      </p:sp>
      <p:sp>
        <p:nvSpPr>
          <p:cNvPr id="3" name="Content Placeholder 2">
            <a:extLst>
              <a:ext uri="{FF2B5EF4-FFF2-40B4-BE49-F238E27FC236}">
                <a16:creationId xmlns:a16="http://schemas.microsoft.com/office/drawing/2014/main" id="{A9C164CF-1117-CD49-13CE-96B54A1E44EB}"/>
              </a:ext>
            </a:extLst>
          </p:cNvPr>
          <p:cNvSpPr>
            <a:spLocks noGrp="1"/>
          </p:cNvSpPr>
          <p:nvPr>
            <p:ph sz="quarter" idx="17"/>
          </p:nvPr>
        </p:nvSpPr>
        <p:spPr>
          <a:xfrm>
            <a:off x="1542562" y="2590800"/>
            <a:ext cx="10013709" cy="4056888"/>
          </a:xfrm>
        </p:spPr>
        <p:txBody>
          <a:bodyPr>
            <a:normAutofit fontScale="92500"/>
          </a:bodyPr>
          <a:lstStyle/>
          <a:p>
            <a:pPr algn="just"/>
            <a:r>
              <a:rPr lang="es-MX" noProof="0" dirty="0"/>
              <a:t>Servirá como página para la consulta, el registro y seguimiento de los PPAP's de tubos.</a:t>
            </a:r>
          </a:p>
          <a:p>
            <a:pPr algn="just"/>
            <a:r>
              <a:rPr lang="es-MX" noProof="0" dirty="0"/>
              <a:t>Contará con:</a:t>
            </a:r>
          </a:p>
          <a:p>
            <a:pPr lvl="2" algn="just">
              <a:buFont typeface="Wingdings" panose="05000000000000000000" pitchFamily="2" charset="2"/>
              <a:buChar char="ü"/>
            </a:pPr>
            <a:r>
              <a:rPr lang="es-MX" noProof="0" dirty="0"/>
              <a:t> La tabla con la información de los PPAP's de tubos.</a:t>
            </a:r>
          </a:p>
          <a:p>
            <a:pPr lvl="2" algn="just">
              <a:buFont typeface="Wingdings" panose="05000000000000000000" pitchFamily="2" charset="2"/>
              <a:buChar char="ü"/>
            </a:pPr>
            <a:r>
              <a:rPr lang="es-MX" noProof="0" dirty="0"/>
              <a:t> 1 formulario de búsqueda por cada campo de la tabla.</a:t>
            </a:r>
          </a:p>
          <a:p>
            <a:pPr lvl="2" algn="just">
              <a:buFont typeface="Wingdings" panose="05000000000000000000" pitchFamily="2" charset="2"/>
              <a:buChar char="ü"/>
            </a:pPr>
            <a:r>
              <a:rPr lang="es-MX" noProof="0" dirty="0"/>
              <a:t> 3 formularios de registro para insertar nueva información a la tabla (por descripción, ET PN, y </a:t>
            </a:r>
            <a:r>
              <a:rPr lang="es-MX" noProof="0" dirty="0" err="1"/>
              <a:t>Cust</a:t>
            </a:r>
            <a:r>
              <a:rPr lang="es-MX" noProof="0" dirty="0"/>
              <a:t>. PN).</a:t>
            </a:r>
          </a:p>
          <a:p>
            <a:pPr lvl="2" algn="just">
              <a:buFont typeface="Wingdings" panose="05000000000000000000" pitchFamily="2" charset="2"/>
              <a:buChar char="ü"/>
            </a:pPr>
            <a:r>
              <a:rPr lang="es-MX" noProof="0" dirty="0"/>
              <a:t> 1 formulario de edición para editar información de la tabla.</a:t>
            </a:r>
          </a:p>
          <a:p>
            <a:pPr lvl="2" algn="just">
              <a:buFont typeface="Wingdings" panose="05000000000000000000" pitchFamily="2" charset="2"/>
              <a:buChar char="ü"/>
            </a:pPr>
            <a:r>
              <a:rPr lang="es-MX" noProof="0" dirty="0"/>
              <a:t> 1 función para eliminar registros de la tabla.</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1031707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2AF35-BC60-C7F9-20D7-EB1EFCCFD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965C4-9857-846C-F858-F6F4FD7220AE}"/>
              </a:ext>
            </a:extLst>
          </p:cNvPr>
          <p:cNvSpPr>
            <a:spLocks noGrp="1"/>
          </p:cNvSpPr>
          <p:nvPr>
            <p:ph type="title"/>
          </p:nvPr>
        </p:nvSpPr>
        <p:spPr/>
        <p:txBody>
          <a:bodyPr/>
          <a:lstStyle/>
          <a:p>
            <a:r>
              <a:rPr lang="es-MX" sz="4000" noProof="0" dirty="0"/>
              <a:t>Página de Tubos - Funciones</a:t>
            </a:r>
          </a:p>
        </p:txBody>
      </p:sp>
      <p:sp>
        <p:nvSpPr>
          <p:cNvPr id="3" name="Content Placeholder 2">
            <a:extLst>
              <a:ext uri="{FF2B5EF4-FFF2-40B4-BE49-F238E27FC236}">
                <a16:creationId xmlns:a16="http://schemas.microsoft.com/office/drawing/2014/main" id="{3B6BC7F6-2654-82B7-FB95-1E0442D77F19}"/>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Si el campo “PPAP </a:t>
            </a:r>
            <a:r>
              <a:rPr lang="es-MX" noProof="0" dirty="0" err="1"/>
              <a:t>Req'd</a:t>
            </a:r>
            <a:r>
              <a:rPr lang="es-MX" noProof="0" dirty="0"/>
              <a:t> </a:t>
            </a:r>
            <a:r>
              <a:rPr lang="es-MX" noProof="0" dirty="0" err="1"/>
              <a:t>by</a:t>
            </a:r>
            <a:r>
              <a:rPr lang="es-MX" noProof="0" dirty="0"/>
              <a:t> </a:t>
            </a:r>
            <a:r>
              <a:rPr lang="es-MX" noProof="0" dirty="0" err="1"/>
              <a:t>Customer</a:t>
            </a:r>
            <a:r>
              <a:rPr lang="es-MX" noProof="0" dirty="0"/>
              <a:t>” no está vacío,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calculará la diferencia de días entre los campos “</a:t>
            </a:r>
            <a:r>
              <a:rPr lang="es-MX" noProof="0" dirty="0" err="1"/>
              <a:t>Sent</a:t>
            </a:r>
            <a:r>
              <a:rPr lang="es-MX" noProof="0" dirty="0"/>
              <a:t> </a:t>
            </a:r>
            <a:r>
              <a:rPr lang="es-MX" noProof="0" dirty="0" err="1"/>
              <a:t>to</a:t>
            </a:r>
            <a:r>
              <a:rPr lang="es-MX" noProof="0" dirty="0"/>
              <a:t> </a:t>
            </a:r>
            <a:r>
              <a:rPr lang="es-MX" noProof="0" dirty="0" err="1"/>
              <a:t>Customer</a:t>
            </a:r>
            <a:r>
              <a:rPr lang="es-MX" noProof="0" dirty="0"/>
              <a:t>” y “PPAP </a:t>
            </a:r>
            <a:r>
              <a:rPr lang="es-MX" noProof="0" dirty="0" err="1"/>
              <a:t>Req'd</a:t>
            </a:r>
            <a:r>
              <a:rPr lang="es-MX" noProof="0" dirty="0"/>
              <a:t> </a:t>
            </a:r>
            <a:r>
              <a:rPr lang="es-MX" noProof="0" dirty="0" err="1"/>
              <a:t>by</a:t>
            </a:r>
            <a:r>
              <a:rPr lang="es-MX" noProof="0" dirty="0"/>
              <a:t> </a:t>
            </a:r>
            <a:r>
              <a:rPr lang="es-MX" noProof="0" dirty="0" err="1"/>
              <a:t>Customer</a:t>
            </a:r>
            <a:r>
              <a:rPr lang="es-MX" noProof="0" dirty="0"/>
              <a:t>”.</a:t>
            </a:r>
          </a:p>
          <a:p>
            <a:pPr marL="569214" lvl="1" indent="-285750" algn="just">
              <a:buFont typeface="Wingdings" panose="05000000000000000000" pitchFamily="2" charset="2"/>
              <a:buChar char="Ø"/>
            </a:pPr>
            <a:r>
              <a:rPr lang="es-MX" noProof="0" dirty="0"/>
              <a:t>Si el campo “PPAP </a:t>
            </a:r>
            <a:r>
              <a:rPr lang="es-MX" noProof="0" dirty="0" err="1"/>
              <a:t>Req'd</a:t>
            </a:r>
            <a:r>
              <a:rPr lang="es-MX" noProof="0" dirty="0"/>
              <a:t> </a:t>
            </a:r>
            <a:r>
              <a:rPr lang="es-MX" noProof="0" dirty="0" err="1"/>
              <a:t>by</a:t>
            </a:r>
            <a:r>
              <a:rPr lang="es-MX" noProof="0" dirty="0"/>
              <a:t> </a:t>
            </a:r>
            <a:r>
              <a:rPr lang="es-MX" noProof="0" dirty="0" err="1"/>
              <a:t>Customer</a:t>
            </a:r>
            <a:r>
              <a:rPr lang="es-MX" noProof="0" dirty="0"/>
              <a:t>” está vacío,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calculará la diferencia de días entre la fecha actual y el campo “PPAP </a:t>
            </a:r>
            <a:r>
              <a:rPr lang="es-MX" noProof="0" dirty="0" err="1"/>
              <a:t>Req'd</a:t>
            </a:r>
            <a:r>
              <a:rPr lang="es-MX" noProof="0" dirty="0"/>
              <a:t> </a:t>
            </a:r>
            <a:r>
              <a:rPr lang="es-MX" noProof="0" dirty="0" err="1"/>
              <a:t>by</a:t>
            </a:r>
            <a:r>
              <a:rPr lang="es-MX" noProof="0" dirty="0"/>
              <a:t> </a:t>
            </a:r>
            <a:r>
              <a:rPr lang="es-MX" noProof="0" dirty="0" err="1"/>
              <a:t>Customer</a:t>
            </a:r>
            <a:r>
              <a:rPr lang="es-MX" noProof="0" dirty="0"/>
              <a:t>”.</a:t>
            </a:r>
          </a:p>
          <a:p>
            <a:pPr marL="569214" lvl="1" indent="-285750" algn="just">
              <a:buFont typeface="Wingdings" panose="05000000000000000000" pitchFamily="2" charset="2"/>
              <a:buChar char="Ø"/>
            </a:pPr>
            <a:r>
              <a:rPr lang="es-MX" noProof="0" dirty="0"/>
              <a:t>Cuando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es menor o igual a 18 días, se mostrará con fondo verde.</a:t>
            </a:r>
          </a:p>
          <a:p>
            <a:pPr marL="569214" lvl="1" indent="-285750" algn="just">
              <a:buFont typeface="Wingdings" panose="05000000000000000000" pitchFamily="2" charset="2"/>
              <a:buChar char="Ø"/>
            </a:pPr>
            <a:r>
              <a:rPr lang="es-MX" noProof="0" dirty="0"/>
              <a:t>Cuando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es mayor o igual a 19 días, y es menor o igual a 30 días, se mostrará con fondo amarillo.</a:t>
            </a:r>
          </a:p>
          <a:p>
            <a:pPr marL="569214" lvl="1" indent="-285750" algn="just">
              <a:buFont typeface="Wingdings" panose="05000000000000000000" pitchFamily="2" charset="2"/>
              <a:buChar char="Ø"/>
            </a:pPr>
            <a:endParaRPr lang="es-MX" noProof="0" dirty="0"/>
          </a:p>
          <a:p>
            <a:pPr lvl="1" algn="just"/>
            <a:endParaRPr lang="es-MX" noProof="0" dirty="0"/>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2880827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C1F13-1152-3E30-6B2B-EB57FC8425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C6B79A-71A0-2A50-3259-00F0DE6C4B1A}"/>
              </a:ext>
            </a:extLst>
          </p:cNvPr>
          <p:cNvSpPr>
            <a:spLocks noGrp="1"/>
          </p:cNvSpPr>
          <p:nvPr>
            <p:ph type="title"/>
          </p:nvPr>
        </p:nvSpPr>
        <p:spPr/>
        <p:txBody>
          <a:bodyPr/>
          <a:lstStyle/>
          <a:p>
            <a:r>
              <a:rPr lang="es-MX" sz="4000" noProof="0" dirty="0"/>
              <a:t>Página de Tubos - Funciones</a:t>
            </a:r>
          </a:p>
        </p:txBody>
      </p:sp>
      <p:sp>
        <p:nvSpPr>
          <p:cNvPr id="3" name="Content Placeholder 2">
            <a:extLst>
              <a:ext uri="{FF2B5EF4-FFF2-40B4-BE49-F238E27FC236}">
                <a16:creationId xmlns:a16="http://schemas.microsoft.com/office/drawing/2014/main" id="{7D60BAD3-A7E9-FCE8-33E6-CBA7C5F7A5D0}"/>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Cuando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es mayor a 30 días, se mostrará con fondo rojo.</a:t>
            </a:r>
          </a:p>
          <a:p>
            <a:pPr marL="569214" lvl="1" indent="-285750" algn="just">
              <a:buFont typeface="Wingdings" panose="05000000000000000000" pitchFamily="2" charset="2"/>
              <a:buChar char="Ø"/>
            </a:pPr>
            <a:endParaRPr lang="es-MX" noProof="0" dirty="0"/>
          </a:p>
          <a:p>
            <a:pPr lvl="1" algn="just"/>
            <a:endParaRPr lang="es-MX" noProof="0" dirty="0"/>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316195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8ACDC-9B5F-B92B-832F-174B0892A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CEC09-DBE9-CB1F-2CD7-FB7D4622B446}"/>
              </a:ext>
            </a:extLst>
          </p:cNvPr>
          <p:cNvSpPr>
            <a:spLocks noGrp="1"/>
          </p:cNvSpPr>
          <p:nvPr>
            <p:ph type="title"/>
          </p:nvPr>
        </p:nvSpPr>
        <p:spPr/>
        <p:txBody>
          <a:bodyPr/>
          <a:lstStyle/>
          <a:p>
            <a:r>
              <a:rPr lang="es-MX" sz="4000" noProof="0" dirty="0"/>
              <a:t>Tablas Creadas</a:t>
            </a:r>
          </a:p>
        </p:txBody>
      </p:sp>
      <p:sp>
        <p:nvSpPr>
          <p:cNvPr id="3" name="Content Placeholder 2">
            <a:extLst>
              <a:ext uri="{FF2B5EF4-FFF2-40B4-BE49-F238E27FC236}">
                <a16:creationId xmlns:a16="http://schemas.microsoft.com/office/drawing/2014/main" id="{49E1DBFB-4844-ADD6-B434-1E0995AD4B2B}"/>
              </a:ext>
            </a:extLst>
          </p:cNvPr>
          <p:cNvSpPr>
            <a:spLocks noGrp="1"/>
          </p:cNvSpPr>
          <p:nvPr>
            <p:ph sz="quarter" idx="14"/>
          </p:nvPr>
        </p:nvSpPr>
        <p:spPr>
          <a:xfrm>
            <a:off x="648934" y="1646102"/>
            <a:ext cx="4398553" cy="4160520"/>
          </a:xfrm>
        </p:spPr>
        <p:txBody>
          <a:bodyPr>
            <a:normAutofit/>
          </a:bodyPr>
          <a:lstStyle/>
          <a:p>
            <a:r>
              <a:rPr lang="es-MX" sz="2400" b="1" noProof="0" dirty="0"/>
              <a:t>Cintas</a:t>
            </a:r>
          </a:p>
          <a:p>
            <a:r>
              <a:rPr lang="es-MX" sz="2400" noProof="0" dirty="0"/>
              <a:t>- tapes</a:t>
            </a:r>
          </a:p>
          <a:p>
            <a:r>
              <a:rPr lang="es-MX" sz="2400" noProof="0" dirty="0"/>
              <a:t>- </a:t>
            </a:r>
            <a:r>
              <a:rPr lang="es-MX" sz="2400" noProof="0" dirty="0" err="1"/>
              <a:t>tapes_customer</a:t>
            </a:r>
            <a:endParaRPr lang="es-MX" sz="2400" noProof="0" dirty="0"/>
          </a:p>
          <a:p>
            <a:r>
              <a:rPr lang="es-MX" sz="2400" noProof="0" dirty="0"/>
              <a:t>- </a:t>
            </a:r>
            <a:r>
              <a:rPr lang="es-MX" sz="2400" noProof="0" dirty="0" err="1"/>
              <a:t>tapes_customer_pn</a:t>
            </a:r>
            <a:endParaRPr lang="es-MX" sz="2400" noProof="0" dirty="0"/>
          </a:p>
          <a:p>
            <a:r>
              <a:rPr lang="es-MX" sz="2400" noProof="0" dirty="0"/>
              <a:t>- </a:t>
            </a:r>
            <a:r>
              <a:rPr lang="es-MX" sz="2400" noProof="0" dirty="0" err="1"/>
              <a:t>tapes_ppap</a:t>
            </a:r>
            <a:endParaRPr lang="es-MX" sz="2400" noProof="0" dirty="0"/>
          </a:p>
          <a:p>
            <a:r>
              <a:rPr lang="es-MX" sz="2400" noProof="0" dirty="0"/>
              <a:t>- </a:t>
            </a:r>
            <a:r>
              <a:rPr lang="es-MX" sz="2400" noProof="0" dirty="0" err="1"/>
              <a:t>tapes_renewal</a:t>
            </a:r>
            <a:endParaRPr lang="es-MX" sz="2400" noProof="0" dirty="0"/>
          </a:p>
          <a:p>
            <a:endParaRPr lang="es-MX" sz="2400" noProof="0" dirty="0"/>
          </a:p>
        </p:txBody>
      </p:sp>
      <p:sp>
        <p:nvSpPr>
          <p:cNvPr id="7" name="Content Placeholder 6">
            <a:extLst>
              <a:ext uri="{FF2B5EF4-FFF2-40B4-BE49-F238E27FC236}">
                <a16:creationId xmlns:a16="http://schemas.microsoft.com/office/drawing/2014/main" id="{9AD2A9A2-5716-3F27-5B42-FDF4B57261FA}"/>
              </a:ext>
            </a:extLst>
          </p:cNvPr>
          <p:cNvSpPr>
            <a:spLocks noGrp="1"/>
          </p:cNvSpPr>
          <p:nvPr>
            <p:ph sz="quarter" idx="19"/>
          </p:nvPr>
        </p:nvSpPr>
        <p:spPr>
          <a:xfrm>
            <a:off x="5047487" y="1646102"/>
            <a:ext cx="5636040" cy="4160520"/>
          </a:xfrm>
        </p:spPr>
        <p:txBody>
          <a:bodyPr>
            <a:normAutofit/>
          </a:bodyPr>
          <a:lstStyle/>
          <a:p>
            <a:r>
              <a:rPr lang="es-MX" sz="2400" b="1" noProof="0" dirty="0"/>
              <a:t>Tubos</a:t>
            </a:r>
          </a:p>
          <a:p>
            <a:r>
              <a:rPr lang="es-MX" sz="2400" noProof="0" dirty="0"/>
              <a:t>- </a:t>
            </a:r>
            <a:r>
              <a:rPr lang="es-MX" sz="2400" noProof="0" dirty="0" err="1"/>
              <a:t>tubes</a:t>
            </a:r>
            <a:endParaRPr lang="es-MX" sz="2400" noProof="0" dirty="0"/>
          </a:p>
          <a:p>
            <a:r>
              <a:rPr lang="es-MX" sz="2400" noProof="0" dirty="0"/>
              <a:t>- </a:t>
            </a:r>
            <a:r>
              <a:rPr lang="es-MX" sz="2400" noProof="0" dirty="0" err="1"/>
              <a:t>tubes_customer</a:t>
            </a:r>
            <a:endParaRPr lang="es-MX" sz="2400" noProof="0" dirty="0"/>
          </a:p>
          <a:p>
            <a:r>
              <a:rPr lang="es-MX" sz="2400" noProof="0" dirty="0"/>
              <a:t>- </a:t>
            </a:r>
            <a:r>
              <a:rPr lang="es-MX" sz="2400" noProof="0" dirty="0" err="1"/>
              <a:t>tubes_customer_pn</a:t>
            </a:r>
            <a:endParaRPr lang="es-MX" sz="2400" noProof="0" dirty="0"/>
          </a:p>
          <a:p>
            <a:r>
              <a:rPr lang="es-MX" sz="2400" noProof="0" dirty="0"/>
              <a:t>- </a:t>
            </a:r>
            <a:r>
              <a:rPr lang="es-MX" sz="2400" noProof="0" dirty="0" err="1"/>
              <a:t>tubes_ppap</a:t>
            </a:r>
            <a:endParaRPr lang="es-MX" sz="2400" noProof="0" dirty="0"/>
          </a:p>
          <a:p>
            <a:r>
              <a:rPr lang="es-MX" sz="2400" noProof="0" dirty="0"/>
              <a:t>- </a:t>
            </a:r>
            <a:r>
              <a:rPr lang="es-MX" sz="2400" noProof="0" dirty="0" err="1"/>
              <a:t>tubes_ppaps</a:t>
            </a:r>
            <a:endParaRPr lang="es-MX" sz="2400" noProof="0" dirty="0"/>
          </a:p>
          <a:p>
            <a:endParaRPr lang="es-MX" sz="2400" noProof="0" dirty="0"/>
          </a:p>
        </p:txBody>
      </p:sp>
      <p:sp>
        <p:nvSpPr>
          <p:cNvPr id="4" name="Content Placeholder 2">
            <a:extLst>
              <a:ext uri="{FF2B5EF4-FFF2-40B4-BE49-F238E27FC236}">
                <a16:creationId xmlns:a16="http://schemas.microsoft.com/office/drawing/2014/main" id="{1EF43891-C145-B095-9E46-65E0274D452E}"/>
              </a:ext>
            </a:extLst>
          </p:cNvPr>
          <p:cNvSpPr txBox="1">
            <a:spLocks/>
          </p:cNvSpPr>
          <p:nvPr/>
        </p:nvSpPr>
        <p:spPr>
          <a:xfrm>
            <a:off x="9217441" y="1640385"/>
            <a:ext cx="4398553" cy="4160520"/>
          </a:xfrm>
          <a:prstGeom prst="rect">
            <a:avLst/>
          </a:prstGeom>
        </p:spPr>
        <p:txBody>
          <a:bodyPr vert="horz" lIns="109728" tIns="109728" rIns="109728" bIns="91440" rtlCol="0" anchor="t">
            <a:normAutofit/>
          </a:bodyPr>
          <a:lstStyle>
            <a:lvl1pPr marL="0" indent="0" algn="l" defTabSz="914400" rtl="0" eaLnBrk="1" latinLnBrk="0" hangingPunct="1">
              <a:lnSpc>
                <a:spcPct val="125000"/>
              </a:lnSpc>
              <a:spcBef>
                <a:spcPts val="930"/>
              </a:spcBef>
              <a:spcAft>
                <a:spcPts val="600"/>
              </a:spcAft>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s-MX" sz="2400" b="1" noProof="0" dirty="0">
                <a:solidFill>
                  <a:schemeClr val="tx1"/>
                </a:solidFill>
              </a:rPr>
              <a:t>Usuarios</a:t>
            </a:r>
          </a:p>
          <a:p>
            <a:r>
              <a:rPr lang="es-MX" sz="2400" noProof="0" dirty="0">
                <a:solidFill>
                  <a:schemeClr val="tx1"/>
                </a:solidFill>
              </a:rPr>
              <a:t>- </a:t>
            </a:r>
            <a:r>
              <a:rPr lang="es-MX" sz="2400" noProof="0" dirty="0" err="1">
                <a:solidFill>
                  <a:schemeClr val="tx1"/>
                </a:solidFill>
              </a:rPr>
              <a:t>users</a:t>
            </a:r>
            <a:endParaRPr lang="es-MX" sz="2400" noProof="0" dirty="0">
              <a:solidFill>
                <a:schemeClr val="tx1"/>
              </a:solidFill>
            </a:endParaRPr>
          </a:p>
          <a:p>
            <a:endParaRPr lang="es-MX" sz="2400" noProof="0" dirty="0"/>
          </a:p>
        </p:txBody>
      </p:sp>
    </p:spTree>
    <p:extLst>
      <p:ext uri="{BB962C8B-B14F-4D97-AF65-F5344CB8AC3E}">
        <p14:creationId xmlns:p14="http://schemas.microsoft.com/office/powerpoint/2010/main" val="405061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155FE-1AC6-AA6A-B011-64F32D70A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C2A77-3CAD-83E4-5B47-9D158D0B1C0A}"/>
              </a:ext>
            </a:extLst>
          </p:cNvPr>
          <p:cNvSpPr>
            <a:spLocks noGrp="1"/>
          </p:cNvSpPr>
          <p:nvPr>
            <p:ph type="title"/>
          </p:nvPr>
        </p:nvSpPr>
        <p:spPr/>
        <p:txBody>
          <a:bodyPr/>
          <a:lstStyle/>
          <a:p>
            <a:r>
              <a:rPr lang="es-MX" sz="4000" noProof="0" dirty="0" err="1"/>
              <a:t>BluSeal</a:t>
            </a:r>
            <a:r>
              <a:rPr lang="es-MX" sz="4000" noProof="0" dirty="0"/>
              <a:t> – </a:t>
            </a:r>
            <a:r>
              <a:rPr lang="es-MX" sz="4000" b="0" cap="none" noProof="0" dirty="0" err="1"/>
              <a:t>bluseal</a:t>
            </a:r>
            <a:endParaRPr lang="es-MX" sz="4000" b="0" noProof="0" dirty="0"/>
          </a:p>
        </p:txBody>
      </p:sp>
      <p:graphicFrame>
        <p:nvGraphicFramePr>
          <p:cNvPr id="7" name="Table 6">
            <a:extLst>
              <a:ext uri="{FF2B5EF4-FFF2-40B4-BE49-F238E27FC236}">
                <a16:creationId xmlns:a16="http://schemas.microsoft.com/office/drawing/2014/main" id="{2AE2F2D9-4C47-287C-73A0-260263DBB7C6}"/>
              </a:ext>
            </a:extLst>
          </p:cNvPr>
          <p:cNvGraphicFramePr>
            <a:graphicFrameLocks noGrp="1"/>
          </p:cNvGraphicFramePr>
          <p:nvPr>
            <p:extLst>
              <p:ext uri="{D42A27DB-BD31-4B8C-83A1-F6EECF244321}">
                <p14:modId xmlns:p14="http://schemas.microsoft.com/office/powerpoint/2010/main" val="468765427"/>
              </p:ext>
            </p:extLst>
          </p:nvPr>
        </p:nvGraphicFramePr>
        <p:xfrm>
          <a:off x="1444752" y="2457026"/>
          <a:ext cx="10195560" cy="2966741"/>
        </p:xfrm>
        <a:graphic>
          <a:graphicData uri="http://schemas.openxmlformats.org/drawingml/2006/table">
            <a:tbl>
              <a:tblPr firstRow="1" bandRow="1">
                <a:tableStyleId>{8A107856-5554-42FB-B03E-39F5DBC370BA}</a:tableStyleId>
              </a:tblPr>
              <a:tblGrid>
                <a:gridCol w="2548890">
                  <a:extLst>
                    <a:ext uri="{9D8B030D-6E8A-4147-A177-3AD203B41FA5}">
                      <a16:colId xmlns:a16="http://schemas.microsoft.com/office/drawing/2014/main" val="2245506330"/>
                    </a:ext>
                  </a:extLst>
                </a:gridCol>
                <a:gridCol w="3586734">
                  <a:extLst>
                    <a:ext uri="{9D8B030D-6E8A-4147-A177-3AD203B41FA5}">
                      <a16:colId xmlns:a16="http://schemas.microsoft.com/office/drawing/2014/main" val="1063389680"/>
                    </a:ext>
                  </a:extLst>
                </a:gridCol>
                <a:gridCol w="2167128">
                  <a:extLst>
                    <a:ext uri="{9D8B030D-6E8A-4147-A177-3AD203B41FA5}">
                      <a16:colId xmlns:a16="http://schemas.microsoft.com/office/drawing/2014/main" val="2334273950"/>
                    </a:ext>
                  </a:extLst>
                </a:gridCol>
                <a:gridCol w="1892808">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BS_Eurotech_PN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Description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Supplier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15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3873730951"/>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Supplier_PN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6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3903227421"/>
                  </a:ext>
                </a:extLst>
              </a:tr>
            </a:tbl>
          </a:graphicData>
        </a:graphic>
      </p:graphicFrame>
      <p:sp>
        <p:nvSpPr>
          <p:cNvPr id="10" name="TextBox 9">
            <a:extLst>
              <a:ext uri="{FF2B5EF4-FFF2-40B4-BE49-F238E27FC236}">
                <a16:creationId xmlns:a16="http://schemas.microsoft.com/office/drawing/2014/main" id="{D104B7D9-C950-BA4F-F63B-905EB7189070}"/>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395777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F5B5E-41F2-2D4C-E863-F59597479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6B353B-1ED0-F893-15E1-9D915574B177}"/>
              </a:ext>
            </a:extLst>
          </p:cNvPr>
          <p:cNvSpPr>
            <a:spLocks noGrp="1"/>
          </p:cNvSpPr>
          <p:nvPr>
            <p:ph type="title"/>
          </p:nvPr>
        </p:nvSpPr>
        <p:spPr/>
        <p:txBody>
          <a:bodyPr/>
          <a:lstStyle/>
          <a:p>
            <a:r>
              <a:rPr lang="es-MX" sz="4000" noProof="0" dirty="0" err="1"/>
              <a:t>BluSeal</a:t>
            </a:r>
            <a:r>
              <a:rPr lang="es-MX" sz="4000" noProof="0" dirty="0"/>
              <a:t> – </a:t>
            </a:r>
            <a:r>
              <a:rPr lang="es-MX" sz="4000" b="0" cap="none" noProof="0" dirty="0" err="1"/>
              <a:t>bluseal_customer</a:t>
            </a:r>
            <a:endParaRPr lang="es-MX" sz="4000" b="0" noProof="0" dirty="0"/>
          </a:p>
        </p:txBody>
      </p:sp>
      <p:graphicFrame>
        <p:nvGraphicFramePr>
          <p:cNvPr id="7" name="Table 6">
            <a:extLst>
              <a:ext uri="{FF2B5EF4-FFF2-40B4-BE49-F238E27FC236}">
                <a16:creationId xmlns:a16="http://schemas.microsoft.com/office/drawing/2014/main" id="{DC085EDA-AE25-C97C-E259-2E85623450D8}"/>
              </a:ext>
            </a:extLst>
          </p:cNvPr>
          <p:cNvGraphicFramePr>
            <a:graphicFrameLocks noGrp="1"/>
          </p:cNvGraphicFramePr>
          <p:nvPr>
            <p:extLst>
              <p:ext uri="{D42A27DB-BD31-4B8C-83A1-F6EECF244321}">
                <p14:modId xmlns:p14="http://schemas.microsoft.com/office/powerpoint/2010/main" val="2944075522"/>
              </p:ext>
            </p:extLst>
          </p:nvPr>
        </p:nvGraphicFramePr>
        <p:xfrm>
          <a:off x="1444752" y="2457026"/>
          <a:ext cx="10195559" cy="1671041"/>
        </p:xfrm>
        <a:graphic>
          <a:graphicData uri="http://schemas.openxmlformats.org/drawingml/2006/table">
            <a:tbl>
              <a:tblPr firstRow="1" bandRow="1">
                <a:tableStyleId>{8A107856-5554-42FB-B03E-39F5DBC370BA}</a:tableStyleId>
              </a:tblPr>
              <a:tblGrid>
                <a:gridCol w="2149782">
                  <a:extLst>
                    <a:ext uri="{9D8B030D-6E8A-4147-A177-3AD203B41FA5}">
                      <a16:colId xmlns:a16="http://schemas.microsoft.com/office/drawing/2014/main" val="2245506330"/>
                    </a:ext>
                  </a:extLst>
                </a:gridCol>
                <a:gridCol w="3025120">
                  <a:extLst>
                    <a:ext uri="{9D8B030D-6E8A-4147-A177-3AD203B41FA5}">
                      <a16:colId xmlns:a16="http://schemas.microsoft.com/office/drawing/2014/main" val="1063389680"/>
                    </a:ext>
                  </a:extLst>
                </a:gridCol>
                <a:gridCol w="1827797">
                  <a:extLst>
                    <a:ext uri="{9D8B030D-6E8A-4147-A177-3AD203B41FA5}">
                      <a16:colId xmlns:a16="http://schemas.microsoft.com/office/drawing/2014/main" val="2334273950"/>
                    </a:ext>
                  </a:extLst>
                </a:gridCol>
                <a:gridCol w="1596430">
                  <a:extLst>
                    <a:ext uri="{9D8B030D-6E8A-4147-A177-3AD203B41FA5}">
                      <a16:colId xmlns:a16="http://schemas.microsoft.com/office/drawing/2014/main" val="3087133834"/>
                    </a:ext>
                  </a:extLst>
                </a:gridCol>
                <a:gridCol w="1596430">
                  <a:extLst>
                    <a:ext uri="{9D8B030D-6E8A-4147-A177-3AD203B41FA5}">
                      <a16:colId xmlns:a16="http://schemas.microsoft.com/office/drawing/2014/main" val="370826237"/>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BS_Customer_ID</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70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tc>
                  <a:txBody>
                    <a:bodyPr/>
                    <a:lstStyle/>
                    <a:p>
                      <a:r>
                        <a:rPr lang="es-MX" noProof="0" dirty="0"/>
                        <a:t>Si</a:t>
                      </a:r>
                    </a:p>
                  </a:txBody>
                  <a:tcPr/>
                </a:tc>
                <a:extLst>
                  <a:ext uri="{0D108BD9-81ED-4DB2-BD59-A6C34878D82A}">
                    <a16:rowId xmlns:a16="http://schemas.microsoft.com/office/drawing/2014/main" val="2226317490"/>
                  </a:ext>
                </a:extLst>
              </a:tr>
            </a:tbl>
          </a:graphicData>
        </a:graphic>
      </p:graphicFrame>
      <p:sp>
        <p:nvSpPr>
          <p:cNvPr id="6" name="TextBox 5">
            <a:extLst>
              <a:ext uri="{FF2B5EF4-FFF2-40B4-BE49-F238E27FC236}">
                <a16:creationId xmlns:a16="http://schemas.microsoft.com/office/drawing/2014/main" id="{07DDAA93-3A4C-401E-1295-D57AE83DA8F0}"/>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358406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4C9D0-7D74-B8B0-AFD0-F3F18C58B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5012D-CC2E-76E6-5CE3-28B094E6E5A9}"/>
              </a:ext>
            </a:extLst>
          </p:cNvPr>
          <p:cNvSpPr>
            <a:spLocks noGrp="1"/>
          </p:cNvSpPr>
          <p:nvPr>
            <p:ph type="title"/>
          </p:nvPr>
        </p:nvSpPr>
        <p:spPr/>
        <p:txBody>
          <a:bodyPr/>
          <a:lstStyle/>
          <a:p>
            <a:r>
              <a:rPr lang="es-MX" sz="4000" noProof="0" dirty="0" err="1"/>
              <a:t>BluSeal</a:t>
            </a:r>
            <a:r>
              <a:rPr lang="es-MX" sz="4000" noProof="0" dirty="0"/>
              <a:t> – </a:t>
            </a:r>
            <a:r>
              <a:rPr lang="es-MX" sz="4000" b="0" cap="none" noProof="0" dirty="0" err="1"/>
              <a:t>bluseal_customer_pn</a:t>
            </a:r>
            <a:endParaRPr lang="es-MX" sz="4000" b="0" noProof="0" dirty="0"/>
          </a:p>
        </p:txBody>
      </p:sp>
      <p:graphicFrame>
        <p:nvGraphicFramePr>
          <p:cNvPr id="7" name="Table 6">
            <a:extLst>
              <a:ext uri="{FF2B5EF4-FFF2-40B4-BE49-F238E27FC236}">
                <a16:creationId xmlns:a16="http://schemas.microsoft.com/office/drawing/2014/main" id="{F85CD685-4D64-6749-86FF-E873835E02AA}"/>
              </a:ext>
            </a:extLst>
          </p:cNvPr>
          <p:cNvGraphicFramePr>
            <a:graphicFrameLocks noGrp="1"/>
          </p:cNvGraphicFramePr>
          <p:nvPr>
            <p:extLst>
              <p:ext uri="{D42A27DB-BD31-4B8C-83A1-F6EECF244321}">
                <p14:modId xmlns:p14="http://schemas.microsoft.com/office/powerpoint/2010/main" val="944028597"/>
              </p:ext>
            </p:extLst>
          </p:nvPr>
        </p:nvGraphicFramePr>
        <p:xfrm>
          <a:off x="1444752" y="2457026"/>
          <a:ext cx="10195560" cy="2318891"/>
        </p:xfrm>
        <a:graphic>
          <a:graphicData uri="http://schemas.openxmlformats.org/drawingml/2006/table">
            <a:tbl>
              <a:tblPr firstRow="1" bandRow="1">
                <a:tableStyleId>{8A107856-5554-42FB-B03E-39F5DBC370BA}</a:tableStyleId>
              </a:tblPr>
              <a:tblGrid>
                <a:gridCol w="2548890">
                  <a:extLst>
                    <a:ext uri="{9D8B030D-6E8A-4147-A177-3AD203B41FA5}">
                      <a16:colId xmlns:a16="http://schemas.microsoft.com/office/drawing/2014/main" val="2245506330"/>
                    </a:ext>
                  </a:extLst>
                </a:gridCol>
                <a:gridCol w="3586734">
                  <a:extLst>
                    <a:ext uri="{9D8B030D-6E8A-4147-A177-3AD203B41FA5}">
                      <a16:colId xmlns:a16="http://schemas.microsoft.com/office/drawing/2014/main" val="1063389680"/>
                    </a:ext>
                  </a:extLst>
                </a:gridCol>
                <a:gridCol w="2167128">
                  <a:extLst>
                    <a:ext uri="{9D8B030D-6E8A-4147-A177-3AD203B41FA5}">
                      <a16:colId xmlns:a16="http://schemas.microsoft.com/office/drawing/2014/main" val="2334273950"/>
                    </a:ext>
                  </a:extLst>
                </a:gridCol>
                <a:gridCol w="1892808">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BS_Customer_PN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20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FK_BS_Customer_ID</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bluseal_customer</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2226317490"/>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FK_BS_Eurotech_PN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bluseal</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2107779592"/>
                  </a:ext>
                </a:extLst>
              </a:tr>
            </a:tbl>
          </a:graphicData>
        </a:graphic>
      </p:graphicFrame>
      <p:sp>
        <p:nvSpPr>
          <p:cNvPr id="5" name="TextBox 4">
            <a:extLst>
              <a:ext uri="{FF2B5EF4-FFF2-40B4-BE49-F238E27FC236}">
                <a16:creationId xmlns:a16="http://schemas.microsoft.com/office/drawing/2014/main" id="{CB03F542-0C2C-0996-F59C-14E20E972B6A}"/>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408554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FDF16-395A-3784-6BF7-D95ABA26F7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5CCD9-FA8C-CBDD-980E-BEC3F8166925}"/>
              </a:ext>
            </a:extLst>
          </p:cNvPr>
          <p:cNvSpPr>
            <a:spLocks noGrp="1"/>
          </p:cNvSpPr>
          <p:nvPr>
            <p:ph type="title"/>
          </p:nvPr>
        </p:nvSpPr>
        <p:spPr/>
        <p:txBody>
          <a:bodyPr/>
          <a:lstStyle/>
          <a:p>
            <a:r>
              <a:rPr lang="es-MX" sz="4000" noProof="0" dirty="0" err="1"/>
              <a:t>BluSeal</a:t>
            </a:r>
            <a:r>
              <a:rPr lang="es-MX" sz="4000" noProof="0" dirty="0"/>
              <a:t> – </a:t>
            </a:r>
            <a:r>
              <a:rPr lang="es-MX" sz="4000" b="0" cap="none" noProof="0" dirty="0" err="1"/>
              <a:t>bluseal_ppap</a:t>
            </a:r>
            <a:endParaRPr lang="es-MX" sz="4000" b="0" noProof="0" dirty="0"/>
          </a:p>
        </p:txBody>
      </p:sp>
      <p:graphicFrame>
        <p:nvGraphicFramePr>
          <p:cNvPr id="7" name="Table 6">
            <a:extLst>
              <a:ext uri="{FF2B5EF4-FFF2-40B4-BE49-F238E27FC236}">
                <a16:creationId xmlns:a16="http://schemas.microsoft.com/office/drawing/2014/main" id="{C81C7D74-E3C9-C6FE-6BC6-456975B4F477}"/>
              </a:ext>
            </a:extLst>
          </p:cNvPr>
          <p:cNvGraphicFramePr>
            <a:graphicFrameLocks noGrp="1"/>
          </p:cNvGraphicFramePr>
          <p:nvPr>
            <p:extLst>
              <p:ext uri="{D42A27DB-BD31-4B8C-83A1-F6EECF244321}">
                <p14:modId xmlns:p14="http://schemas.microsoft.com/office/powerpoint/2010/main" val="1162143983"/>
              </p:ext>
            </p:extLst>
          </p:nvPr>
        </p:nvGraphicFramePr>
        <p:xfrm>
          <a:off x="1444752" y="2365586"/>
          <a:ext cx="10195560" cy="3950169"/>
        </p:xfrm>
        <a:graphic>
          <a:graphicData uri="http://schemas.openxmlformats.org/drawingml/2006/table">
            <a:tbl>
              <a:tblPr firstRow="1" bandRow="1">
                <a:tableStyleId>{8A107856-5554-42FB-B03E-39F5DBC370BA}</a:tableStyleId>
              </a:tblPr>
              <a:tblGrid>
                <a:gridCol w="3163824">
                  <a:extLst>
                    <a:ext uri="{9D8B030D-6E8A-4147-A177-3AD203B41FA5}">
                      <a16:colId xmlns:a16="http://schemas.microsoft.com/office/drawing/2014/main" val="2245506330"/>
                    </a:ext>
                  </a:extLst>
                </a:gridCol>
                <a:gridCol w="3419856">
                  <a:extLst>
                    <a:ext uri="{9D8B030D-6E8A-4147-A177-3AD203B41FA5}">
                      <a16:colId xmlns:a16="http://schemas.microsoft.com/office/drawing/2014/main" val="1063389680"/>
                    </a:ext>
                  </a:extLst>
                </a:gridCol>
                <a:gridCol w="1965960">
                  <a:extLst>
                    <a:ext uri="{9D8B030D-6E8A-4147-A177-3AD203B41FA5}">
                      <a16:colId xmlns:a16="http://schemas.microsoft.com/office/drawing/2014/main" val="2334273950"/>
                    </a:ext>
                  </a:extLst>
                </a:gridCol>
                <a:gridCol w="1645920">
                  <a:extLst>
                    <a:ext uri="{9D8B030D-6E8A-4147-A177-3AD203B41FA5}">
                      <a16:colId xmlns:a16="http://schemas.microsoft.com/office/drawing/2014/main" val="3087133834"/>
                    </a:ext>
                  </a:extLst>
                </a:gridCol>
              </a:tblGrid>
              <a:tr h="377614">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40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BS_PPAP_ID</a:t>
                      </a:r>
                    </a:p>
                  </a:txBody>
                  <a:tcPr/>
                </a:tc>
                <a:tc>
                  <a:txBody>
                    <a:bodyPr/>
                    <a:lstStyle/>
                    <a:p>
                      <a:r>
                        <a:rPr lang="es-MX" noProof="0" dirty="0"/>
                        <a:t>Numérico (INT)</a:t>
                      </a:r>
                    </a:p>
                  </a:txBody>
                  <a:tcPr/>
                </a:tc>
                <a:tc>
                  <a:txBody>
                    <a:bodyPr/>
                    <a:lstStyle/>
                    <a:p>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578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FK_BS_Customer_PN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bluseal_customer_pn</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2226317490"/>
                  </a:ext>
                </a:extLst>
              </a:tr>
              <a:tr h="340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IMDS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07779592"/>
                  </a:ext>
                </a:extLst>
              </a:tr>
              <a:tr h="372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Request_Date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293842506"/>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PPAP_Received_Date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087432334"/>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Sent_Customer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838972659"/>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PPAP_Signed_Date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504645975"/>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PPAP_ET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r>
                        <a:rPr lang="es-MX" noProof="0" dirty="0"/>
                        <a:t>1 </a:t>
                      </a:r>
                      <a:r>
                        <a:rPr lang="es-MX" noProof="0" dirty="0" err="1"/>
                        <a:t>caracter</a:t>
                      </a: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4203764920"/>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IMDS_ET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 </a:t>
                      </a:r>
                      <a:r>
                        <a:rPr lang="es-MX" noProof="0" dirty="0" err="1"/>
                        <a:t>caracter</a:t>
                      </a: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463619125"/>
                  </a:ext>
                </a:extLst>
              </a:tr>
            </a:tbl>
          </a:graphicData>
        </a:graphic>
      </p:graphicFrame>
      <p:sp>
        <p:nvSpPr>
          <p:cNvPr id="3" name="TextBox 2">
            <a:extLst>
              <a:ext uri="{FF2B5EF4-FFF2-40B4-BE49-F238E27FC236}">
                <a16:creationId xmlns:a16="http://schemas.microsoft.com/office/drawing/2014/main" id="{BC78A62C-A334-0C80-638D-AC74CBE842D4}"/>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1069197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36CB81-A037-44A8-88EB-C0C0F17FD4B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926</TotalTime>
  <Words>2999</Words>
  <Application>Microsoft Office PowerPoint</Application>
  <PresentationFormat>Panorámica</PresentationFormat>
  <Paragraphs>682</Paragraphs>
  <Slides>43</Slides>
  <Notes>41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43</vt:i4>
      </vt:variant>
    </vt:vector>
  </HeadingPairs>
  <TitlesOfParts>
    <vt:vector size="52" baseType="lpstr">
      <vt:lpstr>Meiryo</vt:lpstr>
      <vt:lpstr>Arial</vt:lpstr>
      <vt:lpstr>Calibri</vt:lpstr>
      <vt:lpstr>Courier New</vt:lpstr>
      <vt:lpstr>Tw Cen MT</vt:lpstr>
      <vt:lpstr>Tw Cen MT Condensed</vt:lpstr>
      <vt:lpstr>Wingdings</vt:lpstr>
      <vt:lpstr>Wingdings 3</vt:lpstr>
      <vt:lpstr>Integral</vt:lpstr>
      <vt:lpstr>Proyecto   diseño e implementación de base de datos para PPAP’s</vt:lpstr>
      <vt:lpstr>Propósito del Proyecto</vt:lpstr>
      <vt:lpstr>Requerimientos de la base de datos</vt:lpstr>
      <vt:lpstr>Tablas Creadas</vt:lpstr>
      <vt:lpstr>Tablas Creadas</vt:lpstr>
      <vt:lpstr>BluSeal – bluseal</vt:lpstr>
      <vt:lpstr>BluSeal – bluseal_customer</vt:lpstr>
      <vt:lpstr>BluSeal – bluseal_customer_pn</vt:lpstr>
      <vt:lpstr>BluSeal – bluseal_ppap</vt:lpstr>
      <vt:lpstr>Cables – cables</vt:lpstr>
      <vt:lpstr>Cables – cables_customer</vt:lpstr>
      <vt:lpstr>Cables – cables_customer_pn</vt:lpstr>
      <vt:lpstr>Cables – cables_ppap</vt:lpstr>
      <vt:lpstr>Cintas – tapes</vt:lpstr>
      <vt:lpstr>Cintas – tapes_customer</vt:lpstr>
      <vt:lpstr>Cintas – tapes_customer_pn</vt:lpstr>
      <vt:lpstr>Cintas – tapes_ppap</vt:lpstr>
      <vt:lpstr>Cintas – tapes_ppap</vt:lpstr>
      <vt:lpstr>Cintas – tapes_renewal</vt:lpstr>
      <vt:lpstr>Tubos – tubes</vt:lpstr>
      <vt:lpstr>Tubos – tubes_customer</vt:lpstr>
      <vt:lpstr>Tubos – tubes_customer_pn</vt:lpstr>
      <vt:lpstr>Tubos – tubes_ppap</vt:lpstr>
      <vt:lpstr>Tubos – tubes_ppaps</vt:lpstr>
      <vt:lpstr>Tubos – tubes_ppaps</vt:lpstr>
      <vt:lpstr>Usuarios</vt:lpstr>
      <vt:lpstr>Usuarios – users</vt:lpstr>
      <vt:lpstr>Requerimientos de la página web</vt:lpstr>
      <vt:lpstr>Cantidad de Páginas</vt:lpstr>
      <vt:lpstr>Página de Inicio de Sesión</vt:lpstr>
      <vt:lpstr>Página de Bienvenida</vt:lpstr>
      <vt:lpstr>Página de BluSeal</vt:lpstr>
      <vt:lpstr>Página de BluSeal - Funciones</vt:lpstr>
      <vt:lpstr>Página de Cables</vt:lpstr>
      <vt:lpstr>Página de Cables - Funciones</vt:lpstr>
      <vt:lpstr>Página de Cintas</vt:lpstr>
      <vt:lpstr>Página de Cintas - Funciones</vt:lpstr>
      <vt:lpstr>Página de Cintas - Funciones</vt:lpstr>
      <vt:lpstr>Página de Cintas - Funciones</vt:lpstr>
      <vt:lpstr>Página de Cintas - Funciones</vt:lpstr>
      <vt:lpstr>Página de Tubos</vt:lpstr>
      <vt:lpstr>Página de Tubos - Funciones</vt:lpstr>
      <vt:lpstr>Página de Tubos - Funciones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Santiago Garcia</dc:creator>
  <cp:lastModifiedBy>SANTIAGO YARIK ANDRADE GARCIA</cp:lastModifiedBy>
  <cp:revision>55</cp:revision>
  <dcterms:created xsi:type="dcterms:W3CDTF">2025-09-24T16:34:27Z</dcterms:created>
  <dcterms:modified xsi:type="dcterms:W3CDTF">2025-09-26T00:01:14Z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