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notesMasterIdLst>
    <p:notesMasterId r:id="rId45"/>
  </p:notesMasterIdLst>
  <p:handoutMasterIdLst>
    <p:handoutMasterId r:id="rId46"/>
  </p:handoutMasterIdLst>
  <p:sldIdLst>
    <p:sldId id="315" r:id="rId5"/>
    <p:sldId id="347" r:id="rId6"/>
    <p:sldId id="359" r:id="rId7"/>
    <p:sldId id="305" r:id="rId8"/>
    <p:sldId id="342" r:id="rId9"/>
    <p:sldId id="341" r:id="rId10"/>
    <p:sldId id="343" r:id="rId11"/>
    <p:sldId id="376" r:id="rId12"/>
    <p:sldId id="354" r:id="rId13"/>
    <p:sldId id="353" r:id="rId14"/>
    <p:sldId id="348" r:id="rId15"/>
    <p:sldId id="369" r:id="rId16"/>
    <p:sldId id="352" r:id="rId17"/>
    <p:sldId id="363" r:id="rId18"/>
    <p:sldId id="377" r:id="rId19"/>
    <p:sldId id="370" r:id="rId20"/>
    <p:sldId id="371" r:id="rId21"/>
    <p:sldId id="372" r:id="rId22"/>
    <p:sldId id="373" r:id="rId23"/>
    <p:sldId id="374" r:id="rId24"/>
    <p:sldId id="375" r:id="rId25"/>
    <p:sldId id="360" r:id="rId26"/>
    <p:sldId id="362" r:id="rId27"/>
    <p:sldId id="313" r:id="rId28"/>
    <p:sldId id="365" r:id="rId29"/>
    <p:sldId id="321" r:id="rId30"/>
    <p:sldId id="364" r:id="rId31"/>
    <p:sldId id="366" r:id="rId32"/>
    <p:sldId id="367" r:id="rId33"/>
    <p:sldId id="368" r:id="rId34"/>
    <p:sldId id="324" r:id="rId35"/>
    <p:sldId id="328" r:id="rId36"/>
    <p:sldId id="333" r:id="rId37"/>
    <p:sldId id="357" r:id="rId38"/>
    <p:sldId id="334" r:id="rId39"/>
    <p:sldId id="338" r:id="rId40"/>
    <p:sldId id="339" r:id="rId41"/>
    <p:sldId id="340" r:id="rId42"/>
    <p:sldId id="361" r:id="rId43"/>
    <p:sldId id="356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8/10/relationships/authors" Target="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10/21/2025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10/21/2025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8541A-DEB5-6D7B-F923-C44E5C54E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21B28C-631E-0E14-89CF-65D4E96080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18D4B3-9ACD-6EFC-B934-F39A413F3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14880-F063-7E75-BE06-030AFEB08A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557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0189B-958C-F550-73D2-F38C81079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11242-D9B2-8FA6-9069-AEC65A0870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42BC0A-FA1F-46ED-7CA5-451C473245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295F9-9279-9754-DF7A-A521AC288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52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FD33D-B52E-42C5-3EC3-502F7EEB2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6B0C10-6C1A-CC07-5B0E-F85C142417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D1650F-DF9C-C571-793A-D6E5F0477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F4D48-7945-CD2A-AC08-59BFF3B5AB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94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2EF8C-1809-C727-28DA-E3AEA63F0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8B3F2E-DFA7-81FC-4B82-94E664438F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90A8F9-244A-D2C1-E0CD-BFFF0E7A6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AA2B6-529B-C967-1F6B-ADB5A0927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025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B831F-870D-6473-B9AE-74563917D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2B90D0-F812-3DED-F014-E884BFD9BD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4A5C12-36B6-430A-7456-531411F6E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7E25B-5242-9ADF-015C-F397B9DA37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65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891AC-B248-DEDC-6885-5E1DCDC69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0FE1BF-5212-F81C-2F78-9409CA46E2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23A1C3-7519-FD1B-218D-2C4304093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CEC6F-E71D-8856-456F-7C70FD4EEE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971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D0337-9852-CCE4-CCA8-23BD25500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9CD5AB-60CB-6739-9041-443B06B980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807255-5E9C-E846-5C25-62AE387F5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48D00-2D7E-68B8-B8DE-6885E18F6D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841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2ADCE-5235-DFEE-14B1-87D090B09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4A9D7D-5FF8-FAC7-C91B-FCF9FDF087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30274E-E98A-5D2C-37F2-7879F5D9C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91777-08E1-B663-DFC4-9AFCF5DA7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49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6C023-D7F8-B60A-DC28-D2B3F8CC9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D892BA-5539-1A51-0467-400774689B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B034F4-9EAB-2D4A-85F7-5BA8F7A339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965DE-F843-A7F2-A0CC-B7D8AA3F9D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388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9C9D4-44CC-C062-707A-D24A08AE9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1EA045-E47D-CEE3-5C30-E11AF9BA3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2EF5F9-167A-1C6F-D63F-2F3E7421A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B68ED-97C0-A1F2-246F-2920711AE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50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CD944-12A4-9A1D-4FD7-18216F81A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33FB1A-407E-197C-316B-E8E5E15866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6A6D85-9890-E45E-8CE1-A3571D054F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47E43-EAD5-4FC0-F292-25277DEA1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56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6207C-1FDE-2D25-FC93-AE5E02FF0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1DBB0E-E6E8-096A-FE0E-2858A1367C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7EBE4B-FFE9-D9EF-6CD5-371FACFB1E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C99C5-32A8-95C6-6429-335BD12DE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311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07ACE-9396-D887-69F6-466D604E4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A02A69-10DE-3649-BD03-992C15ECC5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E9D0DE-773F-AB88-4064-5584C77B41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F3D8-26D7-BF43-7EC7-4A7D8F5A2D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62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95A4F-34D0-5EA0-B7B4-3901ABF96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512DC3-E87C-7EE8-92C0-209A254B06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290B29-105C-9446-13CB-653EDF436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540A4-BE11-E641-3A98-CC1CFA5FE7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722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127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776B9-1CF9-2428-6E31-3B430F6F7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D16BD2-1134-688F-75B6-EAE57D94F3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5B22A2-B14C-598A-C627-7786530C3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56892-0C3D-209F-5EBA-7EB0F54997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16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5E9F5-2AB5-998B-A6E3-87869A091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10212E-CF65-A226-0414-14DB776C8B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FFE98C-98BC-B21B-262A-172BFE3FB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C76E8-35F6-9768-2BCC-DE143CFBD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578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9CBE2-89DC-6553-731A-DD2F7C053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F5BE53-E72D-0B13-59BA-8D4B51AFDD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1D5B1D-0EE2-1616-88BB-9ECDB18BC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B883B-F047-6E77-75D2-0C3666F15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810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196AF-D794-0C7C-1601-C2AE2460F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FCFEEA-28E2-43D6-2BF9-619AF0A8CC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9E5FF1-37E3-70A4-1C7E-49C2BD842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ED647-ADC5-7DB5-D442-0095B7EFC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7697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55427-0462-BFAE-08A2-7BA4BC04B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6693DE-4776-0CAB-1F79-82515C3C6A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4D3CDC-623B-2276-42B7-DAD2C5193B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E42F8-AC46-119F-2F7A-A5ACACC044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537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DA800-8CE8-7280-02A9-CB12AF230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3D3E00-972A-1920-3FE3-BAE817AC14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4AE6CF-392C-F12C-8B07-E0535896A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30DCB-B867-4B6F-66C5-F29F24EC2F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33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7301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4AE74-DDFC-90E5-6289-9A0C97DA3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AFE9AF-81E6-9571-4599-D6176EEFF0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D73CB9-7733-A703-799A-94433E27E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39C4B-00A5-0233-D091-B2D9043D30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813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6F6C0-BE3E-F596-F3AC-90700B78C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421464-6B47-1DB3-B86E-3F44F3761B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B8DAFD-D60C-3988-3FEB-688D0C2BC7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A9A81-1DD7-06DA-46D5-1D292D6328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224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066C8-D272-9D32-7F5A-93083C85D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92D319-2EA2-63D6-D4A5-F5730D4244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5EB1D8-AA45-6B22-B7C5-3F1DAFA4B7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1F686-8207-AADC-5991-1A022FD3B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811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AB656-2258-A9B9-B452-9D1C04BAA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51393D-1F6A-012A-5419-BB3788CAAA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054A5B-CD83-78D5-DEBC-29664E8B40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8F63B-0F5A-DEC3-2D40-CD74253E0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824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65115-A6A0-21A1-0A59-34756D381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ABFD24-9196-9D8A-C87A-1D0719639B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B7EF5B-4321-D5BB-8FE9-3A58636738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E3DF8-C151-6D46-80F4-F06074E8D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814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C45FD-ED15-EDAB-A1ED-3A4F2B327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7AD018-AF71-EC4C-FC24-5E733912BB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281420-E1BD-F614-6C56-C3FD400C7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BE7C1-41A7-C2D6-14FF-9D7D9EE27F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833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FD8C6-07CE-2625-CCEC-EFFB349F6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808C58-25BD-FF88-8AB5-89596FC090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BEFE2C-B3ED-BD69-7470-41758A0216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0C52C-D1EC-76D9-985B-A470438BAD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806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8EB53-DEB7-04BE-2898-19E2F2EE5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F8DF17-C71E-B912-01AE-9F17397992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11B486-2FD6-1CAE-23BE-134F421CA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45426-7F98-4AF5-A418-9FB4B129E0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012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ECF3A-9101-823C-71D7-A2614808B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C6B248-E0E9-EA79-D723-69D7F32DED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7E78D6-48C5-120E-B77C-335E9CFEF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00F77-6C2E-ECDC-D743-59746981C8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51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50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CC3B0-7D08-322A-DFF6-4EF594064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993444-86EF-3F0D-F0F3-60EC0F071D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C1E55F-4780-521A-BBB3-D4207FC5F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0BEA5-2993-E868-FBA8-2E4F1CDCA8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30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610BC-2820-5B19-3A3F-7646E1D52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901D2D-0914-A466-3D97-05B76B16EB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8F3069-04C0-16A3-3BD6-D9C228E1A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4BE5A-BD69-9C3F-9CD2-C39D488E8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534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40B52-634F-E38E-FDA5-4D3E6B618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3DC104-AD08-C337-2506-0CFD89F13C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B51C05-6ED6-1C8D-7A4B-2A23EC633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52087-A312-6269-4602-247C81A044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53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34F6B-6C46-2BE2-2812-592B065A9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4B7E61-0BBD-FEBC-F747-F9504319D9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B71B29-B8CC-C766-B185-2B6D6F7FCE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AE59A-53E4-0BA3-BABE-529D6445BF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386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15511-5F0E-9C4C-0260-01F2D5687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011045-7C8C-2624-1981-4A2417B50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BE0AE9-D6CC-CD91-5282-56654A7B9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B9AFA-7E35-5665-197F-4948C1C1F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88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36884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96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42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2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351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E19795B-1103-80EF-6098-1E8371D07D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91439"/>
            <a:ext cx="10900146" cy="1168739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F766-C576-F298-E93A-CD0D832F8E4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8935" y="1646102"/>
            <a:ext cx="3819652" cy="4160520"/>
          </a:xfrm>
        </p:spPr>
        <p:txBody>
          <a:bodyPr anchor="t">
            <a:normAutofit/>
          </a:bodyPr>
          <a:lstStyle>
            <a:lvl1pPr>
              <a:lnSpc>
                <a:spcPct val="125000"/>
              </a:lnSpc>
              <a:spcAft>
                <a:spcPts val="600"/>
              </a:spcAft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94D0A7-4358-49BF-96EE-8DEB6F4DCF5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679661" y="1646102"/>
            <a:ext cx="6863403" cy="4160520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0334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52AD8E1-37CB-EB1E-9394-A293E1F210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2590800"/>
            <a:ext cx="6441412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B37B294-6F01-986D-E8E5-119AE9A8F2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97362" y="2590800"/>
            <a:ext cx="3522849" cy="3718557"/>
          </a:xfrm>
        </p:spPr>
        <p:txBody>
          <a:bodyPr anchor="t">
            <a:normAutofit/>
          </a:bodyPr>
          <a:lstStyle>
            <a:lvl1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049579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0EFA1AD-93FB-148E-CFC6-A6E5D996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</p:spTree>
    <p:extLst>
      <p:ext uri="{BB962C8B-B14F-4D97-AF65-F5344CB8AC3E}">
        <p14:creationId xmlns:p14="http://schemas.microsoft.com/office/powerpoint/2010/main" val="153653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254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3952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126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4414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C83891A8-915E-4206-B468-42A35959F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D2C703-C2F7-AB3F-74DD-0F0ED072A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C26E82-7FF1-BD6A-1FDC-2F58E4D36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534830-8E07-0DC1-09B0-E132BE8C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3D081A-3183-E43E-471C-25DA40A7E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BF26-E281-E671-0EA0-F0AC6F31C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5193CA-5B3A-1CFD-029B-257E1A2D1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24785B-D4F6-FB03-E186-13612DDA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14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581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37428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9100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51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ctr">
            <a:normAutofit/>
          </a:bodyPr>
          <a:lstStyle/>
          <a:p>
            <a:r>
              <a:rPr lang="en-US" noProof="0" dirty="0"/>
              <a:t>PROJECT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Design and implementation of database for PPAP’s</a:t>
            </a:r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6438B-608C-A6F5-841B-9DAD1AF1E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47FB-D8D1-C1E2-DAD0-1E962D0F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Cables PPAP PAGE -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1ABD2-BA05-C571-2A28-75E5D1E3DE7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4056888"/>
          </a:xfrm>
        </p:spPr>
        <p:txBody>
          <a:bodyPr>
            <a:normAutofit/>
          </a:bodyPr>
          <a:lstStyle/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Records for which no PPAPs have been requested will be displayed with a white background.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Records for which a PPAP has been requested but the signed documentation from the customer has not yet been received will be displayed with a yellow background.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Records for which a PPAP has been requested and the signed documentation from the customer has been received will be displayed with a green background.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In the “Received Date” field, a note can be displayed to check or uncheck the “PSW ET” and “IMDS ET” fields.</a:t>
            </a:r>
          </a:p>
        </p:txBody>
      </p:sp>
    </p:spTree>
    <p:extLst>
      <p:ext uri="{BB962C8B-B14F-4D97-AF65-F5344CB8AC3E}">
        <p14:creationId xmlns:p14="http://schemas.microsoft.com/office/powerpoint/2010/main" val="2154078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8753B-77F7-0E9C-15A1-81B1954F2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D44B-6B67-48AC-4E1C-1A0D90FD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TAPES PPAP PAGE -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FF3D9-EBA7-030F-EF2D-AB2143A5933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4056888"/>
          </a:xfrm>
        </p:spPr>
        <p:txBody>
          <a:bodyPr>
            <a:noAutofit/>
          </a:bodyPr>
          <a:lstStyle/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The renewal date for the year being recorded will be calculated.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Records will be displayed with a green background when the PPAP has been sent to the customer and the PSW has been signed.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Records will be displayed with a red background when the PPAP has been sent to the customer and the PSW has not been signed.</a:t>
            </a:r>
          </a:p>
        </p:txBody>
      </p:sp>
    </p:spTree>
    <p:extLst>
      <p:ext uri="{BB962C8B-B14F-4D97-AF65-F5344CB8AC3E}">
        <p14:creationId xmlns:p14="http://schemas.microsoft.com/office/powerpoint/2010/main" val="1695783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7AA8A-9111-3B7A-73CB-9CA121AC1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7B37-7EEC-71A7-7CAC-85F25BDD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TAPES PPAP PAGE -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6DF05-5A30-8B21-02E1-ACF9B960196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4056888"/>
          </a:xfrm>
        </p:spPr>
        <p:txBody>
          <a:bodyPr>
            <a:noAutofit/>
          </a:bodyPr>
          <a:lstStyle/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Records will be displayed with a white background when the record does not yet require renewal.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Records will be displayed with a white background and red text when the record requires renewal, a week has passed, the request was made, and the documentation from Coroplast is still pending.</a:t>
            </a:r>
          </a:p>
        </p:txBody>
      </p:sp>
    </p:spTree>
    <p:extLst>
      <p:ext uri="{BB962C8B-B14F-4D97-AF65-F5344CB8AC3E}">
        <p14:creationId xmlns:p14="http://schemas.microsoft.com/office/powerpoint/2010/main" val="3970345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2AF35-BC60-C7F9-20D7-EB1EFCCFD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65C4-9857-846C-F858-F6F4FD72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Tubes PPAP Page -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C7F6-2654-82B7-FB95-1E0442D77F1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4056888"/>
          </a:xfrm>
        </p:spPr>
        <p:txBody>
          <a:bodyPr>
            <a:normAutofit/>
          </a:bodyPr>
          <a:lstStyle/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The difference in days between the customer’s request date and the date the documentation was sent to the customer will be calculated.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When the difference in days is:</a:t>
            </a:r>
          </a:p>
          <a:p>
            <a:pPr marL="898398" lvl="3" indent="-285750" algn="just">
              <a:buFont typeface="Courier New" panose="02070309020205020404" pitchFamily="49" charset="0"/>
              <a:buChar char="o"/>
            </a:pPr>
            <a:r>
              <a:rPr lang="en-US" sz="1900" noProof="0" dirty="0"/>
              <a:t>Less than or equal to 18 days, the field ‘Days to Submit’ will be displayed with a green background.</a:t>
            </a:r>
          </a:p>
          <a:p>
            <a:pPr marL="898398" lvl="3" indent="-285750" algn="just">
              <a:buFont typeface="Courier New" panose="02070309020205020404" pitchFamily="49" charset="0"/>
              <a:buChar char="o"/>
            </a:pPr>
            <a:r>
              <a:rPr lang="en-US" sz="1900" noProof="0" dirty="0"/>
              <a:t>Between 19 and 30 days, the field ‘Days to Submit’ will be displayed with a yellow background.</a:t>
            </a:r>
          </a:p>
          <a:p>
            <a:pPr marL="898398" lvl="3" indent="-285750" algn="just">
              <a:buFont typeface="Courier New" panose="02070309020205020404" pitchFamily="49" charset="0"/>
              <a:buChar char="o"/>
            </a:pPr>
            <a:r>
              <a:rPr lang="en-US" sz="1900" noProof="0" dirty="0"/>
              <a:t>Greater than 30 days, the field ‘Days to Submit’ will be displayed with a red background.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endParaRPr lang="en-US" noProof="0" dirty="0"/>
          </a:p>
          <a:p>
            <a:pPr lvl="1" algn="just"/>
            <a:endParaRPr lang="en-US" noProof="0" dirty="0"/>
          </a:p>
          <a:p>
            <a:pPr algn="just"/>
            <a:endParaRPr lang="en-US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4380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AF922-946F-9BB0-912F-375404B23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2C61-3A89-7CD8-3B6C-400677E2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Tubes PPAP Page -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E4A5-7A95-30B8-39E9-BF74F6A5D9F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4056888"/>
          </a:xfrm>
        </p:spPr>
        <p:txBody>
          <a:bodyPr>
            <a:normAutofit/>
          </a:bodyPr>
          <a:lstStyle/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Records will be displayed with a blue background when the PPAP has been request.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Records will be displayed with a yellow background when the PPAP has been sent to the customer.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Records will be displayed with a green background when the PSW has been returned signed by the customer.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endParaRPr lang="en-US" noProof="0" dirty="0"/>
          </a:p>
          <a:p>
            <a:pPr lvl="1" algn="just"/>
            <a:endParaRPr lang="en-US" noProof="0" dirty="0"/>
          </a:p>
          <a:p>
            <a:pPr algn="just"/>
            <a:endParaRPr lang="en-US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313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176FD-127C-6FD1-8F58-82AAD2D91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25FC-6FA7-90E6-0961-E096700C3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ALL PRODUCTS PPAP Page -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085D8-D876-77F7-D1AA-4D773853B1D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4056888"/>
          </a:xfrm>
        </p:spPr>
        <p:txBody>
          <a:bodyPr>
            <a:normAutofit/>
          </a:bodyPr>
          <a:lstStyle/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dirty="0"/>
              <a:t>This page will have all the same functions of:</a:t>
            </a:r>
            <a:endParaRPr lang="en-US" noProof="0" dirty="0"/>
          </a:p>
          <a:p>
            <a:pPr lvl="4" algn="just">
              <a:buFont typeface="Wingdings" panose="05000000000000000000" pitchFamily="2" charset="2"/>
              <a:buChar char="ü"/>
            </a:pPr>
            <a:r>
              <a:rPr lang="en-US" sz="1900" dirty="0"/>
              <a:t> </a:t>
            </a:r>
            <a:r>
              <a:rPr lang="en-US" sz="1900" dirty="0" err="1"/>
              <a:t>BluSeal</a:t>
            </a:r>
            <a:r>
              <a:rPr lang="en-US" sz="1900" dirty="0"/>
              <a:t> PPAP page.</a:t>
            </a:r>
          </a:p>
          <a:p>
            <a:pPr lvl="4" algn="just">
              <a:buFont typeface="Wingdings" panose="05000000000000000000" pitchFamily="2" charset="2"/>
              <a:buChar char="ü"/>
            </a:pPr>
            <a:r>
              <a:rPr lang="en-US" sz="1900" dirty="0"/>
              <a:t> Cables PPAP page.</a:t>
            </a:r>
          </a:p>
          <a:p>
            <a:pPr lvl="4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Tapes PPAP page.</a:t>
            </a:r>
          </a:p>
          <a:p>
            <a:pPr lvl="4" algn="just">
              <a:buFont typeface="Wingdings" panose="05000000000000000000" pitchFamily="2" charset="2"/>
              <a:buChar char="ü"/>
            </a:pPr>
            <a:r>
              <a:rPr lang="en-US" sz="1900" dirty="0"/>
              <a:t> Tubes PPAP page.</a:t>
            </a:r>
            <a:endParaRPr lang="en-US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1927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F9356-1E6B-958A-126F-462977BAC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6F97-3C42-C9B5-004E-127C158CA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Products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C91E9-C101-3F2D-0125-6DFCF146745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23064"/>
            <a:ext cx="10013709" cy="4056888"/>
          </a:xfrm>
        </p:spPr>
        <p:txBody>
          <a:bodyPr>
            <a:normAutofit/>
          </a:bodyPr>
          <a:lstStyle/>
          <a:p>
            <a:pPr algn="just"/>
            <a:r>
              <a:rPr lang="en-US" sz="1900" noProof="0" dirty="0"/>
              <a:t>This page will serve for querying, registering and tracking for the Eurotech’s products.</a:t>
            </a:r>
          </a:p>
          <a:p>
            <a:pPr algn="just"/>
            <a:r>
              <a:rPr lang="en-US" sz="1900" noProof="0" dirty="0"/>
              <a:t>The page will include: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table with the information of the products.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search form with each field of the table.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registration form for entering new information into the table.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An edit form for editing table information.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function for deleting records from the table</a:t>
            </a:r>
            <a:r>
              <a:rPr lang="en-US" sz="1900" dirty="0"/>
              <a:t>.</a:t>
            </a:r>
            <a:endParaRPr lang="en-US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1903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EE0F7-1502-D57B-C31F-0D4FDFA67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B9DC-C536-B1C0-D527-7F20E46EF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Customers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9300A-97FB-AAED-544D-5CEDA7AE637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23064"/>
            <a:ext cx="10013709" cy="4056888"/>
          </a:xfrm>
        </p:spPr>
        <p:txBody>
          <a:bodyPr>
            <a:normAutofit/>
          </a:bodyPr>
          <a:lstStyle/>
          <a:p>
            <a:pPr algn="just"/>
            <a:r>
              <a:rPr lang="en-US" sz="1900" noProof="0" dirty="0"/>
              <a:t>This page will serve for querying, registering and tracking for the customers.</a:t>
            </a:r>
          </a:p>
          <a:p>
            <a:pPr algn="just"/>
            <a:r>
              <a:rPr lang="en-US" sz="1900" noProof="0" dirty="0"/>
              <a:t>The page will include: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table with the information of the customers.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search form with each field of the table.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registration form for entering new information into the table.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An edit form for editing table information.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function for deleting records from the table</a:t>
            </a:r>
            <a:r>
              <a:rPr lang="en-US" sz="1900" dirty="0"/>
              <a:t>.</a:t>
            </a:r>
            <a:endParaRPr lang="en-US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7251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80C36-B90C-189E-63A5-D50DF700B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9C82-F288-DD49-2E6A-EB76F75E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Customer PN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678CE-2776-34C4-9B2F-DCFF40851AD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23064"/>
            <a:ext cx="10013709" cy="4056888"/>
          </a:xfrm>
        </p:spPr>
        <p:txBody>
          <a:bodyPr>
            <a:normAutofit/>
          </a:bodyPr>
          <a:lstStyle/>
          <a:p>
            <a:pPr algn="just"/>
            <a:r>
              <a:rPr lang="en-US" sz="1900" noProof="0" dirty="0"/>
              <a:t>This page will serve for querying, registering and tracking for the customers PN.</a:t>
            </a:r>
          </a:p>
          <a:p>
            <a:pPr algn="just"/>
            <a:r>
              <a:rPr lang="en-US" sz="1900" noProof="0" dirty="0"/>
              <a:t>The page will include: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table with the information of the customers PN.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search form with each field of the table.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registration form for entering new information into the table.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An edit form for editing table information.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function for deleting records from the table</a:t>
            </a:r>
            <a:r>
              <a:rPr lang="en-US" sz="1900" dirty="0"/>
              <a:t>.</a:t>
            </a:r>
            <a:endParaRPr lang="en-US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269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71BC0-2FCC-ACC1-0B5B-5B33BEB0F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3D240-FF96-E0C5-730C-5748463E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Customer PPAP Number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E7D56-64BA-4550-11D0-41C3E446786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23064"/>
            <a:ext cx="10013709" cy="4056888"/>
          </a:xfrm>
        </p:spPr>
        <p:txBody>
          <a:bodyPr>
            <a:normAutofit/>
          </a:bodyPr>
          <a:lstStyle/>
          <a:p>
            <a:pPr algn="just"/>
            <a:r>
              <a:rPr lang="en-US" sz="1900" noProof="0" dirty="0"/>
              <a:t>This page will serve for querying, registering and tracking for the customers PPAP number.</a:t>
            </a:r>
          </a:p>
          <a:p>
            <a:pPr algn="just"/>
            <a:r>
              <a:rPr lang="en-US" sz="1900" noProof="0" dirty="0"/>
              <a:t>The page will include: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table with the information of the </a:t>
            </a:r>
            <a:r>
              <a:rPr lang="en-US" sz="1900" dirty="0"/>
              <a:t>customers PPAP number</a:t>
            </a:r>
            <a:r>
              <a:rPr lang="en-US" sz="1900" noProof="0" dirty="0"/>
              <a:t>.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search form with each field of the table.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registration form for entering new information into the table.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An edit form for editing table information.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function for deleting records from the table</a:t>
            </a:r>
            <a:r>
              <a:rPr lang="en-US" sz="1900" dirty="0"/>
              <a:t>.</a:t>
            </a:r>
            <a:endParaRPr lang="en-US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533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E53AA-42C5-8E00-7B25-DF71D3C99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79C5-8FD8-A31C-E12B-371B9245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Project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0E26F-1D0F-31F3-AA66-F3E1084F165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934" y="1646102"/>
            <a:ext cx="10900146" cy="4160520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noProof="0" dirty="0"/>
              <a:t>Develop and implement a database.</a:t>
            </a:r>
          </a:p>
          <a:p>
            <a:pPr algn="just"/>
            <a:r>
              <a:rPr lang="en-US" sz="2400" noProof="0" dirty="0"/>
              <a:t>As well as a website for recording, monitoring, and managing information on PPAP’s from the Quality Department.</a:t>
            </a:r>
          </a:p>
        </p:txBody>
      </p:sp>
    </p:spTree>
    <p:extLst>
      <p:ext uri="{BB962C8B-B14F-4D97-AF65-F5344CB8AC3E}">
        <p14:creationId xmlns:p14="http://schemas.microsoft.com/office/powerpoint/2010/main" val="2553058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39179-BA90-DBFD-7B9A-53E4B7595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DF19-D88B-1874-32E6-C667CEC3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Users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884AE-07A6-F82C-8031-1CF62A36FF1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23064"/>
            <a:ext cx="10013709" cy="4056888"/>
          </a:xfrm>
        </p:spPr>
        <p:txBody>
          <a:bodyPr>
            <a:normAutofit/>
          </a:bodyPr>
          <a:lstStyle/>
          <a:p>
            <a:pPr algn="just"/>
            <a:r>
              <a:rPr lang="en-US" sz="1900" noProof="0" dirty="0"/>
              <a:t>This page will serve for querying, registering and tracking for the users.</a:t>
            </a:r>
          </a:p>
          <a:p>
            <a:pPr algn="just"/>
            <a:r>
              <a:rPr lang="en-US" sz="1900" noProof="0" dirty="0"/>
              <a:t>The page will include: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table with the information of the </a:t>
            </a:r>
            <a:r>
              <a:rPr lang="en-US" sz="1900" dirty="0"/>
              <a:t>users</a:t>
            </a:r>
            <a:r>
              <a:rPr lang="en-US" sz="1900" noProof="0" dirty="0"/>
              <a:t>.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search form with each field of the table.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registration form for entering new information into the table.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An edit form for editing table information.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function for deleting records from the table</a:t>
            </a:r>
            <a:r>
              <a:rPr lang="en-US" sz="1900" dirty="0"/>
              <a:t>.</a:t>
            </a:r>
            <a:endParaRPr lang="en-US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428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5D9F1-BCB4-1B8C-6B02-871B69F07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3B49-A0F3-8AA1-C568-2FF88E00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Vendors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C42B7-0382-9D12-EEA6-E23B7FEBC91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23064"/>
            <a:ext cx="10013709" cy="4056888"/>
          </a:xfrm>
        </p:spPr>
        <p:txBody>
          <a:bodyPr>
            <a:normAutofit/>
          </a:bodyPr>
          <a:lstStyle/>
          <a:p>
            <a:pPr algn="just"/>
            <a:r>
              <a:rPr lang="en-US" sz="1900" noProof="0" dirty="0"/>
              <a:t>This page will serve for querying, registering and tracking for the vendors.</a:t>
            </a:r>
          </a:p>
          <a:p>
            <a:pPr algn="just"/>
            <a:r>
              <a:rPr lang="en-US" sz="1900" noProof="0" dirty="0"/>
              <a:t>The page will include: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table with the information of the </a:t>
            </a:r>
            <a:r>
              <a:rPr lang="en-US" sz="1900" dirty="0"/>
              <a:t>vendors</a:t>
            </a:r>
            <a:r>
              <a:rPr lang="en-US" sz="1900" noProof="0" dirty="0"/>
              <a:t>.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search form with each field of the table.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registration form for entering new information into the table.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An edit form for editing table information.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function for deleting records from the table</a:t>
            </a:r>
            <a:r>
              <a:rPr lang="en-US" sz="1900" dirty="0"/>
              <a:t>.</a:t>
            </a:r>
            <a:endParaRPr lang="en-US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5994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618E4-8D38-E0FE-0376-E56151AC7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FCD96A-DE33-B339-0699-750CBB3F4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48" y="1065797"/>
            <a:ext cx="12188952" cy="4572000"/>
          </a:xfrm>
          <a:solidFill>
            <a:schemeClr val="accent2"/>
          </a:solidFill>
        </p:spPr>
        <p:txBody>
          <a:bodyPr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F4D54-022B-7161-1FF0-D33A78E3A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644" y="2058442"/>
            <a:ext cx="10779760" cy="2586710"/>
          </a:xfrm>
          <a:ln w="5715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8800" noProof="0" dirty="0">
                <a:solidFill>
                  <a:schemeClr val="bg1"/>
                </a:solidFill>
              </a:rPr>
              <a:t>DATABASE REQUIREMENTS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782CCC-58D7-1881-8F55-DC49CD03148F}"/>
              </a:ext>
            </a:extLst>
          </p:cNvPr>
          <p:cNvSpPr/>
          <p:nvPr/>
        </p:nvSpPr>
        <p:spPr>
          <a:xfrm>
            <a:off x="7726680" y="5664187"/>
            <a:ext cx="1234440" cy="635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9854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EFA90-6791-424B-A110-9B4C42ACB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2BE-9BE9-8AD7-B7ED-FB709E928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ED7A8-C7EB-05FB-C8BE-FFCF7DCE2E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934" y="1646102"/>
            <a:ext cx="10900146" cy="4160520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400" noProof="0" dirty="0"/>
              <a:t>The database must allow storing information related to Eurotech’s products, customers, vendors, PPAPs, and users for the website.</a:t>
            </a:r>
          </a:p>
          <a:p>
            <a:pPr marL="0" indent="0" algn="just">
              <a:buNone/>
            </a:pPr>
            <a:r>
              <a:rPr lang="en-US" sz="2400" noProof="0" dirty="0"/>
              <a:t>The following sources were used as a basis:</a:t>
            </a:r>
          </a:p>
          <a:p>
            <a:pPr marL="0" indent="0" algn="just">
              <a:buNone/>
            </a:pPr>
            <a:r>
              <a:rPr lang="en-US" sz="2400" noProof="0" dirty="0"/>
              <a:t>- The tables found in the Excel files “Book2,” “PPAP ET Master File COROFLEX,” and “PPAP Master File 2025 - EJ.SG.”.</a:t>
            </a:r>
          </a:p>
          <a:p>
            <a:pPr marL="0" indent="0" algn="just">
              <a:buNone/>
            </a:pPr>
            <a:r>
              <a:rPr lang="en-US" sz="2400" noProof="0" dirty="0"/>
              <a:t>- The database structure from NetSuite.</a:t>
            </a:r>
          </a:p>
        </p:txBody>
      </p:sp>
    </p:spTree>
    <p:extLst>
      <p:ext uri="{BB962C8B-B14F-4D97-AF65-F5344CB8AC3E}">
        <p14:creationId xmlns:p14="http://schemas.microsoft.com/office/powerpoint/2010/main" val="2707272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TABLES CREATED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934" y="1646102"/>
            <a:ext cx="4398553" cy="4160520"/>
          </a:xfrm>
        </p:spPr>
        <p:txBody>
          <a:bodyPr>
            <a:normAutofit/>
          </a:bodyPr>
          <a:lstStyle/>
          <a:p>
            <a:r>
              <a:rPr lang="en-US" sz="2400" dirty="0"/>
              <a:t>- vendors</a:t>
            </a:r>
          </a:p>
          <a:p>
            <a:r>
              <a:rPr lang="en-US" sz="2400" noProof="0" dirty="0"/>
              <a:t>- products</a:t>
            </a:r>
          </a:p>
          <a:p>
            <a:r>
              <a:rPr lang="en-US" sz="2400" noProof="0" dirty="0"/>
              <a:t>- customers</a:t>
            </a:r>
          </a:p>
          <a:p>
            <a:r>
              <a:rPr lang="en-US" sz="2400" noProof="0" dirty="0"/>
              <a:t>- </a:t>
            </a:r>
            <a:r>
              <a:rPr lang="en-US" sz="2400" noProof="0" dirty="0" err="1"/>
              <a:t>customer_pn</a:t>
            </a:r>
            <a:endParaRPr lang="en-US" sz="2400" noProof="0" dirty="0"/>
          </a:p>
          <a:p>
            <a:r>
              <a:rPr lang="en-US" sz="2400" noProof="0" dirty="0"/>
              <a:t>- </a:t>
            </a:r>
            <a:r>
              <a:rPr lang="en-US" sz="2400" noProof="0" dirty="0" err="1"/>
              <a:t>customer_ppap_number</a:t>
            </a:r>
            <a:endParaRPr lang="en-US" sz="2400" noProof="0" dirty="0"/>
          </a:p>
          <a:p>
            <a:pPr marL="0" indent="0">
              <a:buNone/>
            </a:pPr>
            <a:r>
              <a:rPr lang="en-US" sz="2400" noProof="0" dirty="0"/>
              <a:t> - users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78F1DC-7EF8-5514-E97B-D47663F284D3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907024" y="1646102"/>
            <a:ext cx="5636040" cy="4160520"/>
          </a:xfrm>
        </p:spPr>
        <p:txBody>
          <a:bodyPr>
            <a:normAutofit/>
          </a:bodyPr>
          <a:lstStyle/>
          <a:p>
            <a:r>
              <a:rPr lang="en-US" sz="2400" noProof="0" dirty="0"/>
              <a:t>- </a:t>
            </a:r>
            <a:r>
              <a:rPr lang="en-US" sz="2400" noProof="0" dirty="0" err="1"/>
              <a:t>bluseal_ppap</a:t>
            </a:r>
            <a:endParaRPr lang="en-US" sz="2400" noProof="0" dirty="0"/>
          </a:p>
          <a:p>
            <a:r>
              <a:rPr lang="en-US" sz="2400" noProof="0" dirty="0"/>
              <a:t>- </a:t>
            </a:r>
            <a:r>
              <a:rPr lang="en-US" sz="2400" noProof="0" dirty="0" err="1"/>
              <a:t>cables_ppap</a:t>
            </a:r>
            <a:endParaRPr lang="en-US" sz="2400" noProof="0" dirty="0"/>
          </a:p>
          <a:p>
            <a:r>
              <a:rPr lang="en-US" sz="2400" noProof="0" dirty="0"/>
              <a:t>- </a:t>
            </a:r>
            <a:r>
              <a:rPr lang="en-US" sz="2400" noProof="0" dirty="0" err="1"/>
              <a:t>tapes_ppap</a:t>
            </a:r>
            <a:endParaRPr lang="en-US" sz="2400" noProof="0" dirty="0"/>
          </a:p>
          <a:p>
            <a:r>
              <a:rPr lang="en-US" sz="2400" noProof="0" dirty="0"/>
              <a:t>- </a:t>
            </a:r>
            <a:r>
              <a:rPr lang="en-US" sz="2400" noProof="0" dirty="0" err="1"/>
              <a:t>tapes_renewal</a:t>
            </a:r>
            <a:endParaRPr lang="en-US" sz="2400" noProof="0" dirty="0"/>
          </a:p>
          <a:p>
            <a:r>
              <a:rPr lang="en-US" sz="2400" noProof="0" dirty="0"/>
              <a:t>- </a:t>
            </a:r>
            <a:r>
              <a:rPr lang="en-US" sz="2400" noProof="0" dirty="0" err="1"/>
              <a:t>tubes_ppap</a:t>
            </a:r>
            <a:endParaRPr lang="en-US" sz="2400" noProof="0" dirty="0"/>
          </a:p>
          <a:p>
            <a:r>
              <a:rPr lang="en-US" sz="2400" noProof="0" dirty="0"/>
              <a:t>- </a:t>
            </a:r>
            <a:r>
              <a:rPr lang="en-US" sz="2400" noProof="0" dirty="0" err="1"/>
              <a:t>tubes_ppaps</a:t>
            </a:r>
            <a:endParaRPr lang="en-US" sz="2400" noProof="0" dirty="0"/>
          </a:p>
          <a:p>
            <a:endParaRPr lang="en-US" sz="2400" noProof="0" dirty="0"/>
          </a:p>
          <a:p>
            <a:endParaRPr lang="en-US" sz="2400" noProof="0" dirty="0"/>
          </a:p>
        </p:txBody>
      </p:sp>
    </p:spTree>
    <p:extLst>
      <p:ext uri="{BB962C8B-B14F-4D97-AF65-F5344CB8AC3E}">
        <p14:creationId xmlns:p14="http://schemas.microsoft.com/office/powerpoint/2010/main" val="4153247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0C898-40C1-72D3-45D0-423DAF7BC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BC422-176F-3F28-62DC-54355851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noProof="0" dirty="0"/>
              <a:t>Vendors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AD02F4-5D6B-0D08-00BF-49287C0D09AB}"/>
              </a:ext>
            </a:extLst>
          </p:cNvPr>
          <p:cNvGraphicFramePr>
            <a:graphicFrameLocks noGrp="1"/>
          </p:cNvGraphicFramePr>
          <p:nvPr/>
        </p:nvGraphicFramePr>
        <p:xfrm>
          <a:off x="1444752" y="2457026"/>
          <a:ext cx="10195561" cy="174694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2569464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444752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277425726"/>
                    </a:ext>
                  </a:extLst>
                </a:gridCol>
                <a:gridCol w="2852929">
                  <a:extLst>
                    <a:ext uri="{9D8B030D-6E8A-4147-A177-3AD203B41FA5}">
                      <a16:colId xmlns:a16="http://schemas.microsoft.com/office/drawing/2014/main" val="1686388612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576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FFFF00"/>
                          </a:highlight>
                        </a:rPr>
                        <a:t>Vendor_ID</a:t>
                      </a:r>
                      <a:endParaRPr lang="en-US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VEN238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70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Union Polymer Material CO.,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30951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Short_name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UPM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274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6698183-77A6-C660-BEAB-D4A57C404356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highlight>
                  <a:srgbClr val="FFFF00"/>
                </a:highlight>
              </a:rPr>
              <a:t>Primary Key</a:t>
            </a:r>
            <a:endParaRPr lang="en-US" noProof="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10426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155FE-1AC6-AA6A-B011-64F32D70A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C2A77-3CAD-83E4-5B47-9D158D0B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noProof="0" dirty="0"/>
              <a:t>products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E2F2D9-4C47-287C-73A0-260263DBB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709209"/>
              </p:ext>
            </p:extLst>
          </p:nvPr>
        </p:nvGraphicFramePr>
        <p:xfrm>
          <a:off x="1216152" y="2466170"/>
          <a:ext cx="10716768" cy="385006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2551176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1277425726"/>
                    </a:ext>
                  </a:extLst>
                </a:gridCol>
                <a:gridCol w="3191256">
                  <a:extLst>
                    <a:ext uri="{9D8B030D-6E8A-4147-A177-3AD203B41FA5}">
                      <a16:colId xmlns:a16="http://schemas.microsoft.com/office/drawing/2014/main" val="1290398352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576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FFFF00"/>
                          </a:highlight>
                        </a:rPr>
                        <a:t>Eurotech_PN</a:t>
                      </a:r>
                      <a:endParaRPr lang="en-US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12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ET008-50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407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255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err="1"/>
                        <a:t>BluSeal</a:t>
                      </a:r>
                      <a:r>
                        <a:rPr lang="en-US" noProof="0" dirty="0"/>
                        <a:t> ET008-50 gram Bottle with UV Tracer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Supplier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(vendors)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VEN238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30951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Supplier_PN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6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CE6039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27421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Tape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835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18509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8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47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8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035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8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BLK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870816"/>
                  </a:ext>
                </a:extLst>
              </a:tr>
            </a:tbl>
          </a:graphicData>
        </a:graphic>
      </p:graphicFrame>
      <p:sp>
        <p:nvSpPr>
          <p:cNvPr id="3" name="TextBox 4">
            <a:extLst>
              <a:ext uri="{FF2B5EF4-FFF2-40B4-BE49-F238E27FC236}">
                <a16:creationId xmlns:a16="http://schemas.microsoft.com/office/drawing/2014/main" id="{2B238234-8781-F902-11DB-BCD05A2C2532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highlight>
                  <a:srgbClr val="FFFF00"/>
                </a:highlight>
              </a:rPr>
              <a:t>Primary Key</a:t>
            </a:r>
            <a:r>
              <a:rPr lang="en-US" noProof="0" dirty="0"/>
              <a:t> / </a:t>
            </a:r>
            <a:r>
              <a:rPr lang="en-US" noProof="0" dirty="0">
                <a:highlight>
                  <a:srgbClr val="00FF00"/>
                </a:highlight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3957775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016A4-CBB8-AFA5-DF31-EAECF0845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CB251-0FD8-CC3C-7972-5B6ADD35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noProof="0" dirty="0"/>
              <a:t>products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C8ECA1-FBDA-EDC7-942E-E79FE196B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174702"/>
              </p:ext>
            </p:extLst>
          </p:nvPr>
        </p:nvGraphicFramePr>
        <p:xfrm>
          <a:off x="1444752" y="2457026"/>
          <a:ext cx="10195561" cy="147262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15568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2578608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51790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277425726"/>
                    </a:ext>
                  </a:extLst>
                </a:gridCol>
                <a:gridCol w="3017521">
                  <a:extLst>
                    <a:ext uri="{9D8B030D-6E8A-4147-A177-3AD203B41FA5}">
                      <a16:colId xmlns:a16="http://schemas.microsoft.com/office/drawing/2014/main" val="1778989622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ET_Model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ET00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27421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ET_Dwg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8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D000002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297874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7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err="1"/>
                        <a:t>BluSeal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864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210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58785-1DD1-61BE-929D-6CA504457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EE45-8C65-236F-19D4-B173F975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noProof="0" dirty="0"/>
              <a:t>Customers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7029C5C-342C-9700-1DA8-CDEF97C80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254533"/>
              </p:ext>
            </p:extLst>
          </p:nvPr>
        </p:nvGraphicFramePr>
        <p:xfrm>
          <a:off x="1444752" y="2457026"/>
          <a:ext cx="10195561" cy="148093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80744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2523744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618488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078992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277425726"/>
                    </a:ext>
                  </a:extLst>
                </a:gridCol>
                <a:gridCol w="2724913">
                  <a:extLst>
                    <a:ext uri="{9D8B030D-6E8A-4147-A177-3AD203B41FA5}">
                      <a16:colId xmlns:a16="http://schemas.microsoft.com/office/drawing/2014/main" val="1170641572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576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FFFF00"/>
                          </a:highlight>
                        </a:rPr>
                        <a:t>Customer_ID</a:t>
                      </a:r>
                      <a:endParaRPr lang="en-US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CUS003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70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MSSL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30951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255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274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41E1342-09EA-4BA1-6660-FFC24B47840B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highlight>
                  <a:srgbClr val="FFFF00"/>
                </a:highlight>
              </a:rPr>
              <a:t>Primary Key</a:t>
            </a:r>
            <a:endParaRPr lang="en-US" noProof="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55823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C3EB3-0BA6-4E43-9D37-AD29F4E6E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C51A-90B7-53A6-B99A-A63ABF74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cap="none" noProof="0" dirty="0"/>
              <a:t>CUSTOMER_PN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308CEF3-3C1B-BA3B-1439-BC81FE944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164958"/>
              </p:ext>
            </p:extLst>
          </p:nvPr>
        </p:nvGraphicFramePr>
        <p:xfrm>
          <a:off x="1444752" y="2457026"/>
          <a:ext cx="10195559" cy="231889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700784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2551176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499616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078992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3364991">
                  <a:extLst>
                    <a:ext uri="{9D8B030D-6E8A-4147-A177-3AD203B41FA5}">
                      <a16:colId xmlns:a16="http://schemas.microsoft.com/office/drawing/2014/main" val="4117523385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FFFF00"/>
                          </a:highlight>
                        </a:rPr>
                        <a:t>Customer_PN</a:t>
                      </a:r>
                      <a:endParaRPr lang="en-US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30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E26424100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FK_Customer_ID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(customers)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10 characters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CUS019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17490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FK_Eurotech_PN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(products)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12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P000042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795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A56587-5E17-B792-0775-803EB7727AEC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highlight>
                  <a:srgbClr val="FFFF00"/>
                </a:highlight>
              </a:rPr>
              <a:t>Primary Key</a:t>
            </a:r>
            <a:r>
              <a:rPr lang="en-US" noProof="0" dirty="0"/>
              <a:t> / </a:t>
            </a:r>
            <a:r>
              <a:rPr lang="en-US" noProof="0" dirty="0">
                <a:highlight>
                  <a:srgbClr val="00FF00"/>
                </a:highlight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391454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4631F-3DEA-2A8D-5705-8509A082E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DC4DA-4BC3-D569-04A4-0AABB0BB0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48" y="1065797"/>
            <a:ext cx="12188952" cy="4572000"/>
          </a:xfrm>
          <a:solidFill>
            <a:schemeClr val="accent2"/>
          </a:solidFill>
        </p:spPr>
        <p:txBody>
          <a:bodyPr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86ED9-ED29-A124-B0D9-B8E6D7E2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644" y="2058442"/>
            <a:ext cx="10779760" cy="2586710"/>
          </a:xfrm>
          <a:ln w="5715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8800" noProof="0" dirty="0">
                <a:solidFill>
                  <a:schemeClr val="bg1"/>
                </a:solidFill>
              </a:rPr>
              <a:t>WEBSITE REQUIREMENTS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0AEE4-EC0A-7E3D-4DE0-CA384560B2FB}"/>
              </a:ext>
            </a:extLst>
          </p:cNvPr>
          <p:cNvSpPr/>
          <p:nvPr/>
        </p:nvSpPr>
        <p:spPr>
          <a:xfrm>
            <a:off x="7726680" y="5664187"/>
            <a:ext cx="1234440" cy="635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5120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2437C-461E-275A-236B-8B5FB5046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BF34-4C16-F0C5-3882-FABB7D84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cap="none" noProof="0" dirty="0"/>
              <a:t>CUSTOMER_PPAP_NUMBER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9BE05A-C0F2-8E62-7CF0-8D01BAF45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087012"/>
              </p:ext>
            </p:extLst>
          </p:nvPr>
        </p:nvGraphicFramePr>
        <p:xfrm>
          <a:off x="1444752" y="2457026"/>
          <a:ext cx="10195559" cy="231889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496312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435608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2697479">
                  <a:extLst>
                    <a:ext uri="{9D8B030D-6E8A-4147-A177-3AD203B41FA5}">
                      <a16:colId xmlns:a16="http://schemas.microsoft.com/office/drawing/2014/main" val="1129728837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FFFF00"/>
                          </a:highlight>
                        </a:rPr>
                        <a:t>Customer_PPAP_Number</a:t>
                      </a:r>
                      <a:endParaRPr lang="en-US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7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PP00062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FK_Customer_ID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(customers)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10 characters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CUS026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17490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Brazil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795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A9EA822-54E5-7C56-763D-EE32913DE3A9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highlight>
                  <a:srgbClr val="FFFF00"/>
                </a:highlight>
              </a:rPr>
              <a:t>Primary Key</a:t>
            </a:r>
            <a:r>
              <a:rPr lang="en-US" noProof="0" dirty="0"/>
              <a:t> / </a:t>
            </a:r>
            <a:r>
              <a:rPr lang="en-US" noProof="0" dirty="0">
                <a:highlight>
                  <a:srgbClr val="00FF00"/>
                </a:highlight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3113115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FDF16-395A-3784-6BF7-D95ABA26F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CCD9-FA8C-CBDD-980E-BEC3F816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cap="none" noProof="0" dirty="0"/>
              <a:t>BLUSEAL_PPAP</a:t>
            </a:r>
            <a:endParaRPr lang="en-US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81C7D74-E3C9-C6FE-6BC6-456975B4F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502407"/>
              </p:ext>
            </p:extLst>
          </p:nvPr>
        </p:nvGraphicFramePr>
        <p:xfrm>
          <a:off x="1444752" y="2365586"/>
          <a:ext cx="10195559" cy="395016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185416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2542032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51790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2898647">
                  <a:extLst>
                    <a:ext uri="{9D8B030D-6E8A-4147-A177-3AD203B41FA5}">
                      <a16:colId xmlns:a16="http://schemas.microsoft.com/office/drawing/2014/main" val="1260120040"/>
                    </a:ext>
                  </a:extLst>
                </a:gridCol>
              </a:tblGrid>
              <a:tr h="377614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406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FFFF00"/>
                          </a:highlight>
                        </a:rPr>
                        <a:t>BS_PPAP_ID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Numeric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5783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FK_Customer_PN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customer_pn</a:t>
                      </a: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30 characters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E26459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17490"/>
                  </a:ext>
                </a:extLst>
              </a:tr>
              <a:tr h="3406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IMDS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1076153443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79592"/>
                  </a:ext>
                </a:extLst>
              </a:tr>
              <a:tr h="3721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Request_Date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2025-09-26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4250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PPAP_Received_Date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2025-09-29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43233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Sent_Customer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2025-09-29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97265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PPAP_Signed_Date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2025-10-02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645975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PPAP_ET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76492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IMDS_ET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619125"/>
                  </a:ext>
                </a:extLst>
              </a:tr>
            </a:tbl>
          </a:graphicData>
        </a:graphic>
      </p:graphicFrame>
      <p:sp>
        <p:nvSpPr>
          <p:cNvPr id="4" name="TextBox 4">
            <a:extLst>
              <a:ext uri="{FF2B5EF4-FFF2-40B4-BE49-F238E27FC236}">
                <a16:creationId xmlns:a16="http://schemas.microsoft.com/office/drawing/2014/main" id="{5D7B8F47-09C5-7C4F-1D4A-AB3559D9CFAA}"/>
              </a:ext>
            </a:extLst>
          </p:cNvPr>
          <p:cNvSpPr txBox="1"/>
          <p:nvPr/>
        </p:nvSpPr>
        <p:spPr>
          <a:xfrm>
            <a:off x="3350970" y="6411730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highlight>
                  <a:srgbClr val="FFFF00"/>
                </a:highlight>
              </a:rPr>
              <a:t>Primary Key</a:t>
            </a:r>
            <a:r>
              <a:rPr lang="en-US" noProof="0" dirty="0"/>
              <a:t> / </a:t>
            </a:r>
            <a:r>
              <a:rPr lang="en-US" noProof="0" dirty="0">
                <a:highlight>
                  <a:srgbClr val="00FF00"/>
                </a:highlight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2417366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0E78E-DCA7-E4CF-6CC0-D4DA3EB87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1A2A-6E48-4EE0-4D16-269F2CC5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cap="none" noProof="0" dirty="0"/>
              <a:t>CABLES_PPAP</a:t>
            </a:r>
            <a:endParaRPr lang="en-US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0FD22C-7D11-233E-E6F6-1ADD6A828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64412"/>
              </p:ext>
            </p:extLst>
          </p:nvPr>
        </p:nvGraphicFramePr>
        <p:xfrm>
          <a:off x="1444752" y="2457026"/>
          <a:ext cx="10177272" cy="363150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331720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2532888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2752344">
                  <a:extLst>
                    <a:ext uri="{9D8B030D-6E8A-4147-A177-3AD203B41FA5}">
                      <a16:colId xmlns:a16="http://schemas.microsoft.com/office/drawing/2014/main" val="3356876459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413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FFFF00"/>
                          </a:highlight>
                        </a:rPr>
                        <a:t>CAB_PPAP_ID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Numeric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FK_Customer_PN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customer_pn</a:t>
                      </a: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30 characters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163497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PPAP_Requested_Date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2024-12-10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15306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PPAP_Received_Date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2024-12-14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17736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PPAP_Sent_Date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2024-12-15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36681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PPAP_Signed_Date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2024-12-20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113453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PSW_ET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015772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IMDS_ET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51542"/>
                  </a:ext>
                </a:extLst>
              </a:tr>
            </a:tbl>
          </a:graphicData>
        </a:graphic>
      </p:graphicFrame>
      <p:sp>
        <p:nvSpPr>
          <p:cNvPr id="4" name="TextBox 4">
            <a:extLst>
              <a:ext uri="{FF2B5EF4-FFF2-40B4-BE49-F238E27FC236}">
                <a16:creationId xmlns:a16="http://schemas.microsoft.com/office/drawing/2014/main" id="{E9164F97-86AC-FC28-5907-DBE9F3D7D9BA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highlight>
                  <a:srgbClr val="FFFF00"/>
                </a:highlight>
              </a:rPr>
              <a:t>Primary Key</a:t>
            </a:r>
            <a:r>
              <a:rPr lang="en-US" noProof="0" dirty="0"/>
              <a:t> / </a:t>
            </a:r>
            <a:r>
              <a:rPr lang="en-US" noProof="0" dirty="0">
                <a:highlight>
                  <a:srgbClr val="00FF00"/>
                </a:highlight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2378216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FFE5A-F555-BA8E-4010-1A9856D5D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187D-4170-9F25-F3CE-D397A76A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cap="none" noProof="0" dirty="0"/>
              <a:t>TAPES_PPAP</a:t>
            </a:r>
            <a:endParaRPr lang="en-US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F8C4833-FAAF-B1FD-D4FB-4F83434AD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98733"/>
              </p:ext>
            </p:extLst>
          </p:nvPr>
        </p:nvGraphicFramePr>
        <p:xfrm>
          <a:off x="1444752" y="2393018"/>
          <a:ext cx="10177272" cy="359630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432304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2542032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182865073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31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FFFF00"/>
                          </a:highlight>
                        </a:rPr>
                        <a:t>TAP_PPAP_ID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Numeric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304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OEM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255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Fluence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821578"/>
                  </a:ext>
                </a:extLst>
              </a:tr>
              <a:tr h="3863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79864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solidFill>
                            <a:schemeClr val="tx1"/>
                          </a:solidFill>
                        </a:rPr>
                        <a:t>PPAP_level</a:t>
                      </a:r>
                      <a:endParaRPr lang="en-US" b="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Alphanumeric 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688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FK_Customer_PN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customer_pn</a:t>
                      </a: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10164237-001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IMDS_ID_No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8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48001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782307"/>
                  </a:ext>
                </a:extLst>
              </a:tr>
              <a:tr h="1696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Returned_CTC-Sent_Cust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2023-08-24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15306"/>
                  </a:ext>
                </a:extLst>
              </a:tr>
              <a:tr h="2061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Cust_Signed-Sent_CTC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2023-08-27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17736"/>
                  </a:ext>
                </a:extLst>
              </a:tr>
            </a:tbl>
          </a:graphicData>
        </a:graphic>
      </p:graphicFrame>
      <p:sp>
        <p:nvSpPr>
          <p:cNvPr id="4" name="TextBox 4">
            <a:extLst>
              <a:ext uri="{FF2B5EF4-FFF2-40B4-BE49-F238E27FC236}">
                <a16:creationId xmlns:a16="http://schemas.microsoft.com/office/drawing/2014/main" id="{D8CF1658-706F-FBB7-617C-27CAE24364C6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highlight>
                  <a:srgbClr val="FFFF00"/>
                </a:highlight>
              </a:rPr>
              <a:t>Primary Key</a:t>
            </a:r>
            <a:r>
              <a:rPr lang="en-US" noProof="0" dirty="0"/>
              <a:t> / </a:t>
            </a:r>
            <a:r>
              <a:rPr lang="en-US" noProof="0" dirty="0">
                <a:highlight>
                  <a:srgbClr val="00FF00"/>
                </a:highlight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1031956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58785-4E24-6E9D-BD45-972466A7E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19DA-E719-A966-A345-A5BB675E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cap="none" noProof="0" dirty="0"/>
              <a:t>TAPES_PPAP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F48A267-786E-6879-9728-AB8AB5805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067205"/>
              </p:ext>
            </p:extLst>
          </p:nvPr>
        </p:nvGraphicFramePr>
        <p:xfrm>
          <a:off x="1444752" y="2612474"/>
          <a:ext cx="10177272" cy="110686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842680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2802294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607198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462550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1462550">
                  <a:extLst>
                    <a:ext uri="{9D8B030D-6E8A-4147-A177-3AD203B41FA5}">
                      <a16:colId xmlns:a16="http://schemas.microsoft.com/office/drawing/2014/main" val="806953182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PPAP_from_shipments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36681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Comments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Alphanumeric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255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No 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113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678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C80BE-6120-5F6D-A02C-AE42C2714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0664-25DB-A415-1045-0AEF6DA6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cap="none" noProof="0" dirty="0"/>
              <a:t>TAPES_RENEWAL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DC0501-7E9D-6937-A1AB-2E40D69BF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129632"/>
              </p:ext>
            </p:extLst>
          </p:nvPr>
        </p:nvGraphicFramePr>
        <p:xfrm>
          <a:off x="1444752" y="2457026"/>
          <a:ext cx="10177272" cy="286478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386584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1453896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47218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3803904">
                  <a:extLst>
                    <a:ext uri="{9D8B030D-6E8A-4147-A177-3AD203B41FA5}">
                      <a16:colId xmlns:a16="http://schemas.microsoft.com/office/drawing/2014/main" val="2413568740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863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FFFF00"/>
                          </a:highlight>
                        </a:rPr>
                        <a:t>TAP_Renewal_ID</a:t>
                      </a:r>
                      <a:endParaRPr lang="en-US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Numeric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Renewal_Date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2024-08-24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15306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Sent_Request_CTC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2024-06-24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17736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Sent_Customer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2024-07-20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36681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Returned_Signed_Date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2024-08-10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113453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FK_TAP_PPAP_ID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tapes_ppap</a:t>
                      </a: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Numeric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14846"/>
                  </a:ext>
                </a:extLst>
              </a:tr>
            </a:tbl>
          </a:graphicData>
        </a:graphic>
      </p:graphicFrame>
      <p:sp>
        <p:nvSpPr>
          <p:cNvPr id="4" name="TextBox 4">
            <a:extLst>
              <a:ext uri="{FF2B5EF4-FFF2-40B4-BE49-F238E27FC236}">
                <a16:creationId xmlns:a16="http://schemas.microsoft.com/office/drawing/2014/main" id="{DBB9F5DD-514F-AAC3-9E18-939C31C7FBE9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highlight>
                  <a:srgbClr val="FFFF00"/>
                </a:highlight>
              </a:rPr>
              <a:t>Primary Key</a:t>
            </a:r>
            <a:r>
              <a:rPr lang="en-US" noProof="0" dirty="0"/>
              <a:t> / </a:t>
            </a:r>
            <a:r>
              <a:rPr lang="en-US" noProof="0" dirty="0">
                <a:highlight>
                  <a:srgbClr val="00FF00"/>
                </a:highlight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1532255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CB6AC-3830-62DB-66A5-62AA7E977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EA1F-2EFA-4145-C76F-BC542F31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cap="none" noProof="0" dirty="0"/>
              <a:t>TUBES_PPAP</a:t>
            </a:r>
            <a:endParaRPr lang="en-US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971A450-F478-C263-AE82-EFE5F04BD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090211"/>
              </p:ext>
            </p:extLst>
          </p:nvPr>
        </p:nvGraphicFramePr>
        <p:xfrm>
          <a:off x="1444752" y="2457026"/>
          <a:ext cx="10177272" cy="140174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755648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2496312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444752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069848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3410712">
                  <a:extLst>
                    <a:ext uri="{9D8B030D-6E8A-4147-A177-3AD203B41FA5}">
                      <a16:colId xmlns:a16="http://schemas.microsoft.com/office/drawing/2014/main" val="1100718199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863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FFFF00"/>
                          </a:highlight>
                        </a:rPr>
                        <a:t>PPAP_Number</a:t>
                      </a:r>
                      <a:endParaRPr lang="en-US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12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PP00019-0002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FK_Customer_PN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customer_pn</a:t>
                      </a: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95849363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</a:tbl>
          </a:graphicData>
        </a:graphic>
      </p:graphicFrame>
      <p:sp>
        <p:nvSpPr>
          <p:cNvPr id="4" name="TextBox 4">
            <a:extLst>
              <a:ext uri="{FF2B5EF4-FFF2-40B4-BE49-F238E27FC236}">
                <a16:creationId xmlns:a16="http://schemas.microsoft.com/office/drawing/2014/main" id="{12BEE2E2-8069-17EE-7EAD-1915329FD9A4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highlight>
                  <a:srgbClr val="FFFF00"/>
                </a:highlight>
              </a:rPr>
              <a:t>Primary Key</a:t>
            </a:r>
            <a:r>
              <a:rPr lang="en-US" noProof="0" dirty="0"/>
              <a:t> / </a:t>
            </a:r>
            <a:r>
              <a:rPr lang="en-US" noProof="0" dirty="0">
                <a:highlight>
                  <a:srgbClr val="00FF00"/>
                </a:highlight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376334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D6D0A-9CEC-3BDE-65D2-88703BDC4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4F84-1E68-AA3A-4BBF-B2371E81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cap="none" noProof="0" dirty="0"/>
              <a:t>TUBES_PPAPS</a:t>
            </a:r>
            <a:endParaRPr lang="en-US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A30665-A900-C171-4A0C-327727E92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580365"/>
              </p:ext>
            </p:extLst>
          </p:nvPr>
        </p:nvGraphicFramePr>
        <p:xfrm>
          <a:off x="1444752" y="2457026"/>
          <a:ext cx="10177272" cy="359630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517428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2557492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581912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033272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2487168">
                  <a:extLst>
                    <a:ext uri="{9D8B030D-6E8A-4147-A177-3AD203B41FA5}">
                      <a16:colId xmlns:a16="http://schemas.microsoft.com/office/drawing/2014/main" val="901660086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863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FFFF00"/>
                          </a:highlight>
                        </a:rPr>
                        <a:t>TUB_PPAPS_ID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Numeric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FK_PPAP_Number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tubes_ppap</a:t>
                      </a: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12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PP00019-0002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PPAP_Req_by_Cus_Date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2024-09-06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782307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Current_Status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255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PSW Pending Approve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1995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Rev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4764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IMDS_Number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1076153443 /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8658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IMDS_Status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SUBMITED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37865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PPAP_docs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572822"/>
                  </a:ext>
                </a:extLst>
              </a:tr>
            </a:tbl>
          </a:graphicData>
        </a:graphic>
      </p:graphicFrame>
      <p:sp>
        <p:nvSpPr>
          <p:cNvPr id="4" name="TextBox 4">
            <a:extLst>
              <a:ext uri="{FF2B5EF4-FFF2-40B4-BE49-F238E27FC236}">
                <a16:creationId xmlns:a16="http://schemas.microsoft.com/office/drawing/2014/main" id="{9991DFDE-4B78-0D7F-5370-F784CE0B17D7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highlight>
                  <a:srgbClr val="FFFF00"/>
                </a:highlight>
              </a:rPr>
              <a:t>Primary Key</a:t>
            </a:r>
            <a:r>
              <a:rPr lang="en-US" noProof="0" dirty="0"/>
              <a:t> / </a:t>
            </a:r>
            <a:r>
              <a:rPr lang="en-US" noProof="0" dirty="0">
                <a:highlight>
                  <a:srgbClr val="00FF00"/>
                </a:highlight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30110235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F438E-EAC2-301C-A88E-3CDDAFDC6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1D1D-F6FE-213C-364E-C55018BC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cap="none" noProof="0" dirty="0"/>
              <a:t>TUBES_PPAPS</a:t>
            </a:r>
            <a:endParaRPr lang="en-US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A76064-D048-854D-4998-463225609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518436"/>
              </p:ext>
            </p:extLst>
          </p:nvPr>
        </p:nvGraphicFramePr>
        <p:xfrm>
          <a:off x="1444752" y="2457026"/>
          <a:ext cx="10177272" cy="394150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2505456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56362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088136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2916936">
                  <a:extLst>
                    <a:ext uri="{9D8B030D-6E8A-4147-A177-3AD203B41FA5}">
                      <a16:colId xmlns:a16="http://schemas.microsoft.com/office/drawing/2014/main" val="3326325499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Level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3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782307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Samples_Status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9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requested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1995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Reason_submission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Initial Submission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4764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Sent_Customer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2023-11-22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8658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PSW_Returned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2023-12-14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37865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Origin_from_report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572822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Comments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255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Requested by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657638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Inspection_rep_numb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#N/A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853190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FK_Vendor_ID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(vendors)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VEN238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826120"/>
                  </a:ext>
                </a:extLst>
              </a:tr>
            </a:tbl>
          </a:graphicData>
        </a:graphic>
      </p:graphicFrame>
      <p:sp>
        <p:nvSpPr>
          <p:cNvPr id="3" name="TextBox 4">
            <a:extLst>
              <a:ext uri="{FF2B5EF4-FFF2-40B4-BE49-F238E27FC236}">
                <a16:creationId xmlns:a16="http://schemas.microsoft.com/office/drawing/2014/main" id="{3323301D-25F8-4DFA-1B04-2AA1B1073565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highlight>
                  <a:srgbClr val="00FF00"/>
                </a:highlight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4127837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319A6-4A5F-BBCB-83E3-D2786AD54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29BDB-7437-82D6-C76C-F2F0B135D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48" y="1065797"/>
            <a:ext cx="12188952" cy="4572000"/>
          </a:xfrm>
          <a:solidFill>
            <a:schemeClr val="accent2"/>
          </a:solidFill>
        </p:spPr>
        <p:txBody>
          <a:bodyPr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62C87-36E5-71A3-735B-5BA811F4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644" y="2058442"/>
            <a:ext cx="10779760" cy="2586710"/>
          </a:xfrm>
          <a:ln w="5715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8800" noProof="0" dirty="0">
                <a:solidFill>
                  <a:schemeClr val="bg1"/>
                </a:solidFill>
              </a:rPr>
              <a:t>Users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44D5DB-1937-8326-A717-B6785337460A}"/>
              </a:ext>
            </a:extLst>
          </p:cNvPr>
          <p:cNvSpPr/>
          <p:nvPr/>
        </p:nvSpPr>
        <p:spPr>
          <a:xfrm>
            <a:off x="7726680" y="5664187"/>
            <a:ext cx="1234440" cy="635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120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Number of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3" y="2590800"/>
            <a:ext cx="5498318" cy="3987800"/>
          </a:xfrm>
        </p:spPr>
        <p:txBody>
          <a:bodyPr>
            <a:normAutofit/>
          </a:bodyPr>
          <a:lstStyle/>
          <a:p>
            <a:pPr algn="just"/>
            <a:r>
              <a:rPr lang="en-US" sz="1900" noProof="0" dirty="0"/>
              <a:t>The number of pages for this project will be 13: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Login Page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Welcome Page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</a:t>
            </a:r>
            <a:r>
              <a:rPr lang="en-US" sz="1900" noProof="0" dirty="0" err="1"/>
              <a:t>BluSeal</a:t>
            </a:r>
            <a:r>
              <a:rPr lang="en-US" sz="1900" noProof="0" dirty="0"/>
              <a:t> PPAP Page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Cables PPAP Page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Tapes PPAP Page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Tubes PPAP Page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All Products PPAP Page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582206-16F9-9DD5-7D87-049DCEF163A5}"/>
              </a:ext>
            </a:extLst>
          </p:cNvPr>
          <p:cNvSpPr txBox="1">
            <a:spLocks/>
          </p:cNvSpPr>
          <p:nvPr/>
        </p:nvSpPr>
        <p:spPr>
          <a:xfrm>
            <a:off x="4599432" y="2590800"/>
            <a:ext cx="5282048" cy="3987800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285750" indent="-285750" algn="l" defTabSz="914400" rtl="0" eaLnBrk="1" latinLnBrk="0" hangingPunct="1">
              <a:lnSpc>
                <a:spcPct val="125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5000"/>
              </a:lnSpc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5000"/>
              </a:lnSpc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5000"/>
              </a:lnSpc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5000"/>
              </a:lnSpc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noProof="0" dirty="0"/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Products Page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Customers Page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Customer PN Page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Customer PPAP Number Page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Users Page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Vendors Page</a:t>
            </a:r>
          </a:p>
        </p:txBody>
      </p:sp>
    </p:spTree>
    <p:extLst>
      <p:ext uri="{BB962C8B-B14F-4D97-AF65-F5344CB8AC3E}">
        <p14:creationId xmlns:p14="http://schemas.microsoft.com/office/powerpoint/2010/main" val="32485535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70439-4525-7EC3-AE0E-090C77BBB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CDC4-5182-E28A-561B-45A291ED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Users</a:t>
            </a:r>
            <a:endParaRPr lang="en-US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F4BEE78-172C-6823-B481-6E6F0D571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071163"/>
              </p:ext>
            </p:extLst>
          </p:nvPr>
        </p:nvGraphicFramePr>
        <p:xfrm>
          <a:off x="1444752" y="2457026"/>
          <a:ext cx="10195558" cy="296674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15568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2532888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51790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078992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896112">
                  <a:extLst>
                    <a:ext uri="{9D8B030D-6E8A-4147-A177-3AD203B41FA5}">
                      <a16:colId xmlns:a16="http://schemas.microsoft.com/office/drawing/2014/main" val="2908841046"/>
                    </a:ext>
                  </a:extLst>
                </a:gridCol>
                <a:gridCol w="3054094">
                  <a:extLst>
                    <a:ext uri="{9D8B030D-6E8A-4147-A177-3AD203B41FA5}">
                      <a16:colId xmlns:a16="http://schemas.microsoft.com/office/drawing/2014/main" val="367629538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FFFF00"/>
                          </a:highlight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Numeric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30 characters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Administrator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30951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25 characters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4dm1n@3ur4tech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27421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13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Administrator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4486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FDE6738-EA79-AFDD-3FE5-5AB1F7B7008B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highlight>
                  <a:srgbClr val="FFFF00"/>
                </a:highlight>
              </a:rPr>
              <a:t>Primary Key</a:t>
            </a:r>
            <a:endParaRPr lang="en-US" noProof="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071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9542C-3631-A34F-AFE0-F93734F9B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F1F0-F063-CA52-2AF6-DC97EDDC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LOGIN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4DCB2-ADB2-86A9-EC6A-109CB766A6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1898904"/>
          </a:xfrm>
        </p:spPr>
        <p:txBody>
          <a:bodyPr>
            <a:normAutofit/>
          </a:bodyPr>
          <a:lstStyle/>
          <a:p>
            <a:pPr algn="just"/>
            <a:r>
              <a:rPr lang="en-US" sz="1900" noProof="0" dirty="0"/>
              <a:t>This page will serve to control user access.</a:t>
            </a:r>
          </a:p>
          <a:p>
            <a:pPr algn="just"/>
            <a:r>
              <a:rPr lang="en-US" sz="1900" noProof="0" dirty="0"/>
              <a:t>Users will be asked to log in with a username and password.</a:t>
            </a:r>
          </a:p>
        </p:txBody>
      </p:sp>
    </p:spTree>
    <p:extLst>
      <p:ext uri="{BB962C8B-B14F-4D97-AF65-F5344CB8AC3E}">
        <p14:creationId xmlns:p14="http://schemas.microsoft.com/office/powerpoint/2010/main" val="95467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613BE-1171-9338-A0E8-FA5FC3A2A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78A1-76B6-50AD-8CD3-936E4558A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Welcome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1BAA-312E-3C39-0B1F-B0D26E0A148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4173794"/>
          </a:xfrm>
        </p:spPr>
        <p:txBody>
          <a:bodyPr>
            <a:normAutofit/>
          </a:bodyPr>
          <a:lstStyle/>
          <a:p>
            <a:pPr algn="just"/>
            <a:r>
              <a:rPr lang="en-US" sz="1900" noProof="0" dirty="0"/>
              <a:t>This page will serve as the home page for logged-in users.</a:t>
            </a:r>
          </a:p>
          <a:p>
            <a:pPr algn="just"/>
            <a:r>
              <a:rPr lang="en-US" sz="1900" noProof="0" dirty="0"/>
              <a:t>A welcome message will be displayed.</a:t>
            </a:r>
          </a:p>
          <a:p>
            <a:pPr algn="just"/>
            <a:r>
              <a:rPr lang="en-US" sz="1900" noProof="0" dirty="0"/>
              <a:t>At the top of the page will be a menu with options for navigating to the </a:t>
            </a:r>
            <a:r>
              <a:rPr lang="en-US" sz="1900" noProof="0" dirty="0" err="1"/>
              <a:t>BluSeal</a:t>
            </a:r>
            <a:r>
              <a:rPr lang="en-US" sz="1900" noProof="0" dirty="0"/>
              <a:t>, cables, tapes, tubes and all products PPAP pages.</a:t>
            </a:r>
          </a:p>
          <a:p>
            <a:pPr algn="just"/>
            <a:r>
              <a:rPr lang="en-US" sz="1900" noProof="0" dirty="0"/>
              <a:t>The users with the role ‘Administrator’ will </a:t>
            </a:r>
            <a:r>
              <a:rPr lang="en-US" sz="1900" dirty="0"/>
              <a:t>have the permissions for navigating to the customers, customer PN, customer PPAP number, products, users and vendors pages.</a:t>
            </a:r>
            <a:endParaRPr lang="en-US" sz="1900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998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61009-D4F1-DF17-EDCB-1982BE39D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CA08-1C60-AE60-E104-F2D1F7A9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 err="1"/>
              <a:t>BluSeal</a:t>
            </a:r>
            <a:r>
              <a:rPr lang="en-US" sz="4000" noProof="0" dirty="0"/>
              <a:t>, CABLES, TAPES AND TUBES PPAP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BC49E-44FA-E7F8-1A79-33FAAA37737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23064"/>
            <a:ext cx="10013709" cy="4056888"/>
          </a:xfrm>
        </p:spPr>
        <p:txBody>
          <a:bodyPr>
            <a:normAutofit/>
          </a:bodyPr>
          <a:lstStyle/>
          <a:p>
            <a:pPr algn="just"/>
            <a:r>
              <a:rPr lang="en-US" sz="1900" noProof="0" dirty="0"/>
              <a:t>These pages will serve for querying, registering and tracking for the PPAP’s.</a:t>
            </a:r>
          </a:p>
          <a:p>
            <a:pPr algn="just"/>
            <a:r>
              <a:rPr lang="en-US" sz="1900" noProof="0" dirty="0"/>
              <a:t>The pages will include: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table with the information of the PPAP’s.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search form with each field of the table.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Three registration forms for entering new information into the table (by description, ET PN and Customer PN).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An edit form for editing table information.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function for deleting records from the table (only Administrator).</a:t>
            </a:r>
            <a:endParaRPr lang="en-US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818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C7E7C-52FC-BB54-E38F-E0DE41906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63C12-7270-552C-E5D7-65D67F5F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ALL PRODUCTS PPAP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71C8E-D1E3-73A2-D926-0D20F52D182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23064"/>
            <a:ext cx="10013709" cy="4056888"/>
          </a:xfrm>
        </p:spPr>
        <p:txBody>
          <a:bodyPr>
            <a:normAutofit/>
          </a:bodyPr>
          <a:lstStyle/>
          <a:p>
            <a:pPr algn="just"/>
            <a:r>
              <a:rPr lang="en-US" sz="1900" noProof="0" dirty="0"/>
              <a:t>This page will serve for querying, registering and tracking for the PPAP’s of all the products.</a:t>
            </a:r>
          </a:p>
          <a:p>
            <a:pPr algn="just"/>
            <a:r>
              <a:rPr lang="en-US" sz="1900" noProof="0" dirty="0"/>
              <a:t>The page will include: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table with the information of the PPAP’s.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search form with each field of the table.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registration form for entering new information into the table.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An edit form for editing table information.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function for deleting records from the table (only Administrator).</a:t>
            </a:r>
            <a:endParaRPr lang="en-US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53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1768A-54B3-EAF2-F1C6-4255024E7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2436-F93B-FB19-8BFC-241F7A3B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 err="1"/>
              <a:t>BluSeal</a:t>
            </a:r>
            <a:r>
              <a:rPr lang="en-US" sz="4000" noProof="0" dirty="0"/>
              <a:t> PPAP PAGE -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D0068-5ADF-06A8-7D52-E364C77082F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4056888"/>
          </a:xfrm>
        </p:spPr>
        <p:txBody>
          <a:bodyPr>
            <a:normAutofit/>
          </a:bodyPr>
          <a:lstStyle/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Records for which no PPAPs have been requested will be displayed with a white background.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Records for which a PPAP has been requested but the signed documentation from the customer has not yet been received will be displayed with a yellow background.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Records for which a PPAP has been requested and the signed documentation from the customer has been received will be displayed with a green background.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In the “Received Date” field, a note can be displayed to check or uncheck the “PPAP ET” and “IMDS ET” fields.</a:t>
            </a:r>
          </a:p>
        </p:txBody>
      </p:sp>
    </p:spTree>
    <p:extLst>
      <p:ext uri="{BB962C8B-B14F-4D97-AF65-F5344CB8AC3E}">
        <p14:creationId xmlns:p14="http://schemas.microsoft.com/office/powerpoint/2010/main" val="35964631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1980</TotalTime>
  <Words>2584</Words>
  <Application>Microsoft Office PowerPoint</Application>
  <PresentationFormat>Widescreen</PresentationFormat>
  <Paragraphs>640</Paragraphs>
  <Slides>40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Meiryo</vt:lpstr>
      <vt:lpstr>Arial</vt:lpstr>
      <vt:lpstr>Calibri</vt:lpstr>
      <vt:lpstr>Courier New</vt:lpstr>
      <vt:lpstr>Tw Cen MT</vt:lpstr>
      <vt:lpstr>Tw Cen MT Condensed</vt:lpstr>
      <vt:lpstr>Wingdings</vt:lpstr>
      <vt:lpstr>Wingdings 3</vt:lpstr>
      <vt:lpstr>Integral</vt:lpstr>
      <vt:lpstr>PROJECT  Design and implementation of database for PPAP’s</vt:lpstr>
      <vt:lpstr>Project purpose</vt:lpstr>
      <vt:lpstr>WEBSITE REQUIREMENTS</vt:lpstr>
      <vt:lpstr>Number of Pages</vt:lpstr>
      <vt:lpstr>LOGIN PAGE</vt:lpstr>
      <vt:lpstr>Welcome page</vt:lpstr>
      <vt:lpstr>BluSeal, CABLES, TAPES AND TUBES PPAP PAGES</vt:lpstr>
      <vt:lpstr>ALL PRODUCTS PPAP PAGE</vt:lpstr>
      <vt:lpstr>BluSeal PPAP PAGE - FUNCTIONS</vt:lpstr>
      <vt:lpstr>Cables PPAP PAGE - functions</vt:lpstr>
      <vt:lpstr>TAPES PPAP PAGE - functions</vt:lpstr>
      <vt:lpstr>TAPES PPAP PAGE - functions</vt:lpstr>
      <vt:lpstr>Tubes PPAP Page - Functions</vt:lpstr>
      <vt:lpstr>Tubes PPAP Page - Functions</vt:lpstr>
      <vt:lpstr>ALL PRODUCTS PPAP Page - Functions</vt:lpstr>
      <vt:lpstr>Products PAGE</vt:lpstr>
      <vt:lpstr>Customers PAGE</vt:lpstr>
      <vt:lpstr>Customer PN PAGE</vt:lpstr>
      <vt:lpstr>Customer PPAP Number PAGE</vt:lpstr>
      <vt:lpstr>Users PAGE</vt:lpstr>
      <vt:lpstr>Vendors PAGE</vt:lpstr>
      <vt:lpstr>DATABASE REQUIREMENTS</vt:lpstr>
      <vt:lpstr>REQUIREMENTS</vt:lpstr>
      <vt:lpstr>TABLES CREATED</vt:lpstr>
      <vt:lpstr>Vendors</vt:lpstr>
      <vt:lpstr>products</vt:lpstr>
      <vt:lpstr>products</vt:lpstr>
      <vt:lpstr>Customers</vt:lpstr>
      <vt:lpstr>CUSTOMER_PN</vt:lpstr>
      <vt:lpstr>CUSTOMER_PPAP_NUMBER</vt:lpstr>
      <vt:lpstr>BLUSEAL_PPAP</vt:lpstr>
      <vt:lpstr>CABLES_PPAP</vt:lpstr>
      <vt:lpstr>TAPES_PPAP</vt:lpstr>
      <vt:lpstr>TAPES_PPAP</vt:lpstr>
      <vt:lpstr>TAPES_RENEWAL</vt:lpstr>
      <vt:lpstr>TUBES_PPAP</vt:lpstr>
      <vt:lpstr>TUBES_PPAPS</vt:lpstr>
      <vt:lpstr>TUBES_PPAPS</vt:lpstr>
      <vt:lpstr>Users</vt:lpstr>
      <vt:lpstr>Users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Santiago Garcia</dc:creator>
  <cp:lastModifiedBy>Santiago Garcia</cp:lastModifiedBy>
  <cp:revision>93</cp:revision>
  <dcterms:created xsi:type="dcterms:W3CDTF">2025-09-24T16:34:27Z</dcterms:created>
  <dcterms:modified xsi:type="dcterms:W3CDTF">2025-10-21T18:17:43Z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