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51"/>
  </p:normalViewPr>
  <p:slideViewPr>
    <p:cSldViewPr snapToGrid="0">
      <p:cViewPr varScale="1">
        <p:scale>
          <a:sx n="102" d="100"/>
          <a:sy n="102" d="100"/>
        </p:scale>
        <p:origin x="21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3D084-AEB0-CB70-B43D-A17CCEF53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9FCF5F-AE13-8F5C-5AF7-1F8C9B5BD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AE2679-1ACE-8D12-4F33-25FBE5557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E7C6-8FC5-F148-94CD-7C1AB0C4C3D3}" type="datetimeFigureOut">
              <a:rPr lang="es-CO" smtClean="0"/>
              <a:t>21/09/24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A3F327-D574-BFA2-E26F-07AACA4E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DC1399-1631-51E3-3294-E3AF463D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21A9-B4AF-E44D-90C1-F6CD7BD4FF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206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88A07-3113-10F0-4328-B70AB824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F0248D-B838-A50D-A5C7-4B8AD30D2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DF33A6-44D3-361B-0F1D-D720E1522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E7C6-8FC5-F148-94CD-7C1AB0C4C3D3}" type="datetimeFigureOut">
              <a:rPr lang="es-CO" smtClean="0"/>
              <a:t>21/09/24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BC3E70-B769-34E9-330C-F5DA860E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3BC783-4502-FF60-8F7B-CE4BE2E7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21A9-B4AF-E44D-90C1-F6CD7BD4FF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701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7DB146-2AD1-4340-DB17-2AE5E64F2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4C714E-540C-396B-6FC1-357C4A064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51D179-F038-15A9-F2C5-DA66EDE0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E7C6-8FC5-F148-94CD-7C1AB0C4C3D3}" type="datetimeFigureOut">
              <a:rPr lang="es-CO" smtClean="0"/>
              <a:t>21/09/24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FAEBDC-357E-B1C7-7310-FF746B8E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1C6C5B-60F5-EB0B-457F-941672FD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21A9-B4AF-E44D-90C1-F6CD7BD4FF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4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DD4E3-12A5-5634-7A95-D7A32EF5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31D84F-7679-6D95-0048-54BC5508A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E1E1B3-982F-C426-F5B9-EE3D9BE8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E7C6-8FC5-F148-94CD-7C1AB0C4C3D3}" type="datetimeFigureOut">
              <a:rPr lang="es-CO" smtClean="0"/>
              <a:t>21/09/24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669642-39D5-D89B-078E-EE799D44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CDD3D7-898F-E69A-F68A-C3E02077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21A9-B4AF-E44D-90C1-F6CD7BD4FF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823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E07F4-DCFA-5202-6A2D-7B4E800B3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1ECBE2-C1DA-A767-D875-62051B177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A9D69-12D9-800B-4ADF-9209BB2A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E7C6-8FC5-F148-94CD-7C1AB0C4C3D3}" type="datetimeFigureOut">
              <a:rPr lang="es-CO" smtClean="0"/>
              <a:t>21/09/24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038B3D-73E8-C0F4-87D7-8CF093C4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6210DE-8303-0D8E-2D9F-26E8824B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21A9-B4AF-E44D-90C1-F6CD7BD4FF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935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837EE-0799-F1BB-0B15-EC8E512C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BA373E-A544-2873-A39E-7215C1D73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F3453B-78A2-869E-F92B-BE2D4ED36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7BC125-BEFE-55E1-723A-9E3E137E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E7C6-8FC5-F148-94CD-7C1AB0C4C3D3}" type="datetimeFigureOut">
              <a:rPr lang="es-CO" smtClean="0"/>
              <a:t>21/09/24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F4B545-0E8F-0475-FDD7-87E276AF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0F00F6-95A9-E1EA-00FF-1F639E41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21A9-B4AF-E44D-90C1-F6CD7BD4FF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78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4D53B-EF58-0D19-A3F0-5A88683E9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1A478F-8A54-A42A-364A-E75EB755C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EBF846-4CA1-EF5E-7B65-B1C5D00BE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698154E-21B0-499B-CF7D-4ACA2BE8E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BF42298-9F7E-37A3-58DF-31638484C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AB6342-671E-99E2-0BCB-0CE53A07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E7C6-8FC5-F148-94CD-7C1AB0C4C3D3}" type="datetimeFigureOut">
              <a:rPr lang="es-CO" smtClean="0"/>
              <a:t>21/09/24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1A6E313-773A-C174-069B-2FA371BBA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B00F93A-4395-4B62-424A-DC9A5753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21A9-B4AF-E44D-90C1-F6CD7BD4FF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88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EFE5D-0F82-5877-AAEA-28C66518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126B271-1462-9B0A-F1A2-CCB73FC0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E7C6-8FC5-F148-94CD-7C1AB0C4C3D3}" type="datetimeFigureOut">
              <a:rPr lang="es-CO" smtClean="0"/>
              <a:t>21/09/24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EC2901-5158-DB8B-30B3-F330F0AA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0CA105-FFE9-8FA9-3A59-2F6BCD45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21A9-B4AF-E44D-90C1-F6CD7BD4FF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652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587EB6A-DD5C-CB9A-0C4D-E6D6DFD6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E7C6-8FC5-F148-94CD-7C1AB0C4C3D3}" type="datetimeFigureOut">
              <a:rPr lang="es-CO" smtClean="0"/>
              <a:t>21/09/24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57B5841-8283-C2C1-1063-489DA986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B06EC7-620B-5918-5653-FDE2565F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21A9-B4AF-E44D-90C1-F6CD7BD4FF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678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26E2E-DAA5-ADEC-E54F-F0A1DCB6A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C20C9D-4F2B-6BE1-C3C1-1E610C2F0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1C5FA7-0C96-D693-F966-9D207C9CA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C5AB69-D136-462A-E2A5-427C394E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E7C6-8FC5-F148-94CD-7C1AB0C4C3D3}" type="datetimeFigureOut">
              <a:rPr lang="es-CO" smtClean="0"/>
              <a:t>21/09/24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D03D18-16C2-4187-23C1-F8643E247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882291-5EC6-2AFE-DEB9-71FD85E5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21A9-B4AF-E44D-90C1-F6CD7BD4FF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48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A5302-A4E1-8E03-25DC-59A13273F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682B028-71CD-051B-5369-4889E29DA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96B758-B0AE-82FE-6FD2-C399B68D9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3D34EC-10D0-3E19-EACC-7216AA2D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E7C6-8FC5-F148-94CD-7C1AB0C4C3D3}" type="datetimeFigureOut">
              <a:rPr lang="es-CO" smtClean="0"/>
              <a:t>21/09/24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C36F0E-EA7D-9807-74CA-B52B8EBB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E8108B-92DB-120B-F751-02538103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21A9-B4AF-E44D-90C1-F6CD7BD4FF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833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CCB5600-5517-FC49-BBF9-DD2C987C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C955EC-7718-FA7E-995F-5558500BF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BBE2E1-9830-DC4D-0BAB-7C97C40A6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C5E7C6-8FC5-F148-94CD-7C1AB0C4C3D3}" type="datetimeFigureOut">
              <a:rPr lang="es-CO" smtClean="0"/>
              <a:t>21/09/24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F2535D-660D-F24A-3D2B-59D61C90F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102076-C465-77D3-A404-A43D6D8A5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8621A9-B4AF-E44D-90C1-F6CD7BD4FF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354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1" name="Isosceles Triangle 10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Deep Dive into the os Library in Python: Functions, Features ...">
            <a:extLst>
              <a:ext uri="{FF2B5EF4-FFF2-40B4-BE49-F238E27FC236}">
                <a16:creationId xmlns:a16="http://schemas.microsoft.com/office/drawing/2014/main" id="{D5F887D9-F5BE-50ED-2A65-A7312875B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152567"/>
            <a:ext cx="10905066" cy="455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5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9A7540-6610-F843-3858-993B70121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020" y="643467"/>
            <a:ext cx="860396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35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95036-1B06-FDBB-F52D-0086E3551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Usando 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143624-8385-BD6E-9BDE-397A46396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dirty="0">
                <a:solidFill>
                  <a:srgbClr val="0E0E0E"/>
                </a:solidFill>
                <a:effectLst/>
              </a:rPr>
              <a:t>La librería os permite interactuar con el sistema operativo, brindando funciones para manejar directorios, archivos, permisos, etc.</a:t>
            </a:r>
          </a:p>
          <a:p>
            <a:r>
              <a:rPr lang="es-CO" b="1" dirty="0">
                <a:solidFill>
                  <a:srgbClr val="0E0E0E"/>
                </a:solidFill>
                <a:effectLst/>
              </a:rPr>
              <a:t>Ejemplo clave</a:t>
            </a:r>
            <a:r>
              <a:rPr lang="es-CO" dirty="0">
                <a:solidFill>
                  <a:srgbClr val="0E0E0E"/>
                </a:solidFill>
                <a:effectLst/>
              </a:rPr>
              <a:t>:</a:t>
            </a:r>
            <a:r>
              <a:rPr lang="es-CO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s-CO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os.walk</a:t>
            </a:r>
            <a:r>
              <a:rPr lang="es-CO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s-CO" dirty="0">
                <a:solidFill>
                  <a:srgbClr val="0E0E0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O" dirty="0">
                <a:solidFill>
                  <a:srgbClr val="0E0E0E"/>
                </a:solidFill>
                <a:effectLst/>
              </a:rPr>
              <a:t>Recorre un directorio y devuelve una tupla con tres valores: ruta del directorio, subdirectorios y archivos.</a:t>
            </a:r>
          </a:p>
          <a:p>
            <a:r>
              <a:rPr lang="es-CO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os.getcwd</a:t>
            </a:r>
            <a:r>
              <a:rPr lang="es-CO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es-CO" dirty="0">
                <a:solidFill>
                  <a:srgbClr val="0E0E0E"/>
                </a:solidFill>
                <a:effectLst/>
                <a:latin typeface=".SF NS"/>
              </a:rPr>
              <a:t>Obtiene el directorio de trabajo actual.</a:t>
            </a:r>
          </a:p>
          <a:p>
            <a:r>
              <a:rPr lang="es-CO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os.chdir</a:t>
            </a:r>
            <a:r>
              <a:rPr lang="es-CO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O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es-CO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s-CO" dirty="0">
                <a:solidFill>
                  <a:srgbClr val="0E0E0E"/>
                </a:solidFill>
                <a:effectLst/>
                <a:latin typeface=".SF NS"/>
              </a:rPr>
              <a:t>Cambia el directorio de trabajo actual.</a:t>
            </a:r>
          </a:p>
          <a:p>
            <a:r>
              <a:rPr lang="es-CO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os.listdir</a:t>
            </a:r>
            <a:r>
              <a:rPr lang="es-CO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O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es-CO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s-CO" dirty="0">
                <a:solidFill>
                  <a:srgbClr val="0E0E0E"/>
                </a:solidFill>
                <a:effectLst/>
                <a:latin typeface=".SF NS"/>
              </a:rPr>
              <a:t>Lista los archivos y carpetas en un directorio.</a:t>
            </a:r>
          </a:p>
          <a:p>
            <a:r>
              <a:rPr lang="es-CO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os.environ</a:t>
            </a:r>
            <a:r>
              <a:rPr lang="es-CO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s-CO" dirty="0">
                <a:solidFill>
                  <a:srgbClr val="0E0E0E"/>
                </a:solidFill>
                <a:effectLst/>
                <a:latin typeface=".SF NS"/>
              </a:rPr>
              <a:t> Accede a las variables de entorno del sistema.</a:t>
            </a:r>
          </a:p>
          <a:p>
            <a:r>
              <a:rPr lang="es-CO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os.system</a:t>
            </a:r>
            <a:r>
              <a:rPr lang="es-CO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O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</a:t>
            </a:r>
            <a:r>
              <a:rPr lang="es-CO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s-CO" dirty="0">
                <a:solidFill>
                  <a:srgbClr val="0E0E0E"/>
                </a:solidFill>
                <a:effectLst/>
                <a:latin typeface=".SF NS"/>
              </a:rPr>
              <a:t>Ejecuta un comando del sistema desde Python.</a:t>
            </a:r>
          </a:p>
          <a:p>
            <a:r>
              <a:rPr lang="es-CO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os.path.join</a:t>
            </a:r>
            <a:r>
              <a:rPr lang="es-CO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(path1, path2): </a:t>
            </a:r>
            <a:r>
              <a:rPr lang="es-CO" dirty="0">
                <a:solidFill>
                  <a:srgbClr val="0E0E0E"/>
                </a:solidFill>
                <a:effectLst/>
                <a:latin typeface=".SF NS"/>
              </a:rPr>
              <a:t>Combina rutas de forma compatible con el sistema operativo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5401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89" name="Isosceles Triangle 308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Python sys Module – TrueCodes">
            <a:extLst>
              <a:ext uri="{FF2B5EF4-FFF2-40B4-BE49-F238E27FC236}">
                <a16:creationId xmlns:a16="http://schemas.microsoft.com/office/drawing/2014/main" id="{7E038EB0-28AC-4691-575A-98E288347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0224" y="643467"/>
            <a:ext cx="10611552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1" name="Isosceles Triangle 309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6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5BAE5-1686-CB50-1773-CA867D7E5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Usando SYS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B80233-8105-35B6-580C-8DBE21544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dirty="0">
                <a:solidFill>
                  <a:srgbClr val="0E0E0E"/>
                </a:solidFill>
                <a:effectLst/>
                <a:latin typeface=".SF NS"/>
              </a:rPr>
              <a:t>La librería </a:t>
            </a:r>
            <a:r>
              <a:rPr lang="es-CO" dirty="0" err="1">
                <a:solidFill>
                  <a:srgbClr val="0E0E0E"/>
                </a:solidFill>
                <a:effectLst/>
                <a:latin typeface=".AppleSystemUIFontMonospaced"/>
              </a:rPr>
              <a:t>sys</a:t>
            </a:r>
            <a:r>
              <a:rPr lang="es-CO" dirty="0">
                <a:solidFill>
                  <a:srgbClr val="0E0E0E"/>
                </a:solidFill>
                <a:effectLst/>
                <a:latin typeface=".SF NS"/>
              </a:rPr>
              <a:t> gestiona aspectos relacionados con el </a:t>
            </a:r>
            <a:r>
              <a:rPr lang="es-CO" b="1" dirty="0">
                <a:solidFill>
                  <a:srgbClr val="0E0E0E"/>
                </a:solidFill>
                <a:effectLst/>
                <a:latin typeface=".SF NS"/>
              </a:rPr>
              <a:t>intérprete de Python</a:t>
            </a:r>
            <a:r>
              <a:rPr lang="es-CO" dirty="0">
                <a:solidFill>
                  <a:srgbClr val="0E0E0E"/>
                </a:solidFill>
                <a:effectLst/>
                <a:latin typeface=".SF NS"/>
              </a:rPr>
              <a:t> y su entorno, permitiendo interactuar con las entradas, salidas y configuración de Python en tiempo de ejecución.</a:t>
            </a:r>
          </a:p>
          <a:p>
            <a:r>
              <a:rPr lang="es-CO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sys.argv</a:t>
            </a:r>
            <a:r>
              <a:rPr lang="es-CO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s-CO" dirty="0">
                <a:solidFill>
                  <a:srgbClr val="0E0E0E"/>
                </a:solidFill>
                <a:effectLst/>
                <a:latin typeface=".SF NS"/>
              </a:rPr>
              <a:t>Lista de argumentos pasados al script desde la línea de comandos.</a:t>
            </a:r>
          </a:p>
          <a:p>
            <a:r>
              <a:rPr lang="es-CO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sys.exit</a:t>
            </a:r>
            <a:r>
              <a:rPr lang="es-CO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es-CO" dirty="0">
                <a:solidFill>
                  <a:srgbClr val="0E0E0E"/>
                </a:solidFill>
                <a:effectLst/>
                <a:latin typeface=".SF NS"/>
              </a:rPr>
              <a:t>Termina el programa.</a:t>
            </a:r>
          </a:p>
          <a:p>
            <a:r>
              <a:rPr lang="es-CO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sys.path</a:t>
            </a:r>
            <a:r>
              <a:rPr lang="es-CO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s-CO" dirty="0">
                <a:solidFill>
                  <a:srgbClr val="0E0E0E"/>
                </a:solidFill>
                <a:effectLst/>
                <a:latin typeface=".SF NS"/>
              </a:rPr>
              <a:t>Lista de rutas donde Python busca módulos para importar. </a:t>
            </a:r>
            <a:r>
              <a:rPr lang="es-CO" dirty="0">
                <a:solidFill>
                  <a:srgbClr val="0E0E0E"/>
                </a:solidFill>
                <a:effectLst/>
                <a:highlight>
                  <a:srgbClr val="FFFF00"/>
                </a:highlight>
                <a:latin typeface=".SF NS"/>
              </a:rPr>
              <a:t>(Se puede hacer </a:t>
            </a:r>
            <a:r>
              <a:rPr lang="es-CO" dirty="0" err="1">
                <a:solidFill>
                  <a:srgbClr val="0E0E0E"/>
                </a:solidFill>
                <a:effectLst/>
                <a:highlight>
                  <a:srgbClr val="FFFF00"/>
                </a:highlight>
                <a:latin typeface=".SF NS"/>
              </a:rPr>
              <a:t>append</a:t>
            </a:r>
            <a:r>
              <a:rPr lang="es-CO" dirty="0">
                <a:solidFill>
                  <a:srgbClr val="0E0E0E"/>
                </a:solidFill>
                <a:effectLst/>
                <a:highlight>
                  <a:srgbClr val="FFFF00"/>
                </a:highlight>
                <a:latin typeface=".SF NS"/>
              </a:rPr>
              <a:t>)</a:t>
            </a:r>
          </a:p>
          <a:p>
            <a:r>
              <a:rPr lang="es-CO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sys.version</a:t>
            </a:r>
            <a:r>
              <a:rPr lang="es-CO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s-CO" dirty="0">
                <a:solidFill>
                  <a:srgbClr val="0E0E0E"/>
                </a:solidFill>
                <a:effectLst/>
                <a:latin typeface=".SF NS"/>
              </a:rPr>
              <a:t>Devuelve la versión de Python en ejecución.</a:t>
            </a:r>
          </a:p>
          <a:p>
            <a:r>
              <a:rPr lang="es-CO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sys.platform</a:t>
            </a:r>
            <a:r>
              <a:rPr lang="es-CO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s-CO" dirty="0">
                <a:solidFill>
                  <a:srgbClr val="0E0E0E"/>
                </a:solidFill>
                <a:effectLst/>
                <a:latin typeface=".SF NS"/>
              </a:rPr>
              <a:t>Devuelve el nombre del sistema operativo.</a:t>
            </a:r>
          </a:p>
          <a:p>
            <a:r>
              <a:rPr lang="es-CO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sys.getsizeof</a:t>
            </a:r>
            <a:r>
              <a:rPr lang="es-CO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O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s-CO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s-CO" dirty="0">
                <a:solidFill>
                  <a:srgbClr val="0E0E0E"/>
                </a:solidFill>
                <a:effectLst/>
                <a:latin typeface=".SF NS"/>
              </a:rPr>
              <a:t>Retorna el tamaño en bytes de un objeto.</a:t>
            </a:r>
          </a:p>
        </p:txBody>
      </p:sp>
    </p:spTree>
    <p:extLst>
      <p:ext uri="{BB962C8B-B14F-4D97-AF65-F5344CB8AC3E}">
        <p14:creationId xmlns:p14="http://schemas.microsoft.com/office/powerpoint/2010/main" val="336705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Freeform: Shape 4104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29AD5C-2B5B-F2E0-4CAF-F6916BA24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Polimorfismo</a:t>
            </a:r>
          </a:p>
        </p:txBody>
      </p:sp>
      <p:pic>
        <p:nvPicPr>
          <p:cNvPr id="4098" name="Picture 2" descr="Gabriel Sosa en LinkedIn: Otro pequeño meme para arrancar el Viernes.">
            <a:extLst>
              <a:ext uri="{FF2B5EF4-FFF2-40B4-BE49-F238E27FC236}">
                <a16:creationId xmlns:a16="http://schemas.microsoft.com/office/drawing/2014/main" id="{BE782BC1-1866-937D-3648-D9235DF27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4801" y="578738"/>
            <a:ext cx="5670549" cy="567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731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760FA2-1ED4-80BF-B844-E6B1E19F2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7196391" cy="68579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sz="1200" b="1" dirty="0">
                <a:effectLst/>
                <a:latin typeface=".SF NS"/>
              </a:rPr>
              <a:t>Abstracción </a:t>
            </a:r>
          </a:p>
          <a:p>
            <a:pPr marL="0" indent="0">
              <a:buNone/>
            </a:pPr>
            <a:r>
              <a:rPr lang="es-CO" sz="1200" dirty="0">
                <a:effectLst/>
                <a:latin typeface=".SF NS"/>
              </a:rPr>
              <a:t>La clase abstracta </a:t>
            </a:r>
            <a:r>
              <a:rPr lang="es-CO" sz="1200" dirty="0" err="1">
                <a:effectLst/>
                <a:latin typeface=".AppleSystemUIFontMonospaced"/>
              </a:rPr>
              <a:t>Particula</a:t>
            </a:r>
            <a:r>
              <a:rPr lang="es-CO" sz="1200" dirty="0">
                <a:effectLst/>
                <a:latin typeface=".SF NS"/>
              </a:rPr>
              <a:t> define una interfaz </a:t>
            </a:r>
            <a:r>
              <a:rPr lang="es-CO" sz="1200" b="1" dirty="0">
                <a:effectLst/>
                <a:latin typeface=".SF NS"/>
              </a:rPr>
              <a:t>común</a:t>
            </a:r>
            <a:r>
              <a:rPr lang="es-CO" sz="1200" dirty="0">
                <a:effectLst/>
                <a:latin typeface=".SF NS"/>
              </a:rPr>
              <a:t> que obliga a las subclases a implementar ciertos métodos y propiedades esenciales para cualquier tipo de partícula:</a:t>
            </a:r>
          </a:p>
          <a:p>
            <a:r>
              <a:rPr lang="es-CO" sz="1200" dirty="0">
                <a:effectLst/>
                <a:latin typeface=".AppleSystemUIFontMonospaced"/>
              </a:rPr>
              <a:t>masa</a:t>
            </a:r>
            <a:r>
              <a:rPr lang="es-CO" sz="1200" dirty="0">
                <a:effectLst/>
                <a:latin typeface=".SF NS"/>
              </a:rPr>
              <a:t> y </a:t>
            </a:r>
            <a:r>
              <a:rPr lang="es-CO" sz="1200" dirty="0">
                <a:effectLst/>
                <a:latin typeface=".AppleSystemUIFontMonospaced"/>
              </a:rPr>
              <a:t>carga</a:t>
            </a:r>
            <a:r>
              <a:rPr lang="es-CO" sz="1200" dirty="0">
                <a:effectLst/>
                <a:latin typeface=".SF NS"/>
              </a:rPr>
              <a:t>: Son propiedades abstractas, lo que significa que todas las subclases deben definir su propio valor de masa y carga.</a:t>
            </a:r>
          </a:p>
          <a:p>
            <a:r>
              <a:rPr lang="es-CO" sz="1200" dirty="0" err="1">
                <a:effectLst/>
                <a:latin typeface=".AppleSystemUIFontMonospaced"/>
              </a:rPr>
              <a:t>calcular_fuerza_electrica</a:t>
            </a:r>
            <a:r>
              <a:rPr lang="es-CO" sz="1200" dirty="0">
                <a:effectLst/>
                <a:latin typeface=".AppleSystemUIFontMonospaced"/>
              </a:rPr>
              <a:t>()</a:t>
            </a:r>
            <a:r>
              <a:rPr lang="es-CO" sz="1200" dirty="0">
                <a:effectLst/>
                <a:latin typeface=".SF NS"/>
              </a:rPr>
              <a:t> y </a:t>
            </a:r>
            <a:r>
              <a:rPr lang="es-CO" sz="1200" dirty="0" err="1">
                <a:effectLst/>
                <a:latin typeface=".AppleSystemUIFontMonospaced"/>
              </a:rPr>
              <a:t>calcular_fuerza_gravitatoria</a:t>
            </a:r>
            <a:r>
              <a:rPr lang="es-CO" sz="1200" dirty="0">
                <a:effectLst/>
                <a:latin typeface=".AppleSystemUIFontMonospaced"/>
              </a:rPr>
              <a:t>()</a:t>
            </a:r>
            <a:r>
              <a:rPr lang="es-CO" sz="1200" dirty="0">
                <a:effectLst/>
                <a:latin typeface=".SF NS"/>
              </a:rPr>
              <a:t>: Métodos abstractos que definen el comportamiento de cómo calcular las fuerzas en función de las propiedades de la partícula. </a:t>
            </a:r>
            <a:r>
              <a:rPr lang="es-CO" sz="1200" b="1" dirty="0">
                <a:effectLst/>
                <a:latin typeface=".SF NS"/>
              </a:rPr>
              <a:t>La clase base no conoce los detalles</a:t>
            </a:r>
            <a:r>
              <a:rPr lang="es-CO" sz="1200" dirty="0">
                <a:effectLst/>
                <a:latin typeface=".SF NS"/>
              </a:rPr>
              <a:t>, solo establece la interfaz.</a:t>
            </a:r>
          </a:p>
          <a:p>
            <a:r>
              <a:rPr lang="es-CO" sz="1200" dirty="0" err="1">
                <a:effectLst/>
                <a:latin typeface=".AppleSystemUIFontMonospaced"/>
              </a:rPr>
              <a:t>crear_desde_tipo</a:t>
            </a:r>
            <a:r>
              <a:rPr lang="es-CO" sz="1200" dirty="0">
                <a:effectLst/>
                <a:latin typeface=".AppleSystemUIFontMonospaced"/>
              </a:rPr>
              <a:t>()</a:t>
            </a:r>
            <a:r>
              <a:rPr lang="es-CO" sz="1200" dirty="0">
                <a:effectLst/>
                <a:latin typeface=".SF NS"/>
              </a:rPr>
              <a:t>: Un método de clase abstracto que obliga a las subclases a implementar cómo crear una partícula a partir de un tipo específico.</a:t>
            </a:r>
            <a:endParaRPr lang="es-CO" sz="1200" b="1" dirty="0">
              <a:effectLst/>
              <a:latin typeface=".SF NS"/>
            </a:endParaRPr>
          </a:p>
          <a:p>
            <a:pPr marL="0" indent="0">
              <a:buNone/>
            </a:pPr>
            <a:r>
              <a:rPr lang="es-CO" sz="1200" b="1" dirty="0">
                <a:effectLst/>
                <a:latin typeface=".SF NS"/>
              </a:rPr>
              <a:t>Polimorfismo</a:t>
            </a:r>
            <a:endParaRPr lang="es-CO" sz="1200" dirty="0">
              <a:effectLst/>
              <a:latin typeface=".SF NS"/>
            </a:endParaRPr>
          </a:p>
          <a:p>
            <a:pPr marL="0" indent="0">
              <a:buNone/>
            </a:pPr>
            <a:r>
              <a:rPr lang="es-CO" sz="1200" dirty="0">
                <a:effectLst/>
                <a:latin typeface=".SF NS"/>
              </a:rPr>
              <a:t>Gracias a la abstracción, podemos tratar todas las partículas de la misma manera en el </a:t>
            </a:r>
            <a:r>
              <a:rPr lang="es-CO" sz="1200" b="1" dirty="0">
                <a:effectLst/>
                <a:latin typeface=".SF NS"/>
              </a:rPr>
              <a:t>Simulador</a:t>
            </a:r>
            <a:r>
              <a:rPr lang="es-CO" sz="1200" dirty="0">
                <a:effectLst/>
                <a:latin typeface=".SF NS"/>
              </a:rPr>
              <a:t>. Cada partícula implementa los métodos de acuerdo con sus propiedades físicas específicas:</a:t>
            </a:r>
          </a:p>
          <a:p>
            <a:r>
              <a:rPr lang="es-CO" sz="1200" dirty="0">
                <a:effectLst/>
                <a:latin typeface=".SF NS"/>
              </a:rPr>
              <a:t>Un </a:t>
            </a:r>
            <a:r>
              <a:rPr lang="es-CO" sz="1200" b="1" dirty="0">
                <a:effectLst/>
                <a:latin typeface=".SF NS"/>
              </a:rPr>
              <a:t>protón</a:t>
            </a:r>
            <a:r>
              <a:rPr lang="es-CO" sz="1200" dirty="0">
                <a:effectLst/>
                <a:latin typeface=".SF NS"/>
              </a:rPr>
              <a:t> tendrá carga positiva y masa, y experimentará tanto fuerza eléctrica como gravitatoria.</a:t>
            </a:r>
          </a:p>
          <a:p>
            <a:r>
              <a:rPr lang="es-CO" sz="1200" dirty="0">
                <a:effectLst/>
                <a:latin typeface=".SF NS"/>
              </a:rPr>
              <a:t>Un </a:t>
            </a:r>
            <a:r>
              <a:rPr lang="es-CO" sz="1200" b="1" dirty="0">
                <a:effectLst/>
                <a:latin typeface=".SF NS"/>
              </a:rPr>
              <a:t>electrón</a:t>
            </a:r>
            <a:r>
              <a:rPr lang="es-CO" sz="1200" dirty="0">
                <a:effectLst/>
                <a:latin typeface=".SF NS"/>
              </a:rPr>
              <a:t> tendrá carga negativa y masa, pero también experimentará ambos tipos de fuerza.</a:t>
            </a:r>
          </a:p>
          <a:p>
            <a:r>
              <a:rPr lang="es-CO" sz="1200" dirty="0">
                <a:effectLst/>
                <a:latin typeface=".SF NS"/>
              </a:rPr>
              <a:t>Un </a:t>
            </a:r>
            <a:r>
              <a:rPr lang="es-CO" sz="1200" b="1" dirty="0">
                <a:effectLst/>
                <a:latin typeface=".SF NS"/>
              </a:rPr>
              <a:t>neutrón</a:t>
            </a:r>
            <a:r>
              <a:rPr lang="es-CO" sz="1200" dirty="0">
                <a:effectLst/>
                <a:latin typeface=".SF NS"/>
              </a:rPr>
              <a:t>, al ser neutro, solo experimentará fuerza gravitatoria y no responderá a campos eléctricos.</a:t>
            </a:r>
          </a:p>
          <a:p>
            <a:pPr marL="0" indent="0">
              <a:buNone/>
            </a:pPr>
            <a:r>
              <a:rPr lang="es-CO" sz="1200" b="1" dirty="0">
                <a:effectLst/>
                <a:latin typeface=".SF NS"/>
              </a:rPr>
              <a:t>Herencia Múltiple</a:t>
            </a:r>
            <a:endParaRPr lang="es-CO" sz="1200" dirty="0">
              <a:effectLst/>
              <a:latin typeface=".SF NS"/>
            </a:endParaRPr>
          </a:p>
          <a:p>
            <a:r>
              <a:rPr lang="es-CO" sz="1200" dirty="0">
                <a:effectLst/>
                <a:latin typeface=".SF NS"/>
              </a:rPr>
              <a:t> Tanto el </a:t>
            </a:r>
            <a:r>
              <a:rPr lang="es-CO" sz="1200" dirty="0" err="1">
                <a:effectLst/>
                <a:latin typeface=".AppleSystemUIFontMonospaced"/>
              </a:rPr>
              <a:t>Proton</a:t>
            </a:r>
            <a:r>
              <a:rPr lang="es-CO" sz="1200" dirty="0">
                <a:effectLst/>
                <a:latin typeface=".SF NS"/>
              </a:rPr>
              <a:t> como el </a:t>
            </a:r>
            <a:r>
              <a:rPr lang="es-CO" sz="1200" dirty="0" err="1">
                <a:effectLst/>
                <a:latin typeface=".AppleSystemUIFontMonospaced"/>
              </a:rPr>
              <a:t>Electron</a:t>
            </a:r>
            <a:r>
              <a:rPr lang="es-CO" sz="1200" dirty="0">
                <a:effectLst/>
                <a:latin typeface=".SF NS"/>
              </a:rPr>
              <a:t> heredan de la clase </a:t>
            </a:r>
            <a:r>
              <a:rPr lang="es-CO" sz="1200" dirty="0">
                <a:effectLst/>
                <a:latin typeface=".AppleSystemUIFontMonospaced"/>
              </a:rPr>
              <a:t>Cargada</a:t>
            </a:r>
            <a:r>
              <a:rPr lang="es-CO" sz="1200" dirty="0">
                <a:effectLst/>
                <a:latin typeface=".SF NS"/>
              </a:rPr>
              <a:t>, que define el comportamiento común de una partícula cargada, mientras que el </a:t>
            </a:r>
            <a:r>
              <a:rPr lang="es-CO" sz="1200" dirty="0" err="1">
                <a:effectLst/>
                <a:latin typeface=".AppleSystemUIFontMonospaced"/>
              </a:rPr>
              <a:t>Neutron</a:t>
            </a:r>
            <a:r>
              <a:rPr lang="es-CO" sz="1200" dirty="0">
                <a:effectLst/>
                <a:latin typeface=".SF NS"/>
              </a:rPr>
              <a:t> hereda de la clase </a:t>
            </a:r>
            <a:r>
              <a:rPr lang="es-CO" sz="1200" dirty="0">
                <a:effectLst/>
                <a:latin typeface=".AppleSystemUIFontMonospaced"/>
              </a:rPr>
              <a:t>Masiva</a:t>
            </a:r>
            <a:r>
              <a:rPr lang="es-CO" sz="1200" dirty="0">
                <a:effectLst/>
                <a:latin typeface=".SF NS"/>
              </a:rPr>
              <a:t>, que solo implementa el comportamiento relacionado con la masa.</a:t>
            </a:r>
          </a:p>
          <a:p>
            <a:r>
              <a:rPr lang="es-CO" sz="1200" dirty="0">
                <a:effectLst/>
                <a:latin typeface=".SF NS"/>
              </a:rPr>
              <a:t>Si en el futuro necesitamos agregar nuevas partículas que tengan comportamientos combinados o más complejos, podemos hacerlo fácilmente gracias a la abstracción y herencia múltiple.</a:t>
            </a:r>
          </a:p>
          <a:p>
            <a:pPr marL="0" indent="0">
              <a:buNone/>
            </a:pPr>
            <a:r>
              <a:rPr lang="es-CO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s-CO" sz="12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classmethod</a:t>
            </a:r>
            <a:r>
              <a:rPr lang="es-CO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 marL="0" indent="0">
              <a:buNone/>
            </a:pPr>
            <a:r>
              <a:rPr lang="es-CO" sz="1200" dirty="0">
                <a:effectLst/>
                <a:latin typeface=".SF NS"/>
              </a:rPr>
              <a:t>El método </a:t>
            </a:r>
            <a:r>
              <a:rPr lang="es-CO" sz="1200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s-CO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classmethod</a:t>
            </a:r>
            <a:r>
              <a:rPr lang="es-CO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O" sz="1200" dirty="0" err="1">
                <a:effectLst/>
                <a:latin typeface=".AppleSystemUIFontMonospaced"/>
              </a:rPr>
              <a:t>crear_desde_tipo</a:t>
            </a:r>
            <a:r>
              <a:rPr lang="es-CO" sz="1200" dirty="0">
                <a:effectLst/>
                <a:latin typeface=".AppleSystemUIFontMonospaced"/>
              </a:rPr>
              <a:t>()</a:t>
            </a:r>
            <a:r>
              <a:rPr lang="es-CO" sz="1200" dirty="0">
                <a:effectLst/>
                <a:latin typeface=".SF NS"/>
              </a:rPr>
              <a:t> en cada clase permite crear instancias de partículas de manera flexible y centralizada. Así, podemos extender el sistema fácilmente para agregar más tipos de partículas sin cambiar la estructura de la clase base o el simulador.</a:t>
            </a:r>
          </a:p>
          <a:p>
            <a:pPr marL="0" indent="0">
              <a:buNone/>
            </a:pPr>
            <a:r>
              <a:rPr lang="es-CO" sz="1200" b="1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s-CO" sz="1200" b="1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s-CO" sz="1200" b="1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s-CO" sz="1200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s-CO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s-CO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O" sz="1200" dirty="0">
                <a:effectLst/>
                <a:latin typeface=".SF NS"/>
              </a:rPr>
              <a:t>se usa para encapsular las propiedades </a:t>
            </a:r>
            <a:r>
              <a:rPr lang="es-CO" sz="1200" b="1" dirty="0">
                <a:effectLst/>
                <a:latin typeface=".SF NS"/>
              </a:rPr>
              <a:t>masa</a:t>
            </a:r>
            <a:r>
              <a:rPr lang="es-CO" sz="1200" dirty="0">
                <a:effectLst/>
                <a:latin typeface=".SF NS"/>
              </a:rPr>
              <a:t> y </a:t>
            </a:r>
            <a:r>
              <a:rPr lang="es-CO" sz="1200" b="1" dirty="0">
                <a:effectLst/>
                <a:latin typeface=".SF NS"/>
              </a:rPr>
              <a:t>carga</a:t>
            </a:r>
            <a:r>
              <a:rPr lang="es-CO" sz="1200" dirty="0">
                <a:effectLst/>
                <a:latin typeface=".SF NS"/>
              </a:rPr>
              <a:t>, de manera que estas se acceden como atributos, pero en realidad pueden ser calculadas o devueltas dinámicamente según la subclase.</a:t>
            </a:r>
          </a:p>
        </p:txBody>
      </p:sp>
      <p:pic>
        <p:nvPicPr>
          <p:cNvPr id="5" name="Picture 4" descr="Una oveja pasando a través de tuberías">
            <a:extLst>
              <a:ext uri="{FF2B5EF4-FFF2-40B4-BE49-F238E27FC236}">
                <a16:creationId xmlns:a16="http://schemas.microsoft.com/office/drawing/2014/main" id="{3DAA9A60-1706-B879-C82A-229914ACBF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253" r="15788" b="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708791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621</Words>
  <Application>Microsoft Macintosh PowerPoint</Application>
  <PresentationFormat>Panorámica</PresentationFormat>
  <Paragraphs>35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.AppleSystemUIFontMonospaced</vt:lpstr>
      <vt:lpstr>.SF NS</vt:lpstr>
      <vt:lpstr>Aptos</vt:lpstr>
      <vt:lpstr>Aptos Display</vt:lpstr>
      <vt:lpstr>Arial</vt:lpstr>
      <vt:lpstr>Consolas</vt:lpstr>
      <vt:lpstr>Tema de Office</vt:lpstr>
      <vt:lpstr>Presentación de PowerPoint</vt:lpstr>
      <vt:lpstr>Presentación de PowerPoint</vt:lpstr>
      <vt:lpstr>Usando OS</vt:lpstr>
      <vt:lpstr>Presentación de PowerPoint</vt:lpstr>
      <vt:lpstr>Usando SYS</vt:lpstr>
      <vt:lpstr>Polimorfismo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Santiago Echeverri Arteaga</dc:creator>
  <cp:lastModifiedBy>Santiago Echeverri Arteaga</cp:lastModifiedBy>
  <cp:revision>1</cp:revision>
  <dcterms:created xsi:type="dcterms:W3CDTF">2024-09-22T03:27:29Z</dcterms:created>
  <dcterms:modified xsi:type="dcterms:W3CDTF">2024-09-22T04:39:03Z</dcterms:modified>
</cp:coreProperties>
</file>