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750184"/>
            <a:ext cx="7205859" cy="1803868"/>
          </a:xfrm>
        </p:spPr>
        <p:txBody>
          <a:bodyPr/>
          <a:lstStyle/>
          <a:p>
            <a:pPr algn="l"/>
            <a:r>
              <a:rPr lang="en-CA" dirty="0"/>
              <a:t>2 Cents For US Job Seekers</a:t>
            </a:r>
          </a:p>
        </p:txBody>
      </p:sp>
      <p:sp>
        <p:nvSpPr>
          <p:cNvPr id="3" name="Subtítulo 2"/>
          <p:cNvSpPr>
            <a:spLocks noGrp="1"/>
          </p:cNvSpPr>
          <p:nvPr>
            <p:ph type="subTitle" idx="1"/>
          </p:nvPr>
        </p:nvSpPr>
        <p:spPr>
          <a:xfrm>
            <a:off x="4590501" y="4093289"/>
            <a:ext cx="4013200" cy="1803867"/>
          </a:xfrm>
        </p:spPr>
        <p:txBody>
          <a:bodyPr>
            <a:normAutofit fontScale="25000" lnSpcReduction="20000"/>
          </a:bodyPr>
          <a:lstStyle/>
          <a:p>
            <a:pPr algn="l"/>
            <a:r>
              <a:rPr lang="en-CA" sz="8000" dirty="0"/>
              <a:t>by Project Group C</a:t>
            </a:r>
          </a:p>
          <a:p>
            <a:pPr lvl="6" algn="just"/>
            <a:r>
              <a:rPr lang="en-CA" sz="7400" dirty="0"/>
              <a:t>Addison</a:t>
            </a:r>
          </a:p>
          <a:p>
            <a:pPr lvl="6" algn="just"/>
            <a:r>
              <a:rPr lang="en-CA" sz="7400" dirty="0"/>
              <a:t>Dan</a:t>
            </a:r>
          </a:p>
          <a:p>
            <a:pPr lvl="6" algn="just"/>
            <a:r>
              <a:rPr lang="en-CA" sz="7400" dirty="0"/>
              <a:t>Santiago</a:t>
            </a:r>
          </a:p>
          <a:p>
            <a:pPr lvl="6" algn="just"/>
            <a:r>
              <a:rPr lang="en-CA" sz="7400" dirty="0" err="1"/>
              <a:t>Shweta</a:t>
            </a:r>
            <a:endParaRPr lang="en-CA" sz="7400" dirty="0"/>
          </a:p>
          <a:p>
            <a:endParaRPr lang="en-CA" dirty="0"/>
          </a:p>
        </p:txBody>
      </p:sp>
    </p:spTree>
    <p:extLst>
      <p:ext uri="{BB962C8B-B14F-4D97-AF65-F5344CB8AC3E}">
        <p14:creationId xmlns:p14="http://schemas.microsoft.com/office/powerpoint/2010/main" val="37252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CA" dirty="0"/>
              <a:t>Post Mortem given that we answer our questions. We now ask  has affected the specific job it technology population growth here is an example of where we would like to go after this : Teller vs. </a:t>
            </a:r>
            <a:r>
              <a:rPr lang="en-CA"/>
              <a:t>Automation.</a:t>
            </a:r>
            <a:br>
              <a:rPr lang="en-CA" dirty="0"/>
            </a:br>
            <a:endParaRPr lang="en-CA" dirty="0"/>
          </a:p>
        </p:txBody>
      </p:sp>
    </p:spTree>
    <p:extLst>
      <p:ext uri="{BB962C8B-B14F-4D97-AF65-F5344CB8AC3E}">
        <p14:creationId xmlns:p14="http://schemas.microsoft.com/office/powerpoint/2010/main" val="214185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CA" dirty="0"/>
              <a:t>Questions ?</a:t>
            </a:r>
          </a:p>
        </p:txBody>
      </p:sp>
    </p:spTree>
    <p:extLst>
      <p:ext uri="{BB962C8B-B14F-4D97-AF65-F5344CB8AC3E}">
        <p14:creationId xmlns:p14="http://schemas.microsoft.com/office/powerpoint/2010/main" val="240067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3" y="609599"/>
            <a:ext cx="10403751" cy="8327924"/>
          </a:xfrm>
        </p:spPr>
        <p:txBody>
          <a:bodyPr>
            <a:normAutofit fontScale="90000"/>
          </a:bodyPr>
          <a:lstStyle/>
          <a:p>
            <a:r>
              <a:rPr lang="en-CA" sz="4400" u="sng" dirty="0"/>
              <a:t>Why look in to this? </a:t>
            </a:r>
            <a:br>
              <a:rPr lang="en-CA" dirty="0"/>
            </a:br>
            <a:br>
              <a:rPr lang="en-CA" dirty="0"/>
            </a:br>
            <a:r>
              <a:rPr lang="en-CA" dirty="0"/>
              <a:t>With technology politics and cultural changes happening so fast visualizing where the job markets are going can help you focus your job search, find jobs more resilient to change and increase your chances of being hired.</a:t>
            </a:r>
            <a:br>
              <a:rPr lang="en-CA" dirty="0"/>
            </a:br>
            <a:br>
              <a:rPr lang="en-CA" dirty="0"/>
            </a:br>
            <a:r>
              <a:rPr lang="en-CA" dirty="0"/>
              <a:t>It can help you define and explore different careers and training programs to ensure your success in the professional environment.</a:t>
            </a: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endParaRPr lang="en-CA" dirty="0"/>
          </a:p>
        </p:txBody>
      </p:sp>
    </p:spTree>
    <p:extLst>
      <p:ext uri="{BB962C8B-B14F-4D97-AF65-F5344CB8AC3E}">
        <p14:creationId xmlns:p14="http://schemas.microsoft.com/office/powerpoint/2010/main" val="360804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0C76-8E95-42F7-93EE-A347050BA88A}"/>
              </a:ext>
            </a:extLst>
          </p:cNvPr>
          <p:cNvSpPr>
            <a:spLocks noGrp="1"/>
          </p:cNvSpPr>
          <p:nvPr>
            <p:ph type="title"/>
          </p:nvPr>
        </p:nvSpPr>
        <p:spPr/>
        <p:txBody>
          <a:bodyPr>
            <a:normAutofit fontScale="90000"/>
          </a:bodyPr>
          <a:lstStyle/>
          <a:p>
            <a:r>
              <a:rPr lang="en-CA" sz="4400" u="sng" dirty="0"/>
              <a:t>We Ask Ourselves:</a:t>
            </a:r>
            <a:br>
              <a:rPr lang="en-CA" dirty="0"/>
            </a:br>
            <a:br>
              <a:rPr lang="en-CA" dirty="0"/>
            </a:br>
            <a:r>
              <a:rPr lang="en-CA" dirty="0"/>
              <a:t>Which job groups have had an increase in employment numbers and which have decreased.</a:t>
            </a:r>
            <a:br>
              <a:rPr lang="en-CA" dirty="0"/>
            </a:br>
            <a:br>
              <a:rPr lang="en-CA" dirty="0"/>
            </a:br>
            <a:r>
              <a:rPr lang="en-CA" dirty="0"/>
              <a:t>Which particular jobs have seen faster rise, and which jobs are declining at fast pace.</a:t>
            </a:r>
          </a:p>
        </p:txBody>
      </p:sp>
    </p:spTree>
    <p:extLst>
      <p:ext uri="{BB962C8B-B14F-4D97-AF65-F5344CB8AC3E}">
        <p14:creationId xmlns:p14="http://schemas.microsoft.com/office/powerpoint/2010/main" val="268349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FC70-133F-4D2B-9F42-3EEEDFE8421F}"/>
              </a:ext>
            </a:extLst>
          </p:cNvPr>
          <p:cNvSpPr>
            <a:spLocks noGrp="1"/>
          </p:cNvSpPr>
          <p:nvPr>
            <p:ph type="title"/>
          </p:nvPr>
        </p:nvSpPr>
        <p:spPr>
          <a:xfrm>
            <a:off x="677334" y="609599"/>
            <a:ext cx="8596668" cy="5600701"/>
          </a:xfrm>
        </p:spPr>
        <p:txBody>
          <a:bodyPr>
            <a:normAutofit fontScale="90000"/>
          </a:bodyPr>
          <a:lstStyle/>
          <a:p>
            <a:r>
              <a:rPr lang="en-CA" u="sng" dirty="0"/>
              <a:t>How Did It Go?</a:t>
            </a:r>
            <a:br>
              <a:rPr lang="en-CA" u="sng" dirty="0"/>
            </a:br>
            <a:br>
              <a:rPr lang="en-CA" u="sng" dirty="0"/>
            </a:br>
            <a:r>
              <a:rPr lang="en-CA" dirty="0"/>
              <a:t>In general, we found answers to our question based on household survey conducted by Bureau of Labour Statistics.(U.S. Department of labor)</a:t>
            </a:r>
            <a:br>
              <a:rPr lang="en-CA" dirty="0"/>
            </a:br>
            <a:br>
              <a:rPr lang="en-CA" dirty="0"/>
            </a:br>
            <a:r>
              <a:rPr lang="en-CA" dirty="0"/>
              <a:t>*We are not taking into consideration the factors like / some limitations to our data set: illegal worker, job popularity.</a:t>
            </a:r>
            <a:br>
              <a:rPr lang="en-CA" dirty="0"/>
            </a:br>
            <a:r>
              <a:rPr lang="en-CA" dirty="0"/>
              <a:t>- Our data is influenced by population growth.</a:t>
            </a:r>
            <a:br>
              <a:rPr lang="en-CA" dirty="0"/>
            </a:br>
            <a:br>
              <a:rPr lang="en-CA" dirty="0"/>
            </a:br>
            <a:r>
              <a:rPr lang="en-CA" dirty="0"/>
              <a:t> </a:t>
            </a:r>
            <a:br>
              <a:rPr lang="en-CA" u="sng" dirty="0"/>
            </a:br>
            <a:endParaRPr lang="en-CA" u="sng" dirty="0"/>
          </a:p>
        </p:txBody>
      </p:sp>
    </p:spTree>
    <p:extLst>
      <p:ext uri="{BB962C8B-B14F-4D97-AF65-F5344CB8AC3E}">
        <p14:creationId xmlns:p14="http://schemas.microsoft.com/office/powerpoint/2010/main" val="102225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4800600"/>
          </a:xfrm>
        </p:spPr>
        <p:txBody>
          <a:bodyPr>
            <a:normAutofit fontScale="90000"/>
          </a:bodyPr>
          <a:lstStyle/>
          <a:p>
            <a:r>
              <a:rPr lang="en-CA" dirty="0"/>
              <a:t>Data:</a:t>
            </a:r>
            <a:br>
              <a:rPr lang="en-CA" dirty="0"/>
            </a:br>
            <a:r>
              <a:rPr lang="en-CA" dirty="0"/>
              <a:t>- acquired API for Bureau of Labour Statistics</a:t>
            </a:r>
            <a:br>
              <a:rPr lang="en-CA" dirty="0"/>
            </a:br>
            <a:r>
              <a:rPr lang="en-CA" dirty="0"/>
              <a:t>- data was found in xlsx form, containing info on major job groups, detailed jobs,  sorted by year(2013-2017), employment total(# dis. In thousands)</a:t>
            </a:r>
            <a:br>
              <a:rPr lang="en-CA" dirty="0"/>
            </a:br>
            <a:br>
              <a:rPr lang="en-CA" dirty="0"/>
            </a:br>
            <a:r>
              <a:rPr lang="en-CA" dirty="0"/>
              <a:t>from this dataset, we were able to display job trends and change over the years for groups and specific years.</a:t>
            </a:r>
            <a:br>
              <a:rPr lang="en-CA" dirty="0"/>
            </a:br>
            <a:br>
              <a:rPr lang="en-CA" dirty="0"/>
            </a:br>
            <a:r>
              <a:rPr lang="en-CA" dirty="0"/>
              <a:t>-data is not biased; includes agriculture, self employed (unincorporated), unpaid family workers and private household workers among the employed.  </a:t>
            </a:r>
            <a:br>
              <a:rPr lang="en-CA" dirty="0"/>
            </a:br>
            <a:endParaRPr lang="en-CA" dirty="0"/>
          </a:p>
        </p:txBody>
      </p:sp>
    </p:spTree>
    <p:extLst>
      <p:ext uri="{BB962C8B-B14F-4D97-AF65-F5344CB8AC3E}">
        <p14:creationId xmlns:p14="http://schemas.microsoft.com/office/powerpoint/2010/main" val="160334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sz="half" idx="2"/>
          </p:nvPr>
        </p:nvSpPr>
        <p:spPr>
          <a:xfrm>
            <a:off x="677334" y="1900769"/>
            <a:ext cx="9495366" cy="3680881"/>
          </a:xfrm>
        </p:spPr>
        <p:txBody>
          <a:bodyPr>
            <a:normAutofit lnSpcReduction="10000"/>
          </a:bodyPr>
          <a:lstStyle/>
          <a:p>
            <a:pPr marL="285750" indent="-285750">
              <a:buFont typeface="Arial" panose="020B0604020202020204" pitchFamily="34" charset="0"/>
              <a:buChar char="•"/>
            </a:pPr>
            <a:r>
              <a:rPr lang="en-CA" sz="3200" dirty="0"/>
              <a:t>First Attempt: Using Json to get annual total employment amount by industry from 2008-2017</a:t>
            </a:r>
          </a:p>
          <a:p>
            <a:pPr marL="285750" indent="-285750">
              <a:buFont typeface="Arial" panose="020B0604020202020204" pitchFamily="34" charset="0"/>
              <a:buChar char="•"/>
            </a:pPr>
            <a:r>
              <a:rPr lang="en-CA" sz="3200" dirty="0"/>
              <a:t>Second Attempt: Annual total employment amount by Occupation from 2013-2017</a:t>
            </a:r>
          </a:p>
          <a:p>
            <a:pPr marL="285750" indent="-285750">
              <a:buFont typeface="Arial" panose="020B0604020202020204" pitchFamily="34" charset="0"/>
              <a:buChar char="•"/>
            </a:pPr>
            <a:r>
              <a:rPr lang="en-CA" sz="3200" dirty="0"/>
              <a:t>Understand data – Create the </a:t>
            </a:r>
            <a:r>
              <a:rPr lang="en-CA" sz="3200" dirty="0" err="1"/>
              <a:t>DataFrame</a:t>
            </a:r>
            <a:r>
              <a:rPr lang="en-CA" sz="3200" dirty="0"/>
              <a:t> – Massage Data</a:t>
            </a:r>
          </a:p>
          <a:p>
            <a:pPr marL="285750" indent="-285750">
              <a:buFont typeface="Arial" panose="020B0604020202020204" pitchFamily="34" charset="0"/>
              <a:buChar char="•"/>
            </a:pPr>
            <a:r>
              <a:rPr lang="en-CA" sz="3200" dirty="0" err="1"/>
              <a:t>Jupyter</a:t>
            </a:r>
            <a:r>
              <a:rPr lang="en-CA" sz="3200" dirty="0"/>
              <a:t> Notebook Demo</a:t>
            </a:r>
          </a:p>
        </p:txBody>
      </p:sp>
      <p:sp>
        <p:nvSpPr>
          <p:cNvPr id="7" name="Título 4">
            <a:extLst>
              <a:ext uri="{FF2B5EF4-FFF2-40B4-BE49-F238E27FC236}">
                <a16:creationId xmlns:a16="http://schemas.microsoft.com/office/drawing/2014/main" id="{0D46F553-4477-457E-A2CB-17EE978DE536}"/>
              </a:ext>
            </a:extLst>
          </p:cNvPr>
          <p:cNvSpPr txBox="1">
            <a:spLocks/>
          </p:cNvSpPr>
          <p:nvPr/>
        </p:nvSpPr>
        <p:spPr>
          <a:xfrm>
            <a:off x="677334" y="609600"/>
            <a:ext cx="8596668" cy="10096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3600" dirty="0"/>
              <a:t>Data Clean-up and Exploration</a:t>
            </a:r>
          </a:p>
        </p:txBody>
      </p:sp>
    </p:spTree>
    <p:extLst>
      <p:ext uri="{BB962C8B-B14F-4D97-AF65-F5344CB8AC3E}">
        <p14:creationId xmlns:p14="http://schemas.microsoft.com/office/powerpoint/2010/main" val="43833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677334" y="609600"/>
            <a:ext cx="8596668" cy="1009650"/>
          </a:xfrm>
        </p:spPr>
        <p:txBody>
          <a:bodyPr/>
          <a:lstStyle/>
          <a:p>
            <a:r>
              <a:rPr lang="en-CA" dirty="0"/>
              <a:t>Data Analysis</a:t>
            </a:r>
          </a:p>
        </p:txBody>
      </p:sp>
    </p:spTree>
    <p:extLst>
      <p:ext uri="{BB962C8B-B14F-4D97-AF65-F5344CB8AC3E}">
        <p14:creationId xmlns:p14="http://schemas.microsoft.com/office/powerpoint/2010/main" val="164802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6A03-1D5C-4E50-8ECA-2CF70438633A}"/>
              </a:ext>
            </a:extLst>
          </p:cNvPr>
          <p:cNvSpPr>
            <a:spLocks noGrp="1"/>
          </p:cNvSpPr>
          <p:nvPr>
            <p:ph type="title"/>
          </p:nvPr>
        </p:nvSpPr>
        <p:spPr>
          <a:xfrm>
            <a:off x="677334" y="609600"/>
            <a:ext cx="10028766" cy="5810250"/>
          </a:xfrm>
        </p:spPr>
        <p:txBody>
          <a:bodyPr>
            <a:normAutofit/>
          </a:bodyPr>
          <a:lstStyle/>
          <a:p>
            <a:r>
              <a:rPr lang="en-CA" dirty="0"/>
              <a:t>Projections:</a:t>
            </a:r>
            <a:br>
              <a:rPr lang="en-CA" dirty="0"/>
            </a:br>
            <a:br>
              <a:rPr lang="en-CA" dirty="0"/>
            </a:br>
            <a:endParaRPr lang="en-CA" dirty="0"/>
          </a:p>
        </p:txBody>
      </p:sp>
    </p:spTree>
    <p:extLst>
      <p:ext uri="{BB962C8B-B14F-4D97-AF65-F5344CB8AC3E}">
        <p14:creationId xmlns:p14="http://schemas.microsoft.com/office/powerpoint/2010/main" val="428104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CA" dirty="0"/>
              <a:t>Discussion</a:t>
            </a:r>
            <a:br>
              <a:rPr lang="en-CA" dirty="0"/>
            </a:br>
            <a:br>
              <a:rPr lang="en-CA" dirty="0"/>
            </a:br>
            <a:br>
              <a:rPr lang="en-CA" dirty="0"/>
            </a:br>
            <a:br>
              <a:rPr lang="en-CA" dirty="0"/>
            </a:br>
            <a:br>
              <a:rPr lang="en-CA" dirty="0"/>
            </a:br>
            <a:br>
              <a:rPr lang="en-CA" dirty="0"/>
            </a:br>
            <a:endParaRPr lang="en-CA" dirty="0"/>
          </a:p>
        </p:txBody>
      </p:sp>
    </p:spTree>
    <p:extLst>
      <p:ext uri="{BB962C8B-B14F-4D97-AF65-F5344CB8AC3E}">
        <p14:creationId xmlns:p14="http://schemas.microsoft.com/office/powerpoint/2010/main" val="3980444320"/>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193</TotalTime>
  <Words>120</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Faceta</vt:lpstr>
      <vt:lpstr>2 Cents For US Job Seekers</vt:lpstr>
      <vt:lpstr>Why look in to this?   With technology politics and cultural changes happening so fast visualizing where the job markets are going can help you focus your job search, find jobs more resilient to change and increase your chances of being hired.  It can help you define and explore different careers and training programs to ensure your success in the professional environment.          </vt:lpstr>
      <vt:lpstr>We Ask Ourselves:  Which job groups have had an increase in employment numbers and which have decreased.  Which particular jobs have seen faster rise, and which jobs are declining at fast pace.</vt:lpstr>
      <vt:lpstr>How Did It Go?  In general, we found answers to our question based on household survey conducted by Bureau of Labour Statistics.(U.S. Department of labor)  *We are not taking into consideration the factors like / some limitations to our data set: illegal worker, job popularity. - Our data is influenced by population growth.    </vt:lpstr>
      <vt:lpstr>Data: - acquired API for Bureau of Labour Statistics - data was found in xlsx form, containing info on major job groups, detailed jobs,  sorted by year(2013-2017), employment total(# dis. In thousands)  from this dataset, we were able to display job trends and change over the years for groups and specific years.  -data is not biased; includes agriculture, self employed (unincorporated), unpaid family workers and private household workers among the employed.   </vt:lpstr>
      <vt:lpstr>PowerPoint Presentation</vt:lpstr>
      <vt:lpstr>Data Analysis</vt:lpstr>
      <vt:lpstr>Projections:  </vt:lpstr>
      <vt:lpstr>Discussion      </vt:lpstr>
      <vt:lpstr>Post Mortem given that we answer our questions. We now ask  has affected the specific job it technology population growth here is an example of where we would like to go after this : Teller vs. Automation. </vt:lpstr>
      <vt:lpstr>Questions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impact on job markets </dc:title>
  <dc:creator>La Casa</dc:creator>
  <cp:lastModifiedBy>Catalina Hernández</cp:lastModifiedBy>
  <cp:revision>16</cp:revision>
  <dcterms:created xsi:type="dcterms:W3CDTF">2019-03-09T18:32:08Z</dcterms:created>
  <dcterms:modified xsi:type="dcterms:W3CDTF">2019-03-12T01:16:20Z</dcterms:modified>
</cp:coreProperties>
</file>